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8464" autoAdjust="0"/>
  </p:normalViewPr>
  <p:slideViewPr>
    <p:cSldViewPr>
      <p:cViewPr varScale="1">
        <p:scale>
          <a:sx n="63" d="100"/>
          <a:sy n="63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30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7878E-7" units="1/dev"/>
          <inkml:channelProperty channel="T" name="resolution" value="1" units="1/dev"/>
        </inkml:channelProperties>
      </inkml:inkSource>
      <inkml:timestamp xml:id="ts0" timeString="2014-02-18T00:17:39.53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B91DF45-76A2-4973-A08A-471DC3C3FFA2}" emma:medium="tactile" emma:mode="ink">
          <msink:context xmlns:msink="http://schemas.microsoft.com/ink/2010/main" type="writingRegion" rotatedBoundingBox="17046,12055 20377,11362 20649,12675 17318,13367"/>
        </emma:interpretation>
      </emma:emma>
    </inkml:annotationXML>
    <inkml:traceGroup>
      <inkml:annotationXML>
        <emma:emma xmlns:emma="http://www.w3.org/2003/04/emma" version="1.0">
          <emma:interpretation id="{E3F14457-66A9-4B73-9573-014B4929D32C}" emma:medium="tactile" emma:mode="ink">
            <msink:context xmlns:msink="http://schemas.microsoft.com/ink/2010/main" type="paragraph" rotatedBoundingBox="17046,12055 20377,11362 20649,12675 17318,133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32041B-6BD9-4E9B-AA3C-45A9F85AA6C8}" emma:medium="tactile" emma:mode="ink">
              <msink:context xmlns:msink="http://schemas.microsoft.com/ink/2010/main" type="line" rotatedBoundingBox="17045,12054 20377,11362 20649,12675 17318,13367"/>
            </emma:interpretation>
          </emma:emma>
        </inkml:annotationXML>
        <inkml:traceGroup>
          <inkml:annotationXML>
            <emma:emma xmlns:emma="http://www.w3.org/2003/04/emma" version="1.0">
              <emma:interpretation id="{F019B7BC-9216-40DD-9F13-A25DB7218C95}" emma:medium="tactile" emma:mode="ink">
                <msink:context xmlns:msink="http://schemas.microsoft.com/ink/2010/main" type="inkWord" rotatedBoundingBox="17046,12055 17652,11929 17890,13076 17284,13202"/>
              </emma:interpretation>
              <emma:one-of disjunction-type="recognition" id="oneOf0">
                <emma:interpretation id="interp0" emma:lang="en-US" emma:confidence="0">
                  <emma:literal>a</emma:literal>
                </emma:interpretation>
                <emma:interpretation id="interp1" emma:lang="en-US" emma:confidence="0">
                  <emma:literal>h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\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3052 774 1 0,'-12'-32'8'16,"2"3"0"-16,-7 0 1 16,3 1 1-16,-5 7-1 15,3-1 3-15,16 22 0 16,-33-25 1-16,33 25 0 15,-23-14-2-15,23 14 0 16,0 0-1-16,0 0 0 16,0 0-2-16,0 0-1 15,0 0-2-15,31 30 0 16,-14-11-1-16,20 20 1 15,2 8-2-15,12 12-1 16,13 9-1-16,6 8 0 0,-2 2 0 16,6 2-1-1,-6 0 0-15,-2-7 0 0,-8-7-1 16,-11-2 0-16,-10-11 0 15,-10-6 1-15,-2-6-1 16,-11-10 0-16,-4-2-1 16,-1-11 1-16,-9-18 0 15,-7 20-1-15,7-20 2 16,-24-2-1-16,3-6 1 15,-10-6-1-15,-4-7 1 16,-12-3 1-16,-5-3-1 16,1-4 0-16,-5 1 1 15,3-3-1-15,1 4 0 0,3 9 0 16,12 3 0-1,6 5 0-15,12 10 0 16,19 2 0-16,-18 24-1 0,26-3 1 16,11 10 0-16,7 4 0 15,9 1-1-15,15 1 1 16,-1-2 0-16,9-2-3 15,2-8 3-15,-5-9-3 16,1-8 3-16,-7-6 0 16,-12-8 0-16,-6-4 0 15,-6-9 0-15,-9-3 3 16,-7-7-2-16,-9 0 2 15,0-1-3-15,-7-5-1 16,5 10-2-16,-8-10-5 16,10 35-23-16,2-28-2 0,-2 28-1 15,0 0 1-15</inkml:trace>
        </inkml:traceGroup>
        <inkml:traceGroup>
          <inkml:annotationXML>
            <emma:emma xmlns:emma="http://www.w3.org/2003/04/emma" version="1.0">
              <emma:interpretation id="{D7DB3F0F-8BDA-45BB-9285-5BC1E28667BB}" emma:medium="tactile" emma:mode="ink">
                <msink:context xmlns:msink="http://schemas.microsoft.com/ink/2010/main" type="inkWord" rotatedBoundingBox="18259,12165 20449,11710 20649,12675 18460,13130"/>
              </emma:interpretation>
              <emma:one-of disjunction-type="recognition" id="oneOf1">
                <emma:interpretation id="interp5" emma:lang="en-US" emma:confidence="1">
                  <emma:literal>map</emma:literal>
                </emma:interpretation>
                <emma:interpretation id="interp6" emma:lang="en-US" emma:confidence="0">
                  <emma:literal>maps</emma:literal>
                </emma:interpretation>
                <emma:interpretation id="interp7" emma:lang="en-US" emma:confidence="0">
                  <emma:literal>mop</emma:literal>
                </emma:interpretation>
                <emma:interpretation id="interp8" emma:lang="en-US" emma:confidence="0">
                  <emma:literal>mump</emma:literal>
                </emma:interpretation>
                <emma:interpretation id="interp9" emma:lang="en-US" emma:confidence="0">
                  <emma:literal>nap</emma:literal>
                </emma:interpretation>
              </emma:one-of>
            </emma:emma>
          </inkml:annotationXML>
          <inkml:trace contextRef="#ctx0" brushRef="#br0" timeOffset="772.0772">4195 1012 2 0,'-4'-22'28'0,"-6"1"1"16,10 21 1-16,0 0-12 15,0 0-6-15,23 4-2 16,-23-4-3-16,20 50-2 16,-12-18-1-16,7 11-1 15,-7 0-1-15,2 3 0 16,-4-5-1-16,-1-2-1 15,-3-11 1-15,0-3-1 16,-2-25 1-16,-4 22-1 16,4-22 0-16,-9-22 1 15,5-5-1-15,2-10 1 0,0-14 0 16,2-6 0-16,-2-13 1 15,6-2-1-15,0 0 1 16,7 11-1-16,-3 3 1 16,6 17-1-16,3 15 2 15,3 18-2-15,3 14-1 16,2 18 1-16,6 7-1 15,2 12 0-15,-1 2 0 16,4 2 0-16,-1 3-1 16,0-11 1-16,-3-5-1 15,3-7 0-15,-4-13-1 16,-4-14 1-16,-2-14 0 15,-2-8 1-15,-5-13-1 0,-4-4 1 16,-5-10 1-16,-3-1-1 16,-4 5 0-16,0 2 1 15,0 8 0-15,0 9-1 16,2 5 2-16,-4 21-1 15,0 0 0-15,27 12 0 16,-8 11 0-16,-3 12-1 16,9 6 0-16,-1-2-1 15,3 6-1-15,0-4 1 16,4-6-4-16,-6-13 1 15,14 3-2-15,-21-27-6 16,17 10-11-16,-12-20-10 16,-2-7-1-16,1-7 2 15</inkml:trace>
          <inkml:trace contextRef="#ctx0" brushRef="#br0" timeOffset="1269.1269">5314 660 10 0,'10'-21'27'0,"-10"21"2"15,0 0 0-15,-17-24-13 16,17 24-5-16,-14-23-3 16,14 23-1-16,-12-27-1 15,12 27-1-15,-25-24-1 16,25 24 0-16,-25-13-1 15,25 13-1-15,-25 11-1 16,25-11 0-16,-24 39 0 16,20-13-1-16,4 7 0 0,2 4 0 31,6 4 0-31,6-6 0 0,-1-2-1 0,9-7 1 15,-1-3 0-15,4-11 0 16,-1-10 1-16,1-8-1 16,0-12 0-16,0-1 1 15,-7-5-1-15,1-3 1 16,-5 2-1-16,2 1 0 15,-1 3 1-15,-15 21-1 32,29-24 0-32,-29 24-1 0,33 10 1 0,-33-10-1 15,39 39 0-15,-21-19 0 16,1 7-1-16,-1-7 0 15,5 1-2-15,-23-21 1 0,33 16-3 16,-33-16-4-16,25-12-8 16,-25 12-12-1,2-37-3-15,0 17 2 0</inkml:trace>
          <inkml:trace contextRef="#ctx0" brushRef="#br0" timeOffset="1719.1719">5762 471 13 0,'9'25'30'0,"13"20"-1"16,-3 8-8-16,2-2-7 15,16 19-3-15,-13-11-4 0,11 21-1 16,-8-10-3-16,4 6-1 15,-8-6-2-15,-5-5 1 16,-8-9-1-16,-1-9 1 16,-11-14 0-16,-5-11 0 15,7-22 2-15,-20 4-1 16,-1-28 2-16,9-7 0 15,-11-20 0-15,7-7 0 16,-3-24 0-16,11-2-1 16,0-18 2-16,12 3-5 15,8-1 4-15,11 6-5 16,2 5 4-16,8 11-2 15,6 21 0-15,4 12 0 16,-2 14 0-16,2 17 1 16,-4 12-2-16,-3 12 0 0,-1 11-2 15,-7 9 1-15,-5 11 0 16,-11 2 0-16,-8 9-1 15,-12-1 1-15,-6 0-3 16,-19-8 1-16,-2 8-6 16,-29-28-9-16,6 14-16 15,-10-13-1-15,-6 3 0 16,-8-6 2-16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7878E-7" units="1/dev"/>
          <inkml:channelProperty channel="T" name="resolution" value="1" units="1/dev"/>
        </inkml:channelProperties>
      </inkml:inkSource>
      <inkml:timestamp xml:id="ts0" timeString="2014-02-18T00:17:18.25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80CB3EC-EADC-4C3B-90EA-25DE7747FB6C}" emma:medium="tactile" emma:mode="ink">
          <msink:context xmlns:msink="http://schemas.microsoft.com/ink/2010/main" type="writingRegion" rotatedBoundingBox="12639,11481 14663,11481 14663,15431 12639,15431"/>
        </emma:interpretation>
      </emma:emma>
    </inkml:annotationXML>
    <inkml:traceGroup>
      <inkml:annotationXML>
        <emma:emma xmlns:emma="http://www.w3.org/2003/04/emma" version="1.0">
          <emma:interpretation id="{EC846E99-C803-4DB6-9879-4989C8D7334C}" emma:medium="tactile" emma:mode="ink">
            <msink:context xmlns:msink="http://schemas.microsoft.com/ink/2010/main" type="paragraph" rotatedBoundingBox="12639,11481 14663,11481 14663,15431 12639,154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341572-B4CC-4146-9A52-FEEA9A364B76}" emma:medium="tactile" emma:mode="ink">
              <msink:context xmlns:msink="http://schemas.microsoft.com/ink/2010/main" type="line" rotatedBoundingBox="12639,11481 14663,11481 14663,15431 12639,15431"/>
            </emma:interpretation>
          </emma:emma>
        </inkml:annotationXML>
        <inkml:traceGroup>
          <inkml:annotationXML>
            <emma:emma xmlns:emma="http://www.w3.org/2003/04/emma" version="1.0">
              <emma:interpretation id="{2A6F7F24-14F9-4806-89C8-C4D22B6044CE}" emma:medium="tactile" emma:mode="ink">
                <msink:context xmlns:msink="http://schemas.microsoft.com/ink/2010/main" type="inkWord" rotatedBoundingBox="12436,15303 14277,11460 14809,11715 12969,15558"/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.10</emma:literal>
                </emma:interpretation>
                <emma:interpretation id="interp2" emma:lang="en-US" emma:confidence="0">
                  <emma:literal>.10,</emma:literal>
                </emma:interpretation>
                <emma:interpretation id="interp3" emma:lang="en-US" emma:confidence="0">
                  <emma:literal>0,</emma:literal>
                </emma:interpretation>
                <emma:interpretation id="interp4" emma:lang="en-US" emma:confidence="0">
                  <emma:literal>.00</emma:literal>
                </emma:interpretation>
              </emma:one-of>
            </emma:emma>
          </inkml:annotationXML>
          <inkml:trace contextRef="#ctx0" brushRef="#br0">229 75 34 0,'-10'-22'32'16,"1"3"1"-16,9 19 1 15,-28-34-18-15,28 34-1 16,-31 6-4-16,18 18-3 16,-20-1-3-16,9 26 0 15,-5 11-3-15,6 17 1 16,3 5-3-16,11 9 2 15,9-3-2-15,17 0 1 16,12-14-2-16,14-9 2 0,6-24-1 16,11-20 0-1,4-19 0-15,2-19 1 16,-7-15-1-16,-7-13 0 0,-11-17 2 15,-12-1-2-15,-13-3 2 16,-16 2-1 0,-12 3 0-16,-13 1 0 0,-14 9 0 15,-4 6-1-15,0 8-1 16,-5 6 0-16,11 11-1 15,-4 4-1-15,21 18-3 16,-7-9-4-16,31 32-16 16,-4-25-9-1,0 43 0-15,6-16-2 0,11 12 1 16</inkml:trace>
          <inkml:trace contextRef="#ctx0" brushRef="#br0" timeOffset="655.0655">136 1197 18 0,'0'0'30'15,"0"0"1"-15,0 0 2 16,8 20-14-16,-8-20-6 15,-4 23-2-15,4-23-3 16,-6 37-1-16,6-37-3 16,-10 43 0-16,-5-21-1 15,7 7-1-15,-8 0 0 16,5 4-1-16,-7 1 0 15,1 5 0-15,-1-4 0 16,1 6-1-16,1-4 0 0,-1 0-2 16,-1-2 2-16,-5 4-2 15,3-4 1-15,-5 4-1 16,-4 6 2-16,-4 0-2 15,0 6 2-15,-4 2 0 16,2 7 0-16,0 3 0 16,-2 9 0-1,0 2 0-15,0 6 0 0,-4-2 0 16,0-2 0-1,6-3 0-15,0-9-1 0,4-13 0 16,8-6-1-16,0-24-3 16,23 5-6-16,0-26-22 15,0 0-2-15,11-36-2 16,13 13 3-16</inkml:trace>
          <inkml:trace contextRef="#ctx0" brushRef="#br0" timeOffset="1170.117">-1410 3335 20 0,'-21'8'34'15,"21"-8"1"-15,-16 39 0 16,-1-20-19-16,21 26-5 15,-20-8-4-15,16 20-2 16,-11 2-2-16,5 5 1 0,4 2-3 16,-2-5 0-16,8-3-2 15,-2-17 0-15,15 0-4 16,-17-41-3-1,49 20-24-15,-26-34-2 0,16-9-2 16,2-16 1-16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7878E-7" units="1/dev"/>
          <inkml:channelProperty channel="T" name="resolution" value="1" units="1/dev"/>
        </inkml:channelProperties>
      </inkml:inkSource>
      <inkml:timestamp xml:id="ts0" timeString="2014-02-18T00:17:20.94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A1FA15C-C80E-4452-ACD8-DEE736B73573}" emma:medium="tactile" emma:mode="ink">
          <msink:context xmlns:msink="http://schemas.microsoft.com/ink/2010/main" type="writingRegion" rotatedBoundingBox="15296,12286 17431,12286 17431,14785 15296,14785"/>
        </emma:interpretation>
      </emma:emma>
    </inkml:annotationXML>
    <inkml:traceGroup>
      <inkml:annotationXML>
        <emma:emma xmlns:emma="http://www.w3.org/2003/04/emma" version="1.0">
          <emma:interpretation id="{476C82FD-D780-4E12-B6F5-ABECD678AF96}" emma:medium="tactile" emma:mode="ink">
            <msink:context xmlns:msink="http://schemas.microsoft.com/ink/2010/main" type="paragraph" rotatedBoundingBox="15296,12286 17431,12286 17431,14785 15296,147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4C5BD4-4562-4835-8A88-8C509D245B01}" emma:medium="tactile" emma:mode="ink">
              <msink:context xmlns:msink="http://schemas.microsoft.com/ink/2010/main" type="line" rotatedBoundingBox="15296,12286 17431,12286 17431,14785 15296,14785"/>
            </emma:interpretation>
          </emma:emma>
        </inkml:annotationXML>
        <inkml:traceGroup>
          <inkml:annotationXML>
            <emma:emma xmlns:emma="http://www.w3.org/2003/04/emma" version="1.0">
              <emma:interpretation id="{EA949E1C-61F8-422C-B566-371CAA4C19C6}" emma:medium="tactile" emma:mode="ink">
                <msink:context xmlns:msink="http://schemas.microsoft.com/ink/2010/main" type="inkWord" rotatedBoundingBox="15296,12286 17431,12286 17431,14785 15296,14785">
                  <msink:destinationLink direction="with" ref="{6AC76623-758D-4ED8-899E-FFB47D0AB25B}"/>
                </msink:context>
              </emma:interpretation>
              <emma:one-of disjunction-type="recognition" id="oneOf0">
                <emma:interpretation id="interp0" emma:lang="en-US" emma:confidence="0">
                  <emma:literal>'3</emma:literal>
                </emma:interpretation>
                <emma:interpretation id="interp1" emma:lang="en-US" emma:confidence="0">
                  <emma:literal>\ 3</emma:literal>
                </emma:interpretation>
                <emma:interpretation id="interp2" emma:lang="en-US" emma:confidence="0">
                  <emma:literal>' 3</emma:literal>
                </emma:interpretation>
                <emma:interpretation id="interp3" emma:lang="en-US" emma:confidence="0">
                  <emma:literal>13</emma:literal>
                </emma:interpretation>
                <emma:interpretation id="interp4" emma:lang="en-US" emma:confidence="0">
                  <emma:literal>• 3</emma:literal>
                </emma:interpretation>
              </emma:one-of>
            </emma:emma>
          </inkml:annotationXML>
          <inkml:trace contextRef="#ctx0" brushRef="#br0">1166 805 28 0,'-8'31'31'0,"20"-10"2"0,9 5-1 15,5-7-20-15,36 28-1 16,0-8-2-16,31 26-1 16,1-5-2-16,26 14-1 15,-3-1-2-15,13 9 0 16,-9-8-1-16,-3 2-1 15,-11-8-1-15,-8-7-2 16,-15-5 0-16,-24-9-2 16,-2-6-1-16,-21-17-9 15,4 9-19-15,-41-33-4 16,23 33 1-16,-23-33 2 15</inkml:trace>
          <inkml:trace contextRef="#ctx0" brushRef="#br0" timeOffset="623.0623">2688 2601 36 0,'-33'4'31'15,"33"-4"1"-15,-19 10-7 16,19-10-17-16,15-22-2 15,5 1 0-15,19 7-2 16,5-13 1-16,15 15-1 16,-1-13 0-16,12 15-1 15,-10 4 0-15,0 8 1 16,-15 2-2-16,-4 13-1 15,-16 3 0-15,-11 13 0 16,-14 0-1-16,-8 4 1 16,-11 2-1-16,-5 2 0 15,-3-5 0-15,0-1 1 0,5-6-1 16,5-4 0-16,9-5 0 15,8-20 0-15,12 21 0 16,11-15 1-16,8-2-1 16,10 2-1-1,-4 2 1-15,2 7 1 0,-4-1 0 16,-8 8 0-16,-13 7 0 15,-14 6-2-15,-14 4 2 16,-15 4-1-16,-14-4 1 16,-9 2-3-16,-7-2 2 15,-5-10-3-15,0-5 1 16,2-7 0-16,11 1-4 15,-7-20-6 1,25 10-24-16,-2-10-1 0,35 2 1 16,-19-4 0-16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7878E-7" units="1/dev"/>
          <inkml:channelProperty channel="T" name="resolution" value="1" units="1/dev"/>
        </inkml:channelProperties>
      </inkml:inkSource>
      <inkml:timestamp xml:id="ts0" timeString="2014-02-18T00:17:19.90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AC76623-758D-4ED8-899E-FFB47D0AB25B}" emma:medium="tactile" emma:mode="ink">
          <msink:context xmlns:msink="http://schemas.microsoft.com/ink/2010/main" type="inkDrawing" rotatedBoundingBox="15039,12773 15229,13982 15179,13990 14988,12781" semanticType="callout" shapeName="Other">
            <msink:sourceLink direction="with" ref="{80538C39-4E34-4A80-929F-05325D473AFC}"/>
            <msink:sourceLink direction="with" ref="{EA949E1C-61F8-422C-B566-371CAA4C19C6}"/>
          </msink:context>
        </emma:interpretation>
      </emma:emma>
    </inkml:annotationXML>
    <inkml:trace contextRef="#ctx0" brushRef="#br0">859 1355 25 0,'14'-37'31'15,"-14"37"1"-15,13-23 0 0,-13 23-16 16,0 0-3-16,0 0-4 15,20 29-1-15,-24 2-1 16,11 24-2-16,-5 13-3 16,6 16-1-16,-2 8 0 15,2 8-1-15,9 7 0 16,-1 0-1-16,1-3 0 15,1-7-1-15,5-7-1 16,-11-21 0-16,11 3-7 16,-19-25-25-16,12-12 1 15,-11-14-2-15,-5-21 1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7878E-7" units="1/dev"/>
          <inkml:channelProperty channel="T" name="resolution" value="1" units="1/dev"/>
        </inkml:channelProperties>
      </inkml:inkSource>
      <inkml:timestamp xml:id="ts0" timeString="2014-02-18T00:17:20.47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54E99A4-52AB-47A4-9B0D-E633BE6082C3}" emma:medium="tactile" emma:mode="ink">
          <msink:context xmlns:msink="http://schemas.microsoft.com/ink/2010/main" type="writingRegion" rotatedBoundingBox="14822,14771 15631,14771 15631,15607 14822,15607"/>
        </emma:interpretation>
      </emma:emma>
    </inkml:annotationXML>
    <inkml:traceGroup>
      <inkml:annotationXML>
        <emma:emma xmlns:emma="http://www.w3.org/2003/04/emma" version="1.0">
          <emma:interpretation id="{9EE31A5C-47F1-4153-AB5F-C1F56B6D7F88}" emma:medium="tactile" emma:mode="ink">
            <msink:context xmlns:msink="http://schemas.microsoft.com/ink/2010/main" type="paragraph" rotatedBoundingBox="14822,14771 15631,14771 15631,15607 14822,15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BEB098-2380-439E-8814-543F94679D5D}" emma:medium="tactile" emma:mode="ink">
              <msink:context xmlns:msink="http://schemas.microsoft.com/ink/2010/main" type="line" rotatedBoundingBox="14822,14771 15631,14771 15631,15607 14822,15607"/>
            </emma:interpretation>
          </emma:emma>
        </inkml:annotationXML>
        <inkml:traceGroup>
          <inkml:annotationXML>
            <emma:emma xmlns:emma="http://www.w3.org/2003/04/emma" version="1.0">
              <emma:interpretation id="{80538C39-4E34-4A80-929F-05325D473AFC}" emma:medium="tactile" emma:mode="ink">
                <msink:context xmlns:msink="http://schemas.microsoft.com/ink/2010/main" type="inkWord" rotatedBoundingBox="14822,14771 15631,14771 15631,15607 14822,15607">
                  <msink:destinationLink direction="with" ref="{6AC76623-758D-4ED8-899E-FFB47D0AB25B}"/>
                </msink:context>
              </emma:interpretation>
              <emma:one-of disjunction-type="recognition" id="oneOf0">
                <emma:interpretation id="interp0" emma:lang="en-US" emma:confidence="1">
                  <emma:literal>2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684 3440 7 0,'0'0'31'15,"21"-31"0"-15,-3 10 2 16,15 11-19-16,-8-23-3 15,24 21-3-15,-14-17-1 16,17 23-2-16,-15-2 0 16,6 18-2-16,-14 11 0 15,-4 18-1-15,-19 8 1 16,-4 18-1-16,-10 7 0 15,-9 8 1-15,-1 2-2 16,-3-4 1-16,0-2-1 0,7-6 0 16,4-13 0-16,8-8 0 15,4-8-1-15,14-14 1 16,7-13-1-16,6-6 0 15,6-14 0-15,12-10 0 16,5-9-2-16,-3-16-1 16,13 4-4-16,-15-30-18 15,15 11-11-15,-4-11-1 16,5 3 1-16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7878E-7" units="1/dev"/>
          <inkml:channelProperty channel="T" name="resolution" value="1" units="1/dev"/>
        </inkml:channelProperties>
      </inkml:inkSource>
      <inkml:timestamp xml:id="ts0" timeString="2014-02-18T00:17:43.37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34751CA-F842-4308-9A72-140941B0E400}" emma:medium="tactile" emma:mode="ink">
          <msink:context xmlns:msink="http://schemas.microsoft.com/ink/2010/main" type="writingRegion" rotatedBoundingBox="10098,12780 12900,10974 13999,12677 11197,14484"/>
        </emma:interpretation>
      </emma:emma>
    </inkml:annotationXML>
    <inkml:traceGroup>
      <inkml:annotationXML>
        <emma:emma xmlns:emma="http://www.w3.org/2003/04/emma" version="1.0">
          <emma:interpretation id="{02545271-9783-4497-B31F-666B73989205}" emma:medium="tactile" emma:mode="ink">
            <msink:context xmlns:msink="http://schemas.microsoft.com/ink/2010/main" type="paragraph" rotatedBoundingBox="10098,12780 12900,10974 13341,11658 10540,134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68BAD2-ACD5-46A6-86E8-591A7C596CE3}" emma:medium="tactile" emma:mode="ink">
              <msink:context xmlns:msink="http://schemas.microsoft.com/ink/2010/main" type="line" rotatedBoundingBox="10098,12780 12900,10974 13341,11658 10540,13465"/>
            </emma:interpretation>
          </emma:emma>
        </inkml:annotationXML>
        <inkml:traceGroup>
          <inkml:annotationXML>
            <emma:emma xmlns:emma="http://www.w3.org/2003/04/emma" version="1.0">
              <emma:interpretation id="{CEE217E8-FB79-4614-BFAB-80E75D25A8DA}" emma:medium="tactile" emma:mode="ink">
                <msink:context xmlns:msink="http://schemas.microsoft.com/ink/2010/main" type="inkWord" rotatedBoundingBox="10098,12780 12900,10974 13341,11658 10540,13465"/>
              </emma:interpretation>
              <emma:one-of disjunction-type="recognition" id="oneOf0">
                <emma:interpretation id="interp0" emma:lang="en-US" emma:confidence="0">
                  <emma:literal>reduce</emma:literal>
                </emma:interpretation>
                <emma:interpretation id="interp1" emma:lang="en-US" emma:confidence="0">
                  <emma:literal>peace</emma:literal>
                </emma:interpretation>
                <emma:interpretation id="interp2" emma:lang="en-US" emma:confidence="0">
                  <emma:literal>seance</emma:literal>
                </emma:interpretation>
                <emma:interpretation id="interp3" emma:lang="en-US" emma:confidence="0">
                  <emma:literal>seance.</emma:literal>
                </emma:interpretation>
                <emma:interpretation id="interp4" emma:lang="en-US" emma:confidence="0">
                  <emma:literal>seduce</emma:literal>
                </emma:interpretation>
              </emma:one-of>
            </emma:emma>
          </inkml:annotationXML>
          <inkml:trace contextRef="#ctx0" brushRef="#br0">-3651 1713 11 0,'8'25'29'0,"0"2"3"15,5-1 2-15,-13-26-17 16,37 45-5-16,-37-45-2 16,14 33-3-16,-14-33-2 15,7 25-1-15,-7-25-1 16,0 0 0-16,-33-4 0 0,14-11-1 15,-6-7-1-15,-1-9 0 16,-9-10 1-16,-3 0 0 16,1-6 0-16,4 6 0 15,7 4-2-15,5 4 2 16,9 11-1-16,12 22 1 15,0 0-3-15,43-13 1 16,-2 26-1-16,2 3 1 16,15 0-1-16,2-1 1 15,2-5-1-15,-3-4 1 16,-3-6-1-16,-5-6 1 15,-7-6 0 1,-7-7 0-16,-13-7 0 0,-3-3 0 16,-11 0 1-16,-10 1-1 0,-6-1 0 15,-8 0 1-15,-5 5-1 16,-6 3 0-1,-1 9 0-15,-1 8 1 0,-2 6-1 32,4 8 1-32,5 8-1 0,7 9 0 0,7 10 0 15,10 2 0-15,5 0 0 16,11 0-1-1,5-2 0-15,6-11-2 0,0-1 1 16,0-15-3-16,8-4 1 16,-6-20-4-16,8 4-4 15,-23-21-21-15,15-4-1 16,-8-14 3-16,0-4-1 15</inkml:trace>
          <inkml:trace contextRef="#ctx0" brushRef="#br0" timeOffset="772.0772">-3078 680 26 0,'0'0'30'0,"6"21"1"16,4 3-1-16,19 13-15 15,-17-8-6-15,27 24-1 16,-6-8-3-16,13 17-1 15,-5-9-1-15,10 5-1 16,-1-7-2-16,-7-4 1 16,-6-10-1-16,-8-6-1 15,-4-15 0-15,-25-16 0 16,18 14 0-16,-18-14 0 0,-18-10 0 15,-7-2 0-15,-4-1 1 16,-10-5-1-16,-6 2 1 16,-3 7 1-16,-5 7-1 15,3 13 1-15,3 5-1 16,6 11 1-16,12 3 0 15,10 7-1-15,9 4 1 16,14-6-1-16,13 0 0 16,11-10 0-16,10-9 0 15,7-10 0-15,8-6-2 16,3-14 0-16,8-9-2 15,-11-20-3-15,15 4-3 0,-24-28-3 16,15 11-2-16,-28-22 1 16,12 11 1-16,-26-11 4 15,3 12 3-15,-13 3 5 31,-9 3 6-31,6 23 4 16,-17 0 4-16,13 37 0 0,-8-18-1 0,8 18-2 16,4 31-2-16,13 4-2 15,-5-5-2-15,9 15 0 16,-1-6-2-16,7 0 0 15,-2-6 0-15,4-6-1 16,-5-11 0-16,1-6 0 16,-2-8-1-16,-23-2 0 15,28-20 0-15,-19-3-1 16,-3-9 1-16,-6-5-1 0,0-6 1 15,0-5-1-15,-2 5 2 16,4 4-1-16,0 3 0 16,4 11 1-16,-6 25 0 15,23-16-1-15,-23 16 0 16,37 26 1-16,-14 3-2 15,-1-2 0-15,9 7-1 16,-4-9-2-16,12 8-3 16,-12-25-10-16,8 2-13 15,-2-8-2-15,-2-12 2 16,-1-6 0-16</inkml:trace>
          <inkml:trace contextRef="#ctx0" brushRef="#br0" timeOffset="1280.128">-1622 192 37 0,'0'0'30'0,"-29"31"2"16,8-10-1-16,3 9-14 15,-11-13-9-15,16 18-2 16,-7-13-2-16,12 11-1 16,-1-4-1-16,11 1-1 15,5-1-1-15,9-6 1 16,5-1-1-16,3-5 0 0,5-5 0 15,2-6 0-15,2-4-1 16,0-8 1-16,2-4-1 16,-2-9-1-16,0-3 0 15,-4-13 0-15,0-6 1 16,-1-6 0-16,-3-5 0 15,-6-5 0 1,-3 4 1-16,-8-5 0 0,1 3 2 16,-9 6 1-16,-9 6-2 15,-5 12 1-15,-7 6 2 16,-1 17-2-16,-3 10 0 15,0 17 0-15,5 7-1 16,3 15 0-16,7 11 0 16,8 5-1-16,12 2-2 0,9-3 0 15,7-7-1-15,9-12-3 16,15-11 2-16,3-23-2 15,19-6-8-15,5-35-18 16,7-18 1-16,1-28 0 16,13-31 1-16</inkml:trace>
        </inkml:traceGroup>
      </inkml:traceGroup>
    </inkml:traceGroup>
    <inkml:traceGroup>
      <inkml:annotationXML>
        <emma:emma xmlns:emma="http://www.w3.org/2003/04/emma" version="1.0">
          <emma:interpretation id="{30FBA766-8E58-4816-8BE1-8773071DB3B7}" emma:medium="tactile" emma:mode="ink">
            <msink:context xmlns:msink="http://schemas.microsoft.com/ink/2010/main" type="paragraph" rotatedBoundingBox="11094,13987 11843,12960 12331,13316 11582,143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49174D-EDC2-407D-B82A-E6D40C1EC99F}" emma:medium="tactile" emma:mode="ink">
              <msink:context xmlns:msink="http://schemas.microsoft.com/ink/2010/main" type="line" rotatedBoundingBox="11094,13987 11843,12960 12331,13316 11582,14344"/>
            </emma:interpretation>
          </emma:emma>
        </inkml:annotationXML>
        <inkml:traceGroup>
          <inkml:annotationXML>
            <emma:emma xmlns:emma="http://www.w3.org/2003/04/emma" version="1.0">
              <emma:interpretation id="{7B2CD5AE-1EAF-4167-8515-7EACEE535449}" emma:medium="tactile" emma:mode="ink">
                <msink:context xmlns:msink="http://schemas.microsoft.com/ink/2010/main" type="inkWord" rotatedBoundingBox="11094,13987 11843,12960 12331,13316 11582,14344"/>
              </emma:interpretation>
              <emma:one-of disjunction-type="recognition" id="oneOf1">
                <emma:interpretation id="interp5" emma:lang="en-US" emma:confidence="1">
                  <emma:literal>•</emma:literal>
                </emma:interpretation>
                <emma:interpretation id="interp6" emma:lang="en-US" emma:confidence="0">
                  <emma:literal>P</emma:literal>
                </emma:interpretation>
                <emma:interpretation id="interp7" emma:lang="en-US" emma:confidence="0">
                  <emma:literal>y</emma:literal>
                </emma:interpretation>
                <emma:interpretation id="interp8" emma:lang="en-US" emma:confidence="0">
                  <emma:literal>p</emma:literal>
                </emma:interpretation>
                <emma:interpretation id="interp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-942.0942">-2634 2806 33 0,'0'0'31'0,"0"0"3"15,0-22-11-15,21 17-8 16,-21-27-5-16,27 13-2 16,-15-26-2-16,27 4-1 15,-10-16 0-15,20-5-2 16,-1-14-1-16,9-4-1 0,1-2 1 15,2 0-2-15,0-2 1 16,-1 8-1-16,-7 9 1 16,-3 7-2-16,-8 11 2 15,-6 14-2-15,-10 7 1 16,-6 11 0-16,-19 17 0 15,0 0 0-15,0 0 0 16,0 0 0-16,0 0 0 16,0 0 0-16,-31 15 0 15,31-15 0-15,-35 14 0 16,10-6 0-16,0-2 0 15,-6 0-1-15,-4 1 1 0,-6-1 0 16,-8 2 0 0,-5-2 0-16,-7 6 0 0,-7 3 0 15,2-1 0-15,2 5 0 16,4-3 0-16,9 2 0 15,9-5 0-15,16-5 0 16,26-8 0-16,0 0-1 16,24-19 1-16,22-5 0 15,15-5 0-15,12-4 0 16,11-2 0-16,0-3 2 15,1 5-3-15,-9 6 2 16,-6 13-2-16,-12 8 1 16,-15 14-1-16,-18 10 1 15,-11 17 0-15,-12 12-2 16,-12 2 2-16,-5 11-1 0,-7-3 1 15,-3-3 1-15,0-3-2 16,1-18-1 0,11 1-4-16,-5-31-6 0,18-3-22 15,0 0-1-15,12-37 0 16,-2 4 0-1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 5 is MPI!!!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Designed for multithreads</a:t>
            </a:r>
            <a:r>
              <a:rPr lang="en-US" baseline="0" dirty="0" smtClean="0"/>
              <a:t> before multicore (multiple computers instead)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also be used for multiprocessing within computer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MPI standards, MPICH2 lags behind.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Intel’s is good for their processors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Open API is the best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SMP: symmetric multiprocessor (multiple processors in one board)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Or shared memory parallel  - one processor, many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Can’t just run on every</a:t>
            </a:r>
            <a:r>
              <a:rPr lang="en-US" baseline="0" dirty="0" smtClean="0"/>
              <a:t> machine (because runtime must be installed)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Isolate MPI calls from code to write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Ruby on rails: end to end tests (creating dummy data base) – slow and bad – same thing here: separate from code so fast tests! Don’t depend on changes to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9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6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GAUSS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Similar to multithread implementation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Instead of getting iterators,</a:t>
            </a:r>
            <a:r>
              <a:rPr lang="en-US" baseline="0" dirty="0" smtClean="0"/>
              <a:t> passing integers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More general in how we partition space – have a method to partition that accepts full item &amp; #of partitions and returns unsigned </a:t>
            </a:r>
            <a:r>
              <a:rPr lang="en-US" baseline="0" dirty="0" err="1" smtClean="0"/>
              <a:t>ints</a:t>
            </a:r>
            <a:endParaRPr lang="en-U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Every process calls complete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 TO DEBUG:</a:t>
            </a:r>
            <a:br>
              <a:rPr lang="en-US" baseline="0" dirty="0" smtClean="0"/>
            </a:br>
            <a:r>
              <a:rPr lang="en-US" baseline="0" dirty="0" smtClean="0"/>
              <a:t> MPI_COMM_SIZE(MPI_COMM_WORLD, &amp;</a:t>
            </a:r>
            <a:r>
              <a:rPr lang="en-US" baseline="0" dirty="0" err="1" smtClean="0"/>
              <a:t>number_of_processes</a:t>
            </a:r>
            <a:r>
              <a:rPr lang="en-US" baseline="0" dirty="0" smtClean="0"/>
              <a:t>); 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from command prompt, ctrl alt p for </a:t>
            </a:r>
            <a:r>
              <a:rPr lang="en-US" baseline="0" dirty="0" err="1" smtClean="0"/>
              <a:t>processe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5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r>
              <a:rPr lang="en-US" baseline="0" dirty="0" smtClean="0"/>
              <a:t> send is slow on huge networks – has to wait for confirmation</a:t>
            </a:r>
          </a:p>
          <a:p>
            <a:r>
              <a:rPr lang="en-US" baseline="0" dirty="0" smtClean="0"/>
              <a:t>Partition is slow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89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1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Speed up by using scatter/gather</a:t>
            </a:r>
          </a:p>
          <a:p>
            <a:r>
              <a:rPr lang="en-US" dirty="0" smtClean="0"/>
              <a:t>Scatter: based on network</a:t>
            </a:r>
            <a:r>
              <a:rPr lang="en-US" baseline="0" dirty="0" smtClean="0"/>
              <a:t> topology, what is the best way to send out?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See example (scatter gather .h or  something)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Serial on rank 0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Scatter: given n values send out information to all different slave nodes, on each node call map on everything (incl. 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Send and receive on same call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Used instead of send and </a:t>
            </a:r>
            <a:r>
              <a:rPr lang="en-US" baseline="0" smtClean="0"/>
              <a:t>recieve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MPI allows us to abstract away the communications mechanism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Mechanism to send string to another machine with different </a:t>
            </a:r>
            <a:r>
              <a:rPr lang="en-US" baseline="0" dirty="0" err="1" smtClean="0"/>
              <a:t>architechure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Slower than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3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Higher overhead for MPI</a:t>
            </a:r>
            <a:r>
              <a:rPr lang="en-US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Costs more $$ for number of logical cores  with thread based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REALLY Big problems use process based because logical 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4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Harder</a:t>
            </a:r>
            <a:r>
              <a:rPr lang="en-US" baseline="0" dirty="0" smtClean="0"/>
              <a:t> to debug when multiple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Really</a:t>
            </a:r>
            <a:r>
              <a:rPr lang="en-US" baseline="0" dirty="0" smtClean="0"/>
              <a:t> good place for information!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methods</a:t>
            </a:r>
            <a:r>
              <a:rPr lang="en-US" baseline="0" dirty="0" smtClean="0"/>
              <a:t> return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usually pass/fail</a:t>
            </a:r>
          </a:p>
          <a:p>
            <a:r>
              <a:rPr lang="en-US" baseline="0" dirty="0" smtClean="0"/>
              <a:t>Real thing is pointer (rank 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7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r>
              <a:rPr lang="en-US" baseline="0" dirty="0" smtClean="0"/>
              <a:t> 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38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‘-n’ </a:t>
            </a:r>
          </a:p>
          <a:p>
            <a:r>
              <a:rPr lang="en-US" dirty="0" smtClean="0"/>
              <a:t>ON</a:t>
            </a:r>
            <a:r>
              <a:rPr lang="en-US" baseline="0" dirty="0" smtClean="0"/>
              <a:t> EACH PROCESS main is called!</a:t>
            </a:r>
          </a:p>
          <a:p>
            <a:r>
              <a:rPr lang="en-US" baseline="0" dirty="0" smtClean="0"/>
              <a:t>* But slightly different things are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2/17/2014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mpi.org/doc/v1.6/man3/MPI_Scatter.3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-mpi.org/doc/v1.6/man3/MPI_Gather.3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mpi.org/doc/v1.6/man3/MPI_Send.3.php" TargetMode="External"/><Relationship Id="rId3" Type="http://schemas.openxmlformats.org/officeDocument/2006/relationships/hyperlink" Target="http://www.open-mpi.org/doc/v1.6/" TargetMode="External"/><Relationship Id="rId7" Type="http://schemas.openxmlformats.org/officeDocument/2006/relationships/hyperlink" Target="http://www.open-mpi.org/doc/v1.6/man3/MPI_Comm_size.3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mpi.org/doc/v1.6/man3/MPI_Comm_rank.3.php" TargetMode="External"/><Relationship Id="rId5" Type="http://schemas.openxmlformats.org/officeDocument/2006/relationships/hyperlink" Target="http://www.open-mpi.org/doc/v1.6/man3/MPI_Finalize.3.php" TargetMode="External"/><Relationship Id="rId4" Type="http://schemas.openxmlformats.org/officeDocument/2006/relationships/hyperlink" Target="http://www.open-mpi.org/doc/v1.6/man3/MPI_Init.3.php" TargetMode="External"/><Relationship Id="rId9" Type="http://schemas.openxmlformats.org/officeDocument/2006/relationships/hyperlink" Target="http://www.open-mpi.org/doc/v1.6/man3/MPI_Recv.3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Introduction to MPI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Process-level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startup and shutdown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process that uses MPI must call two methods</a:t>
            </a:r>
          </a:p>
          <a:p>
            <a:pPr marL="800100" lvl="1" indent="-342900"/>
            <a:r>
              <a:rPr lang="en-US" dirty="0" smtClean="0"/>
              <a:t>MPI_Init must be called before any other MPI method</a:t>
            </a:r>
          </a:p>
          <a:p>
            <a:pPr marL="800100" lvl="1" indent="-342900"/>
            <a:r>
              <a:rPr lang="en-US" dirty="0" smtClean="0"/>
              <a:t>MPI_Finalize must be called before an MPI process exits</a:t>
            </a:r>
          </a:p>
          <a:p>
            <a:pPr marL="1485900" lvl="2" indent="-342900"/>
            <a:r>
              <a:rPr lang="en-US" dirty="0" smtClean="0"/>
              <a:t>No pending messages can exist when MPI_Finalize is called</a:t>
            </a:r>
          </a:p>
          <a:p>
            <a:pPr marL="1485900" lvl="2" indent="-342900"/>
            <a:r>
              <a:rPr lang="en-US" dirty="0" smtClean="0"/>
              <a:t>No MPI methods may be called after MPI_Finalize</a:t>
            </a:r>
          </a:p>
          <a:p>
            <a:pPr marL="342900" indent="-342900"/>
            <a:r>
              <a:rPr lang="en-US" dirty="0" smtClean="0"/>
              <a:t>Signatures:</a:t>
            </a: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/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MPI_Finalize()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your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MPI process in a given communicator group has a </a:t>
            </a:r>
            <a:r>
              <a:rPr lang="en-US" i="1" dirty="0" smtClean="0"/>
              <a:t>rank</a:t>
            </a:r>
            <a:r>
              <a:rPr lang="en-US" dirty="0"/>
              <a:t> </a:t>
            </a:r>
            <a:r>
              <a:rPr lang="en-US" dirty="0" smtClean="0"/>
              <a:t>– the unique integer identifier of the process.</a:t>
            </a:r>
          </a:p>
          <a:p>
            <a:pPr marL="800100" lvl="1" indent="-342900"/>
            <a:r>
              <a:rPr lang="en-US" dirty="0" smtClean="0"/>
              <a:t>The first process is the rank 0 process.</a:t>
            </a:r>
          </a:p>
          <a:p>
            <a:pPr marL="800100" lvl="1" indent="-342900"/>
            <a:r>
              <a:rPr lang="en-US" dirty="0" smtClean="0"/>
              <a:t>The MPI_Comm_rank method can be used to find the rank of a given process.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Signature: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MPI_Comm_rank(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will use the default communicator group,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Often the rank 0 process will be the master or supervisor process, and have special duties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the number of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processes is passed to the run-time on the command line by the user.</a:t>
            </a:r>
          </a:p>
          <a:p>
            <a:pPr marL="800100" lvl="1" indent="-342900"/>
            <a:r>
              <a:rPr lang="en-US" dirty="0" smtClean="0"/>
              <a:t>The MPI_Comm_size method can be used to determine the number of processes.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>
                <a:cs typeface="Courier New" panose="02070309020205020404" pitchFamily="49" charset="0"/>
              </a:rPr>
              <a:t>Signature: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MPI_Comm_size(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MPI_Send and MPI_Recv methods to pass messages.</a:t>
            </a:r>
          </a:p>
          <a:p>
            <a:pPr marL="800100" lvl="1" indent="-342900"/>
            <a:r>
              <a:rPr lang="en-US" dirty="0" smtClean="0"/>
              <a:t>MPI_Send is called to send a message to another process</a:t>
            </a:r>
          </a:p>
          <a:p>
            <a:pPr marL="800100" lvl="1" indent="-342900"/>
            <a:r>
              <a:rPr lang="en-US" dirty="0" smtClean="0"/>
              <a:t>MPI_Recv is called to get a message sent to this process</a:t>
            </a:r>
          </a:p>
          <a:p>
            <a:pPr marL="800100" lvl="1" indent="-342900"/>
            <a:r>
              <a:rPr lang="en-US" dirty="0" smtClean="0"/>
              <a:t>Both of these methods are </a:t>
            </a:r>
            <a:r>
              <a:rPr lang="en-US" i="1" dirty="0" smtClean="0"/>
              <a:t>blocking</a:t>
            </a:r>
            <a:endParaRPr lang="en-US" dirty="0"/>
          </a:p>
          <a:p>
            <a:pPr marL="1485900" lvl="2" indent="-342900"/>
            <a:r>
              <a:rPr lang="en-US" dirty="0" smtClean="0"/>
              <a:t>MPI_Send does not return until the matching MPI_Recv has started and the data is sent.</a:t>
            </a:r>
          </a:p>
          <a:p>
            <a:pPr marL="1485900" lvl="2" indent="-342900"/>
            <a:r>
              <a:rPr lang="en-US" dirty="0" smtClean="0"/>
              <a:t>MPI_Recv does not return until the match send has started and the data is received.</a:t>
            </a:r>
          </a:p>
          <a:p>
            <a:pPr marL="800100" lvl="1" indent="-342900"/>
            <a:r>
              <a:rPr lang="en-US" b="1" dirty="0" smtClean="0"/>
              <a:t>MPI does </a:t>
            </a:r>
            <a:r>
              <a:rPr lang="en-US" dirty="0" smtClean="0"/>
              <a:t>define non-blocking send and receive methods</a:t>
            </a:r>
          </a:p>
          <a:p>
            <a:pPr marL="800100" lvl="1" indent="-342900"/>
            <a:r>
              <a:rPr lang="en-US" dirty="0" smtClean="0"/>
              <a:t>The performance benefit is sometimes not worth the cost of implementation.</a:t>
            </a:r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and </a:t>
            </a:r>
            <a:r>
              <a:rPr lang="en-US" dirty="0" err="1" smtClean="0"/>
              <a:t>RecV</a:t>
            </a:r>
            <a:r>
              <a:rPr lang="en-US" dirty="0" smtClean="0"/>
              <a:t>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MPI_Send(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MPI_Recv(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*status)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MPI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requires a special run-time environment.</a:t>
            </a:r>
          </a:p>
          <a:p>
            <a:pPr marL="800100" lvl="1" indent="-342900"/>
            <a:r>
              <a:rPr lang="en-US" dirty="0" smtClean="0"/>
              <a:t>Fortran, C, and C++ all don’t use a run-time environment.</a:t>
            </a:r>
          </a:p>
          <a:p>
            <a:pPr marL="800100" lvl="1" indent="-342900"/>
            <a:r>
              <a:rPr lang="en-US" dirty="0" smtClean="0"/>
              <a:t>MPI programs must start with a special program</a:t>
            </a:r>
          </a:p>
          <a:p>
            <a:pPr marL="800100" lvl="1" indent="-342900"/>
            <a:r>
              <a:rPr lang="en-US" dirty="0" smtClean="0"/>
              <a:t>For MPICH2 that program is named </a:t>
            </a:r>
            <a:r>
              <a:rPr lang="en-US" dirty="0" err="1" smtClean="0"/>
              <a:t>mpiexec</a:t>
            </a:r>
            <a:endParaRPr lang="en-US" dirty="0" smtClean="0"/>
          </a:p>
          <a:p>
            <a:pPr marL="1485900" lvl="2" indent="-342900"/>
            <a:r>
              <a:rPr lang="en-US" dirty="0" err="1"/>
              <a:t>mpiexec</a:t>
            </a:r>
            <a:r>
              <a:rPr lang="en-US" dirty="0"/>
              <a:t> creates each </a:t>
            </a:r>
            <a:r>
              <a:rPr lang="en-US" dirty="0" smtClean="0"/>
              <a:t>process</a:t>
            </a:r>
          </a:p>
          <a:p>
            <a:pPr marL="1485900" lvl="2" indent="-342900"/>
            <a:r>
              <a:rPr lang="en-US" dirty="0" err="1" smtClean="0"/>
              <a:t>mpiexec</a:t>
            </a:r>
            <a:r>
              <a:rPr lang="en-US" dirty="0" smtClean="0"/>
              <a:t> calls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for each process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MPI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write unit tests when this special run-time environment is necessary?</a:t>
            </a:r>
          </a:p>
          <a:p>
            <a:pPr marL="800100" lvl="1" indent="-342900"/>
            <a:r>
              <a:rPr lang="en-US" dirty="0" smtClean="0"/>
              <a:t>Short answer: Don’t</a:t>
            </a:r>
          </a:p>
          <a:p>
            <a:pPr marL="800100" lvl="1" indent="-342900"/>
            <a:r>
              <a:rPr lang="en-US" dirty="0" smtClean="0"/>
              <a:t>Longer answer: Use </a:t>
            </a:r>
            <a:r>
              <a:rPr lang="en-US" b="1" u="sng" dirty="0" smtClean="0"/>
              <a:t>dependency injection</a:t>
            </a:r>
            <a:r>
              <a:rPr lang="en-US" dirty="0" smtClean="0"/>
              <a:t> to isolate the MPI interface calls</a:t>
            </a:r>
          </a:p>
          <a:p>
            <a:pPr marL="1485900" lvl="2" indent="-342900"/>
            <a:r>
              <a:rPr lang="en-US" dirty="0" smtClean="0"/>
              <a:t>Wrap the MPI API in a custom interface</a:t>
            </a:r>
          </a:p>
          <a:p>
            <a:pPr marL="1485900" lvl="2" indent="-342900"/>
            <a:r>
              <a:rPr lang="en-US" dirty="0" smtClean="0"/>
              <a:t>All production code that uses MPI will use this interface</a:t>
            </a:r>
          </a:p>
          <a:p>
            <a:pPr marL="1485900" lvl="2" indent="-342900"/>
            <a:r>
              <a:rPr lang="en-US" dirty="0" smtClean="0"/>
              <a:t>Implement a mock MPI object to pass to production code from unit </a:t>
            </a:r>
            <a:r>
              <a:rPr lang="en-US" dirty="0" smtClean="0"/>
              <a:t>tests</a:t>
            </a:r>
          </a:p>
          <a:p>
            <a:pPr marL="1943100" lvl="3" indent="-342900"/>
            <a:r>
              <a:rPr lang="en-US" dirty="0" smtClean="0"/>
              <a:t>Verifies called correctly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Use the real MPI interface to pass to production code from other production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custom MPI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MpiAdapterInterface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MpiCommRank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status)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production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MpiCommRank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MPI_Comm_rank(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production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MPI_Send(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dest,tag,comm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Interface (MPI)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Passing Interface (MPI) is a standard system for message passing among processes.</a:t>
            </a:r>
          </a:p>
          <a:p>
            <a:pPr marL="800100" lvl="1" indent="-342900"/>
            <a:r>
              <a:rPr lang="en-US" dirty="0" smtClean="0"/>
              <a:t>Design to facilitate concurrent software</a:t>
            </a:r>
          </a:p>
          <a:p>
            <a:pPr marL="800100" lvl="1" indent="-342900"/>
            <a:r>
              <a:rPr lang="en-US" dirty="0" smtClean="0"/>
              <a:t>Many different implementations</a:t>
            </a:r>
          </a:p>
          <a:p>
            <a:pPr marL="1485900" lvl="2" indent="-342900"/>
            <a:r>
              <a:rPr lang="en-US" dirty="0" smtClean="0"/>
              <a:t>Open </a:t>
            </a:r>
            <a:r>
              <a:rPr lang="en-US" dirty="0" smtClean="0"/>
              <a:t>MPI (no good windows version)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Intel MPI</a:t>
            </a:r>
          </a:p>
          <a:p>
            <a:pPr marL="1485900" lvl="2" indent="-342900"/>
            <a:r>
              <a:rPr lang="en-US" dirty="0" smtClean="0"/>
              <a:t>HP MPI</a:t>
            </a:r>
          </a:p>
          <a:p>
            <a:pPr marL="1485900" lvl="2" indent="-342900"/>
            <a:r>
              <a:rPr lang="en-US" dirty="0" smtClean="0"/>
              <a:t>MPICH2… AND MORE!</a:t>
            </a:r>
            <a:endParaRPr lang="en-US" dirty="0" smtClean="0"/>
          </a:p>
          <a:p>
            <a:pPr marL="800100" lvl="1" indent="-342900"/>
            <a:r>
              <a:rPr lang="en-US" dirty="0" smtClean="0"/>
              <a:t>Processes may execute on the same machine or on different machines</a:t>
            </a:r>
          </a:p>
          <a:p>
            <a:pPr marL="800100" lvl="1" indent="-342900"/>
            <a:r>
              <a:rPr lang="en-US" dirty="0" smtClean="0"/>
              <a:t>Often called distributed-memory parallel concurrency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production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status)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MPI_Recv(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an example of a map-reduce implementation using MPI.</a:t>
            </a:r>
          </a:p>
          <a:p>
            <a:pPr marL="800100" lvl="1" indent="-342900"/>
            <a:r>
              <a:rPr lang="en-US" dirty="0" smtClean="0"/>
              <a:t>This is similar to our task-based concurrency map-reduce algorithm.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6137520" y="4225200"/>
              <a:ext cx="1238760" cy="4942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7800" y="4214040"/>
                <a:ext cx="12596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4549200" y="4133400"/>
              <a:ext cx="729720" cy="14205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8760" y="4123320"/>
                <a:ext cx="752760" cy="14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/>
              <p14:cNvContentPartPr/>
              <p14:nvPr/>
            </p14:nvContentPartPr>
            <p14:xfrm>
              <a:off x="5511120" y="4423200"/>
              <a:ext cx="764640" cy="9003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06080" y="4419600"/>
                <a:ext cx="780840" cy="9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/>
              <p14:cNvContentPartPr/>
              <p14:nvPr/>
            </p14:nvContentPartPr>
            <p14:xfrm>
              <a:off x="5399160" y="4600680"/>
              <a:ext cx="81360" cy="4341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5920" y="4590600"/>
                <a:ext cx="8964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/>
              <p14:cNvContentPartPr/>
              <p14:nvPr/>
            </p14:nvContentPartPr>
            <p14:xfrm>
              <a:off x="5336160" y="5317800"/>
              <a:ext cx="291600" cy="30132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32200" y="5308080"/>
                <a:ext cx="2991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/>
              <p14:cNvContentPartPr/>
              <p14:nvPr/>
            </p14:nvContentPartPr>
            <p14:xfrm>
              <a:off x="3697440" y="4111440"/>
              <a:ext cx="1081440" cy="103248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85920" y="4100640"/>
                <a:ext cx="1096200" cy="10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96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using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attempt to implement a simple sum of integers using MPI.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9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perform matrix multiplication using MPI?</a:t>
            </a:r>
          </a:p>
          <a:p>
            <a:pPr marL="800100" lvl="1" indent="-342900"/>
            <a:r>
              <a:rPr lang="en-US" dirty="0" smtClean="0"/>
              <a:t>Yes, it is possible.</a:t>
            </a:r>
          </a:p>
          <a:p>
            <a:pPr marL="800100" lvl="1" indent="-342900"/>
            <a:r>
              <a:rPr lang="en-US" dirty="0" smtClean="0"/>
              <a:t>We cannot directly use the task-based version from an earlier lecture. Why</a:t>
            </a:r>
            <a:r>
              <a:rPr lang="en-US" dirty="0" smtClean="0"/>
              <a:t>?</a:t>
            </a:r>
          </a:p>
          <a:p>
            <a:pPr marL="1485900" lvl="2" indent="-342900"/>
            <a:r>
              <a:rPr lang="en-US" dirty="0" smtClean="0"/>
              <a:t>All based on shared memory &amp; 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more advanced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example is rather naïve, and won’t scale well.</a:t>
            </a:r>
          </a:p>
          <a:p>
            <a:pPr marL="800100" lvl="1" indent="-342900"/>
            <a:r>
              <a:rPr lang="en-US" dirty="0" smtClean="0"/>
              <a:t>We use MPI when we need significant scalability</a:t>
            </a:r>
          </a:p>
          <a:p>
            <a:pPr marL="800100" lvl="1" indent="-342900"/>
            <a:r>
              <a:rPr lang="en-US" dirty="0" smtClean="0"/>
              <a:t>Imagine scaling to hundreds or thousands of nodes</a:t>
            </a:r>
          </a:p>
          <a:p>
            <a:pPr marL="800100" lvl="1" indent="-342900"/>
            <a:r>
              <a:rPr lang="en-US" dirty="0" smtClean="0"/>
              <a:t>Where is the bottleneck in the MPI Gauss code?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partitions.size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partitions[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partitions[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MPI_UINT32_T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0, MPI_COMM_WORLD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MPI_Send a bottleneck?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i="1" dirty="0" smtClean="0"/>
              <a:t>n</a:t>
            </a:r>
            <a:r>
              <a:rPr lang="en-US" dirty="0" smtClean="0"/>
              <a:t> nodes, this code must call MPI_Send </a:t>
            </a:r>
            <a:r>
              <a:rPr lang="en-US" i="1" dirty="0" smtClean="0"/>
              <a:t>n</a:t>
            </a:r>
            <a:r>
              <a:rPr lang="en-US" dirty="0" smtClean="0"/>
              <a:t> times, and wait for each </a:t>
            </a:r>
            <a:r>
              <a:rPr lang="en-US" i="1" dirty="0" smtClean="0"/>
              <a:t>n</a:t>
            </a:r>
            <a:r>
              <a:rPr lang="en-US" dirty="0" smtClean="0"/>
              <a:t> node to respond.</a:t>
            </a:r>
          </a:p>
          <a:p>
            <a:pPr marL="800100" lvl="1" indent="-342900"/>
            <a:r>
              <a:rPr lang="en-US" dirty="0" smtClean="0"/>
              <a:t>This portion of the must execute serially.</a:t>
            </a:r>
          </a:p>
          <a:p>
            <a:pPr marL="800100" lvl="1" indent="-342900"/>
            <a:r>
              <a:rPr lang="en-US" dirty="0" smtClean="0"/>
              <a:t>This portion of the code will be slow.</a:t>
            </a:r>
          </a:p>
          <a:p>
            <a:pPr marL="342900" indent="-342900"/>
            <a:r>
              <a:rPr lang="en-US" dirty="0" smtClean="0"/>
              <a:t>Consider this analogy:</a:t>
            </a:r>
          </a:p>
          <a:p>
            <a:pPr marL="800100" lvl="1" indent="-342900"/>
            <a:r>
              <a:rPr lang="en-US" b="0" dirty="0"/>
              <a:t>L1 cache: it's on your desk, pick it up.</a:t>
            </a:r>
          </a:p>
          <a:p>
            <a:pPr marL="800100" lvl="1" indent="-342900"/>
            <a:r>
              <a:rPr lang="en-US" b="0" dirty="0"/>
              <a:t>L2 cache: it's on the bookshelf in your office, get up out of the chair.</a:t>
            </a:r>
          </a:p>
          <a:p>
            <a:pPr marL="800100" lvl="1" indent="-342900"/>
            <a:r>
              <a:rPr lang="en-US" b="0" dirty="0"/>
              <a:t>Main memory: it's on the shelf in your garage downstairs, might as well get a snack while you're down there.</a:t>
            </a:r>
          </a:p>
          <a:p>
            <a:pPr marL="800100" lvl="1" indent="-342900"/>
            <a:r>
              <a:rPr lang="en-US" b="0" dirty="0" smtClean="0"/>
              <a:t>Disk/Network: </a:t>
            </a:r>
            <a:r>
              <a:rPr lang="en-US" b="0" dirty="0"/>
              <a:t>it's in, um, California. Walk there. Walk back. Really</a:t>
            </a:r>
            <a:r>
              <a:rPr lang="en-US" b="0" dirty="0" smtClean="0"/>
              <a:t>.</a:t>
            </a: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77000"/>
            <a:ext cx="5638800" cy="299721"/>
          </a:xfrm>
        </p:spPr>
        <p:txBody>
          <a:bodyPr/>
          <a:lstStyle/>
          <a:p>
            <a:r>
              <a:rPr lang="en-US" dirty="0" smtClean="0"/>
              <a:t>Source: http://hacksoflife.blogspot.com/2011/04/going-to-california-with-aching-in-my.html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will do map/reduce for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has a built-in concept like map/reduce.</a:t>
            </a:r>
          </a:p>
          <a:p>
            <a:pPr marL="800100" lvl="1" indent="-342900"/>
            <a:r>
              <a:rPr lang="en-US" dirty="0" smtClean="0"/>
              <a:t>Uses advanced sending algorithms based on network topology.</a:t>
            </a:r>
          </a:p>
          <a:p>
            <a:pPr marL="800100" lvl="1" indent="-342900"/>
            <a:r>
              <a:rPr lang="en-US" dirty="0" smtClean="0"/>
              <a:t>Does for </a:t>
            </a:r>
            <a:r>
              <a:rPr lang="en-US" i="1" dirty="0" smtClean="0"/>
              <a:t>n</a:t>
            </a:r>
            <a:r>
              <a:rPr lang="en-US" dirty="0" smtClean="0"/>
              <a:t> nodes, does not block </a:t>
            </a:r>
            <a:r>
              <a:rPr lang="en-US" i="1" dirty="0" smtClean="0"/>
              <a:t>n</a:t>
            </a:r>
            <a:r>
              <a:rPr lang="en-US" dirty="0" smtClean="0"/>
              <a:t> times waiting for network.</a:t>
            </a:r>
          </a:p>
          <a:p>
            <a:pPr marL="800100" lvl="1" indent="-342900"/>
            <a:r>
              <a:rPr lang="en-US" dirty="0" smtClean="0"/>
              <a:t>Simplifies the client code.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MPI calls this scatter/gather.</a:t>
            </a:r>
          </a:p>
          <a:p>
            <a:pPr marL="800100" lvl="1" indent="-342900"/>
            <a:r>
              <a:rPr lang="en-US" dirty="0" smtClean="0">
                <a:hlinkClick r:id="rId3"/>
              </a:rPr>
              <a:t>MPI_Scatter</a:t>
            </a:r>
            <a:r>
              <a:rPr lang="en-US" dirty="0" smtClean="0"/>
              <a:t> (similar to map)</a:t>
            </a:r>
          </a:p>
          <a:p>
            <a:pPr marL="800100" lvl="1" indent="-342900"/>
            <a:r>
              <a:rPr lang="en-US" dirty="0" smtClean="0">
                <a:hlinkClick r:id="rId4"/>
              </a:rPr>
              <a:t>MPI_Gather</a:t>
            </a:r>
            <a:r>
              <a:rPr lang="en-US" dirty="0" smtClean="0"/>
              <a:t> (similar to reduce)</a:t>
            </a:r>
          </a:p>
          <a:p>
            <a:r>
              <a:rPr lang="en-US" dirty="0" smtClean="0"/>
              <a:t>Let’s see them in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this point, we have learned about thread-based concurrency.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6670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6400" y="42672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74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102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2"/>
            <a:endCxn id="11" idx="0"/>
          </p:cNvCxnSpPr>
          <p:nvPr/>
        </p:nvCxnSpPr>
        <p:spPr>
          <a:xfrm>
            <a:off x="26289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44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98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3200400" y="504825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6800" y="50292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2800" y="5867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724400" y="51816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581400" y="51816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9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Process-based concurrency uses processes instead of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6670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4838700"/>
            <a:ext cx="1295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4838700"/>
            <a:ext cx="12001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4838700"/>
            <a:ext cx="1219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0" idx="0"/>
          </p:cNvCxnSpPr>
          <p:nvPr/>
        </p:nvCxnSpPr>
        <p:spPr>
          <a:xfrm flipH="1">
            <a:off x="2552700" y="3657600"/>
            <a:ext cx="7620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815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198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3200400" y="504825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4933950" y="5048250"/>
            <a:ext cx="476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2800" y="5867400"/>
            <a:ext cx="2057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Communication mechanism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724400" y="51816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581400" y="51816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For Process-based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parts of the algorithm is different in process-based concurrency.</a:t>
            </a:r>
          </a:p>
          <a:p>
            <a:pPr marL="800100" lvl="1" indent="-342900"/>
            <a:r>
              <a:rPr lang="en-US" dirty="0" smtClean="0"/>
              <a:t>Memory is </a:t>
            </a:r>
            <a:r>
              <a:rPr lang="en-US" b="1" dirty="0" smtClean="0"/>
              <a:t>not</a:t>
            </a:r>
            <a:r>
              <a:rPr lang="en-US" dirty="0" smtClean="0"/>
              <a:t> shared by default (OS limitation)</a:t>
            </a:r>
          </a:p>
          <a:p>
            <a:pPr marL="800100" lvl="1" indent="-342900"/>
            <a:r>
              <a:rPr lang="en-US" dirty="0" smtClean="0"/>
              <a:t>Communication is done explicitly via messages</a:t>
            </a:r>
          </a:p>
          <a:p>
            <a:pPr marL="1485900" lvl="2" indent="-342900"/>
            <a:r>
              <a:rPr lang="en-US" dirty="0" smtClean="0"/>
              <a:t>Shared memory</a:t>
            </a:r>
          </a:p>
          <a:p>
            <a:pPr marL="1485900" lvl="2" indent="-342900"/>
            <a:r>
              <a:rPr lang="en-US" dirty="0" smtClean="0"/>
              <a:t>TCP/IP</a:t>
            </a:r>
          </a:p>
          <a:p>
            <a:pPr marL="1485900" lvl="2" indent="-342900"/>
            <a:r>
              <a:rPr lang="en-US" dirty="0" err="1" smtClean="0"/>
              <a:t>Infiniband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Combination of </a:t>
            </a:r>
            <a:r>
              <a:rPr lang="en-US" dirty="0" err="1" smtClean="0"/>
              <a:t>approachs</a:t>
            </a:r>
            <a:endParaRPr lang="en-US" dirty="0" smtClean="0"/>
          </a:p>
          <a:p>
            <a:pPr marL="800100" lvl="1" indent="-342900"/>
            <a:r>
              <a:rPr lang="en-US" dirty="0" smtClean="0"/>
              <a:t>Communication is managed by a run-time environment</a:t>
            </a:r>
          </a:p>
          <a:p>
            <a:pPr marL="1485900" lvl="2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vs. process concurrency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057703"/>
              </p:ext>
            </p:extLst>
          </p:nvPr>
        </p:nvGraphicFramePr>
        <p:xfrm>
          <a:off x="457200" y="2057400"/>
          <a:ext cx="7620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Process-based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memory, 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Sharing</a:t>
                      </a:r>
                      <a:r>
                        <a:rPr lang="en-US" baseline="0" dirty="0" smtClean="0"/>
                        <a:t> by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(OS enforced)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r>
                        <a:rPr lang="en-US" baseline="0" dirty="0" smtClean="0"/>
                        <a:t> 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logic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thread or process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Thread-based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No additional run-time required</a:t>
            </a:r>
          </a:p>
          <a:p>
            <a:pPr marL="1485900" lvl="2" indent="-342900"/>
            <a:r>
              <a:rPr lang="en-US" dirty="0" smtClean="0"/>
              <a:t>Good debugging tools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Deal with shared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Process-based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No sharing by default</a:t>
            </a:r>
          </a:p>
          <a:p>
            <a:pPr marL="1485900" lvl="2" indent="-342900"/>
            <a:r>
              <a:rPr lang="en-US" dirty="0" smtClean="0"/>
              <a:t>No scalability constraints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Run-time setup and configuration</a:t>
            </a:r>
          </a:p>
          <a:p>
            <a:pPr marL="1485900" lvl="2" indent="-342900"/>
            <a:r>
              <a:rPr lang="en-US" dirty="0" smtClean="0"/>
              <a:t>Sometimes difficult to debug</a:t>
            </a:r>
          </a:p>
          <a:p>
            <a:pPr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scientific computing MPI is the most-used system for distributed memory parallel concurrency.</a:t>
            </a:r>
          </a:p>
          <a:p>
            <a:pPr marL="800100" lvl="1" indent="-342900"/>
            <a:r>
              <a:rPr lang="en-US" dirty="0" err="1" smtClean="0"/>
              <a:t>Erlang</a:t>
            </a:r>
            <a:endParaRPr lang="en-US" dirty="0"/>
          </a:p>
          <a:p>
            <a:pPr marL="1485900" lvl="2" indent="-342900"/>
            <a:r>
              <a:rPr lang="en-US" dirty="0" smtClean="0"/>
              <a:t>Process-based concurrency for soft real-time applications</a:t>
            </a:r>
          </a:p>
          <a:p>
            <a:pPr marL="1485900" lvl="2" indent="-342900"/>
            <a:r>
              <a:rPr lang="en-US" dirty="0" smtClean="0"/>
              <a:t>Originally used to implement ATM network </a:t>
            </a:r>
            <a:r>
              <a:rPr lang="en-US" dirty="0" smtClean="0"/>
              <a:t>switches</a:t>
            </a:r>
          </a:p>
          <a:p>
            <a:pPr marL="1485900" lvl="2" indent="-342900"/>
            <a:r>
              <a:rPr lang="en-US" dirty="0" smtClean="0"/>
              <a:t>(Push new software versions)</a:t>
            </a:r>
            <a:endParaRPr lang="en-US" dirty="0" smtClean="0"/>
          </a:p>
          <a:p>
            <a:pPr marL="800100" lvl="1" indent="-342900"/>
            <a:r>
              <a:rPr lang="en-US" dirty="0" smtClean="0"/>
              <a:t>Hadoop</a:t>
            </a:r>
          </a:p>
          <a:p>
            <a:pPr marL="1485900" lvl="2" indent="-342900"/>
            <a:r>
              <a:rPr lang="en-US" dirty="0" smtClean="0"/>
              <a:t>Framework for processing of large data-set</a:t>
            </a:r>
          </a:p>
          <a:p>
            <a:pPr marL="1485900" lvl="2" indent="-342900"/>
            <a:r>
              <a:rPr lang="en-US" dirty="0" smtClean="0"/>
              <a:t>Implementation of map-reduce on multiple machines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We will focus on MPI in this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MPI interface is documented in Fortran, C, and C++.</a:t>
            </a:r>
          </a:p>
          <a:p>
            <a:pPr marL="800100" lvl="1" indent="-342900"/>
            <a:r>
              <a:rPr lang="en-US" dirty="0" smtClean="0"/>
              <a:t>Open MPI provides good </a:t>
            </a:r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use only a few methods</a:t>
            </a:r>
          </a:p>
          <a:p>
            <a:pPr marL="1485900" lvl="2" indent="-342900"/>
            <a:r>
              <a:rPr lang="en-US" dirty="0" smtClean="0">
                <a:hlinkClick r:id="rId4"/>
              </a:rPr>
              <a:t>MPI_Init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5"/>
              </a:rPr>
              <a:t>MPI_Finalize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6"/>
              </a:rPr>
              <a:t>MPI_Comm_rank</a:t>
            </a:r>
            <a:endParaRPr lang="en-US" dirty="0" smtClean="0"/>
          </a:p>
          <a:p>
            <a:pPr marL="1485900" lvl="2" indent="-342900"/>
            <a:r>
              <a:rPr lang="en-US" dirty="0">
                <a:hlinkClick r:id="rId7"/>
              </a:rPr>
              <a:t>MPI_Comm_size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8"/>
              </a:rPr>
              <a:t>MPI_Send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9"/>
              </a:rPr>
              <a:t>MPI_Recv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use the C syntax, since it is simple, prevalent, and very similar to the C++ syntax.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608</TotalTime>
  <Words>1722</Words>
  <Application>Microsoft Office PowerPoint</Application>
  <PresentationFormat>On-screen Show (4:3)</PresentationFormat>
  <Paragraphs>326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Essential</vt:lpstr>
      <vt:lpstr>Introduction to MPI</vt:lpstr>
      <vt:lpstr>Message Passing Interface (MPI)</vt:lpstr>
      <vt:lpstr>Thread-based concurrency</vt:lpstr>
      <vt:lpstr>Process-based concurrency</vt:lpstr>
      <vt:lpstr>Communication For Process-based</vt:lpstr>
      <vt:lpstr>Thread vs. process concurrency</vt:lpstr>
      <vt:lpstr>Choosing thread or process based</vt:lpstr>
      <vt:lpstr>MPI alternatives</vt:lpstr>
      <vt:lpstr>MPI Interface</vt:lpstr>
      <vt:lpstr>MPI startup and shutdown methods</vt:lpstr>
      <vt:lpstr>Determining your rank</vt:lpstr>
      <vt:lpstr>Determining the number of processes</vt:lpstr>
      <vt:lpstr>Passing messages</vt:lpstr>
      <vt:lpstr>Send and RecV signatures</vt:lpstr>
      <vt:lpstr>Running an MPI program</vt:lpstr>
      <vt:lpstr>Unit testing and MPI program</vt:lpstr>
      <vt:lpstr>Our custom MPI Interface</vt:lpstr>
      <vt:lpstr>The production implementations</vt:lpstr>
      <vt:lpstr>The production implementations</vt:lpstr>
      <vt:lpstr>The production implementations</vt:lpstr>
      <vt:lpstr>Example</vt:lpstr>
      <vt:lpstr>Gauss using MPI</vt:lpstr>
      <vt:lpstr>Matrix Multiplication</vt:lpstr>
      <vt:lpstr>Slightly more advanced MPI</vt:lpstr>
      <vt:lpstr>Why is MPI_Send a bottleneck?</vt:lpstr>
      <vt:lpstr>MPI will do map/reduce for 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Gilmer, Kathleen E.</cp:lastModifiedBy>
  <cp:revision>34</cp:revision>
  <dcterms:created xsi:type="dcterms:W3CDTF">2013-10-08T10:17:29Z</dcterms:created>
  <dcterms:modified xsi:type="dcterms:W3CDTF">2014-02-18T00:46:12Z</dcterms:modified>
</cp:coreProperties>
</file>