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683325ff0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683325f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3683325ff0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683325ff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Analyzing School Bus Breakdowns in NYC</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Josh Podl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students in New York City rely on buses to get to and from school. Any delays or disruptions in service due to bus breakdowns has the potential to be detrimental to students’ learning experiences, and, ultimately, their educational outcomes.</a:t>
            </a:r>
            <a:endParaRPr/>
          </a:p>
          <a:p>
            <a:pPr indent="0" lvl="0" marL="0" rtl="0" algn="l">
              <a:spcBef>
                <a:spcPts val="1600"/>
              </a:spcBef>
              <a:spcAft>
                <a:spcPts val="0"/>
              </a:spcAft>
              <a:buNone/>
            </a:pPr>
            <a:r>
              <a:rPr lang="en"/>
              <a:t>I utilized the “Bus Breakdown and Delays” dataset from NYC Open Data to conduct my analysis. This dataset of over 700,000 rows and 21 columns contained line items for every school bus delay or breakdown in the last 10 school years. I focused in on only breakdowns (excluding delays) in Brooklyn, Manhattan, Queens, and the Bronx, trimming the data down to ~56,000 rows and the 7 columns that I leveraged in my analyses.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Lenses for Analysis</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Where</a:t>
            </a:r>
            <a:endParaRPr>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Where do breakdowns happen?</a:t>
            </a:r>
            <a:endParaRPr sz="1600"/>
          </a:p>
          <a:p>
            <a:pPr indent="0" lvl="0" marL="0" rtl="0" algn="l">
              <a:spcBef>
                <a:spcPts val="1600"/>
              </a:spcBef>
              <a:spcAft>
                <a:spcPts val="1600"/>
              </a:spcAft>
              <a:buNone/>
            </a:pPr>
            <a:r>
              <a:rPr lang="en" sz="1600"/>
              <a:t>Which boroughs experience a higher frequency of school bus breakdowns?</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When</a:t>
            </a:r>
            <a:endParaRPr>
              <a:solidFill>
                <a:schemeClr val="lt1"/>
              </a:solidFill>
            </a:endParaRPr>
          </a:p>
        </p:txBody>
      </p:sp>
      <p:sp>
        <p:nvSpPr>
          <p:cNvPr id="81" name="Google Shape;81;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When do breakdowns happen?</a:t>
            </a:r>
            <a:endParaRPr sz="1600"/>
          </a:p>
          <a:p>
            <a:pPr indent="0" lvl="0" marL="0" rtl="0" algn="l">
              <a:spcBef>
                <a:spcPts val="1600"/>
              </a:spcBef>
              <a:spcAft>
                <a:spcPts val="1600"/>
              </a:spcAft>
              <a:buNone/>
            </a:pPr>
            <a:r>
              <a:rPr lang="en" sz="1600"/>
              <a:t>What school years have featured more bus breakdowns? What time of day are breakdowns more likely to occur? </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How</a:t>
            </a:r>
            <a:endParaRPr>
              <a:solidFill>
                <a:schemeClr val="lt1"/>
              </a:solidFill>
            </a:endParaRPr>
          </a:p>
        </p:txBody>
      </p:sp>
      <p:sp>
        <p:nvSpPr>
          <p:cNvPr id="86" name="Google Shape;86;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How is communication handled?</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sz="1600"/>
              <a:t>Do bus contractors notify schools and/or parents of bus breakdowns?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a:t>
            </a:r>
            <a:endParaRPr/>
          </a:p>
        </p:txBody>
      </p:sp>
      <p:sp>
        <p:nvSpPr>
          <p:cNvPr id="92" name="Google Shape;92;p16"/>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Bus breakdowns are most common in Queens (17,995) and in the Bronx (17,228). Fewer breakdowns in Brooklyn (14,582) and Manhattan (6,736).</a:t>
            </a:r>
            <a:endParaRPr sz="1600"/>
          </a:p>
        </p:txBody>
      </p:sp>
      <p:sp>
        <p:nvSpPr>
          <p:cNvPr id="93" name="Google Shape;93;p16"/>
          <p:cNvSpPr txBox="1"/>
          <p:nvPr>
            <p:ph idx="4294967295" type="body"/>
          </p:nvPr>
        </p:nvSpPr>
        <p:spPr>
          <a:xfrm>
            <a:off x="5689050" y="381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15</a:t>
            </a:r>
            <a:endParaRPr sz="1400">
              <a:solidFill>
                <a:schemeClr val="lt1"/>
              </a:solidFill>
            </a:endParaRPr>
          </a:p>
        </p:txBody>
      </p:sp>
      <p:sp>
        <p:nvSpPr>
          <p:cNvPr id="94" name="Google Shape;94;p16"/>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95" name="Google Shape;95;p16"/>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96" name="Google Shape;96;p16"/>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pic>
        <p:nvPicPr>
          <p:cNvPr id="97" name="Google Shape;97;p16"/>
          <p:cNvPicPr preferRelativeResize="0"/>
          <p:nvPr/>
        </p:nvPicPr>
        <p:blipFill>
          <a:blip r:embed="rId3">
            <a:alphaModFix/>
          </a:blip>
          <a:stretch>
            <a:fillRect/>
          </a:stretch>
        </p:blipFill>
        <p:spPr>
          <a:xfrm>
            <a:off x="4464000" y="1170125"/>
            <a:ext cx="4274925" cy="3296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a:t>
            </a:r>
            <a:endParaRPr/>
          </a:p>
        </p:txBody>
      </p:sp>
      <p:sp>
        <p:nvSpPr>
          <p:cNvPr id="103" name="Google Shape;103;p17"/>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Bus breakdowns were most frequent in the years prior to the onset of the pandemic. Average 8,530 per year from 2015-2016 to 2018-2019 compared to 4,022 from 2022-2023 to 2024-2025.</a:t>
            </a:r>
            <a:endParaRPr b="1" sz="1600">
              <a:solidFill>
                <a:schemeClr val="dk1"/>
              </a:solidFill>
            </a:endParaRPr>
          </a:p>
          <a:p>
            <a:pPr indent="0" lvl="0" marL="0" rtl="0" algn="l">
              <a:spcBef>
                <a:spcPts val="1600"/>
              </a:spcBef>
              <a:spcAft>
                <a:spcPts val="0"/>
              </a:spcAft>
              <a:buNone/>
            </a:pPr>
            <a:r>
              <a:t/>
            </a:r>
            <a:endParaRPr b="1" sz="1600">
              <a:solidFill>
                <a:schemeClr val="dk1"/>
              </a:solidFill>
            </a:endParaRPr>
          </a:p>
          <a:p>
            <a:pPr indent="0" lvl="0" marL="0" rtl="0" algn="l">
              <a:spcBef>
                <a:spcPts val="1600"/>
              </a:spcBef>
              <a:spcAft>
                <a:spcPts val="1600"/>
              </a:spcAft>
              <a:buNone/>
            </a:pPr>
            <a:r>
              <a:rPr b="1" lang="en" sz="1600">
                <a:solidFill>
                  <a:schemeClr val="dk1"/>
                </a:solidFill>
              </a:rPr>
              <a:t>The majority of breakdowns occurred in the morning (67%), which likely led to students arriving to school late.</a:t>
            </a:r>
            <a:endParaRPr b="1" sz="1600">
              <a:solidFill>
                <a:schemeClr val="dk1"/>
              </a:solidFill>
            </a:endParaRPr>
          </a:p>
        </p:txBody>
      </p:sp>
      <p:sp>
        <p:nvSpPr>
          <p:cNvPr id="104" name="Google Shape;104;p17"/>
          <p:cNvSpPr txBox="1"/>
          <p:nvPr>
            <p:ph idx="4294967295" type="body"/>
          </p:nvPr>
        </p:nvSpPr>
        <p:spPr>
          <a:xfrm>
            <a:off x="5689050" y="381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15</a:t>
            </a:r>
            <a:endParaRPr sz="1400">
              <a:solidFill>
                <a:schemeClr val="lt1"/>
              </a:solidFill>
            </a:endParaRPr>
          </a:p>
        </p:txBody>
      </p:sp>
      <p:sp>
        <p:nvSpPr>
          <p:cNvPr id="105" name="Google Shape;105;p17"/>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06" name="Google Shape;106;p17"/>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07" name="Google Shape;107;p17"/>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pic>
        <p:nvPicPr>
          <p:cNvPr id="108" name="Google Shape;108;p17"/>
          <p:cNvPicPr preferRelativeResize="0"/>
          <p:nvPr/>
        </p:nvPicPr>
        <p:blipFill>
          <a:blip r:embed="rId3">
            <a:alphaModFix/>
          </a:blip>
          <a:stretch>
            <a:fillRect/>
          </a:stretch>
        </p:blipFill>
        <p:spPr>
          <a:xfrm>
            <a:off x="4311600" y="381950"/>
            <a:ext cx="2621005" cy="2250450"/>
          </a:xfrm>
          <a:prstGeom prst="rect">
            <a:avLst/>
          </a:prstGeom>
          <a:noFill/>
          <a:ln>
            <a:noFill/>
          </a:ln>
        </p:spPr>
      </p:pic>
      <p:pic>
        <p:nvPicPr>
          <p:cNvPr id="109" name="Google Shape;109;p17"/>
          <p:cNvPicPr preferRelativeResize="0"/>
          <p:nvPr/>
        </p:nvPicPr>
        <p:blipFill>
          <a:blip r:embed="rId4">
            <a:alphaModFix/>
          </a:blip>
          <a:stretch>
            <a:fillRect/>
          </a:stretch>
        </p:blipFill>
        <p:spPr>
          <a:xfrm>
            <a:off x="4311603" y="2756625"/>
            <a:ext cx="2281591" cy="2250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endParaRPr/>
          </a:p>
        </p:txBody>
      </p:sp>
      <p:sp>
        <p:nvSpPr>
          <p:cNvPr id="115" name="Google Shape;115;p18"/>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More often than not, school bus contractors notify both schools and parents of bus breakdowns. Schools (78% in Queens) are more likely to be informed of breakdowns than parents (59% in Queens).</a:t>
            </a:r>
            <a:endParaRPr b="1" sz="2100">
              <a:solidFill>
                <a:schemeClr val="dk1"/>
              </a:solidFill>
            </a:endParaRPr>
          </a:p>
        </p:txBody>
      </p:sp>
      <p:sp>
        <p:nvSpPr>
          <p:cNvPr id="116" name="Google Shape;116;p18"/>
          <p:cNvSpPr txBox="1"/>
          <p:nvPr>
            <p:ph idx="4294967295" type="body"/>
          </p:nvPr>
        </p:nvSpPr>
        <p:spPr>
          <a:xfrm>
            <a:off x="5689050" y="381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15</a:t>
            </a:r>
            <a:endParaRPr sz="1400">
              <a:solidFill>
                <a:schemeClr val="lt1"/>
              </a:solidFill>
            </a:endParaRPr>
          </a:p>
        </p:txBody>
      </p:sp>
      <p:sp>
        <p:nvSpPr>
          <p:cNvPr id="117" name="Google Shape;117;p18"/>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18" name="Google Shape;118;p18"/>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19" name="Google Shape;119;p18"/>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pic>
        <p:nvPicPr>
          <p:cNvPr id="120" name="Google Shape;120;p18"/>
          <p:cNvPicPr preferRelativeResize="0"/>
          <p:nvPr/>
        </p:nvPicPr>
        <p:blipFill>
          <a:blip r:embed="rId3">
            <a:alphaModFix/>
          </a:blip>
          <a:stretch>
            <a:fillRect/>
          </a:stretch>
        </p:blipFill>
        <p:spPr>
          <a:xfrm>
            <a:off x="5252200" y="445025"/>
            <a:ext cx="2654938" cy="2060826"/>
          </a:xfrm>
          <a:prstGeom prst="rect">
            <a:avLst/>
          </a:prstGeom>
          <a:noFill/>
          <a:ln>
            <a:noFill/>
          </a:ln>
        </p:spPr>
      </p:pic>
      <p:pic>
        <p:nvPicPr>
          <p:cNvPr id="121" name="Google Shape;121;p18"/>
          <p:cNvPicPr preferRelativeResize="0"/>
          <p:nvPr/>
        </p:nvPicPr>
        <p:blipFill>
          <a:blip r:embed="rId4">
            <a:alphaModFix/>
          </a:blip>
          <a:stretch>
            <a:fillRect/>
          </a:stretch>
        </p:blipFill>
        <p:spPr>
          <a:xfrm>
            <a:off x="5293275" y="2880575"/>
            <a:ext cx="2686018" cy="2060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27" name="Google Shape;127;p19"/>
          <p:cNvSpPr txBox="1"/>
          <p:nvPr/>
        </p:nvSpPr>
        <p:spPr>
          <a:xfrm>
            <a:off x="565875" y="1182300"/>
            <a:ext cx="7962900" cy="339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School bus breakdowns have been </a:t>
            </a:r>
            <a:r>
              <a:rPr lang="en" sz="1800">
                <a:solidFill>
                  <a:schemeClr val="accent3"/>
                </a:solidFill>
                <a:latin typeface="Average"/>
                <a:ea typeface="Average"/>
                <a:cs typeface="Average"/>
                <a:sym typeface="Average"/>
              </a:rPr>
              <a:t>occurring</a:t>
            </a:r>
            <a:r>
              <a:rPr lang="en" sz="1800">
                <a:solidFill>
                  <a:schemeClr val="accent3"/>
                </a:solidFill>
                <a:latin typeface="Average"/>
                <a:ea typeface="Average"/>
                <a:cs typeface="Average"/>
                <a:sym typeface="Average"/>
              </a:rPr>
              <a:t> half as often in the last few years compared to the late 2010s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Queens and the Bronx have consistently had more bus breakdowns than Brooklyn and Manhattan, with Manhattan having by far the fewest</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Bus breakdowns are considerably more common in the morning, which can be disruptive to students’ attendance</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It would be interesting to look at bus delay/breakdown data at a school district level and compare it to an education proficiency dataset</a:t>
            </a:r>
            <a:endParaRPr sz="1800">
              <a:solidFill>
                <a:schemeClr val="accent3"/>
              </a:solidFill>
              <a:latin typeface="Average"/>
              <a:ea typeface="Average"/>
              <a:cs typeface="Average"/>
              <a:sym typeface="Average"/>
            </a:endParaRPr>
          </a:p>
          <a:p>
            <a:pPr indent="-342900" lvl="1" marL="9144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Do students at schools that experience more bus delays/breakdowns tend to achieve lower scores on standardized tests?</a:t>
            </a:r>
            <a:endParaRPr sz="18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