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ource Code Pr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slide" Target="slides/slide20.xml"/><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a2c337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a2c337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0a2c33786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0a2c33786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0a2c3378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0a2c3378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0a2c3378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0a2c3378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0a2c3378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0a2c3378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0a2c3378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0a2c3378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0a2c3378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0a2c3378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0a2c33786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0a2c33786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a2c33786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a2c33786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0a2c33786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0a2c33786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0a2c337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0a2c337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0a2c337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0a2c337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0a2c33786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0a2c33786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0a2c3378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0a2c3378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0a2c3378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0a2c3378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0a2c33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0a2c33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0a2c337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0a2c337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0a2c337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0a2c337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0a2c337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0a2c337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gif"/><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archive.dimacs.rutgers.edu/MPE/Energy/DIMACS-EBM.pdf" TargetMode="External"/><Relationship Id="rId4" Type="http://schemas.openxmlformats.org/officeDocument/2006/relationships/hyperlink" Target="https://arxiv.org/pdf/1907.04502.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latin typeface="Calibri"/>
                <a:ea typeface="Calibri"/>
                <a:cs typeface="Calibri"/>
                <a:sym typeface="Calibri"/>
              </a:rPr>
              <a:t>Climate Forecasting Using Physics Informed Neural Networks</a:t>
            </a:r>
            <a:endParaRPr sz="5000">
              <a:latin typeface="Calibri"/>
              <a:ea typeface="Calibri"/>
              <a:cs typeface="Calibri"/>
              <a:sym typeface="Calibri"/>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Good Dynamics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127" name="Google Shape;127;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This model assumes a sustainable system, where there are no other factors driving albedo or the greenhouse effect.</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Both albedo and the greenhouse effect have been heavily influenced by human industrial activity, forcing the Earth’s global temperature out of equilibrium.</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We wanted to develop a new model, where albedo and the greenhouse effect were dependent on human activity.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Human Impact On Albedo and Greenhouse Effect</a:t>
            </a:r>
            <a:endParaRPr/>
          </a:p>
        </p:txBody>
      </p:sp>
      <p:sp>
        <p:nvSpPr>
          <p:cNvPr id="133" name="Google Shape;133;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rPr>
              <a:t>We reconsidered </a:t>
            </a:r>
            <a:r>
              <a:rPr lang="en">
                <a:solidFill>
                  <a:srgbClr val="000000"/>
                </a:solidFill>
              </a:rPr>
              <a:t>α to be linearly correlated to sea ice coverage:</a:t>
            </a:r>
            <a:endParaRPr>
              <a:solidFill>
                <a:srgbClr val="000000"/>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rgbClr val="2F3136"/>
              </a:buClr>
              <a:buSzPts val="1800"/>
              <a:buChar char="●"/>
            </a:pPr>
            <a:r>
              <a:rPr lang="en">
                <a:solidFill>
                  <a:srgbClr val="2F3136"/>
                </a:solidFill>
              </a:rPr>
              <a:t>We reconsidered ε to be linearly correlated to CO2 levels:</a:t>
            </a:r>
            <a:endParaRPr>
              <a:solidFill>
                <a:srgbClr val="2F3136"/>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34" name="Google Shape;134;p23"/>
          <p:cNvPicPr preferRelativeResize="0"/>
          <p:nvPr/>
        </p:nvPicPr>
        <p:blipFill>
          <a:blip r:embed="rId3">
            <a:alphaModFix/>
          </a:blip>
          <a:stretch>
            <a:fillRect/>
          </a:stretch>
        </p:blipFill>
        <p:spPr>
          <a:xfrm>
            <a:off x="3098888" y="2268150"/>
            <a:ext cx="3419475" cy="590550"/>
          </a:xfrm>
          <a:prstGeom prst="rect">
            <a:avLst/>
          </a:prstGeom>
          <a:noFill/>
          <a:ln>
            <a:noFill/>
          </a:ln>
        </p:spPr>
      </p:pic>
      <p:pic>
        <p:nvPicPr>
          <p:cNvPr id="135" name="Google Shape;135;p23"/>
          <p:cNvPicPr preferRelativeResize="0"/>
          <p:nvPr/>
        </p:nvPicPr>
        <p:blipFill>
          <a:blip r:embed="rId4">
            <a:alphaModFix/>
          </a:blip>
          <a:stretch>
            <a:fillRect/>
          </a:stretch>
        </p:blipFill>
        <p:spPr>
          <a:xfrm>
            <a:off x="4022825" y="3725425"/>
            <a:ext cx="914400" cy="152400"/>
          </a:xfrm>
          <a:prstGeom prst="rect">
            <a:avLst/>
          </a:prstGeom>
          <a:noFill/>
          <a:ln>
            <a:noFill/>
          </a:ln>
        </p:spPr>
      </p:pic>
      <p:pic>
        <p:nvPicPr>
          <p:cNvPr id="136" name="Google Shape;136;p23"/>
          <p:cNvPicPr preferRelativeResize="0"/>
          <p:nvPr/>
        </p:nvPicPr>
        <p:blipFill>
          <a:blip r:embed="rId5">
            <a:alphaModFix/>
          </a:blip>
          <a:stretch>
            <a:fillRect/>
          </a:stretch>
        </p:blipFill>
        <p:spPr>
          <a:xfrm>
            <a:off x="2441675" y="3984500"/>
            <a:ext cx="4076700" cy="161925"/>
          </a:xfrm>
          <a:prstGeom prst="rect">
            <a:avLst/>
          </a:prstGeom>
          <a:noFill/>
          <a:ln>
            <a:noFill/>
          </a:ln>
        </p:spPr>
      </p:pic>
      <p:pic>
        <p:nvPicPr>
          <p:cNvPr id="137" name="Google Shape;137;p23"/>
          <p:cNvPicPr preferRelativeResize="0"/>
          <p:nvPr/>
        </p:nvPicPr>
        <p:blipFill>
          <a:blip r:embed="rId6">
            <a:alphaModFix/>
          </a:blip>
          <a:stretch>
            <a:fillRect/>
          </a:stretch>
        </p:blipFill>
        <p:spPr>
          <a:xfrm>
            <a:off x="2441675" y="4253100"/>
            <a:ext cx="3390900" cy="16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ML To Solve the constants of the Dynamics</a:t>
            </a:r>
            <a:endParaRPr/>
          </a:p>
        </p:txBody>
      </p:sp>
      <p:sp>
        <p:nvSpPr>
          <p:cNvPr id="143" name="Google Shape;143;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our changes, we created a new model that considered the temperature (T), dynamics of sea ice (S) and carbon concentration in the atmosphere (E).</a:t>
            </a:r>
            <a:endParaRPr/>
          </a:p>
        </p:txBody>
      </p:sp>
      <p:pic>
        <p:nvPicPr>
          <p:cNvPr id="144" name="Google Shape;144;p24"/>
          <p:cNvPicPr preferRelativeResize="0"/>
          <p:nvPr/>
        </p:nvPicPr>
        <p:blipFill>
          <a:blip r:embed="rId3">
            <a:alphaModFix/>
          </a:blip>
          <a:stretch>
            <a:fillRect/>
          </a:stretch>
        </p:blipFill>
        <p:spPr>
          <a:xfrm>
            <a:off x="1487213" y="2571750"/>
            <a:ext cx="6169572" cy="238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Sea Ice coverage and CO2 emission model</a:t>
            </a:r>
            <a:endParaRPr/>
          </a:p>
        </p:txBody>
      </p:sp>
      <p:sp>
        <p:nvSpPr>
          <p:cNvPr id="150" name="Google Shape;150;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decided to use historical data of temperature, sea ice coverage, and CO2 concentrations to predict the dynamics of albedo and the greenhouse effect. This way, our model would capture human impact global temperature.</a:t>
            </a:r>
            <a:endParaRPr/>
          </a:p>
        </p:txBody>
      </p:sp>
      <p:pic>
        <p:nvPicPr>
          <p:cNvPr id="151" name="Google Shape;151;p25"/>
          <p:cNvPicPr preferRelativeResize="0"/>
          <p:nvPr/>
        </p:nvPicPr>
        <p:blipFill>
          <a:blip r:embed="rId3">
            <a:alphaModFix/>
          </a:blip>
          <a:stretch>
            <a:fillRect/>
          </a:stretch>
        </p:blipFill>
        <p:spPr>
          <a:xfrm>
            <a:off x="89875" y="3097600"/>
            <a:ext cx="3114352" cy="2045900"/>
          </a:xfrm>
          <a:prstGeom prst="rect">
            <a:avLst/>
          </a:prstGeom>
          <a:noFill/>
          <a:ln>
            <a:noFill/>
          </a:ln>
        </p:spPr>
      </p:pic>
      <p:pic>
        <p:nvPicPr>
          <p:cNvPr id="152" name="Google Shape;152;p25"/>
          <p:cNvPicPr preferRelativeResize="0"/>
          <p:nvPr/>
        </p:nvPicPr>
        <p:blipFill>
          <a:blip r:embed="rId4">
            <a:alphaModFix/>
          </a:blip>
          <a:stretch>
            <a:fillRect/>
          </a:stretch>
        </p:blipFill>
        <p:spPr>
          <a:xfrm>
            <a:off x="6200355" y="3097600"/>
            <a:ext cx="2943646" cy="1981500"/>
          </a:xfrm>
          <a:prstGeom prst="rect">
            <a:avLst/>
          </a:prstGeom>
          <a:noFill/>
          <a:ln>
            <a:noFill/>
          </a:ln>
        </p:spPr>
      </p:pic>
      <p:pic>
        <p:nvPicPr>
          <p:cNvPr id="153" name="Google Shape;153;p25"/>
          <p:cNvPicPr preferRelativeResize="0"/>
          <p:nvPr/>
        </p:nvPicPr>
        <p:blipFill>
          <a:blip r:embed="rId5">
            <a:alphaModFix/>
          </a:blip>
          <a:stretch>
            <a:fillRect/>
          </a:stretch>
        </p:blipFill>
        <p:spPr>
          <a:xfrm>
            <a:off x="3204227" y="2980475"/>
            <a:ext cx="2892375" cy="209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ML To Solve the constants of the Dynamics</a:t>
            </a:r>
            <a:endParaRPr/>
          </a:p>
        </p:txBody>
      </p:sp>
      <p:sp>
        <p:nvSpPr>
          <p:cNvPr id="159" name="Google Shape;159;p26"/>
          <p:cNvSpPr txBox="1"/>
          <p:nvPr>
            <p:ph idx="1" type="body"/>
          </p:nvPr>
        </p:nvSpPr>
        <p:spPr>
          <a:xfrm>
            <a:off x="311700" y="151407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a new open-source ML library called </a:t>
            </a:r>
            <a:r>
              <a:rPr b="1" lang="en"/>
              <a:t>DeepXDE </a:t>
            </a:r>
            <a:r>
              <a:rPr lang="en"/>
              <a:t>to find the constants in our ODE system using historical data of global average temperature, sea ice coverage, and carbon concentration. DeepXDE leverages Physics Informed Neural Networks (PINNs).</a:t>
            </a:r>
            <a:endParaRPr/>
          </a:p>
          <a:p>
            <a:pPr indent="0" lvl="0" marL="457200" rtl="0" algn="l">
              <a:spcBef>
                <a:spcPts val="1200"/>
              </a:spcBef>
              <a:spcAft>
                <a:spcPts val="1200"/>
              </a:spcAft>
              <a:buNone/>
            </a:pPr>
            <a:r>
              <a:t/>
            </a:r>
            <a:endParaRPr/>
          </a:p>
        </p:txBody>
      </p:sp>
      <p:pic>
        <p:nvPicPr>
          <p:cNvPr id="160" name="Google Shape;160;p26"/>
          <p:cNvPicPr preferRelativeResize="0"/>
          <p:nvPr/>
        </p:nvPicPr>
        <p:blipFill>
          <a:blip r:embed="rId3">
            <a:alphaModFix/>
          </a:blip>
          <a:stretch>
            <a:fillRect/>
          </a:stretch>
        </p:blipFill>
        <p:spPr>
          <a:xfrm>
            <a:off x="1998550" y="3229400"/>
            <a:ext cx="4220773" cy="1720750"/>
          </a:xfrm>
          <a:prstGeom prst="rect">
            <a:avLst/>
          </a:prstGeom>
          <a:noFill/>
          <a:ln>
            <a:noFill/>
          </a:ln>
        </p:spPr>
      </p:pic>
      <p:sp>
        <p:nvSpPr>
          <p:cNvPr id="161" name="Google Shape;161;p26"/>
          <p:cNvSpPr txBox="1"/>
          <p:nvPr/>
        </p:nvSpPr>
        <p:spPr>
          <a:xfrm>
            <a:off x="6599075" y="4223400"/>
            <a:ext cx="2511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Source Code Pro"/>
                <a:ea typeface="Source Code Pro"/>
                <a:cs typeface="Source Code Pro"/>
                <a:sym typeface="Source Code Pro"/>
              </a:rPr>
              <a:t>(Lu et al. 2020)</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the constants</a:t>
            </a:r>
            <a:endParaRPr/>
          </a:p>
        </p:txBody>
      </p:sp>
      <p:pic>
        <p:nvPicPr>
          <p:cNvPr id="167" name="Google Shape;167;p27"/>
          <p:cNvPicPr preferRelativeResize="0"/>
          <p:nvPr/>
        </p:nvPicPr>
        <p:blipFill>
          <a:blip r:embed="rId3">
            <a:alphaModFix/>
          </a:blip>
          <a:stretch>
            <a:fillRect/>
          </a:stretch>
        </p:blipFill>
        <p:spPr>
          <a:xfrm>
            <a:off x="5720823" y="2945088"/>
            <a:ext cx="3111475" cy="2058850"/>
          </a:xfrm>
          <a:prstGeom prst="rect">
            <a:avLst/>
          </a:prstGeom>
          <a:noFill/>
          <a:ln>
            <a:noFill/>
          </a:ln>
        </p:spPr>
      </p:pic>
      <p:pic>
        <p:nvPicPr>
          <p:cNvPr id="168" name="Google Shape;168;p27"/>
          <p:cNvPicPr preferRelativeResize="0"/>
          <p:nvPr/>
        </p:nvPicPr>
        <p:blipFill>
          <a:blip r:embed="rId4">
            <a:alphaModFix/>
          </a:blip>
          <a:stretch>
            <a:fillRect/>
          </a:stretch>
        </p:blipFill>
        <p:spPr>
          <a:xfrm>
            <a:off x="2440175" y="2909413"/>
            <a:ext cx="3111476" cy="1983720"/>
          </a:xfrm>
          <a:prstGeom prst="rect">
            <a:avLst/>
          </a:prstGeom>
          <a:noFill/>
          <a:ln>
            <a:noFill/>
          </a:ln>
        </p:spPr>
      </p:pic>
      <p:pic>
        <p:nvPicPr>
          <p:cNvPr id="169" name="Google Shape;169;p27"/>
          <p:cNvPicPr preferRelativeResize="0"/>
          <p:nvPr/>
        </p:nvPicPr>
        <p:blipFill>
          <a:blip r:embed="rId5">
            <a:alphaModFix/>
          </a:blip>
          <a:stretch>
            <a:fillRect/>
          </a:stretch>
        </p:blipFill>
        <p:spPr>
          <a:xfrm>
            <a:off x="311700" y="2762913"/>
            <a:ext cx="1823550" cy="2130225"/>
          </a:xfrm>
          <a:prstGeom prst="rect">
            <a:avLst/>
          </a:prstGeom>
          <a:noFill/>
          <a:ln>
            <a:noFill/>
          </a:ln>
        </p:spPr>
      </p:pic>
      <p:pic>
        <p:nvPicPr>
          <p:cNvPr id="170" name="Google Shape;170;p27"/>
          <p:cNvPicPr preferRelativeResize="0"/>
          <p:nvPr/>
        </p:nvPicPr>
        <p:blipFill>
          <a:blip r:embed="rId6">
            <a:alphaModFix/>
          </a:blip>
          <a:stretch>
            <a:fillRect/>
          </a:stretch>
        </p:blipFill>
        <p:spPr>
          <a:xfrm>
            <a:off x="3619560" y="435325"/>
            <a:ext cx="5130817" cy="1983700"/>
          </a:xfrm>
          <a:prstGeom prst="rect">
            <a:avLst/>
          </a:prstGeom>
          <a:noFill/>
          <a:ln>
            <a:noFill/>
          </a:ln>
        </p:spPr>
      </p:pic>
      <p:sp>
        <p:nvSpPr>
          <p:cNvPr id="171" name="Google Shape;171;p27"/>
          <p:cNvSpPr txBox="1"/>
          <p:nvPr/>
        </p:nvSpPr>
        <p:spPr>
          <a:xfrm>
            <a:off x="791900" y="2436000"/>
            <a:ext cx="43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604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77" name="Google Shape;177;p28"/>
          <p:cNvPicPr preferRelativeResize="0"/>
          <p:nvPr/>
        </p:nvPicPr>
        <p:blipFill>
          <a:blip r:embed="rId3">
            <a:alphaModFix/>
          </a:blip>
          <a:stretch>
            <a:fillRect/>
          </a:stretch>
        </p:blipFill>
        <p:spPr>
          <a:xfrm>
            <a:off x="460500" y="1354450"/>
            <a:ext cx="3438600" cy="2434599"/>
          </a:xfrm>
          <a:prstGeom prst="rect">
            <a:avLst/>
          </a:prstGeom>
          <a:noFill/>
          <a:ln>
            <a:noFill/>
          </a:ln>
        </p:spPr>
      </p:pic>
      <p:pic>
        <p:nvPicPr>
          <p:cNvPr id="178" name="Google Shape;178;p28"/>
          <p:cNvPicPr preferRelativeResize="0"/>
          <p:nvPr/>
        </p:nvPicPr>
        <p:blipFill>
          <a:blip r:embed="rId4">
            <a:alphaModFix/>
          </a:blip>
          <a:stretch>
            <a:fillRect/>
          </a:stretch>
        </p:blipFill>
        <p:spPr>
          <a:xfrm>
            <a:off x="4417055" y="165900"/>
            <a:ext cx="3327499" cy="2233675"/>
          </a:xfrm>
          <a:prstGeom prst="rect">
            <a:avLst/>
          </a:prstGeom>
          <a:noFill/>
          <a:ln>
            <a:noFill/>
          </a:ln>
        </p:spPr>
      </p:pic>
      <p:pic>
        <p:nvPicPr>
          <p:cNvPr id="179" name="Google Shape;179;p28"/>
          <p:cNvPicPr preferRelativeResize="0"/>
          <p:nvPr/>
        </p:nvPicPr>
        <p:blipFill>
          <a:blip r:embed="rId5">
            <a:alphaModFix/>
          </a:blip>
          <a:stretch>
            <a:fillRect/>
          </a:stretch>
        </p:blipFill>
        <p:spPr>
          <a:xfrm>
            <a:off x="4211050" y="2571750"/>
            <a:ext cx="3533497" cy="2484376"/>
          </a:xfrm>
          <a:prstGeom prst="rect">
            <a:avLst/>
          </a:prstGeom>
          <a:noFill/>
          <a:ln>
            <a:noFill/>
          </a:ln>
        </p:spPr>
      </p:pic>
      <p:sp>
        <p:nvSpPr>
          <p:cNvPr id="180" name="Google Shape;180;p28"/>
          <p:cNvSpPr txBox="1"/>
          <p:nvPr/>
        </p:nvSpPr>
        <p:spPr>
          <a:xfrm>
            <a:off x="3899100" y="980425"/>
            <a:ext cx="641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t>% of Earth covered in Sea Ice</a:t>
            </a:r>
            <a:endParaRPr sz="500"/>
          </a:p>
        </p:txBody>
      </p:sp>
      <p:sp>
        <p:nvSpPr>
          <p:cNvPr id="181" name="Google Shape;181;p28"/>
          <p:cNvSpPr txBox="1"/>
          <p:nvPr/>
        </p:nvSpPr>
        <p:spPr>
          <a:xfrm>
            <a:off x="3787150" y="3697025"/>
            <a:ext cx="641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t>CO2 Concentration (ppm)</a:t>
            </a:r>
            <a:endParaRPr sz="500"/>
          </a:p>
        </p:txBody>
      </p:sp>
      <p:sp>
        <p:nvSpPr>
          <p:cNvPr id="182" name="Google Shape;182;p28"/>
          <p:cNvSpPr txBox="1"/>
          <p:nvPr/>
        </p:nvSpPr>
        <p:spPr>
          <a:xfrm>
            <a:off x="-49700" y="2233050"/>
            <a:ext cx="641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t>Temperature (C)</a:t>
            </a:r>
            <a:endParaRPr sz="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Evolution of the prediction</a:t>
            </a:r>
            <a:endParaRPr/>
          </a:p>
        </p:txBody>
      </p:sp>
      <p:pic>
        <p:nvPicPr>
          <p:cNvPr id="188" name="Google Shape;188;p29"/>
          <p:cNvPicPr preferRelativeResize="0"/>
          <p:nvPr/>
        </p:nvPicPr>
        <p:blipFill>
          <a:blip r:embed="rId3">
            <a:alphaModFix/>
          </a:blip>
          <a:stretch>
            <a:fillRect/>
          </a:stretch>
        </p:blipFill>
        <p:spPr>
          <a:xfrm>
            <a:off x="267775" y="1707525"/>
            <a:ext cx="4169775" cy="2779850"/>
          </a:xfrm>
          <a:prstGeom prst="rect">
            <a:avLst/>
          </a:prstGeom>
          <a:noFill/>
          <a:ln>
            <a:noFill/>
          </a:ln>
        </p:spPr>
      </p:pic>
      <p:pic>
        <p:nvPicPr>
          <p:cNvPr id="189" name="Google Shape;189;p29"/>
          <p:cNvPicPr preferRelativeResize="0"/>
          <p:nvPr/>
        </p:nvPicPr>
        <p:blipFill>
          <a:blip r:embed="rId4">
            <a:alphaModFix/>
          </a:blip>
          <a:stretch>
            <a:fillRect/>
          </a:stretch>
        </p:blipFill>
        <p:spPr>
          <a:xfrm>
            <a:off x="4864450" y="1880425"/>
            <a:ext cx="3782195" cy="260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CO2 exponential growth</a:t>
            </a:r>
            <a:endParaRPr/>
          </a:p>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Although CO2 decays exponentially in long time frames, in the short time frame of 50 years, human contributions take over. Hence CO2 grows exponentially and decays linearly in a half-century time frame.</a:t>
            </a:r>
            <a:endParaRPr/>
          </a:p>
        </p:txBody>
      </p:sp>
      <p:pic>
        <p:nvPicPr>
          <p:cNvPr id="196" name="Google Shape;196;p30"/>
          <p:cNvPicPr preferRelativeResize="0"/>
          <p:nvPr/>
        </p:nvPicPr>
        <p:blipFill>
          <a:blip r:embed="rId3">
            <a:alphaModFix/>
          </a:blip>
          <a:stretch>
            <a:fillRect/>
          </a:stretch>
        </p:blipFill>
        <p:spPr>
          <a:xfrm>
            <a:off x="4188400" y="245150"/>
            <a:ext cx="1905375" cy="689675"/>
          </a:xfrm>
          <a:prstGeom prst="rect">
            <a:avLst/>
          </a:prstGeom>
          <a:noFill/>
          <a:ln>
            <a:noFill/>
          </a:ln>
        </p:spPr>
      </p:pic>
      <p:pic>
        <p:nvPicPr>
          <p:cNvPr id="197" name="Google Shape;197;p30"/>
          <p:cNvPicPr preferRelativeResize="0"/>
          <p:nvPr/>
        </p:nvPicPr>
        <p:blipFill>
          <a:blip r:embed="rId4">
            <a:alphaModFix/>
          </a:blip>
          <a:stretch>
            <a:fillRect/>
          </a:stretch>
        </p:blipFill>
        <p:spPr>
          <a:xfrm>
            <a:off x="6742374" y="347458"/>
            <a:ext cx="1312250" cy="485050"/>
          </a:xfrm>
          <a:prstGeom prst="rect">
            <a:avLst/>
          </a:prstGeom>
          <a:noFill/>
          <a:ln>
            <a:noFill/>
          </a:ln>
        </p:spPr>
      </p:pic>
      <p:pic>
        <p:nvPicPr>
          <p:cNvPr id="198" name="Google Shape;198;p30"/>
          <p:cNvPicPr preferRelativeResize="0"/>
          <p:nvPr/>
        </p:nvPicPr>
        <p:blipFill>
          <a:blip r:embed="rId5">
            <a:alphaModFix/>
          </a:blip>
          <a:stretch>
            <a:fillRect/>
          </a:stretch>
        </p:blipFill>
        <p:spPr>
          <a:xfrm>
            <a:off x="6133373" y="2991050"/>
            <a:ext cx="2698925" cy="1860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Human impacts on temperature</a:t>
            </a:r>
            <a:endParaRPr/>
          </a:p>
        </p:txBody>
      </p:sp>
      <p:sp>
        <p:nvSpPr>
          <p:cNvPr id="204" name="Google Shape;204;p3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Although the system naturally self-restores at around 288K(14.8 C), w</a:t>
            </a:r>
            <a:r>
              <a:rPr lang="en"/>
              <a:t>e have evidently witnessed that human impacts have stopped </a:t>
            </a:r>
            <a:r>
              <a:rPr lang="en"/>
              <a:t>this </a:t>
            </a:r>
            <a:r>
              <a:rPr lang="en"/>
              <a:t>self-restoration and have raised the temperature against the natural tendency of the system.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735325"/>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Source Code Pro"/>
                <a:ea typeface="Source Code Pro"/>
                <a:cs typeface="Source Code Pro"/>
                <a:sym typeface="Source Code Pro"/>
              </a:rPr>
              <a:t>Project goal</a:t>
            </a:r>
            <a:br>
              <a:rPr lang="en">
                <a:latin typeface="Source Code Pro"/>
                <a:ea typeface="Source Code Pro"/>
                <a:cs typeface="Source Code Pro"/>
                <a:sym typeface="Source Code Pro"/>
              </a:rPr>
            </a:br>
            <a:endParaRPr>
              <a:latin typeface="Source Code Pro"/>
              <a:ea typeface="Source Code Pro"/>
              <a:cs typeface="Source Code Pro"/>
              <a:sym typeface="Source Code Pro"/>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Physics Informed Neural Networks to model the set of coupled differential equations that govern the patterns of Earth’s temperature, Ice coverage, and CO2 based on the data acquired during the last half-century</a:t>
            </a:r>
            <a:endParaRPr/>
          </a:p>
          <a:p>
            <a:pPr indent="-342900" lvl="0" marL="457200" rtl="0" algn="l">
              <a:spcBef>
                <a:spcPts val="0"/>
              </a:spcBef>
              <a:spcAft>
                <a:spcPts val="0"/>
              </a:spcAft>
              <a:buSzPts val="1800"/>
              <a:buChar char="-"/>
            </a:pPr>
            <a:r>
              <a:rPr lang="en"/>
              <a:t>Using the the </a:t>
            </a:r>
            <a:r>
              <a:rPr lang="en"/>
              <a:t>data recovered from our ML model </a:t>
            </a:r>
            <a:r>
              <a:rPr lang="en"/>
              <a:t>make predictions about near future</a:t>
            </a:r>
            <a:endParaRPr/>
          </a:p>
        </p:txBody>
      </p:sp>
      <p:pic>
        <p:nvPicPr>
          <p:cNvPr id="70" name="Google Shape;70;p14"/>
          <p:cNvPicPr preferRelativeResize="0"/>
          <p:nvPr/>
        </p:nvPicPr>
        <p:blipFill>
          <a:blip r:embed="rId3">
            <a:alphaModFix/>
          </a:blip>
          <a:stretch>
            <a:fillRect/>
          </a:stretch>
        </p:blipFill>
        <p:spPr>
          <a:xfrm>
            <a:off x="5769475" y="3246750"/>
            <a:ext cx="2919400" cy="1791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Bibliography</a:t>
            </a:r>
            <a:endParaRPr/>
          </a:p>
          <a:p>
            <a:pPr indent="0" lvl="0" marL="0" rtl="0" algn="l">
              <a:spcBef>
                <a:spcPts val="0"/>
              </a:spcBef>
              <a:spcAft>
                <a:spcPts val="0"/>
              </a:spcAft>
              <a:buNone/>
            </a:pPr>
            <a:r>
              <a:t/>
            </a:r>
            <a:endParaRPr/>
          </a:p>
        </p:txBody>
      </p:sp>
      <p:sp>
        <p:nvSpPr>
          <p:cNvPr id="210" name="Google Shape;210;p3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Flath D., Kaper H., Wattenberg F., Widiasih E. </a:t>
            </a:r>
            <a:r>
              <a:rPr i="1" lang="en"/>
              <a:t>Energy Balance Models </a:t>
            </a:r>
            <a:r>
              <a:rPr lang="en"/>
              <a:t>(2012) (</a:t>
            </a:r>
            <a:r>
              <a:rPr lang="en" u="sng">
                <a:solidFill>
                  <a:schemeClr val="hlink"/>
                </a:solidFill>
                <a:hlinkClick r:id="rId3"/>
              </a:rPr>
              <a:t>http://archive.dimacs.rutgers.edu/MPE/Energy/DIMACS-EBM.pdf</a:t>
            </a:r>
            <a:r>
              <a:rPr lang="en"/>
              <a:t>)</a:t>
            </a:r>
            <a:endParaRPr/>
          </a:p>
          <a:p>
            <a:pPr indent="-342900" lvl="0" marL="457200" rtl="0" algn="l">
              <a:spcBef>
                <a:spcPts val="0"/>
              </a:spcBef>
              <a:spcAft>
                <a:spcPts val="0"/>
              </a:spcAft>
              <a:buSzPts val="1800"/>
              <a:buChar char="●"/>
            </a:pPr>
            <a:r>
              <a:rPr lang="en"/>
              <a:t>Lu, L., Meng, Mao, Z.,  Karniadakis, G., DeepXDE: A Deep Learning Library For Solving Differential Equations (2020) (</a:t>
            </a:r>
            <a:r>
              <a:rPr lang="en" u="sng">
                <a:solidFill>
                  <a:schemeClr val="hlink"/>
                </a:solidFill>
                <a:hlinkClick r:id="rId4"/>
              </a:rPr>
              <a:t>https://arxiv.org/pdf/1907.04502.pdf</a:t>
            </a:r>
            <a:r>
              <a:rPr lang="en"/>
              <a:t>)</a:t>
            </a:r>
            <a:endParaRPr/>
          </a:p>
          <a:p>
            <a:pPr indent="-342900" lvl="0" marL="457200" rtl="0" algn="l">
              <a:spcBef>
                <a:spcPts val="0"/>
              </a:spcBef>
              <a:spcAft>
                <a:spcPts val="0"/>
              </a:spcAft>
              <a:buSzPts val="1800"/>
              <a:buChar char="●"/>
            </a:pPr>
            <a:r>
              <a:rPr lang="en"/>
              <a:t>All datasets from the World </a:t>
            </a:r>
            <a:r>
              <a:rPr lang="en"/>
              <a:t>Meteorological</a:t>
            </a:r>
            <a:r>
              <a:rPr lang="en"/>
              <a:t> </a:t>
            </a:r>
            <a:r>
              <a:rPr lang="en"/>
              <a:t>Organization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DeepXDE </a:t>
            </a:r>
            <a:r>
              <a:rPr lang="en" sz="1800">
                <a:solidFill>
                  <a:schemeClr val="dk2"/>
                </a:solidFill>
              </a:rPr>
              <a:t>(2020) </a:t>
            </a:r>
            <a:endParaRPr/>
          </a:p>
        </p:txBody>
      </p:sp>
      <p:sp>
        <p:nvSpPr>
          <p:cNvPr id="76" name="Google Shape;76;p15"/>
          <p:cNvSpPr txBox="1"/>
          <p:nvPr>
            <p:ph idx="1" type="body"/>
          </p:nvPr>
        </p:nvSpPr>
        <p:spPr>
          <a:xfrm>
            <a:off x="311700" y="1152475"/>
            <a:ext cx="4260300" cy="208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library for finding differential equations for dynamical systems using Physics Informed Neural Networks (PINNs)</a:t>
            </a:r>
            <a:endParaRPr/>
          </a:p>
        </p:txBody>
      </p:sp>
      <p:pic>
        <p:nvPicPr>
          <p:cNvPr id="77" name="Google Shape;77;p15"/>
          <p:cNvPicPr preferRelativeResize="0"/>
          <p:nvPr/>
        </p:nvPicPr>
        <p:blipFill>
          <a:blip r:embed="rId3">
            <a:alphaModFix/>
          </a:blip>
          <a:stretch>
            <a:fillRect/>
          </a:stretch>
        </p:blipFill>
        <p:spPr>
          <a:xfrm>
            <a:off x="4758850" y="770725"/>
            <a:ext cx="4220773" cy="1720750"/>
          </a:xfrm>
          <a:prstGeom prst="rect">
            <a:avLst/>
          </a:prstGeom>
          <a:noFill/>
          <a:ln>
            <a:noFill/>
          </a:ln>
        </p:spPr>
      </p:pic>
      <p:pic>
        <p:nvPicPr>
          <p:cNvPr id="78" name="Google Shape;78;p15"/>
          <p:cNvPicPr preferRelativeResize="0"/>
          <p:nvPr/>
        </p:nvPicPr>
        <p:blipFill>
          <a:blip r:embed="rId4">
            <a:alphaModFix/>
          </a:blip>
          <a:stretch>
            <a:fillRect/>
          </a:stretch>
        </p:blipFill>
        <p:spPr>
          <a:xfrm>
            <a:off x="5946300" y="2571750"/>
            <a:ext cx="3067000" cy="2300243"/>
          </a:xfrm>
          <a:prstGeom prst="rect">
            <a:avLst/>
          </a:prstGeom>
          <a:noFill/>
          <a:ln>
            <a:noFill/>
          </a:ln>
        </p:spPr>
      </p:pic>
      <p:pic>
        <p:nvPicPr>
          <p:cNvPr id="79" name="Google Shape;79;p15"/>
          <p:cNvPicPr preferRelativeResize="0"/>
          <p:nvPr/>
        </p:nvPicPr>
        <p:blipFill>
          <a:blip r:embed="rId5">
            <a:alphaModFix/>
          </a:blip>
          <a:stretch>
            <a:fillRect/>
          </a:stretch>
        </p:blipFill>
        <p:spPr>
          <a:xfrm>
            <a:off x="250800" y="3323175"/>
            <a:ext cx="5914201" cy="114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Initial idea</a:t>
            </a:r>
            <a:endParaRPr/>
          </a:p>
        </p:txBody>
      </p:sp>
      <p:sp>
        <p:nvSpPr>
          <p:cNvPr id="85" name="Google Shape;85;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initially intended to create a set of coupled differential equations based on 6 different parameters. 3 of those were rejected. The rejected parameters were cloud coverage, ocean’s mean temperature, and annual average precipitation.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the 3 variables were rejected</a:t>
            </a:r>
            <a:endParaRPr/>
          </a:p>
        </p:txBody>
      </p:sp>
      <p:sp>
        <p:nvSpPr>
          <p:cNvPr id="91" name="Google Shape;91;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Cloud coverage was almost constant with only a variability of 2.5%. Similarly average precipitation was almost constant with only 0.3% variability.</a:t>
            </a:r>
            <a:endParaRPr/>
          </a:p>
          <a:p>
            <a:pPr indent="-342900" lvl="0" marL="457200" rtl="0" algn="l">
              <a:spcBef>
                <a:spcPts val="0"/>
              </a:spcBef>
              <a:spcAft>
                <a:spcPts val="0"/>
              </a:spcAft>
              <a:buSzPts val="1800"/>
              <a:buChar char="●"/>
            </a:pPr>
            <a:r>
              <a:rPr lang="en"/>
              <a:t>Ocean mean temperature measurements were found to be coupled with ambient temperature so to avoid </a:t>
            </a:r>
            <a:r>
              <a:rPr lang="en"/>
              <a:t>redundancy</a:t>
            </a:r>
            <a:r>
              <a:rPr lang="en"/>
              <a:t> we avoid including it.</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Temperature Model</a:t>
            </a:r>
            <a:endParaRPr/>
          </a:p>
        </p:txBody>
      </p:sp>
      <p:sp>
        <p:nvSpPr>
          <p:cNvPr id="97" name="Google Shape;97;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chose the following model for the change in Earth’s temperature: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 is the average heat capacity of the Earth.</a:t>
            </a:r>
            <a:endParaRPr/>
          </a:p>
        </p:txBody>
      </p:sp>
      <p:pic>
        <p:nvPicPr>
          <p:cNvPr id="98" name="Google Shape;98;p18"/>
          <p:cNvPicPr preferRelativeResize="0"/>
          <p:nvPr/>
        </p:nvPicPr>
        <p:blipFill>
          <a:blip r:embed="rId3">
            <a:alphaModFix/>
          </a:blip>
          <a:stretch>
            <a:fillRect/>
          </a:stretch>
        </p:blipFill>
        <p:spPr>
          <a:xfrm>
            <a:off x="2492003" y="2398125"/>
            <a:ext cx="3662255"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Temperature Model</a:t>
            </a:r>
            <a:endParaRPr/>
          </a:p>
        </p:txBody>
      </p:sp>
      <p:sp>
        <p:nvSpPr>
          <p:cNvPr id="104" name="Google Shape;104;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7300"/>
              <a:t>We chose the following model for incoming energy:</a:t>
            </a:r>
            <a:endParaRPr sz="73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Clr>
                <a:schemeClr val="dk1"/>
              </a:buClr>
              <a:buSzPts val="275"/>
              <a:buFont typeface="Arial"/>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rPr lang="en" sz="7300"/>
              <a:t>Albedo 𝛼(T) was assumed to be constant since temperature only changed 1.2K throughout the past 50 years. </a:t>
            </a:r>
            <a:endParaRPr sz="7300"/>
          </a:p>
          <a:p>
            <a:pPr indent="0" lvl="0" marL="0" rtl="0" algn="l">
              <a:spcBef>
                <a:spcPts val="12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2675774" y="1895900"/>
            <a:ext cx="3717050" cy="1489100"/>
          </a:xfrm>
          <a:prstGeom prst="rect">
            <a:avLst/>
          </a:prstGeom>
          <a:noFill/>
          <a:ln>
            <a:noFill/>
          </a:ln>
        </p:spPr>
      </p:pic>
      <p:sp>
        <p:nvSpPr>
          <p:cNvPr id="106" name="Google Shape;106;p19"/>
          <p:cNvSpPr/>
          <p:nvPr/>
        </p:nvSpPr>
        <p:spPr>
          <a:xfrm>
            <a:off x="5124100" y="2600425"/>
            <a:ext cx="1475100" cy="83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Temperature Model</a:t>
            </a:r>
            <a:endParaRPr/>
          </a:p>
        </p:txBody>
      </p:sp>
      <p:sp>
        <p:nvSpPr>
          <p:cNvPr id="112" name="Google Shape;112;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chose the following model for outgoing energy: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𝜺 is a measure of how much energy is captured by the atmosphere, causing energy to remain. </a:t>
            </a:r>
            <a:endParaRPr/>
          </a:p>
          <a:p>
            <a:pPr indent="0" lvl="0" marL="0" rtl="0" algn="l">
              <a:spcBef>
                <a:spcPts val="1200"/>
              </a:spcBef>
              <a:spcAft>
                <a:spcPts val="1200"/>
              </a:spcAft>
              <a:buNone/>
            </a:pPr>
            <a:r>
              <a:rPr lang="en"/>
              <a:t>For our initial simulation, we used 𝜺=0.61.</a:t>
            </a:r>
            <a:endParaRPr/>
          </a:p>
        </p:txBody>
      </p:sp>
      <p:pic>
        <p:nvPicPr>
          <p:cNvPr id="113" name="Google Shape;113;p20"/>
          <p:cNvPicPr preferRelativeResize="0"/>
          <p:nvPr/>
        </p:nvPicPr>
        <p:blipFill>
          <a:blip r:embed="rId3">
            <a:alphaModFix/>
          </a:blip>
          <a:stretch>
            <a:fillRect/>
          </a:stretch>
        </p:blipFill>
        <p:spPr>
          <a:xfrm>
            <a:off x="3371850" y="2052625"/>
            <a:ext cx="2400300" cy="1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Initial Findings</a:t>
            </a:r>
            <a:endParaRPr/>
          </a:p>
        </p:txBody>
      </p:sp>
      <p:sp>
        <p:nvSpPr>
          <p:cNvPr id="119" name="Google Shape;119;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There are 2 stable equilibria in this system at 233 K and 288 K. </a:t>
            </a:r>
            <a:endParaRPr sz="1400"/>
          </a:p>
          <a:p>
            <a:pPr indent="-317500" lvl="0" marL="457200" rtl="0" algn="l">
              <a:spcBef>
                <a:spcPts val="0"/>
              </a:spcBef>
              <a:spcAft>
                <a:spcPts val="0"/>
              </a:spcAft>
              <a:buSzPts val="1400"/>
              <a:buChar char="●"/>
            </a:pPr>
            <a:r>
              <a:rPr lang="en" sz="1400"/>
              <a:t>There is 1 unstable equilibrium in this system at 265 K. </a:t>
            </a:r>
            <a:endParaRPr sz="1400"/>
          </a:p>
          <a:p>
            <a:pPr indent="-317500" lvl="0" marL="457200" rtl="0" algn="l">
              <a:spcBef>
                <a:spcPts val="0"/>
              </a:spcBef>
              <a:spcAft>
                <a:spcPts val="0"/>
              </a:spcAft>
              <a:buSzPts val="1400"/>
              <a:buChar char="●"/>
            </a:pPr>
            <a:r>
              <a:rPr lang="en" sz="1400"/>
              <a:t>At 233 K, 𝛂(T) ≅ 0.7, suggesting that a large amount of light is reflected. This makes sense, as in these cold temperatures, there is a lot of sea ice.</a:t>
            </a:r>
            <a:endParaRPr sz="1400"/>
          </a:p>
          <a:p>
            <a:pPr indent="-317500" lvl="0" marL="457200" rtl="0" algn="l">
              <a:spcBef>
                <a:spcPts val="0"/>
              </a:spcBef>
              <a:spcAft>
                <a:spcPts val="0"/>
              </a:spcAft>
              <a:buSzPts val="1400"/>
              <a:buChar char="●"/>
            </a:pPr>
            <a:r>
              <a:rPr lang="en" sz="1400"/>
              <a:t>At 288 K, </a:t>
            </a:r>
            <a:r>
              <a:rPr lang="en" sz="1400"/>
              <a:t>𝛂(T) ≅ 0.3, suggesting that less light is reflected. This makes sense, as there is less sea ice at this temperature.</a:t>
            </a:r>
            <a:endParaRPr sz="1400"/>
          </a:p>
        </p:txBody>
      </p:sp>
      <p:pic>
        <p:nvPicPr>
          <p:cNvPr id="120" name="Google Shape;120;p21"/>
          <p:cNvPicPr preferRelativeResize="0"/>
          <p:nvPr/>
        </p:nvPicPr>
        <p:blipFill>
          <a:blip r:embed="rId3">
            <a:alphaModFix/>
          </a:blip>
          <a:stretch>
            <a:fillRect/>
          </a:stretch>
        </p:blipFill>
        <p:spPr>
          <a:xfrm>
            <a:off x="6375975" y="3005175"/>
            <a:ext cx="2768025" cy="2138325"/>
          </a:xfrm>
          <a:prstGeom prst="rect">
            <a:avLst/>
          </a:prstGeom>
          <a:noFill/>
          <a:ln>
            <a:noFill/>
          </a:ln>
        </p:spPr>
      </p:pic>
      <p:pic>
        <p:nvPicPr>
          <p:cNvPr id="121" name="Google Shape;121;p21"/>
          <p:cNvPicPr preferRelativeResize="0"/>
          <p:nvPr/>
        </p:nvPicPr>
        <p:blipFill>
          <a:blip r:embed="rId4">
            <a:alphaModFix/>
          </a:blip>
          <a:stretch>
            <a:fillRect/>
          </a:stretch>
        </p:blipFill>
        <p:spPr>
          <a:xfrm>
            <a:off x="1342738" y="3812538"/>
            <a:ext cx="3155225" cy="52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