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8" r:id="rId9"/>
    <p:sldId id="262" r:id="rId10"/>
    <p:sldId id="269" r:id="rId11"/>
    <p:sldId id="270" r:id="rId12"/>
    <p:sldId id="271" r:id="rId13"/>
    <p:sldId id="272" r:id="rId14"/>
    <p:sldId id="273" r:id="rId15"/>
    <p:sldId id="284" r:id="rId16"/>
    <p:sldId id="275" r:id="rId17"/>
    <p:sldId id="279" r:id="rId18"/>
    <p:sldId id="280" r:id="rId19"/>
    <p:sldId id="281" r:id="rId20"/>
    <p:sldId id="283" r:id="rId21"/>
    <p:sldId id="282" r:id="rId22"/>
    <p:sldId id="278" r:id="rId23"/>
    <p:sldId id="263" r:id="rId24"/>
    <p:sldId id="264" r:id="rId25"/>
    <p:sldId id="26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9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2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09CA7-1F31-4344-B873-0360890E5933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9B173-F93A-4830-A65F-D97FC84202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111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9B173-F93A-4830-A65F-D97FC842020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038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D5FD-2D83-633B-C1FF-0CF061D87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7EC67-4BCC-9DAA-79E9-76208B9D2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279A4-541E-5FB6-D106-8ADF8EDB8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1DB-7EE8-4887-8FA1-8110F45D574A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52D64-1B4D-2EDD-7A1F-25845475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0A0A5-8D06-8D9E-7A11-91C9A97D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2646-6F60-4B12-A8A4-E776D146B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60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625F-69E7-BEBA-7EE3-BAD334A7A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4DED0-571C-B38B-D5F4-6C5E7C37B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CE168-887A-C00A-AB93-9BD8CE76E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1DB-7EE8-4887-8FA1-8110F45D574A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3382A-08F3-FFF6-0797-C9909AED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FD4C4-3435-45B3-8910-72E4026A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2646-6F60-4B12-A8A4-E776D146B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69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F2E035-7CB2-1D4F-7EE6-E259A5E86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B0BD0-4970-1136-AD8D-13B07B089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83C23-D451-45E6-6D16-EDB1CCAD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1DB-7EE8-4887-8FA1-8110F45D574A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5BB10-79B6-043E-2F1E-ACAFEF9A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44BBA-7346-3D44-051E-200CA4FAE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2646-6F60-4B12-A8A4-E776D146B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64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22F8-84DA-CC2A-A2E9-D4C0A8B47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565" y="18255"/>
            <a:ext cx="10846822" cy="10569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330FF-2EB5-6F49-A568-CCCC077EF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A7B0-210C-3FF0-0DD6-8F246C06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1DB-7EE8-4887-8FA1-8110F45D574A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B31C1-73AA-8F6D-09E7-74F3EE55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DF671-11CE-A62C-823A-2663FA6E2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2646-6F60-4B12-A8A4-E776D146B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04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608E0-3C6D-6F41-A636-CE8EF4FC0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76FD1-35B3-4E24-CD43-C0622E02A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E4722-C4EF-ACDE-73C6-28A44AECC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1DB-7EE8-4887-8FA1-8110F45D574A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CE76A-A39B-F49C-438D-7CF6AD4D9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2B890-56E7-0A56-F374-278B9808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2646-6F60-4B12-A8A4-E776D146B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461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3428-49B1-129B-B5C5-14B0A469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E7475-C763-0E02-C80D-A318BAEA2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FB272-8916-DC10-BCDE-08D2374AA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C97C5-9DD1-82F6-85A6-F3CD4DC4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1DB-7EE8-4887-8FA1-8110F45D574A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47F1D-00E6-0456-EA63-CA5ACE01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6E444-6D74-402A-5144-23979CE2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2646-6F60-4B12-A8A4-E776D146B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12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33CE4-3E0C-357E-D48B-869130B57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B4ABF-1FB2-98B9-7BDF-01DCA2547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8DA1D-119B-AD98-EF01-05E735546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1E78E-373B-F525-E3D4-5396B701D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04A5BF-D43F-C4AC-1D61-87B8EA3EF7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A7DEB-1E57-2783-5E73-AB32D3948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1DB-7EE8-4887-8FA1-8110F45D574A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F64836-8766-25C9-229B-B1C350B1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3ED74B-3296-63CA-3219-FF48FB02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2646-6F60-4B12-A8A4-E776D146B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68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54B9-880F-E8CF-90F6-F21600F9E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C64CA6-58D1-F959-D081-B05A34FA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1DB-7EE8-4887-8FA1-8110F45D574A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C7AEB-F7DB-9898-8950-3417C316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1537A-E942-1439-4F5E-652B33A18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2646-6F60-4B12-A8A4-E776D146B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31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14DCEA-5593-D0B6-DACC-55E3CE54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1DB-7EE8-4887-8FA1-8110F45D574A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8E9FC9-6B98-4F52-9E02-CEEA9127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98BAE-6C00-85E0-7663-976E9B93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2646-6F60-4B12-A8A4-E776D146B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17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64C1-C794-53F5-498C-91578EC95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5364D-474E-3AD8-C280-B4514371A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F2762-A4C8-1776-903F-186480F86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5949C-730D-29B5-6787-A3BBBED0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1DB-7EE8-4887-8FA1-8110F45D574A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3C0CC-4F2C-5660-04C1-DE3BBBCB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0D7A0-298D-2CC4-0BF5-5F7FBAA43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2646-6F60-4B12-A8A4-E776D146B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26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6ED93-1D7D-AA8D-48FA-3571EE1DD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11BC43-F04F-BE6C-DED7-3E223139E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63838-5C48-BEFF-E2B5-4EAF6F2DD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71C9B-1E53-C0DC-F684-EA4B1C47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1DB-7EE8-4887-8FA1-8110F45D574A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5D92B-F8BA-748C-70FC-CCB3FFE9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97DAC-5F49-9F1E-4DBD-1A37A5E2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2646-6F60-4B12-A8A4-E776D146B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53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22BAE-F4C3-7A6A-63D6-6A39814A8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B49EE-06C9-5947-6A8F-C1B88F7B6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EE30B-5F78-E244-2F98-03F4812CB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871DB-7EE8-4887-8FA1-8110F45D574A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F1AB9-73F2-ACC2-0074-0536ED28F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17563-0B46-CE15-4377-D9692FF18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62646-6F60-4B12-A8A4-E776D146B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74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64B3-182F-BE01-CB42-2801149EE1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Compressor for JUCE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96A9E-179F-6092-BB3A-5D3B0AFB40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22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DE737-2DF6-059A-C6FA-85DF602D7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Finishing compressor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F8C82-ED5D-6503-6912-D5577BC89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Set and get values from our </a:t>
            </a:r>
            <a:r>
              <a:rPr lang="en-GB" sz="2400" b="1" kern="0" dirty="0" err="1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CircularBuffer</a:t>
            </a:r>
            <a:r>
              <a:rPr lang="en-GB" sz="24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. </a:t>
            </a:r>
            <a:endParaRPr lang="en-GB" sz="2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C5764A-780F-D904-86CE-76C68147E222}"/>
              </a:ext>
            </a:extLst>
          </p:cNvPr>
          <p:cNvSpPr txBox="1"/>
          <p:nvPr/>
        </p:nvSpPr>
        <p:spPr>
          <a:xfrm>
            <a:off x="570895" y="2583544"/>
            <a:ext cx="11301791" cy="28623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2B91AF"/>
                </a:solidFill>
                <a:latin typeface="Cascadia Mono" panose="020B0609020000020004" pitchFamily="49" charset="0"/>
              </a:rPr>
              <a:t>Compressor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compressSample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data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thresh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ratio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 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attack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release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knee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…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compressedSample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gain * 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buffer.getData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buffer.setData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data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buffer.nextSample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compressedSample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81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ED46-0684-C32A-F405-556970CE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 </a:t>
            </a:r>
            <a:r>
              <a:rPr lang="en-GB" dirty="0" err="1"/>
              <a:t>PluginProcessor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B01EC-5F3E-D62C-50D4-CFADFE6AF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109" y="1490134"/>
            <a:ext cx="10487781" cy="445943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kern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We have working Compressor class, but not using it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kern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Go to </a:t>
            </a:r>
            <a:r>
              <a:rPr lang="en-GB" kern="0" dirty="0" err="1">
                <a:effectLst/>
                <a:ea typeface="Roboto" panose="02000000000000000000" pitchFamily="2" charset="0"/>
                <a:cs typeface="Roboto" panose="02000000000000000000" pitchFamily="2" charset="0"/>
              </a:rPr>
              <a:t>PluginProcessor.h</a:t>
            </a:r>
            <a:r>
              <a:rPr lang="en-GB" kern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GB" kern="0" dirty="0"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GB" kern="0" dirty="0">
              <a:effectLst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 latinLnBrk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kern="0" dirty="0">
              <a:solidFill>
                <a:srgbClr val="008000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 latinLnBrk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kern="0" dirty="0">
              <a:solidFill>
                <a:srgbClr val="008000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 latinLnBrk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kern="0" dirty="0">
              <a:solidFill>
                <a:srgbClr val="008000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 latinLnBrk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kern="100" dirty="0">
              <a:effectLst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kern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Include new Compressor class at top of file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kern="0" dirty="0">
                <a:effectLst/>
                <a:ea typeface="Roboto" panose="02000000000000000000" pitchFamily="2" charset="0"/>
                <a:cs typeface="Roboto" panose="02000000000000000000" pitchFamily="2" charset="0"/>
              </a:rPr>
              <a:t>declare new array of Compressors</a:t>
            </a:r>
            <a:r>
              <a:rPr lang="en-GB" sz="20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.</a:t>
            </a:r>
            <a:endParaRPr lang="en-GB" sz="20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GB" sz="20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GB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3E8110-ED9C-86F0-9E6A-4F19761F8853}"/>
              </a:ext>
            </a:extLst>
          </p:cNvPr>
          <p:cNvSpPr txBox="1"/>
          <p:nvPr/>
        </p:nvSpPr>
        <p:spPr>
          <a:xfrm>
            <a:off x="1461104" y="2677442"/>
            <a:ext cx="7667133" cy="19389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GB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JuceHeader.h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Compressor.h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2000" dirty="0">
                <a:solidFill>
                  <a:srgbClr val="2B91AF"/>
                </a:solidFill>
                <a:latin typeface="Cascadia Mono" panose="020B0609020000020004" pitchFamily="49" charset="0"/>
              </a:rPr>
              <a:t>Array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2000" dirty="0">
                <a:solidFill>
                  <a:srgbClr val="2B91AF"/>
                </a:solidFill>
                <a:latin typeface="Cascadia Mono" panose="020B0609020000020004" pitchFamily="49" charset="0"/>
              </a:rPr>
              <a:t>Compressor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allCompressors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AudioProcessorValueTreeState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state;</a:t>
            </a:r>
          </a:p>
        </p:txBody>
      </p:sp>
    </p:spTree>
    <p:extLst>
      <p:ext uri="{BB962C8B-B14F-4D97-AF65-F5344CB8AC3E}">
        <p14:creationId xmlns:p14="http://schemas.microsoft.com/office/powerpoint/2010/main" val="2039160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BB81-7B51-C2E9-4930-7D16DF28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135" y="19895"/>
            <a:ext cx="10473267" cy="815370"/>
          </a:xfrm>
        </p:spPr>
        <p:txBody>
          <a:bodyPr/>
          <a:lstStyle/>
          <a:p>
            <a:r>
              <a:rPr lang="en-GB" dirty="0"/>
              <a:t>Coding </a:t>
            </a:r>
            <a:r>
              <a:rPr lang="en-GB" dirty="0" err="1"/>
              <a:t>PluginProcessor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07B12-D567-07BE-5CF5-33B62B0E1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26" y="1214203"/>
            <a:ext cx="10962778" cy="564379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GB" sz="20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in PluginProcessor.cpp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GB" sz="2000" kern="0" dirty="0">
              <a:solidFill>
                <a:srgbClr val="008000"/>
              </a:solidFill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GB" sz="2000" kern="0" dirty="0">
              <a:solidFill>
                <a:srgbClr val="008000"/>
              </a:solidFill>
              <a:effectLst/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GB" sz="2000" kern="0" dirty="0">
              <a:solidFill>
                <a:srgbClr val="008000"/>
              </a:solidFill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GB" sz="2000" kern="0" dirty="0">
              <a:solidFill>
                <a:srgbClr val="008000"/>
              </a:solidFill>
              <a:effectLst/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GB" sz="2000" kern="0" dirty="0">
              <a:solidFill>
                <a:srgbClr val="008000"/>
              </a:solidFill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GB" sz="2000" kern="0" dirty="0">
              <a:solidFill>
                <a:srgbClr val="008000"/>
              </a:solidFill>
              <a:effectLst/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GB" sz="2000" kern="0" dirty="0">
              <a:solidFill>
                <a:srgbClr val="008000"/>
              </a:solidFill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GB" sz="2000" kern="0" dirty="0">
              <a:solidFill>
                <a:srgbClr val="008000"/>
              </a:solidFill>
              <a:effectLst/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GB" sz="2000" kern="0" dirty="0">
              <a:solidFill>
                <a:srgbClr val="008000"/>
              </a:solidFill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GB" sz="2000" kern="0" dirty="0">
              <a:solidFill>
                <a:srgbClr val="008000"/>
              </a:solidFill>
              <a:effectLst/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  <a:spcAft>
                <a:spcPts val="1125"/>
              </a:spcAft>
            </a:pPr>
            <a:r>
              <a:rPr lang="en-GB" sz="20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It is now compressing the input signal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2DA349-11A3-B972-170A-EFD6F614EC15}"/>
              </a:ext>
            </a:extLst>
          </p:cNvPr>
          <p:cNvSpPr txBox="1"/>
          <p:nvPr/>
        </p:nvSpPr>
        <p:spPr>
          <a:xfrm>
            <a:off x="650822" y="1871948"/>
            <a:ext cx="11165679" cy="36933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//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repareToPlay</a:t>
            </a:r>
            <a:endParaRPr lang="en-GB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channel = 0; channel &lt;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getNumOutputChannels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channel++)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allCompressors.add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Compressor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//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rocessBlock</a:t>
            </a:r>
            <a:endParaRPr lang="en-GB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++)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channel = 0; channel &lt;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getTotalNumOutputChannels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channel++)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data =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(channel);</a:t>
            </a:r>
          </a:p>
          <a:p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it-IT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Compressor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it-I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comp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&amp;</a:t>
            </a:r>
            <a:r>
              <a:rPr lang="it-I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allCompressors.getReference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data[i] = comp-&gt;compressSample(data[i], -30.0f, 20.0f, 0.01f, 0.4f, 0.0f);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B2640-3FE1-FC51-79C3-F071ADC59301}"/>
              </a:ext>
            </a:extLst>
          </p:cNvPr>
          <p:cNvSpPr txBox="1"/>
          <p:nvPr/>
        </p:nvSpPr>
        <p:spPr>
          <a:xfrm>
            <a:off x="3710066" y="957607"/>
            <a:ext cx="2838021" cy="369332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Create array of Compressors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1919BA-9AF7-DEC2-31D5-51FD7B99C3E1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964898" y="1326939"/>
            <a:ext cx="1164179" cy="1116767"/>
          </a:xfrm>
          <a:prstGeom prst="straightConnector1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129759B-0721-7BCA-5D56-A5D1A9097AB9}"/>
              </a:ext>
            </a:extLst>
          </p:cNvPr>
          <p:cNvSpPr txBox="1"/>
          <p:nvPr/>
        </p:nvSpPr>
        <p:spPr>
          <a:xfrm>
            <a:off x="3658643" y="2922690"/>
            <a:ext cx="4536819" cy="369332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kern="0" dirty="0">
                <a:solidFill>
                  <a:srgbClr val="FFFF00"/>
                </a:solidFill>
                <a:effectLst/>
                <a:ea typeface="Times New Roman" panose="02020603050405020304" pitchFamily="18" charset="0"/>
              </a:rPr>
              <a:t>Get reference Compressor for current channel</a:t>
            </a:r>
            <a:endParaRPr lang="en-GB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BEC7C2-D7D2-3A41-7363-0123F338F6C5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913475" y="3292022"/>
            <a:ext cx="2013578" cy="1116767"/>
          </a:xfrm>
          <a:prstGeom prst="straightConnector1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939BB66-5D12-C2C0-7C7F-DEBA40366455}"/>
              </a:ext>
            </a:extLst>
          </p:cNvPr>
          <p:cNvSpPr txBox="1"/>
          <p:nvPr/>
        </p:nvSpPr>
        <p:spPr>
          <a:xfrm>
            <a:off x="1137297" y="2289377"/>
            <a:ext cx="3560077" cy="369332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Loop through samples and channels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B46A5F-28E5-19E8-36E4-1A16C5BC7B2B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392129" y="2658709"/>
            <a:ext cx="1525207" cy="1116767"/>
          </a:xfrm>
          <a:prstGeom prst="straightConnector1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0ACF78-8652-36FF-84B9-FEF5B1F2A1C6}"/>
              </a:ext>
            </a:extLst>
          </p:cNvPr>
          <p:cNvSpPr txBox="1"/>
          <p:nvPr/>
        </p:nvSpPr>
        <p:spPr>
          <a:xfrm>
            <a:off x="5138031" y="3447840"/>
            <a:ext cx="4699416" cy="646331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kern="0" dirty="0">
                <a:solidFill>
                  <a:srgbClr val="FFFF00"/>
                </a:solidFill>
                <a:effectLst/>
                <a:ea typeface="Times New Roman" panose="02020603050405020304" pitchFamily="18" charset="0"/>
              </a:rPr>
              <a:t>Compress samples by passing initial values to </a:t>
            </a:r>
            <a:r>
              <a:rPr lang="en-GB" i="1" kern="0" dirty="0" err="1">
                <a:solidFill>
                  <a:srgbClr val="FFFF00"/>
                </a:solidFill>
                <a:effectLst/>
                <a:ea typeface="Times New Roman" panose="02020603050405020304" pitchFamily="18" charset="0"/>
              </a:rPr>
              <a:t>compressSample</a:t>
            </a:r>
            <a:r>
              <a:rPr lang="en-GB" kern="0" dirty="0">
                <a:solidFill>
                  <a:srgbClr val="FFFF00"/>
                </a:solidFill>
                <a:effectLst/>
                <a:ea typeface="Times New Roman" panose="02020603050405020304" pitchFamily="18" charset="0"/>
              </a:rPr>
              <a:t> function</a:t>
            </a:r>
            <a:endParaRPr lang="en-GB" dirty="0">
              <a:solidFill>
                <a:srgbClr val="FFFF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BDCCD3-7771-8ABF-726D-4DDAD3729685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5816774" y="4094171"/>
            <a:ext cx="1670965" cy="773743"/>
          </a:xfrm>
          <a:prstGeom prst="straightConnector1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89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BB81-7B51-C2E9-4930-7D16DF28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086" y="0"/>
            <a:ext cx="10250714" cy="933751"/>
          </a:xfrm>
        </p:spPr>
        <p:txBody>
          <a:bodyPr>
            <a:normAutofit/>
          </a:bodyPr>
          <a:lstStyle/>
          <a:p>
            <a:r>
              <a:rPr lang="en-GB" dirty="0"/>
              <a:t>Value Trees for the 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07B12-D567-07BE-5CF5-33B62B0E1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56" y="1176727"/>
            <a:ext cx="12124543" cy="5741233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GB" sz="2400" kern="0" dirty="0" err="1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ValueTreeState</a:t>
            </a:r>
            <a:r>
              <a:rPr lang="en-GB" sz="24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to make GUI, save &amp; recall plugin state, add DAW parameter automation</a:t>
            </a:r>
          </a:p>
          <a:p>
            <a:pPr lvl="1">
              <a:lnSpc>
                <a:spcPct val="110000"/>
              </a:lnSpc>
            </a:pPr>
            <a:r>
              <a:rPr lang="en-GB" sz="20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Editor access &amp; edit it</a:t>
            </a:r>
          </a:p>
          <a:p>
            <a:pPr lvl="1">
              <a:lnSpc>
                <a:spcPct val="110000"/>
              </a:lnSpc>
            </a:pPr>
            <a:r>
              <a:rPr lang="en-GB" sz="20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Processor only reads it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GB" sz="2400" kern="0" dirty="0">
              <a:solidFill>
                <a:srgbClr val="008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GB" sz="2400" kern="0" dirty="0">
              <a:solidFill>
                <a:srgbClr val="00800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GB" sz="2400" kern="0" dirty="0">
              <a:solidFill>
                <a:srgbClr val="008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GB" sz="2400" kern="0" dirty="0">
              <a:solidFill>
                <a:srgbClr val="00800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GB" sz="2400" kern="0" dirty="0">
              <a:solidFill>
                <a:srgbClr val="008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GB" sz="2400" kern="0" dirty="0">
              <a:solidFill>
                <a:srgbClr val="00800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GB" sz="2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GB" sz="24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Declare </a:t>
            </a:r>
            <a:r>
              <a:rPr lang="en-GB" sz="2400" kern="0" dirty="0" err="1">
                <a:solidFill>
                  <a:srgbClr val="0000FF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AudioProcessorValueTreeState</a:t>
            </a:r>
            <a:r>
              <a:rPr lang="en-GB" sz="24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 named </a:t>
            </a:r>
            <a:r>
              <a:rPr lang="en-GB" sz="2400" kern="0" dirty="0">
                <a:solidFill>
                  <a:srgbClr val="0000FF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state</a:t>
            </a:r>
            <a:r>
              <a:rPr lang="en-GB" sz="24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in </a:t>
            </a:r>
            <a:r>
              <a:rPr lang="en-GB" sz="2400" kern="0" dirty="0" err="1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PluginProcessor.h</a:t>
            </a:r>
            <a:endParaRPr lang="en-GB" sz="2400" kern="0" dirty="0"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GB" sz="24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Add constructor in </a:t>
            </a:r>
            <a:r>
              <a:rPr lang="en-GB" sz="2400" kern="0" dirty="0" err="1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AudioProcessor</a:t>
            </a:r>
            <a:r>
              <a:rPr lang="en-GB" sz="24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Constructor list &amp; parameters to </a:t>
            </a:r>
            <a:r>
              <a:rPr lang="en-GB" sz="2400" kern="0" dirty="0" err="1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StateTree</a:t>
            </a:r>
            <a:r>
              <a:rPr lang="en-GB" sz="24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in constructor</a:t>
            </a:r>
            <a:endParaRPr lang="en-GB" sz="2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D4A3B8-7161-E893-4FE8-78DB0631C3E9}"/>
              </a:ext>
            </a:extLst>
          </p:cNvPr>
          <p:cNvSpPr txBox="1"/>
          <p:nvPr/>
        </p:nvSpPr>
        <p:spPr>
          <a:xfrm>
            <a:off x="4004000" y="1703763"/>
            <a:ext cx="7859685" cy="36933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// 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PluginProcessor.h</a:t>
            </a:r>
            <a:endParaRPr lang="en-GB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Array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Compressor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allCompressors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GB" sz="1800" b="1" i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b="1" i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b="1" i="1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AudioProcessorValueTreeState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 state;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// </a:t>
            </a:r>
            <a:r>
              <a:rPr lang="en-GB" dirty="0">
                <a:solidFill>
                  <a:srgbClr val="2B91AF"/>
                </a:solidFill>
                <a:latin typeface="Cascadia Mono" panose="020B0609020000020004" pitchFamily="49" charset="0"/>
              </a:rPr>
              <a:t>PluginProcessor.cpp</a:t>
            </a:r>
          </a:p>
          <a:p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CompressorAudioProcessor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CompressorAudioProcessor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#ifndef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JucePlugin_PreferredChannelConfigurations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: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BusesProperties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! </a:t>
            </a:r>
            <a:r>
              <a:rPr lang="en-GB" sz="18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JucePlugin_IsMidiEffect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…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#endif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)</a:t>
            </a:r>
          </a:p>
          <a:p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    , state(*</a:t>
            </a:r>
            <a:r>
              <a:rPr lang="en-GB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b="1" i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nullptr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b="1" i="1" dirty="0">
                <a:solidFill>
                  <a:srgbClr val="2B91AF"/>
                </a:solidFill>
                <a:latin typeface="Cascadia Mono" panose="020B0609020000020004" pitchFamily="49" charset="0"/>
              </a:rPr>
              <a:t>Identifier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b="1" i="1" dirty="0">
                <a:solidFill>
                  <a:srgbClr val="A31515"/>
                </a:solidFill>
                <a:latin typeface="Cascadia Mono" panose="020B0609020000020004" pitchFamily="49" charset="0"/>
              </a:rPr>
              <a:t>"params"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), { })</a:t>
            </a:r>
            <a:endParaRPr lang="en-GB" sz="2000" b="1" i="1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529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BB81-7B51-C2E9-4930-7D16DF28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GB" dirty="0"/>
              <a:t>Using Value Trees for the 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07B12-D567-07BE-5CF5-33B62B0E1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10" y="1349038"/>
            <a:ext cx="11833980" cy="1810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400" kern="0" dirty="0">
                <a:effectLst/>
                <a:ea typeface="Times New Roman" panose="02020603050405020304" pitchFamily="18" charset="0"/>
              </a:rPr>
              <a:t>Create unique pointer to </a:t>
            </a:r>
            <a:r>
              <a:rPr lang="en-GB" sz="2400" kern="0" dirty="0" err="1">
                <a:solidFill>
                  <a:srgbClr val="0000FF"/>
                </a:solidFill>
                <a:effectLst/>
                <a:ea typeface="Times New Roman" panose="02020603050405020304" pitchFamily="18" charset="0"/>
              </a:rPr>
              <a:t>AudioParameterFloat</a:t>
            </a:r>
            <a:r>
              <a:rPr lang="en-GB" sz="2400" kern="0" dirty="0">
                <a:effectLst/>
                <a:ea typeface="Times New Roman" panose="02020603050405020304" pitchFamily="18" charset="0"/>
              </a:rPr>
              <a:t> with identifier </a:t>
            </a:r>
            <a:r>
              <a:rPr lang="en-GB" sz="2400" kern="0" dirty="0">
                <a:solidFill>
                  <a:srgbClr val="0000FF"/>
                </a:solidFill>
                <a:effectLst/>
                <a:ea typeface="Times New Roman" panose="02020603050405020304" pitchFamily="18" charset="0"/>
              </a:rPr>
              <a:t>thresh</a:t>
            </a:r>
            <a:r>
              <a:rPr lang="en-GB" sz="2400" kern="0" dirty="0">
                <a:effectLst/>
                <a:ea typeface="Times New Roman" panose="02020603050405020304" pitchFamily="18" charset="0"/>
              </a:rPr>
              <a:t>, name </a:t>
            </a:r>
            <a:r>
              <a:rPr lang="en-GB" sz="2400" kern="0" dirty="0">
                <a:solidFill>
                  <a:srgbClr val="0000FF"/>
                </a:solidFill>
                <a:effectLst/>
                <a:ea typeface="Times New Roman" panose="02020603050405020304" pitchFamily="18" charset="0"/>
              </a:rPr>
              <a:t>Threshold</a:t>
            </a:r>
            <a:r>
              <a:rPr lang="en-GB" sz="2400" kern="0" dirty="0">
                <a:effectLst/>
                <a:ea typeface="Times New Roman" panose="02020603050405020304" pitchFamily="18" charset="0"/>
              </a:rPr>
              <a:t>, </a:t>
            </a:r>
            <a:r>
              <a:rPr lang="en-GB" sz="2400" kern="0" dirty="0" err="1">
                <a:effectLst/>
                <a:ea typeface="Times New Roman" panose="02020603050405020304" pitchFamily="18" charset="0"/>
              </a:rPr>
              <a:t>numberRange</a:t>
            </a:r>
            <a:r>
              <a:rPr lang="en-GB" sz="2400" kern="0" dirty="0">
                <a:effectLst/>
                <a:ea typeface="Times New Roman" panose="02020603050405020304" pitchFamily="18" charset="0"/>
              </a:rPr>
              <a:t> -60.0f -&gt; 20.0f, spacing 0.01f, default 10.0f</a:t>
            </a:r>
          </a:p>
          <a:p>
            <a:pPr>
              <a:lnSpc>
                <a:spcPct val="100000"/>
              </a:lnSpc>
            </a:pPr>
            <a:r>
              <a:rPr lang="en-GB" sz="2400" kern="0" dirty="0">
                <a:ea typeface="Times New Roman" panose="02020603050405020304" pitchFamily="18" charset="0"/>
              </a:rPr>
              <a:t>Similarly for other parameters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09A2F9-3EAC-8B0E-B8CE-AE12AE5B3446}"/>
              </a:ext>
            </a:extLst>
          </p:cNvPr>
          <p:cNvSpPr txBox="1"/>
          <p:nvPr/>
        </p:nvSpPr>
        <p:spPr>
          <a:xfrm>
            <a:off x="591457" y="2760643"/>
            <a:ext cx="11204770" cy="3416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state(*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nullptr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Identifier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"params"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), { 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std::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make_unique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"thresh"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"Threshold"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NormalisableRange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&gt;(-60.0f, 20.0f, 0.01f), 10.0f),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std::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make_unique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"ratio"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"Ratio"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NormalisableRange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&gt;(1.0f, 20.0f, 0.01f), 2.0f),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std::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make_unique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"knee"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KneeWidth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NormalisableRange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&gt;(0.0f, 24.0f, 0.01f), 0.0f),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std::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make_unique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"attack"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sv-S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"Attack"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sv-SE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NormalisableRange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&gt;(0.01f, 500.0, 0.01f), 100.0f),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std::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make_unique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"release"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"Release"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NormalisableRange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&gt;(0.01f, 2000.0f, 0.01f), 500.0f)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})</a:t>
            </a:r>
            <a:endParaRPr lang="en-GB" sz="2000" b="1" i="1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905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BB81-7B51-C2E9-4930-7D16DF288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 Value Tree State to Plugin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07B12-D567-07BE-5CF5-33B62B0E1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145" y="1388534"/>
            <a:ext cx="10655710" cy="17580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GB" sz="2400" kern="0" dirty="0">
                <a:latin typeface="Roboto" panose="02000000000000000000" pitchFamily="2" charset="0"/>
                <a:ea typeface="Times New Roman" panose="02020603050405020304" pitchFamily="18" charset="0"/>
              </a:rPr>
              <a:t>Value Tree State now</a:t>
            </a:r>
            <a:r>
              <a:rPr lang="en-GB" sz="24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setup in </a:t>
            </a:r>
            <a:r>
              <a:rPr lang="en-GB" sz="2400" kern="0" dirty="0" err="1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PluginProcessor</a:t>
            </a:r>
            <a:endParaRPr lang="en-GB" sz="2400" kern="0" dirty="0"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GB" sz="24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Pass it into </a:t>
            </a:r>
            <a:r>
              <a:rPr lang="en-GB" sz="2400" kern="0" dirty="0" err="1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PluginEditor</a:t>
            </a:r>
            <a:endParaRPr lang="en-GB" sz="2400" kern="0" dirty="0">
              <a:effectLst/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GB" sz="20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In PluginEditor.h, declare pointer to </a:t>
            </a:r>
            <a:r>
              <a:rPr lang="en-GB" sz="2000" kern="0" dirty="0" err="1">
                <a:solidFill>
                  <a:srgbClr val="0000FF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AudioProcessorValueTreeState</a:t>
            </a:r>
            <a:r>
              <a:rPr lang="en-GB" sz="20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 called </a:t>
            </a:r>
            <a:r>
              <a:rPr lang="en-GB" sz="2000" kern="0" dirty="0">
                <a:solidFill>
                  <a:srgbClr val="0000FF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params</a:t>
            </a:r>
          </a:p>
          <a:p>
            <a:pPr lvl="1">
              <a:lnSpc>
                <a:spcPct val="100000"/>
              </a:lnSpc>
            </a:pPr>
            <a:r>
              <a:rPr lang="en-GB" sz="20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Change constructor to receive </a:t>
            </a:r>
            <a:r>
              <a:rPr lang="en-GB" sz="2000" kern="0" dirty="0" err="1">
                <a:solidFill>
                  <a:srgbClr val="0000FF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AudioProcessorValueTreeState</a:t>
            </a:r>
            <a:r>
              <a:rPr lang="en-GB" sz="20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 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AB71A3-9099-A7D7-E6DE-C4CF8B51A4C6}"/>
              </a:ext>
            </a:extLst>
          </p:cNvPr>
          <p:cNvSpPr txBox="1"/>
          <p:nvPr/>
        </p:nvSpPr>
        <p:spPr>
          <a:xfrm>
            <a:off x="838200" y="3194982"/>
            <a:ext cx="10040453" cy="25853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CompressorAudioProcessorEditor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: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AudioProcessorEditor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CompressorAudioProcessorEditor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CompressorAudioProcessor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&amp;,</a:t>
            </a:r>
          </a:p>
          <a:p>
            <a:r>
              <a:rPr lang="en-GB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b="1" i="1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AudioProcessorValueTreeState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&amp;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CompressorAudioProcessor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GB" sz="1800" b="1" i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b="1" i="1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AudioProcessorValueTreeState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&amp; params;</a:t>
            </a:r>
            <a:endParaRPr lang="en-GB" sz="2000" b="1" i="1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635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BB81-7B51-C2E9-4930-7D16DF28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342" y="-73348"/>
            <a:ext cx="10089457" cy="987748"/>
          </a:xfrm>
        </p:spPr>
        <p:txBody>
          <a:bodyPr>
            <a:normAutofit/>
          </a:bodyPr>
          <a:lstStyle/>
          <a:p>
            <a:r>
              <a:rPr lang="en-GB" dirty="0"/>
              <a:t>Pass Value Tree State to Plugin Editor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07B12-D567-07BE-5CF5-33B62B0E1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343" y="1456942"/>
            <a:ext cx="10515600" cy="1165980"/>
          </a:xfrm>
        </p:spPr>
        <p:txBody>
          <a:bodyPr>
            <a:normAutofit/>
          </a:bodyPr>
          <a:lstStyle/>
          <a:p>
            <a:r>
              <a:rPr lang="en-GB" sz="20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In PluginEditor.cpp edit constructor to receive </a:t>
            </a:r>
            <a:r>
              <a:rPr lang="en-GB" sz="2000" kern="0" dirty="0">
                <a:solidFill>
                  <a:srgbClr val="0000FF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state</a:t>
            </a:r>
            <a:r>
              <a:rPr lang="en-GB" sz="20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r>
              <a:rPr lang="en-GB" sz="2000" kern="0" dirty="0">
                <a:latin typeface="Roboto" panose="02000000000000000000" pitchFamily="2" charset="0"/>
                <a:ea typeface="Times New Roman" panose="02020603050405020304" pitchFamily="18" charset="0"/>
              </a:rPr>
              <a:t>object and </a:t>
            </a:r>
            <a:r>
              <a:rPr lang="en-GB" sz="20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point </a:t>
            </a:r>
            <a:r>
              <a:rPr lang="en-GB" sz="2000" kern="0" dirty="0">
                <a:solidFill>
                  <a:srgbClr val="0000FF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params</a:t>
            </a:r>
            <a:r>
              <a:rPr lang="en-GB" sz="20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 to </a:t>
            </a:r>
            <a:r>
              <a:rPr lang="en-GB" sz="2000" kern="0" dirty="0">
                <a:solidFill>
                  <a:srgbClr val="0000FF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state</a:t>
            </a:r>
            <a:endParaRPr lang="en-GB" sz="2000" kern="0" dirty="0">
              <a:latin typeface="Roboto" panose="02000000000000000000" pitchFamily="2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AB71A3-9099-A7D7-E6DE-C4CF8B51A4C6}"/>
              </a:ext>
            </a:extLst>
          </p:cNvPr>
          <p:cNvSpPr txBox="1"/>
          <p:nvPr/>
        </p:nvSpPr>
        <p:spPr>
          <a:xfrm>
            <a:off x="1264343" y="2111922"/>
            <a:ext cx="9023047" cy="17543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CompressorAudioProcessorEditor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CompressorAudioProcessorEditor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CompressorAudioProcessor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b="1" i="1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AudioProcessorValueTreeState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1800" b="1" i="1" dirty="0">
                <a:solidFill>
                  <a:srgbClr val="808080"/>
                </a:solidFill>
                <a:latin typeface="Cascadia Mono" panose="020B0609020000020004" pitchFamily="49" charset="0"/>
              </a:rPr>
              <a:t>state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: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AudioProcessorEditor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(&amp;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, params(</a:t>
            </a:r>
            <a:r>
              <a:rPr lang="en-GB" sz="1800" b="1" i="1" dirty="0">
                <a:solidFill>
                  <a:srgbClr val="808080"/>
                </a:solidFill>
                <a:latin typeface="Cascadia Mono" panose="020B0609020000020004" pitchFamily="49" charset="0"/>
              </a:rPr>
              <a:t>state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setSize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(400, 300);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2000" b="1" i="1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828809-C12E-6D97-6F52-EF6E2FB71DB9}"/>
              </a:ext>
            </a:extLst>
          </p:cNvPr>
          <p:cNvSpPr txBox="1">
            <a:spLocks/>
          </p:cNvSpPr>
          <p:nvPr/>
        </p:nvSpPr>
        <p:spPr>
          <a:xfrm>
            <a:off x="1264343" y="4292064"/>
            <a:ext cx="10172992" cy="701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kern="0" dirty="0">
                <a:latin typeface="Roboto" panose="02000000000000000000" pitchFamily="2" charset="0"/>
                <a:ea typeface="Times New Roman" panose="02020603050405020304" pitchFamily="18" charset="0"/>
              </a:rPr>
              <a:t>In PluginProcessor.cpp change editor constructor to include passing Value Tree</a:t>
            </a:r>
            <a:endParaRPr lang="en-GB" sz="2000" kern="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4139D1-8D7E-A191-6A80-17767428393F}"/>
              </a:ext>
            </a:extLst>
          </p:cNvPr>
          <p:cNvSpPr txBox="1"/>
          <p:nvPr/>
        </p:nvSpPr>
        <p:spPr>
          <a:xfrm>
            <a:off x="1264343" y="4864798"/>
            <a:ext cx="9023047" cy="14773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AudioProcessorEditor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CompressorAudioProcessor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createEditor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CompressorAudioProcessorEditor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(*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state);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2000" b="1" i="1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730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BB81-7B51-C2E9-4930-7D16DF28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933" y="140303"/>
            <a:ext cx="10574867" cy="899886"/>
          </a:xfrm>
        </p:spPr>
        <p:txBody>
          <a:bodyPr>
            <a:normAutofit/>
          </a:bodyPr>
          <a:lstStyle/>
          <a:p>
            <a:r>
              <a:rPr lang="en-GB" sz="44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Create sliders to control tree values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07B12-D567-07BE-5CF5-33B62B0E1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66" y="1117597"/>
            <a:ext cx="11853333" cy="258838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In PluginEditor.h create this typedef at top of file</a:t>
            </a:r>
            <a:endParaRPr lang="en-GB" sz="20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20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Saves writing </a:t>
            </a:r>
            <a:r>
              <a:rPr lang="en-GB" sz="2000" kern="0" dirty="0" err="1">
                <a:solidFill>
                  <a:srgbClr val="0000FF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AudioProcessorValueTreeState</a:t>
            </a:r>
            <a:r>
              <a:rPr lang="en-GB" sz="2000" kern="0" dirty="0">
                <a:solidFill>
                  <a:srgbClr val="0000FF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::</a:t>
            </a:r>
            <a:r>
              <a:rPr lang="en-GB" sz="2000" kern="0" dirty="0" err="1">
                <a:solidFill>
                  <a:srgbClr val="0000FF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SliderAttachment</a:t>
            </a:r>
            <a:r>
              <a:rPr lang="en-GB" sz="20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every time.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2000" kern="0" dirty="0">
                <a:latin typeface="Roboto" panose="02000000000000000000" pitchFamily="2" charset="0"/>
                <a:ea typeface="Times New Roman" panose="02020603050405020304" pitchFamily="18" charset="0"/>
              </a:rPr>
              <a:t>Declare sliders, labels and slider attachments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2000" kern="0" dirty="0">
                <a:latin typeface="Roboto" panose="02000000000000000000" pitchFamily="2" charset="0"/>
                <a:ea typeface="Times New Roman" panose="02020603050405020304" pitchFamily="18" charset="0"/>
              </a:rPr>
              <a:t>slider attachment allows values in </a:t>
            </a:r>
            <a:r>
              <a:rPr lang="en-GB" sz="2000" kern="0" dirty="0" err="1">
                <a:latin typeface="Roboto" panose="02000000000000000000" pitchFamily="2" charset="0"/>
                <a:ea typeface="Times New Roman" panose="02020603050405020304" pitchFamily="18" charset="0"/>
              </a:rPr>
              <a:t>stateTree</a:t>
            </a:r>
            <a:r>
              <a:rPr lang="en-GB" sz="2000" kern="0" dirty="0">
                <a:latin typeface="Roboto" panose="02000000000000000000" pitchFamily="2" charset="0"/>
                <a:ea typeface="Times New Roman" panose="02020603050405020304" pitchFamily="18" charset="0"/>
              </a:rPr>
              <a:t> to be changed by a slider</a:t>
            </a:r>
            <a:endParaRPr lang="en-GB" sz="2000" kern="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E3271-C015-F324-9C44-F319DCDCE575}"/>
              </a:ext>
            </a:extLst>
          </p:cNvPr>
          <p:cNvSpPr txBox="1"/>
          <p:nvPr/>
        </p:nvSpPr>
        <p:spPr>
          <a:xfrm>
            <a:off x="263650" y="2949815"/>
            <a:ext cx="11664700" cy="28623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PluginProcessor.h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typedef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AudioProcessorValueTreeState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SliderAttachment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SliderAttachment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…    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AudioProcessorValueTreeState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params;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Slider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threshSlider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slopeSlider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kneeSlider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attackSlider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releaseSlider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Label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threshLabel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slopeLabel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kneeLabel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attackLabel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releaseLabel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std::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unique_ptr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SliderAttachment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slopeAttachment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kneeAttachment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attackAttachment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releaseAttachment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thresholdAttachment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JUCE_DECLARE_NON_COPYABLE_WITH_LEAK_DETECTOR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CompressorAudioProcessorEditor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4662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BB81-7B51-C2E9-4930-7D16DF288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Create sliders to control tree values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07B12-D567-07BE-5CF5-33B62B0E1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790" y="1404710"/>
            <a:ext cx="10376505" cy="1325563"/>
          </a:xfrm>
        </p:spPr>
        <p:txBody>
          <a:bodyPr>
            <a:normAutofit/>
          </a:bodyPr>
          <a:lstStyle/>
          <a:p>
            <a:r>
              <a:rPr lang="en-GB" sz="24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Add following to </a:t>
            </a:r>
            <a:r>
              <a:rPr lang="en-GB" sz="2400" kern="0" dirty="0" err="1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PluginEditor</a:t>
            </a:r>
            <a:endParaRPr lang="en-GB" sz="2400" kern="0" dirty="0"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r>
              <a:rPr lang="en-GB" sz="24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declare private in header file as it won’t be called elsewhere.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78D6FC-C1CB-EE1F-A3E4-BF251C530911}"/>
              </a:ext>
            </a:extLst>
          </p:cNvPr>
          <p:cNvSpPr txBox="1"/>
          <p:nvPr/>
        </p:nvSpPr>
        <p:spPr>
          <a:xfrm>
            <a:off x="760791" y="2596107"/>
            <a:ext cx="9597572" cy="34778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CompressorAudioProcessorEditor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addSlider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0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name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20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labelText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000" dirty="0">
                <a:solidFill>
                  <a:srgbClr val="2B91AF"/>
                </a:solidFill>
                <a:latin typeface="Cascadia Mono" panose="020B0609020000020004" pitchFamily="49" charset="0"/>
              </a:rPr>
              <a:t>Slider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slider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2000" dirty="0">
                <a:solidFill>
                  <a:srgbClr val="2B91AF"/>
                </a:solidFill>
                <a:latin typeface="Cascadia Mono" panose="020B0609020000020004" pitchFamily="49" charset="0"/>
              </a:rPr>
              <a:t>Label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label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en-GB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unique_ptr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SliderAttachment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&gt;&amp; </a:t>
            </a:r>
            <a:r>
              <a:rPr lang="en-GB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attachment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addAndMakeVisible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slider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attachment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.reset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SliderAttachment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(params, </a:t>
            </a:r>
            <a:r>
              <a:rPr lang="en-GB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name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slider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label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.setText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labelText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2000" dirty="0" err="1">
                <a:solidFill>
                  <a:srgbClr val="2F4F4F"/>
                </a:solidFill>
                <a:latin typeface="Cascadia Mono" panose="020B0609020000020004" pitchFamily="49" charset="0"/>
              </a:rPr>
              <a:t>dontSendNotification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label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.attachToComponent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(&amp;</a:t>
            </a:r>
            <a:r>
              <a:rPr lang="en-GB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slider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addAndMakeVisible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label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9924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EDC3-9492-E842-AB79-F0ABFDED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sliders to control tree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C3CD4-C860-79D1-1209-B6BD0291D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71" y="1374022"/>
            <a:ext cx="8848877" cy="1238552"/>
          </a:xfrm>
        </p:spPr>
        <p:txBody>
          <a:bodyPr>
            <a:normAutofit/>
          </a:bodyPr>
          <a:lstStyle/>
          <a:p>
            <a:r>
              <a:rPr lang="en-GB" sz="20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Add sliders, labels and attachments to GUI &amp; attach them to Value Tree</a:t>
            </a:r>
          </a:p>
          <a:p>
            <a:r>
              <a:rPr lang="en-GB" sz="20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Put this code in Editor constructor</a:t>
            </a:r>
            <a:endParaRPr lang="en-GB" sz="20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9FF032-908C-1D4C-EF3F-659AC072E8C8}"/>
              </a:ext>
            </a:extLst>
          </p:cNvPr>
          <p:cNvSpPr txBox="1"/>
          <p:nvPr/>
        </p:nvSpPr>
        <p:spPr>
          <a:xfrm>
            <a:off x="582554" y="2365250"/>
            <a:ext cx="11054843" cy="17543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addSlider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"thresh"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"Threshold"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threshSlider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threshLabel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threshAttachment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addSlider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"ratio"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"Ratio"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slopeSlider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slopeLabel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slopeAttachment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addSlider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"knee"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"Knee"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kneeSlider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kneeLabel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kneeAttachment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addSlider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sv-S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"attack"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sv-S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"Attack"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attackSlider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attackLabel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attackAttachment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addSlider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"release"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"Release"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releaseSlider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releaseLabel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releaseAttachment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setSize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(400, 300);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74618D-7E2F-2704-2BA7-6184501EAC5E}"/>
              </a:ext>
            </a:extLst>
          </p:cNvPr>
          <p:cNvSpPr txBox="1">
            <a:spLocks/>
          </p:cNvSpPr>
          <p:nvPr/>
        </p:nvSpPr>
        <p:spPr>
          <a:xfrm>
            <a:off x="686565" y="4247495"/>
            <a:ext cx="8100477" cy="74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kern="0" dirty="0">
                <a:latin typeface="Roboto" panose="02000000000000000000" pitchFamily="2" charset="0"/>
                <a:ea typeface="Times New Roman" panose="02020603050405020304" pitchFamily="18" charset="0"/>
              </a:rPr>
              <a:t>Set bounds of slider components in  resized() function</a:t>
            </a:r>
            <a:endParaRPr lang="en-GB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DD606A-9E64-2D38-4304-CCCC990744D9}"/>
              </a:ext>
            </a:extLst>
          </p:cNvPr>
          <p:cNvSpPr txBox="1"/>
          <p:nvPr/>
        </p:nvSpPr>
        <p:spPr>
          <a:xfrm>
            <a:off x="2690075" y="4907967"/>
            <a:ext cx="6839801" cy="14773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threshSlider.setBounds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(100, 0, 200, 50);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slopeSlider.setBounds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(100, 50, 200, 50);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kneeSlider.setBounds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(100, 100, 200, 50);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attackSlider.setBounds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(100, 150, 200, 50);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releaseSlider.setBounds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(100, 200, 200, 50);</a:t>
            </a:r>
          </a:p>
        </p:txBody>
      </p:sp>
    </p:spTree>
    <p:extLst>
      <p:ext uri="{BB962C8B-B14F-4D97-AF65-F5344CB8AC3E}">
        <p14:creationId xmlns:p14="http://schemas.microsoft.com/office/powerpoint/2010/main" val="304594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B7C6D-3F3A-FA53-4590-2E2E40304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Compressor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C548E-FEC7-145B-125C-4C760FD8E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Simple dynamic range compressor</a:t>
            </a:r>
          </a:p>
          <a:p>
            <a:pPr lvl="1"/>
            <a:r>
              <a:rPr lang="en-GB" dirty="0"/>
              <a:t>With look-ahead using circular buffer</a:t>
            </a:r>
          </a:p>
        </p:txBody>
      </p:sp>
    </p:spTree>
    <p:extLst>
      <p:ext uri="{BB962C8B-B14F-4D97-AF65-F5344CB8AC3E}">
        <p14:creationId xmlns:p14="http://schemas.microsoft.com/office/powerpoint/2010/main" val="17098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FCF1-900D-E8C7-FCED-21176C43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057" y="0"/>
            <a:ext cx="10515600" cy="968991"/>
          </a:xfrm>
        </p:spPr>
        <p:txBody>
          <a:bodyPr/>
          <a:lstStyle/>
          <a:p>
            <a:r>
              <a:rPr lang="en-GB" dirty="0"/>
              <a:t>Use slider values in Plugin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F0EDF-0525-12B5-FAF8-18B7ABC12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09" y="1422400"/>
            <a:ext cx="11567163" cy="5381008"/>
          </a:xfrm>
        </p:spPr>
        <p:txBody>
          <a:bodyPr>
            <a:normAutofit/>
          </a:bodyPr>
          <a:lstStyle/>
          <a:p>
            <a:r>
              <a:rPr lang="en-GB" sz="24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Declare these pointers in header file</a:t>
            </a:r>
          </a:p>
          <a:p>
            <a:r>
              <a:rPr lang="en-GB" sz="2400" kern="0" dirty="0">
                <a:latin typeface="Roboto" panose="02000000000000000000" pitchFamily="2" charset="0"/>
                <a:ea typeface="Times New Roman" panose="02020603050405020304" pitchFamily="18" charset="0"/>
              </a:rPr>
              <a:t>S</a:t>
            </a:r>
            <a:r>
              <a:rPr lang="en-GB" sz="24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et them to </a:t>
            </a:r>
            <a:r>
              <a:rPr lang="en-GB" sz="2400" kern="0" dirty="0">
                <a:latin typeface="Roboto" panose="02000000000000000000" pitchFamily="2" charset="0"/>
                <a:ea typeface="Times New Roman" panose="02020603050405020304" pitchFamily="18" charset="0"/>
              </a:rPr>
              <a:t>Value </a:t>
            </a:r>
            <a:r>
              <a:rPr lang="en-GB" sz="24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Tree values in </a:t>
            </a:r>
            <a:r>
              <a:rPr lang="en-GB" sz="2400" kern="0" dirty="0" err="1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prepareToPlay</a:t>
            </a:r>
            <a:endParaRPr lang="en-GB" sz="2400" kern="0" dirty="0"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pPr lvl="1"/>
            <a:r>
              <a:rPr lang="en-GB" sz="20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Pointers don’t directly store float value</a:t>
            </a:r>
          </a:p>
          <a:p>
            <a:pPr lvl="1"/>
            <a:r>
              <a:rPr lang="en-GB" sz="20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point to memory address where value stored</a:t>
            </a:r>
            <a:endParaRPr lang="en-GB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192448-924B-4D16-BABB-2C9125CF104F}"/>
              </a:ext>
            </a:extLst>
          </p:cNvPr>
          <p:cNvSpPr txBox="1"/>
          <p:nvPr/>
        </p:nvSpPr>
        <p:spPr>
          <a:xfrm>
            <a:off x="1355544" y="3242474"/>
            <a:ext cx="8780265" cy="28623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PluginProcessor.h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-&gt; class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CompressorAudioProcessor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(private)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atomic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*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threshParam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*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slopeParam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*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kneeParam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attackParam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*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releaseParam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PluginProcessor.cpp -&gt;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PrepareToPlay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threshParam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state.getRawParameterValue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"thresh"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slopeParam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state.getRawParameterValue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"ratio"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kneeParam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state.getRawParameterValue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"knee"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attackParam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state.getRawParameterValue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"attack"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releaseParam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state.getRawParameterValue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"release"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98583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BB81-7B51-C2E9-4930-7D16DF288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07B12-D567-07BE-5CF5-33B62B0E1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346" y="1520740"/>
            <a:ext cx="10151307" cy="987747"/>
          </a:xfrm>
        </p:spPr>
        <p:txBody>
          <a:bodyPr>
            <a:normAutofit fontScale="92500"/>
          </a:bodyPr>
          <a:lstStyle/>
          <a:p>
            <a:r>
              <a:rPr lang="en-GB" sz="2400" kern="0" dirty="0">
                <a:ea typeface="Times New Roman" panose="02020603050405020304" pitchFamily="18" charset="0"/>
              </a:rPr>
              <a:t>P</a:t>
            </a:r>
            <a:r>
              <a:rPr lang="en-GB" sz="2400" kern="0" dirty="0">
                <a:effectLst/>
                <a:ea typeface="Times New Roman" panose="02020603050405020304" pitchFamily="18" charset="0"/>
              </a:rPr>
              <a:t>ass these values to </a:t>
            </a:r>
            <a:r>
              <a:rPr lang="en-GB" sz="2400" kern="0" dirty="0" err="1">
                <a:effectLst/>
                <a:ea typeface="Times New Roman" panose="02020603050405020304" pitchFamily="18" charset="0"/>
              </a:rPr>
              <a:t>processBlock</a:t>
            </a:r>
            <a:endParaRPr lang="en-GB" sz="2400" kern="0" dirty="0">
              <a:effectLst/>
              <a:ea typeface="Times New Roman" panose="02020603050405020304" pitchFamily="18" charset="0"/>
            </a:endParaRPr>
          </a:p>
          <a:p>
            <a:r>
              <a:rPr lang="en-GB" sz="2400" kern="0" dirty="0">
                <a:effectLst/>
                <a:ea typeface="Times New Roman" panose="02020603050405020304" pitchFamily="18" charset="0"/>
              </a:rPr>
              <a:t>Convert </a:t>
            </a:r>
            <a:r>
              <a:rPr lang="en-GB" sz="2400" kern="0" dirty="0">
                <a:ea typeface="Times New Roman" panose="02020603050405020304" pitchFamily="18" charset="0"/>
              </a:rPr>
              <a:t>attack and release times from </a:t>
            </a:r>
            <a:r>
              <a:rPr lang="en-GB" sz="2400" kern="0" dirty="0">
                <a:effectLst/>
                <a:ea typeface="Times New Roman" panose="02020603050405020304" pitchFamily="18" charset="0"/>
              </a:rPr>
              <a:t>seconds to milliseconds &amp; linear to time scale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876F5-D3C1-EB35-0370-B5A7A5D32C84}"/>
              </a:ext>
            </a:extLst>
          </p:cNvPr>
          <p:cNvSpPr txBox="1"/>
          <p:nvPr/>
        </p:nvSpPr>
        <p:spPr>
          <a:xfrm>
            <a:off x="992638" y="2783698"/>
            <a:ext cx="10493595" cy="3416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at = 1 - std::pow(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MathConstants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euler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((1 /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 * -2.2f) / (*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attackParam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/ 1000.0f));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rt = 1 - std::pow(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MathConstants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euler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((1 /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 * -2.2f) / (*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releaseParam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/ 1000.0f));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++)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channel = 0; channel &lt;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getTotalNumOutputChannels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channel++)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data =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(channel);</a:t>
            </a:r>
          </a:p>
          <a:p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it-IT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Compressor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it-I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comp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&amp;</a:t>
            </a:r>
            <a:r>
              <a:rPr lang="it-I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allCompressors.getReference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data[i] = comp-&gt;compressSample(data[i], *threshParam, *slopeParam, </a:t>
            </a:r>
          </a:p>
          <a:p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at, rt, *kneeParam);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4657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BB81-7B51-C2E9-4930-7D16DF288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State and Get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07B12-D567-07BE-5CF5-33B62B0E1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051" y="1129553"/>
            <a:ext cx="11671530" cy="57284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24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add code to save &amp; recall </a:t>
            </a:r>
            <a:r>
              <a:rPr lang="en-GB" sz="2400" kern="0" dirty="0" err="1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StateTree</a:t>
            </a:r>
            <a:r>
              <a:rPr lang="en-GB" sz="24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24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change 2 functions in </a:t>
            </a:r>
            <a:r>
              <a:rPr lang="en-GB" sz="2400" b="1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PluginProcessor.cpp</a:t>
            </a:r>
          </a:p>
          <a:p>
            <a:pPr marL="0" indent="0" latinLnBrk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sz="2400" kern="0" dirty="0">
              <a:effectLst/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pPr marL="0" indent="0" latinLnBrk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sz="2400" kern="0" dirty="0">
              <a:effectLst/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pPr marL="0" indent="0" latinLnBrk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sz="2400" kern="0" dirty="0">
              <a:effectLst/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pPr marL="0" indent="0" latinLnBrk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sz="2400" kern="0" dirty="0"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pPr marL="0" indent="0" latinLnBrk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sz="2400" kern="0" dirty="0">
              <a:effectLst/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pPr marL="0" indent="0" latinLnBrk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sz="2400" kern="0" dirty="0"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pPr marL="0" indent="0" latinLnBrk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sz="2400" kern="0" dirty="0">
              <a:effectLst/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pPr marL="0" indent="0" latinLnBrk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sz="2400" kern="0" dirty="0"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pPr marL="0" indent="0" latinLnBrk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4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Now Compressor parameters saved when you stop using it &amp; recalled when back.</a:t>
            </a:r>
            <a:endParaRPr lang="en-GB" sz="2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B3671-3E2D-0B12-5AA5-707CB8035AE9}"/>
              </a:ext>
            </a:extLst>
          </p:cNvPr>
          <p:cNvSpPr txBox="1"/>
          <p:nvPr/>
        </p:nvSpPr>
        <p:spPr>
          <a:xfrm>
            <a:off x="336934" y="2238307"/>
            <a:ext cx="11546084" cy="3416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CompressorAudioProcessor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getStateInformation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MemoryBlock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destData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stateTree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state.copyState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std::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unique_ptr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XmlElement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xml(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stateTree.createXml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copyXmlToBinary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*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xml,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destData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CompressorAudioProcessor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setStateInformation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sizeInBytes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unique_ptr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XmlElement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xmlState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getXmlFromBinary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sizeInBytes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xmlState.get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!= 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nullptr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xmlState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-&gt;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hasTagName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state.state.getType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state.replaceState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ValueTree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fromXml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*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xmlState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8818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769E-0953-856C-3F62-087BE1B5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a Soft Knee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84579-450D-B7BD-18B2-D87DF600B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39" y="1272419"/>
            <a:ext cx="11708190" cy="5220456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Hard knee </a:t>
            </a: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when an RMS is detected above threshold, ratio reset instantaneously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Create soft knee by introducing area where slope changed along curve. Gives compressor more natural, subtle effect on the sound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Many ways to interpolate between two points but we use </a:t>
            </a:r>
            <a:r>
              <a:rPr lang="en-GB" sz="1800" kern="0" dirty="0" err="1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lagrange</a:t>
            </a: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interpolation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First we write a function to do this in Compressor.cpp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F17443-1215-CC94-F56F-D20E58FCE2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74" b="3951"/>
          <a:stretch/>
        </p:blipFill>
        <p:spPr bwMode="auto">
          <a:xfrm>
            <a:off x="2584178" y="4001294"/>
            <a:ext cx="6094730" cy="27920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2548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769E-0953-856C-3F62-087BE1B5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a Soft Knee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84579-450D-B7BD-18B2-D87DF600B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39" y="1272419"/>
            <a:ext cx="11708190" cy="5220456"/>
          </a:xfrm>
        </p:spPr>
        <p:txBody>
          <a:bodyPr>
            <a:normAutofit lnSpcReduction="10000"/>
          </a:bodyPr>
          <a:lstStyle/>
          <a:p>
            <a:pPr marL="0" indent="0" algn="l" latinLnBrk="1">
              <a:lnSpc>
                <a:spcPct val="120000"/>
              </a:lnSpc>
              <a:spcBef>
                <a:spcPts val="60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float Compressor::</a:t>
            </a:r>
            <a:r>
              <a:rPr lang="en-GB" sz="1600" kern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interpolatePoints</a:t>
            </a:r>
            <a:r>
              <a:rPr lang="en-GB" sz="16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(float* </a:t>
            </a:r>
            <a:r>
              <a:rPr lang="en-GB" sz="1600" kern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xPoints</a:t>
            </a:r>
            <a:r>
              <a:rPr lang="en-GB" sz="16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float* </a:t>
            </a:r>
            <a:r>
              <a:rPr lang="en-GB" sz="1600" kern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yPoints</a:t>
            </a:r>
            <a:r>
              <a:rPr lang="en-GB" sz="16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float </a:t>
            </a:r>
            <a:r>
              <a:rPr lang="en-GB" sz="1600" kern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detectedValue</a:t>
            </a:r>
            <a:r>
              <a:rPr lang="en-GB" sz="16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GB" sz="16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GB" sz="16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float result = 0.0f;</a:t>
            </a:r>
            <a:br>
              <a:rPr lang="en-GB" sz="16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GB" sz="16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int n = 2;</a:t>
            </a:r>
            <a:br>
              <a:rPr lang="en-GB" sz="16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GB" sz="16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 for (int </a:t>
            </a:r>
            <a:r>
              <a:rPr lang="en-GB" sz="1600" kern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GB" sz="16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0; </a:t>
            </a:r>
            <a:r>
              <a:rPr lang="en-GB" sz="1600" kern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GB" sz="16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&lt; n; </a:t>
            </a:r>
            <a:r>
              <a:rPr lang="en-GB" sz="1600" kern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GB" sz="16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++){</a:t>
            </a:r>
            <a:br>
              <a:rPr lang="en-GB" sz="16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GB" sz="16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float term = 1.0f;</a:t>
            </a:r>
            <a:br>
              <a:rPr lang="en-GB" sz="16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GB" sz="16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for (int j = 0; j &lt; n; </a:t>
            </a:r>
            <a:r>
              <a:rPr lang="en-GB" sz="1600" kern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j++</a:t>
            </a:r>
            <a:r>
              <a:rPr lang="en-GB" sz="16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GB" sz="16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GB" sz="16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if (j != </a:t>
            </a:r>
            <a:r>
              <a:rPr lang="en-GB" sz="1600" kern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GB" sz="16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GB" sz="16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GB" sz="16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term *= (</a:t>
            </a:r>
            <a:r>
              <a:rPr lang="en-GB" sz="1600" kern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detectedValue-xPoints</a:t>
            </a:r>
            <a:r>
              <a:rPr lang="en-GB" sz="16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[j]) </a:t>
            </a:r>
          </a:p>
          <a:p>
            <a:pPr marL="0" indent="0" algn="l" latinLnBrk="1">
              <a:lnSpc>
                <a:spcPct val="120000"/>
              </a:lnSpc>
              <a:spcBef>
                <a:spcPts val="60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     / (</a:t>
            </a:r>
            <a:r>
              <a:rPr lang="en-GB" sz="1600" kern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xPoints</a:t>
            </a:r>
            <a:r>
              <a:rPr lang="en-GB" sz="16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GB" sz="1600" kern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GB" sz="16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]-</a:t>
            </a:r>
            <a:r>
              <a:rPr lang="en-GB" sz="1600" kern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xPoints</a:t>
            </a:r>
            <a:r>
              <a:rPr lang="en-GB" sz="16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[j]);</a:t>
            </a:r>
            <a:br>
              <a:rPr lang="en-GB" sz="16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GB" sz="16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}</a:t>
            </a:r>
            <a:br>
              <a:rPr lang="en-GB" sz="16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GB" sz="16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endParaRPr lang="en-GB" sz="16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 latinLnBrk="1">
              <a:lnSpc>
                <a:spcPct val="120000"/>
              </a:lnSpc>
              <a:spcBef>
                <a:spcPts val="60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result += term * </a:t>
            </a:r>
            <a:r>
              <a:rPr lang="en-GB" sz="1600" kern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yPoints</a:t>
            </a:r>
            <a:r>
              <a:rPr lang="en-GB" sz="16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GB" sz="1600" kern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GB" sz="16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];</a:t>
            </a:r>
            <a:endParaRPr lang="en-GB" sz="16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6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}</a:t>
            </a:r>
            <a:br>
              <a:rPr lang="en-GB" sz="16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GB" sz="16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return result;</a:t>
            </a:r>
            <a:br>
              <a:rPr lang="en-GB" sz="16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GB" sz="16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function takes array of 2 </a:t>
            </a:r>
            <a:r>
              <a:rPr lang="en-GB" sz="1800" kern="0" dirty="0" err="1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xpoints</a:t>
            </a: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 y points &amp; approximates value between them. This value will replace our </a:t>
            </a:r>
            <a:r>
              <a:rPr lang="en-GB" sz="1800" b="1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slope</a:t>
            </a: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value</a:t>
            </a:r>
            <a:endParaRPr lang="en-GB" sz="2400" dirty="0"/>
          </a:p>
        </p:txBody>
      </p:sp>
      <p:pic>
        <p:nvPicPr>
          <p:cNvPr id="5" name="Picture 4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57ADB7E0-6B07-520F-70A5-96DC3C93A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00"/>
          <a:stretch/>
        </p:blipFill>
        <p:spPr bwMode="auto">
          <a:xfrm>
            <a:off x="7857067" y="2356078"/>
            <a:ext cx="4267200" cy="2316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0926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FF30A-C308-D956-A110-942C38CF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85B4-0E55-A62D-B56E-C154B94F2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95" y="2288419"/>
            <a:ext cx="11877524" cy="445104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GB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if (knee &gt; 0 &amp;&amp; </a:t>
            </a:r>
            <a:r>
              <a:rPr lang="en-GB" sz="1800" kern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dbRMS</a:t>
            </a:r>
            <a:r>
              <a:rPr lang="en-GB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&gt; (thresh - knee / 2.0) &amp;&amp; </a:t>
            </a:r>
            <a:r>
              <a:rPr lang="en-GB" sz="1800" kern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dbRMS</a:t>
            </a:r>
            <a:r>
              <a:rPr lang="en-GB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&lt; (thresh + knee / 2.0)) {</a:t>
            </a:r>
            <a:br>
              <a:rPr lang="en-GB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GB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  float </a:t>
            </a:r>
            <a:r>
              <a:rPr lang="en-GB" sz="1800" kern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kneeBottom</a:t>
            </a:r>
            <a:r>
              <a:rPr lang="en-GB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thresh - knee /    2.0, </a:t>
            </a:r>
            <a:r>
              <a:rPr lang="en-GB" sz="1800" kern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kneeTop</a:t>
            </a:r>
            <a:r>
              <a:rPr lang="en-GB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thresh + knee / 2.0;</a:t>
            </a:r>
            <a:br>
              <a:rPr lang="en-GB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GB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float </a:t>
            </a:r>
            <a:r>
              <a:rPr lang="en-GB" sz="1800" kern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xPoints</a:t>
            </a:r>
            <a:r>
              <a:rPr lang="en-GB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[2], </a:t>
            </a:r>
            <a:r>
              <a:rPr lang="en-GB" sz="1800" kern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yPoints</a:t>
            </a:r>
            <a:r>
              <a:rPr lang="en-GB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[2];</a:t>
            </a:r>
            <a:br>
              <a:rPr lang="en-GB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GB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</a:t>
            </a:r>
            <a:r>
              <a:rPr lang="en-GB" sz="1800" kern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xPoints</a:t>
            </a:r>
            <a:r>
              <a:rPr lang="en-GB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[0] = </a:t>
            </a:r>
            <a:r>
              <a:rPr lang="en-GB" sz="1800" kern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kneeBottom</a:t>
            </a:r>
            <a:r>
              <a:rPr lang="en-GB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GB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GB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</a:t>
            </a:r>
            <a:r>
              <a:rPr lang="en-GB" sz="1800" kern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xPoints</a:t>
            </a:r>
            <a:r>
              <a:rPr lang="en-GB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[1] = </a:t>
            </a:r>
            <a:r>
              <a:rPr lang="en-GB" sz="1800" kern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kneeTop</a:t>
            </a:r>
            <a:r>
              <a:rPr lang="en-GB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GB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GB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</a:t>
            </a:r>
            <a:r>
              <a:rPr lang="en-GB" sz="1800" kern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xPoints</a:t>
            </a:r>
            <a:r>
              <a:rPr lang="en-GB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[1] = std::</a:t>
            </a:r>
            <a:r>
              <a:rPr lang="en-GB" sz="1800" kern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fmin</a:t>
            </a:r>
            <a:r>
              <a:rPr lang="en-GB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(0.0f, </a:t>
            </a:r>
            <a:r>
              <a:rPr lang="en-GB" sz="1800" kern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kneeTop</a:t>
            </a:r>
            <a:r>
              <a:rPr lang="en-GB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GB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GB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</a:t>
            </a:r>
            <a:r>
              <a:rPr lang="en-GB" sz="1800" kern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yPoints</a:t>
            </a:r>
            <a:r>
              <a:rPr lang="en-GB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[0] = 0.0f;</a:t>
            </a:r>
            <a:br>
              <a:rPr lang="en-GB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GB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</a:t>
            </a:r>
            <a:r>
              <a:rPr lang="en-GB" sz="1800" kern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yPoints</a:t>
            </a:r>
            <a:r>
              <a:rPr lang="en-GB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[1] = slope;</a:t>
            </a:r>
            <a:br>
              <a:rPr lang="en-GB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GB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slope = </a:t>
            </a:r>
            <a:r>
              <a:rPr lang="en-GB" sz="1800" kern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interpolatePoints</a:t>
            </a:r>
            <a:r>
              <a:rPr lang="en-GB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(&amp;</a:t>
            </a:r>
            <a:r>
              <a:rPr lang="en-GB" sz="1800" kern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xPoints</a:t>
            </a:r>
            <a:r>
              <a:rPr lang="en-GB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[0], &amp;</a:t>
            </a:r>
            <a:r>
              <a:rPr lang="en-GB" sz="1800" kern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yPoints</a:t>
            </a:r>
            <a:r>
              <a:rPr lang="en-GB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[0], thresh);</a:t>
            </a:r>
            <a:br>
              <a:rPr lang="en-GB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GB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thresh = </a:t>
            </a:r>
            <a:r>
              <a:rPr lang="en-GB" sz="1800" kern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kneeBottom</a:t>
            </a:r>
            <a:r>
              <a:rPr lang="en-GB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GB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GB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  <a:spcBef>
                <a:spcPts val="600"/>
              </a:spcBef>
            </a:pPr>
            <a:r>
              <a:rPr lang="en-GB" sz="1800" kern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This sets </a:t>
            </a: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up some variables for the interpolation function we just wrote.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  <a:spcBef>
                <a:spcPts val="600"/>
              </a:spcBef>
            </a:pP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First it checks the current </a:t>
            </a:r>
            <a:r>
              <a:rPr lang="en-GB" sz="1800" b="1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rms </a:t>
            </a: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value is in the knee zone, between </a:t>
            </a:r>
            <a:r>
              <a:rPr lang="en-GB" sz="1800" i="1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thresh – knee / 2.0</a:t>
            </a: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 and </a:t>
            </a:r>
            <a:r>
              <a:rPr lang="en-GB" sz="1800" i="1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thresh + knee / 2.0.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  <a:spcBef>
                <a:spcPts val="600"/>
              </a:spcBef>
            </a:pP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Then we make two arrays of points, </a:t>
            </a:r>
            <a:b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</a:br>
            <a:r>
              <a:rPr lang="en-GB" sz="1800" kern="0" dirty="0" err="1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xPoints</a:t>
            </a: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holds </a:t>
            </a:r>
            <a:r>
              <a:rPr lang="en-GB" sz="1800" kern="0" dirty="0" err="1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db</a:t>
            </a: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values of bottom and top of knee region.</a:t>
            </a:r>
            <a:b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</a:br>
            <a:r>
              <a:rPr lang="en-GB" sz="1800" kern="0" dirty="0" err="1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yPoints</a:t>
            </a: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hold slope values.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18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Once these arrays are set up we interpolate new slope value and set threshold of compressor to the lower knee value</a:t>
            </a:r>
            <a:endParaRPr lang="en-GB" dirty="0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AB4440A-25F9-91C8-69E6-114B26E15A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81"/>
          <a:stretch/>
        </p:blipFill>
        <p:spPr bwMode="auto">
          <a:xfrm>
            <a:off x="7460344" y="0"/>
            <a:ext cx="4731656" cy="2335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437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769E-0953-856C-3F62-087BE1B5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84579-450D-B7BD-18B2-D87DF600B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905" y="1103086"/>
            <a:ext cx="11727543" cy="5602514"/>
          </a:xfrm>
        </p:spPr>
        <p:txBody>
          <a:bodyPr>
            <a:normAutofit/>
          </a:bodyPr>
          <a:lstStyle/>
          <a:p>
            <a:r>
              <a:rPr lang="en-GB" dirty="0"/>
              <a:t>Create Compressor plugin with </a:t>
            </a:r>
            <a:r>
              <a:rPr lang="en-GB" dirty="0" err="1"/>
              <a:t>Projucer</a:t>
            </a:r>
            <a:endParaRPr lang="en-GB" dirty="0"/>
          </a:p>
          <a:p>
            <a:r>
              <a:rPr lang="en-GB" dirty="0"/>
              <a:t>Copy </a:t>
            </a:r>
            <a:r>
              <a:rPr lang="en-GB" dirty="0" err="1"/>
              <a:t>CircularBuffer</a:t>
            </a:r>
            <a:r>
              <a:rPr lang="en-GB" dirty="0"/>
              <a:t> files from Limiter tutorial to source folder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Select Add New CPP &amp; Header File… </a:t>
            </a:r>
          </a:p>
          <a:p>
            <a:r>
              <a:rPr lang="en-GB" dirty="0"/>
              <a:t>Create Compressor.cpp and </a:t>
            </a:r>
            <a:r>
              <a:rPr lang="en-GB" dirty="0" err="1"/>
              <a:t>Compressor.h</a:t>
            </a:r>
            <a:r>
              <a:rPr lang="en-GB" dirty="0"/>
              <a:t> files</a:t>
            </a:r>
          </a:p>
        </p:txBody>
      </p:sp>
      <p:pic>
        <p:nvPicPr>
          <p:cNvPr id="4" name="Picture 3" descr="Add compressor.h and compressor.cpp to the projucer project">
            <a:extLst>
              <a:ext uri="{FF2B5EF4-FFF2-40B4-BE49-F238E27FC236}">
                <a16:creationId xmlns:a16="http://schemas.microsoft.com/office/drawing/2014/main" id="{5768EBCA-DFB3-2423-8E6C-B7DD44DC06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38" b="5417"/>
          <a:stretch/>
        </p:blipFill>
        <p:spPr bwMode="auto">
          <a:xfrm>
            <a:off x="2879301" y="2051881"/>
            <a:ext cx="6094730" cy="34702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4438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769E-0953-856C-3F62-087BE1B5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09" y="-12183"/>
            <a:ext cx="10515600" cy="1008831"/>
          </a:xfrm>
        </p:spPr>
        <p:txBody>
          <a:bodyPr/>
          <a:lstStyle/>
          <a:p>
            <a:r>
              <a:rPr lang="en-GB" dirty="0"/>
              <a:t>Compressor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84579-450D-B7BD-18B2-D87DF600B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6" y="1095073"/>
            <a:ext cx="10778067" cy="4318756"/>
          </a:xfrm>
        </p:spPr>
        <p:txBody>
          <a:bodyPr>
            <a:normAutofit/>
          </a:bodyPr>
          <a:lstStyle/>
          <a:p>
            <a:r>
              <a:rPr lang="en-GB" dirty="0"/>
              <a:t>Add this base code to </a:t>
            </a:r>
            <a:r>
              <a:rPr lang="en-GB" dirty="0" err="1"/>
              <a:t>Compressor.h</a:t>
            </a:r>
            <a:endParaRPr lang="en-GB" dirty="0"/>
          </a:p>
          <a:p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GB" dirty="0">
              <a:solidFill>
                <a:prstClr val="black"/>
              </a:solidFill>
              <a:latin typeface="Calibri" panose="020F0502020204030204"/>
            </a:endParaRPr>
          </a:p>
          <a:p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these in private section of class</a:t>
            </a:r>
          </a:p>
          <a:p>
            <a:pPr lvl="1"/>
            <a:r>
              <a:rPr kumimoji="0" lang="en-GB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tav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averaging time used when calculating </a:t>
            </a:r>
            <a:r>
              <a:rPr kumimoji="0" lang="en-GB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rms</a:t>
            </a:r>
          </a:p>
          <a:p>
            <a:pPr lvl="2"/>
            <a:endParaRPr lang="en-GB" i="1" dirty="0">
              <a:solidFill>
                <a:prstClr val="black"/>
              </a:solidFill>
              <a:latin typeface="Calibri" panose="020F0502020204030204"/>
            </a:endParaRPr>
          </a:p>
          <a:p>
            <a:r>
              <a:rPr lang="en-GB" kern="0" dirty="0">
                <a:effectLst/>
                <a:ea typeface="Times New Roman" panose="02020603050405020304" pitchFamily="18" charset="0"/>
              </a:rPr>
              <a:t>Add one public function &amp; constructor that takes no arguments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A93576-B5BD-5FD5-2E27-B0B8AE6C6837}"/>
              </a:ext>
            </a:extLst>
          </p:cNvPr>
          <p:cNvSpPr txBox="1"/>
          <p:nvPr/>
        </p:nvSpPr>
        <p:spPr>
          <a:xfrm>
            <a:off x="6502399" y="1196673"/>
            <a:ext cx="3820277" cy="17543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CircularBuffer.h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#pragma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once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Compressor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GB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4BBF1-6A40-2BD3-2AF4-DE2D53AC0662}"/>
              </a:ext>
            </a:extLst>
          </p:cNvPr>
          <p:cNvSpPr txBox="1"/>
          <p:nvPr/>
        </p:nvSpPr>
        <p:spPr>
          <a:xfrm>
            <a:off x="7409399" y="3254451"/>
            <a:ext cx="3416320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CircularBuffer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buffer;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tav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rms, gain;</a:t>
            </a:r>
            <a:endParaRPr lang="en-GB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6B84E9-FA94-5614-EAA0-95AF27017A97}"/>
              </a:ext>
            </a:extLst>
          </p:cNvPr>
          <p:cNvSpPr txBox="1"/>
          <p:nvPr/>
        </p:nvSpPr>
        <p:spPr>
          <a:xfrm>
            <a:off x="1569004" y="4948855"/>
            <a:ext cx="8802410" cy="17543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Compressor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Compressor();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compressSample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thresh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ratio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attack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release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knee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84567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769E-0953-856C-3F62-087BE1B5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Compressor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84579-450D-B7BD-18B2-D87DF600B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465" y="1380520"/>
            <a:ext cx="10778067" cy="1372356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en-GB" sz="24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Create definitions for the two functions in Compressor.cpp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4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in Compressor() </a:t>
            </a:r>
            <a:r>
              <a:rPr lang="en-GB" sz="2400" kern="0" dirty="0">
                <a:latin typeface="Roboto" panose="02000000000000000000" pitchFamily="2" charset="0"/>
                <a:ea typeface="Times New Roman" panose="02020603050405020304" pitchFamily="18" charset="0"/>
              </a:rPr>
              <a:t>constructor, </a:t>
            </a:r>
            <a:r>
              <a:rPr lang="en-GB" sz="24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initialise buffer and set default values</a:t>
            </a:r>
            <a:endParaRPr lang="en-GB" sz="2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5E976D-D479-3EFE-54BD-91E4C867B3AD}"/>
              </a:ext>
            </a:extLst>
          </p:cNvPr>
          <p:cNvSpPr txBox="1"/>
          <p:nvPr/>
        </p:nvSpPr>
        <p:spPr>
          <a:xfrm>
            <a:off x="873686" y="2589573"/>
            <a:ext cx="10014280" cy="3416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Compressor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::Compressor()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buffer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CircularBuffer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(150, 20);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tav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0.01;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rms = 0;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gain = 1;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Compressor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compressSample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thresh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ratio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attack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release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knee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7280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769E-0953-856C-3F62-087BE1B5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compressors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84579-450D-B7BD-18B2-D87DF600B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24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Three main operations for compressor; 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GB" sz="22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how loud incoming signal is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GB" sz="22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how much to reduce gain by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2000" kern="0" dirty="0">
                <a:latin typeface="Roboto" panose="02000000000000000000" pitchFamily="2" charset="0"/>
                <a:ea typeface="Times New Roman" panose="02020603050405020304" pitchFamily="18" charset="0"/>
              </a:rPr>
              <a:t>Based partly on compression ratio</a:t>
            </a:r>
            <a:endParaRPr lang="en-GB" sz="2000" kern="0" dirty="0">
              <a:effectLst/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GB" sz="22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smooth gain transition to avoid artefacts.</a:t>
            </a:r>
            <a:endParaRPr lang="en-GB" sz="22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1180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769E-0953-856C-3F62-087BE1B5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001"/>
            <a:ext cx="10515600" cy="1325563"/>
          </a:xfrm>
        </p:spPr>
        <p:txBody>
          <a:bodyPr/>
          <a:lstStyle/>
          <a:p>
            <a:r>
              <a:rPr lang="en-GB" dirty="0"/>
              <a:t>1. Gain Detector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84579-450D-B7BD-18B2-D87DF600B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895" y="1395564"/>
            <a:ext cx="11200191" cy="5266493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en-GB" kern="0" dirty="0">
                <a:effectLst/>
                <a:ea typeface="Times New Roman" panose="02020603050405020304" pitchFamily="18" charset="0"/>
              </a:rPr>
              <a:t>Use peak detector to determine when to activate limiter</a:t>
            </a:r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en-GB" kern="0" dirty="0">
                <a:effectLst/>
                <a:ea typeface="Times New Roman" panose="02020603050405020304" pitchFamily="18" charset="0"/>
              </a:rPr>
              <a:t>Now find RMS value of waveform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GB" sz="2000" kern="0" dirty="0">
                <a:effectLst/>
                <a:ea typeface="Times New Roman" panose="02020603050405020304" pitchFamily="18" charset="0"/>
              </a:rPr>
              <a:t>RMS is </a:t>
            </a:r>
            <a:r>
              <a:rPr lang="en-GB" sz="2000" kern="0" dirty="0" err="1">
                <a:effectLst/>
                <a:ea typeface="Times New Roman" panose="02020603050405020304" pitchFamily="18" charset="0"/>
              </a:rPr>
              <a:t>continous</a:t>
            </a:r>
            <a:r>
              <a:rPr lang="en-GB" sz="2000" kern="0" dirty="0">
                <a:effectLst/>
                <a:ea typeface="Times New Roman" panose="02020603050405020304" pitchFamily="18" charset="0"/>
              </a:rPr>
              <a:t> power of waveform over time.</a:t>
            </a:r>
            <a:endParaRPr lang="en-GB" sz="2000" kern="100" dirty="0">
              <a:effectLst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endParaRPr lang="en-GB" sz="1800" kern="0" dirty="0">
              <a:solidFill>
                <a:srgbClr val="333333"/>
              </a:solidFill>
              <a:effectLst/>
              <a:ea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endParaRPr lang="en-GB" sz="1800" kern="0" dirty="0">
              <a:solidFill>
                <a:srgbClr val="333333"/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endParaRPr lang="en-GB" sz="1800" kern="0" dirty="0">
              <a:solidFill>
                <a:srgbClr val="333333"/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endParaRPr lang="en-GB" dirty="0"/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endParaRPr lang="en-GB" dirty="0"/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endParaRPr lang="en-GB" dirty="0"/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GB" dirty="0"/>
              <a:t>Adjusts rms value depending on incoming signal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GB" dirty="0"/>
              <a:t>Converts this to decibel scale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F8D394-9EFA-74F8-C3B4-E12A9F799277}"/>
              </a:ext>
            </a:extLst>
          </p:cNvPr>
          <p:cNvSpPr txBox="1"/>
          <p:nvPr/>
        </p:nvSpPr>
        <p:spPr>
          <a:xfrm>
            <a:off x="655972" y="2831478"/>
            <a:ext cx="10014280" cy="20313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Compressor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compressSample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thresh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ratio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attack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release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knee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rms = (1 -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tav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* rms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tav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std::pow(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2.0f);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//1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dbRMS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10 * std::log10(rms);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//2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0.0f;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711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18824-2B74-D185-80AC-34F4A67E4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3" y="13417"/>
            <a:ext cx="10515600" cy="1325563"/>
          </a:xfrm>
        </p:spPr>
        <p:txBody>
          <a:bodyPr/>
          <a:lstStyle/>
          <a:p>
            <a:r>
              <a:rPr lang="en-GB" dirty="0"/>
              <a:t>2. Gain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FB477-353B-3613-3692-56B366624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75" y="986972"/>
            <a:ext cx="11616267" cy="5762172"/>
          </a:xfrm>
        </p:spPr>
        <p:txBody>
          <a:bodyPr>
            <a:normAutofit/>
          </a:bodyPr>
          <a:lstStyle/>
          <a:p>
            <a:r>
              <a:rPr lang="en-GB" sz="2400" dirty="0"/>
              <a:t>Users pick compression ratio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kern="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Calculate slope from ratio</a:t>
            </a:r>
          </a:p>
          <a:p>
            <a:pPr lvl="1"/>
            <a:r>
              <a:rPr lang="en-GB" sz="2000" dirty="0"/>
              <a:t>Convert ratio to slope, 4:1 -&gt; 0.75, 2:1 -&gt; 0.5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kern="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Find dB gain to apply, make sure it’s less than 0</a:t>
            </a:r>
            <a:endParaRPr lang="en-GB" sz="2400" kern="0" dirty="0">
              <a:solidFill>
                <a:srgbClr val="008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000" dirty="0"/>
              <a:t>Multiply (threshold – </a:t>
            </a:r>
            <a:r>
              <a:rPr lang="en-GB" sz="2000" dirty="0" err="1"/>
              <a:t>dbRMS</a:t>
            </a:r>
            <a:r>
              <a:rPr lang="en-GB" sz="2000" dirty="0"/>
              <a:t>) by this slope factor</a:t>
            </a:r>
          </a:p>
          <a:p>
            <a:pPr lvl="1"/>
            <a:r>
              <a:rPr lang="en-GB" sz="2000" dirty="0"/>
              <a:t>Make sure signal never boosted if rms value above threshold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kern="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GB" sz="2400" kern="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newGain</a:t>
            </a:r>
            <a:r>
              <a:rPr lang="en-GB" sz="2400" kern="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in linear scale</a:t>
            </a:r>
            <a:endParaRPr lang="en-GB" sz="2400" dirty="0"/>
          </a:p>
          <a:p>
            <a:pPr marL="914400" lvl="1" indent="-457200">
              <a:buFont typeface="+mj-lt"/>
              <a:buAutoNum type="arabicPeriod"/>
            </a:pPr>
            <a:endParaRPr lang="en-GB" sz="2000" dirty="0"/>
          </a:p>
          <a:p>
            <a:pPr algn="l" latinLnBrk="1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latinLnBrk="1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latinLnBrk="1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latinLnBrk="1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latinLnBrk="1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latinLnBrk="1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C9BA4-FB3F-49BC-6A29-DF0FC4BC8375}"/>
              </a:ext>
            </a:extLst>
          </p:cNvPr>
          <p:cNvSpPr txBox="1"/>
          <p:nvPr/>
        </p:nvSpPr>
        <p:spPr>
          <a:xfrm>
            <a:off x="1106919" y="3868058"/>
            <a:ext cx="9978161" cy="25853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Compressor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compressSample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thresh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ratio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attack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release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knee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…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slope = 1 - (1 /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ratio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//1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dbGain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std::min(0.0f, (slope * (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thresh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dbRMS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)));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//2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newGain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std::pow(10,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dbGain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/ 20);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//3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0.0f;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0412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769E-0953-856C-3F62-087BE1B5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Ballistics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84579-450D-B7BD-18B2-D87DF600B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324" y="1075224"/>
            <a:ext cx="10992152" cy="5664243"/>
          </a:xfrm>
        </p:spPr>
        <p:txBody>
          <a:bodyPr>
            <a:normAutofit/>
          </a:bodyPr>
          <a:lstStyle/>
          <a:p>
            <a:r>
              <a:rPr lang="en-GB" sz="20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 what gain to apply to the current signal</a:t>
            </a:r>
          </a:p>
          <a:p>
            <a:r>
              <a:rPr lang="en-GB" sz="20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Need to smooth transition to this new value</a:t>
            </a:r>
          </a:p>
          <a:p>
            <a:pPr lvl="1"/>
            <a:r>
              <a:rPr lang="en-GB" sz="1700" kern="0" dirty="0"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GB" sz="1700" kern="0" dirty="0">
                <a:solidFill>
                  <a:srgbClr val="0000FF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r>
              <a:rPr lang="en-GB" sz="17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GB" sz="1700" kern="0" dirty="0">
                <a:solidFill>
                  <a:srgbClr val="0000FF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  <a:r>
              <a:rPr lang="en-GB" sz="17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times</a:t>
            </a:r>
          </a:p>
          <a:p>
            <a:pPr lvl="1"/>
            <a:endParaRPr lang="en-GB" sz="1700" kern="0" dirty="0">
              <a:solidFill>
                <a:srgbClr val="008000"/>
              </a:solidFill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GB" sz="1700" kern="0" dirty="0">
              <a:solidFill>
                <a:srgbClr val="008000"/>
              </a:solidFill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GB" sz="1700" kern="0" dirty="0">
              <a:solidFill>
                <a:srgbClr val="008000"/>
              </a:solidFill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GB" sz="1700" kern="0" dirty="0">
              <a:solidFill>
                <a:srgbClr val="008000"/>
              </a:solidFill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kern="0" dirty="0">
              <a:solidFill>
                <a:srgbClr val="008000"/>
              </a:solidFill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kern="0" dirty="0">
              <a:solidFill>
                <a:srgbClr val="008000"/>
              </a:solidFill>
              <a:effectLst/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kern="0" dirty="0">
              <a:solidFill>
                <a:srgbClr val="008000"/>
              </a:solidFill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kern="0" dirty="0">
              <a:solidFill>
                <a:srgbClr val="008000"/>
              </a:solidFill>
              <a:effectLst/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000" kern="0" dirty="0">
              <a:solidFill>
                <a:srgbClr val="008000"/>
              </a:solidFill>
              <a:effectLst/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000" kern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 </a:t>
            </a:r>
            <a:r>
              <a:rPr lang="en-GB" sz="2000" kern="0" dirty="0" err="1">
                <a:solidFill>
                  <a:srgbClr val="0000FF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coeff</a:t>
            </a:r>
            <a:r>
              <a:rPr lang="en-GB" sz="2000" kern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variable, if </a:t>
            </a:r>
            <a:r>
              <a:rPr lang="en-GB" sz="2000" kern="0" dirty="0" err="1">
                <a:solidFill>
                  <a:srgbClr val="0000FF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newGain</a:t>
            </a:r>
            <a:r>
              <a:rPr lang="en-GB" sz="2000" kern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is less than current gain set to </a:t>
            </a:r>
            <a:r>
              <a:rPr lang="en-GB" sz="2000" kern="0" dirty="0">
                <a:solidFill>
                  <a:srgbClr val="0000FF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r>
              <a:rPr lang="en-GB" sz="2000" kern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variable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kern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set to </a:t>
            </a:r>
            <a:r>
              <a:rPr lang="en-GB" sz="2000" kern="0" dirty="0">
                <a:solidFill>
                  <a:srgbClr val="0000FF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kern="0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Adjust </a:t>
            </a:r>
            <a:r>
              <a:rPr lang="en-GB" sz="2000" kern="0" dirty="0">
                <a:solidFill>
                  <a:srgbClr val="0000FF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gain</a:t>
            </a:r>
            <a:r>
              <a:rPr lang="en-GB" sz="2000" kern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based on new gain and </a:t>
            </a:r>
            <a:r>
              <a:rPr lang="en-GB" sz="2000" kern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coeff</a:t>
            </a:r>
            <a:endParaRPr lang="en-GB" sz="2000" kern="0" dirty="0">
              <a:effectLst/>
              <a:latin typeface="Roboto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E17397-D25C-B785-E534-FFE813DA7BEB}"/>
              </a:ext>
            </a:extLst>
          </p:cNvPr>
          <p:cNvSpPr txBox="1"/>
          <p:nvPr/>
        </p:nvSpPr>
        <p:spPr>
          <a:xfrm>
            <a:off x="868921" y="2252737"/>
            <a:ext cx="9978161" cy="28623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Compressor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compressSample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thresh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ratio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attack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release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knee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…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coeff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newGain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gain)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coeff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attack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//1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coeff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release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//2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gain = (1 -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coeff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* gain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coeff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newGain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//3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0.0f;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318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2614</Words>
  <Application>Microsoft Office PowerPoint</Application>
  <PresentationFormat>Widescreen</PresentationFormat>
  <Paragraphs>368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Cascadia Mono</vt:lpstr>
      <vt:lpstr>Courier New</vt:lpstr>
      <vt:lpstr>Roboto</vt:lpstr>
      <vt:lpstr>Times New Roman</vt:lpstr>
      <vt:lpstr>Office Theme</vt:lpstr>
      <vt:lpstr>Compressor for JUCE</vt:lpstr>
      <vt:lpstr>Compressor </vt:lpstr>
      <vt:lpstr>Set up</vt:lpstr>
      <vt:lpstr>Compressor Class</vt:lpstr>
      <vt:lpstr>Compressor class</vt:lpstr>
      <vt:lpstr>How compressors work</vt:lpstr>
      <vt:lpstr>1. Gain Detector</vt:lpstr>
      <vt:lpstr>2. Gain reduction</vt:lpstr>
      <vt:lpstr>3. Ballistics</vt:lpstr>
      <vt:lpstr>Finishing compressor class</vt:lpstr>
      <vt:lpstr>Coding PluginProcessor</vt:lpstr>
      <vt:lpstr>Coding PluginProcessor</vt:lpstr>
      <vt:lpstr>Value Trees for the User Interface</vt:lpstr>
      <vt:lpstr>Using Value Trees for the User Interface</vt:lpstr>
      <vt:lpstr>Pass Value Tree State to Plugin Editor</vt:lpstr>
      <vt:lpstr>Pass Value Tree State to Plugin Editor (II)</vt:lpstr>
      <vt:lpstr>Create sliders to control tree values</vt:lpstr>
      <vt:lpstr>Create sliders to control tree values</vt:lpstr>
      <vt:lpstr>Create sliders to control tree values</vt:lpstr>
      <vt:lpstr>Use slider values in Plugin Processor</vt:lpstr>
      <vt:lpstr>Process block</vt:lpstr>
      <vt:lpstr>Set State and Get State</vt:lpstr>
      <vt:lpstr>Adding a Soft Knee (OPTIONAL)</vt:lpstr>
      <vt:lpstr>Adding a Soft Knee (OPTIONAL)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Compressor for JUCE</dc:title>
  <dc:creator>Josh Reiss</dc:creator>
  <cp:lastModifiedBy>Josh Reiss</cp:lastModifiedBy>
  <cp:revision>9</cp:revision>
  <dcterms:created xsi:type="dcterms:W3CDTF">2023-06-21T07:21:48Z</dcterms:created>
  <dcterms:modified xsi:type="dcterms:W3CDTF">2023-07-22T08:15:11Z</dcterms:modified>
</cp:coreProperties>
</file>