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20"/>
  </p:notesMasterIdLst>
  <p:handoutMasterIdLst>
    <p:handoutMasterId r:id="rId21"/>
  </p:handoutMasterIdLst>
  <p:sldIdLst>
    <p:sldId id="257" r:id="rId8"/>
    <p:sldId id="256" r:id="rId9"/>
    <p:sldId id="282" r:id="rId10"/>
    <p:sldId id="272" r:id="rId11"/>
    <p:sldId id="283" r:id="rId12"/>
    <p:sldId id="275" r:id="rId13"/>
    <p:sldId id="276" r:id="rId14"/>
    <p:sldId id="277" r:id="rId15"/>
    <p:sldId id="281" r:id="rId16"/>
    <p:sldId id="278" r:id="rId17"/>
    <p:sldId id="279" r:id="rId18"/>
    <p:sldId id="280" r:id="rId19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3533" autoAdjust="0"/>
  </p:normalViewPr>
  <p:slideViewPr>
    <p:cSldViewPr>
      <p:cViewPr varScale="1">
        <p:scale>
          <a:sx n="54" d="100"/>
          <a:sy n="54" d="100"/>
        </p:scale>
        <p:origin x="102" y="19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7779E2F-F07D-4E91-8623-C1DF4421B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225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4629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8148" eaLnBrk="1" hangingPunct="1">
              <a:spcBef>
                <a:spcPts val="447"/>
              </a:spcBef>
            </a:pP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1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8148" eaLnBrk="1" hangingPunct="1">
              <a:spcBef>
                <a:spcPts val="447"/>
              </a:spcBef>
            </a:pP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9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8148" eaLnBrk="1" hangingPunct="1">
              <a:spcBef>
                <a:spcPts val="447"/>
              </a:spcBef>
            </a:pP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72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8148" eaLnBrk="1" hangingPunct="1">
              <a:spcBef>
                <a:spcPts val="447"/>
              </a:spcBef>
            </a:pP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6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8148" eaLnBrk="1" hangingPunct="1">
              <a:spcBef>
                <a:spcPts val="447"/>
              </a:spcBef>
            </a:pP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6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8148" eaLnBrk="1" hangingPunct="1">
              <a:spcBef>
                <a:spcPts val="447"/>
              </a:spcBef>
            </a:pP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612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8148" eaLnBrk="1" hangingPunct="1">
              <a:spcBef>
                <a:spcPts val="447"/>
              </a:spcBef>
            </a:pP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81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fld id="{312F1274-C33C-40C1-A60C-3789770E4C0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05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8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eaLnBrk="0" fontAlgn="base" hangingPunct="0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eaLnBrk="0" fontAlgn="base" hangingPunct="0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1270000" y="3810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7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Expansion / Noise Gating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500" y="3962400"/>
            <a:ext cx="3217863" cy="552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use expansion / noise gating?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0376"/>
            <a:ext cx="13004800" cy="8693224"/>
          </a:xfrm>
        </p:spPr>
        <p:txBody>
          <a:bodyPr anchor="t"/>
          <a:lstStyle/>
          <a:p>
            <a:pPr marL="635000" eaLnBrk="1" hangingPunct="1"/>
            <a:r>
              <a:rPr lang="en-US" sz="4000" dirty="0" smtClean="0">
                <a:solidFill>
                  <a:srgbClr val="0000FF"/>
                </a:solidFill>
              </a:rPr>
              <a:t>Increase dynamic range</a:t>
            </a:r>
            <a:r>
              <a:rPr lang="en-US" sz="4000" dirty="0" smtClean="0"/>
              <a:t> of low-quality recordings</a:t>
            </a:r>
          </a:p>
          <a:p>
            <a:pPr marL="1143000" lvl="1" eaLnBrk="1" hangingPunct="1"/>
            <a:r>
              <a:rPr lang="en-US" sz="3400" dirty="0" smtClean="0"/>
              <a:t>More extremes on cassettes/vinyl which have low dynamic range</a:t>
            </a:r>
          </a:p>
          <a:p>
            <a:pPr marL="1143000" lvl="1" eaLnBrk="1" hangingPunct="1"/>
            <a:r>
              <a:rPr lang="en-US" sz="3400" dirty="0" smtClean="0"/>
              <a:t>Potentially less of an issue in digital systems</a:t>
            </a:r>
          </a:p>
          <a:p>
            <a:pPr marL="1524000" lvl="2" eaLnBrk="1" hangingPunct="1"/>
            <a:r>
              <a:rPr lang="en-US" sz="2800" dirty="0" smtClean="0"/>
              <a:t>What sampling parameter affects dynamic range?</a:t>
            </a:r>
          </a:p>
          <a:p>
            <a:pPr marL="635000" eaLnBrk="1" hangingPunct="1">
              <a:buClr>
                <a:srgbClr val="0000FF"/>
              </a:buClr>
            </a:pPr>
            <a:r>
              <a:rPr lang="en-US" sz="4000" dirty="0" smtClean="0">
                <a:solidFill>
                  <a:srgbClr val="0000FF"/>
                </a:solidFill>
              </a:rPr>
              <a:t>Noise reduction</a:t>
            </a:r>
          </a:p>
          <a:p>
            <a:pPr marL="1143000" lvl="1" eaLnBrk="1" hangingPunct="1"/>
            <a:r>
              <a:rPr lang="en-US" sz="3400" dirty="0" smtClean="0"/>
              <a:t>Reduce feedback, unwanted bleed between tracks</a:t>
            </a:r>
          </a:p>
          <a:p>
            <a:pPr marL="1143000" lvl="1" eaLnBrk="1" hangingPunct="1"/>
            <a:r>
              <a:rPr lang="en-US" sz="3400" dirty="0" smtClean="0"/>
              <a:t>Eliminate noise or </a:t>
            </a:r>
            <a:r>
              <a:rPr lang="en-US" sz="3400" dirty="0" smtClean="0">
                <a:solidFill>
                  <a:srgbClr val="0000FF"/>
                </a:solidFill>
              </a:rPr>
              <a:t>hiss</a:t>
            </a:r>
            <a:r>
              <a:rPr lang="en-US" sz="3400" dirty="0" smtClean="0"/>
              <a:t> in absence of a signal</a:t>
            </a:r>
          </a:p>
          <a:p>
            <a:pPr marL="1143000" lvl="1" eaLnBrk="1" hangingPunct="1"/>
            <a:r>
              <a:rPr lang="en-US" sz="3400" dirty="0" smtClean="0"/>
              <a:t>Set the right </a:t>
            </a:r>
            <a:r>
              <a:rPr lang="en-US" sz="3400" dirty="0" smtClean="0">
                <a:solidFill>
                  <a:srgbClr val="0000FF"/>
                </a:solidFill>
              </a:rPr>
              <a:t>threshold</a:t>
            </a:r>
            <a:endParaRPr lang="en-US" sz="3400" dirty="0" smtClean="0"/>
          </a:p>
          <a:p>
            <a:pPr marL="1524000" lvl="2" eaLnBrk="1" hangingPunct="1"/>
            <a:r>
              <a:rPr lang="en-US" sz="2800" dirty="0" smtClean="0"/>
              <a:t>Don’t cut off any of the instrument sound</a:t>
            </a:r>
          </a:p>
          <a:p>
            <a:pPr marL="1524000" lvl="2" eaLnBrk="1" hangingPunct="1"/>
            <a:r>
              <a:rPr lang="en-US" sz="2800" dirty="0" smtClean="0"/>
              <a:t>Don’t let through any ambient noise</a:t>
            </a:r>
          </a:p>
          <a:p>
            <a:pPr marL="1143000" lvl="1" eaLnBrk="1" hangingPunct="1"/>
            <a:r>
              <a:rPr lang="en-US" sz="3400" dirty="0" smtClean="0"/>
              <a:t>Noise still there when instrument is playing. Why isn’t this a problem?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Companding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dirty="0" smtClean="0">
                <a:solidFill>
                  <a:srgbClr val="0000FF"/>
                </a:solidFill>
              </a:rPr>
              <a:t>Compression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expansion</a:t>
            </a:r>
            <a:r>
              <a:rPr lang="en-US" dirty="0" smtClean="0"/>
              <a:t> are complementary</a:t>
            </a:r>
          </a:p>
          <a:p>
            <a:pPr marL="1143000" lvl="1" eaLnBrk="1" hangingPunct="1"/>
            <a:r>
              <a:rPr lang="en-US" dirty="0" smtClean="0"/>
              <a:t>Reduce effects of noise when transmitting signal</a:t>
            </a:r>
          </a:p>
          <a:p>
            <a:pPr marL="1143000" lvl="1" eaLnBrk="1" hangingPunct="1"/>
            <a:r>
              <a:rPr lang="en-US" dirty="0" smtClean="0"/>
              <a:t>Not just for audio systems</a:t>
            </a:r>
          </a:p>
          <a:p>
            <a:pPr marL="635000" eaLnBrk="1" hangingPunct="1"/>
            <a:r>
              <a:rPr lang="en-US" dirty="0" smtClean="0"/>
              <a:t>Assume transmission channel has limited</a:t>
            </a:r>
            <a:r>
              <a:rPr lang="en-US" dirty="0" smtClean="0">
                <a:solidFill>
                  <a:srgbClr val="0000FF"/>
                </a:solidFill>
              </a:rPr>
              <a:t> dynamic range</a:t>
            </a:r>
          </a:p>
          <a:p>
            <a:pPr marL="1143000" lvl="1" eaLnBrk="1" hangingPunct="1"/>
            <a:r>
              <a:rPr lang="en-US" dirty="0" smtClean="0"/>
              <a:t>Compress before you transmit</a:t>
            </a:r>
          </a:p>
          <a:p>
            <a:pPr marL="1524000" lvl="2" eaLnBrk="1" hangingPunct="1"/>
            <a:r>
              <a:rPr lang="en-US" dirty="0" smtClean="0"/>
              <a:t>Increase average signal level with respect to channel noise</a:t>
            </a:r>
          </a:p>
          <a:p>
            <a:pPr marL="1143000" lvl="1" eaLnBrk="1" hangingPunct="1"/>
            <a:r>
              <a:rPr lang="en-US" dirty="0" smtClean="0"/>
              <a:t>Expand after you receive</a:t>
            </a:r>
          </a:p>
          <a:p>
            <a:pPr marL="1524000" lvl="2" eaLnBrk="1" hangingPunct="1"/>
            <a:r>
              <a:rPr lang="en-US" dirty="0" smtClean="0"/>
              <a:t>Restore signal to its original range </a:t>
            </a:r>
            <a:r>
              <a:rPr lang="en-US" smtClean="0"/>
              <a:t>(artifacts)</a:t>
            </a:r>
            <a:endParaRPr lang="en-US" dirty="0" smtClean="0"/>
          </a:p>
          <a:p>
            <a:pPr marL="1524000" lvl="2" eaLnBrk="1" hangingPunct="1"/>
            <a:r>
              <a:rPr lang="en-US" dirty="0" smtClean="0"/>
              <a:t>Noise is attenuated</a:t>
            </a:r>
          </a:p>
          <a:p>
            <a:pPr marL="635000" eaLnBrk="1" hangingPunct="1"/>
            <a:r>
              <a:rPr lang="en-US" dirty="0" smtClean="0"/>
              <a:t>Used in analogue audio recording</a:t>
            </a:r>
          </a:p>
          <a:p>
            <a:pPr marL="1143000" lvl="1" eaLnBrk="1" hangingPunct="1"/>
            <a:r>
              <a:rPr lang="en-US" dirty="0" smtClean="0"/>
              <a:t>e.g. Dolby A noise reduction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700" b="1" dirty="0" smtClean="0"/>
              <a:t>Placement in the Effects Chain</a:t>
            </a:r>
            <a:r>
              <a:rPr lang="en-US" sz="5700" dirty="0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Noise gate often  near end of effects chain</a:t>
            </a:r>
          </a:p>
          <a:p>
            <a:pPr lvl="1" eaLnBrk="1" hangingPunct="1"/>
            <a:r>
              <a:rPr lang="en-US" dirty="0" smtClean="0"/>
              <a:t>other effects can produce noise</a:t>
            </a:r>
          </a:p>
          <a:p>
            <a:pPr lvl="1" eaLnBrk="1" hangingPunct="1"/>
            <a:r>
              <a:rPr lang="en-US" dirty="0" smtClean="0"/>
              <a:t>have noise gate after them so noise not heard and amplified when not playing. </a:t>
            </a:r>
          </a:p>
          <a:p>
            <a:pPr eaLnBrk="1" hangingPunct="1"/>
            <a:r>
              <a:rPr lang="en-US" dirty="0" smtClean="0"/>
              <a:t>If using delay and reverb effects, place them after noise gate </a:t>
            </a:r>
          </a:p>
          <a:p>
            <a:pPr lvl="1" eaLnBrk="1" hangingPunct="1"/>
            <a:r>
              <a:rPr lang="en-US" dirty="0" smtClean="0"/>
              <a:t>sound trails off naturally rather than abrupt silence.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206500"/>
            <a:ext cx="13004800" cy="8547100"/>
          </a:xfrm>
        </p:spPr>
        <p:txBody>
          <a:bodyPr anchor="t"/>
          <a:lstStyle/>
          <a:p>
            <a:pPr marL="635000" eaLnBrk="1" hangingPunct="1"/>
            <a:r>
              <a:rPr lang="en-US" smtClean="0">
                <a:solidFill>
                  <a:srgbClr val="0000FF"/>
                </a:solidFill>
              </a:rPr>
              <a:t>Expanders</a:t>
            </a:r>
            <a:r>
              <a:rPr lang="en-US" smtClean="0"/>
              <a:t> and </a:t>
            </a:r>
            <a:r>
              <a:rPr lang="en-US" smtClean="0">
                <a:solidFill>
                  <a:srgbClr val="0000FF"/>
                </a:solidFill>
              </a:rPr>
              <a:t>noise gates</a:t>
            </a:r>
            <a:r>
              <a:rPr lang="en-US" smtClean="0"/>
              <a:t> are types of </a:t>
            </a:r>
            <a:r>
              <a:rPr lang="en-US" smtClean="0">
                <a:solidFill>
                  <a:srgbClr val="0000FF"/>
                </a:solidFill>
              </a:rPr>
              <a:t>dynamics processors</a:t>
            </a:r>
            <a:endParaRPr lang="en-US" smtClean="0"/>
          </a:p>
          <a:p>
            <a:pPr marL="635000" eaLnBrk="1" hangingPunct="1"/>
            <a:r>
              <a:rPr lang="en-US" smtClean="0"/>
              <a:t>Function is opposite of compression</a:t>
            </a:r>
          </a:p>
          <a:p>
            <a:pPr marL="1143000" lvl="1" eaLnBrk="1" hangingPunct="1"/>
            <a:r>
              <a:rPr lang="en-US" smtClean="0">
                <a:latin typeface="Arial Italic" charset="0"/>
                <a:cs typeface="Arial Italic" charset="0"/>
                <a:sym typeface="Arial Italic" charset="0"/>
              </a:rPr>
              <a:t>Increase</a:t>
            </a:r>
            <a:r>
              <a:rPr lang="en-US" smtClean="0"/>
              <a:t> perceived dynamic range of signal</a:t>
            </a:r>
          </a:p>
          <a:p>
            <a:pPr marL="1143000" lvl="1" eaLnBrk="1" hangingPunct="1"/>
            <a:r>
              <a:rPr lang="en-US" smtClean="0"/>
              <a:t>Attenuate low level signals</a:t>
            </a:r>
          </a:p>
          <a:p>
            <a:pPr marL="1143000" lvl="1" eaLnBrk="1" hangingPunct="1"/>
            <a:r>
              <a:rPr lang="en-US" smtClean="0"/>
              <a:t>Leave high level signals unchanged</a:t>
            </a:r>
          </a:p>
          <a:p>
            <a:pPr marL="635000" eaLnBrk="1" hangingPunct="1"/>
            <a:r>
              <a:rPr lang="en-US" smtClean="0"/>
              <a:t>Noise gating is expansion taken to extreme</a:t>
            </a:r>
          </a:p>
          <a:p>
            <a:pPr marL="1143000" lvl="1" eaLnBrk="1" hangingPunct="1"/>
            <a:r>
              <a:rPr lang="en-US" smtClean="0"/>
              <a:t>Heavily attenuate or eliminate low-level input</a:t>
            </a:r>
          </a:p>
          <a:p>
            <a:pPr marL="1143000" lvl="1" eaLnBrk="1" hangingPunct="1"/>
            <a:r>
              <a:rPr lang="en-US" smtClean="0"/>
              <a:t>Used to eliminate signals containing only noise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20" y="1"/>
            <a:ext cx="12623080" cy="1060376"/>
          </a:xfrm>
        </p:spPr>
        <p:txBody>
          <a:bodyPr/>
          <a:lstStyle/>
          <a:p>
            <a:r>
              <a:rPr lang="en-US" sz="2800" dirty="0" smtClean="0"/>
              <a:t>(a) Audio from </a:t>
            </a:r>
            <a:r>
              <a:rPr lang="en-GB" sz="2800" dirty="0" smtClean="0"/>
              <a:t>snare drum microphone with spill from cymbals and kick drum</a:t>
            </a:r>
            <a:br>
              <a:rPr lang="en-GB" sz="2800" dirty="0" smtClean="0"/>
            </a:br>
            <a:r>
              <a:rPr lang="en-GB" sz="2800" dirty="0" smtClean="0"/>
              <a:t>(b) same recording with noise gate applied to remove low level bleed</a:t>
            </a:r>
            <a:endParaRPr lang="en-US" sz="2800" dirty="0"/>
          </a:p>
        </p:txBody>
      </p:sp>
      <p:grpSp>
        <p:nvGrpSpPr>
          <p:cNvPr id="3" name="Group 7"/>
          <p:cNvGrpSpPr>
            <a:grpSpLocks noChangeAspect="1"/>
          </p:cNvGrpSpPr>
          <p:nvPr/>
        </p:nvGrpSpPr>
        <p:grpSpPr>
          <a:xfrm>
            <a:off x="664952" y="1394813"/>
            <a:ext cx="11354816" cy="8090991"/>
            <a:chOff x="1835696" y="2476817"/>
            <a:chExt cx="5322570" cy="3792652"/>
          </a:xfrm>
        </p:grpSpPr>
        <p:pic>
          <p:nvPicPr>
            <p:cNvPr id="4" name="Picture 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5696" y="2476817"/>
              <a:ext cx="5322570" cy="1904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4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5696" y="4365104"/>
              <a:ext cx="5322570" cy="1904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934538" y="2636912"/>
              <a:ext cx="254878" cy="209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300" dirty="0" smtClean="0"/>
                <a:t>(a)</a:t>
              </a:r>
              <a:endParaRPr lang="en-US" sz="23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34538" y="4530606"/>
              <a:ext cx="254878" cy="209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300" dirty="0" smtClean="0"/>
                <a:t>(b)</a:t>
              </a:r>
              <a:endParaRPr lang="en-US" sz="23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4152900"/>
            <a:ext cx="12814300" cy="5524500"/>
          </a:xfrm>
        </p:spPr>
        <p:txBody>
          <a:bodyPr anchor="t"/>
          <a:lstStyle/>
          <a:p>
            <a:pPr marL="635000" eaLnBrk="1" hangingPunct="1">
              <a:spcAft>
                <a:spcPts val="600"/>
              </a:spcAft>
            </a:pPr>
            <a:r>
              <a:rPr lang="en-US" dirty="0" smtClean="0"/>
              <a:t>Expander uses </a:t>
            </a:r>
            <a:r>
              <a:rPr lang="en-US" dirty="0" smtClean="0">
                <a:solidFill>
                  <a:srgbClr val="0000FF"/>
                </a:solidFill>
              </a:rPr>
              <a:t>variable gain control</a:t>
            </a:r>
          </a:p>
          <a:p>
            <a:pPr marL="1143000" lvl="1" eaLnBrk="1" hangingPunct="1">
              <a:spcAft>
                <a:spcPts val="600"/>
              </a:spcAft>
            </a:pPr>
            <a:r>
              <a:rPr lang="en-US" dirty="0" smtClean="0"/>
              <a:t>Controlled by </a:t>
            </a:r>
            <a:r>
              <a:rPr lang="en-US" dirty="0" smtClean="0">
                <a:solidFill>
                  <a:srgbClr val="0000FF"/>
                </a:solidFill>
              </a:rPr>
              <a:t>level detector</a:t>
            </a:r>
          </a:p>
          <a:p>
            <a:pPr marL="1143000" lvl="1" eaLnBrk="1" hangingPunct="1">
              <a:spcAft>
                <a:spcPts val="600"/>
              </a:spcAft>
            </a:pPr>
            <a:r>
              <a:rPr lang="en-US" dirty="0" smtClean="0"/>
              <a:t>Gain never greater than 1</a:t>
            </a:r>
          </a:p>
          <a:p>
            <a:pPr marL="1524000" lvl="2" eaLnBrk="1" hangingPunct="1">
              <a:spcAft>
                <a:spcPts val="600"/>
              </a:spcAft>
            </a:pPr>
            <a:r>
              <a:rPr lang="en-US" dirty="0" smtClean="0"/>
              <a:t>Just like compressor</a:t>
            </a:r>
          </a:p>
          <a:p>
            <a:pPr marL="1143000" lvl="1" eaLnBrk="1" hangingPunct="1">
              <a:spcAft>
                <a:spcPts val="600"/>
              </a:spcAft>
            </a:pPr>
            <a:r>
              <a:rPr lang="en-US" dirty="0" smtClean="0"/>
              <a:t>Gain = 1 for loud signals, &lt; 1 for soft signals</a:t>
            </a:r>
          </a:p>
          <a:p>
            <a:pPr marL="1524000" lvl="2" eaLnBrk="1" hangingPunct="1">
              <a:spcAft>
                <a:spcPts val="600"/>
              </a:spcAft>
            </a:pPr>
            <a:r>
              <a:rPr lang="en-US" dirty="0" smtClean="0"/>
              <a:t>Opposite of compressor</a:t>
            </a:r>
          </a:p>
          <a:p>
            <a:pPr marL="1143000" lvl="1" eaLnBrk="1" hangingPunct="1">
              <a:spcAft>
                <a:spcPts val="600"/>
              </a:spcAft>
            </a:pPr>
            <a:r>
              <a:rPr lang="en-US" dirty="0" smtClean="0"/>
              <a:t>Put another way: </a:t>
            </a:r>
            <a:r>
              <a:rPr lang="en-US" dirty="0" smtClean="0">
                <a:solidFill>
                  <a:srgbClr val="0000FF"/>
                </a:solidFill>
              </a:rPr>
              <a:t>soft signals get softer</a:t>
            </a:r>
          </a:p>
        </p:txBody>
      </p:sp>
      <p:sp>
        <p:nvSpPr>
          <p:cNvPr id="9221" name="Rectangle 4"/>
          <p:cNvSpPr>
            <a:spLocks/>
          </p:cNvSpPr>
          <p:nvPr/>
        </p:nvSpPr>
        <p:spPr bwMode="auto">
          <a:xfrm>
            <a:off x="8585200" y="2133600"/>
            <a:ext cx="217328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Arial Italic" charset="0"/>
                <a:cs typeface="Arial Italic" charset="0"/>
                <a:sym typeface="Arial Italic" charset="0"/>
              </a:rPr>
              <a:t>(look familiar?)</a:t>
            </a: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3046016" y="1492424"/>
            <a:ext cx="4860132" cy="2006971"/>
            <a:chOff x="2829992" y="1937568"/>
            <a:chExt cx="3240088" cy="1337980"/>
          </a:xfrm>
        </p:grpSpPr>
        <p:sp>
          <p:nvSpPr>
            <p:cNvPr id="6" name="Oval 5"/>
            <p:cNvSpPr/>
            <p:nvPr/>
          </p:nvSpPr>
          <p:spPr bwMode="auto">
            <a:xfrm>
              <a:off x="4731817" y="2082899"/>
              <a:ext cx="403225" cy="40322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775408" y="2057499"/>
              <a:ext cx="265244" cy="3898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3200">
                  <a:latin typeface="Calibri" pitchFamily="34" charset="0"/>
                </a:rPr>
                <a:t>X</a:t>
              </a:r>
              <a:endParaRPr lang="en-US" sz="320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>
              <a:stCxn id="12" idx="0"/>
              <a:endCxn id="6" idx="4"/>
            </p:cNvCxnSpPr>
            <p:nvPr/>
          </p:nvCxnSpPr>
          <p:spPr>
            <a:xfrm flipH="1" flipV="1">
              <a:off x="4933430" y="2486124"/>
              <a:ext cx="0" cy="3175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1" idx="3"/>
              <a:endCxn id="12" idx="1"/>
            </p:cNvCxnSpPr>
            <p:nvPr/>
          </p:nvCxnSpPr>
          <p:spPr>
            <a:xfrm>
              <a:off x="3946549" y="3039585"/>
              <a:ext cx="68519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622155" y="2282924"/>
              <a:ext cx="1587" cy="52705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3214425" y="2803624"/>
              <a:ext cx="732124" cy="4719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>
                  <a:latin typeface="Calibri" pitchFamily="34" charset="0"/>
                </a:rPr>
                <a:t>Level</a:t>
              </a:r>
            </a:p>
            <a:p>
              <a:r>
                <a:rPr lang="en-GB" sz="2000">
                  <a:latin typeface="Calibri" pitchFamily="34" charset="0"/>
                </a:rPr>
                <a:t>Detector</a:t>
              </a:r>
              <a:endParaRPr lang="en-US" sz="2000">
                <a:latin typeface="Calibri" pitchFamily="34" charset="0"/>
              </a:endParaRP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4631745" y="2803623"/>
              <a:ext cx="636029" cy="4719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dirty="0">
                  <a:latin typeface="Calibri" pitchFamily="34" charset="0"/>
                </a:rPr>
                <a:t>Gain</a:t>
              </a:r>
            </a:p>
            <a:p>
              <a:r>
                <a:rPr lang="en-GB" sz="2000" dirty="0">
                  <a:latin typeface="Calibri" pitchFamily="34" charset="0"/>
                </a:rPr>
                <a:t>Control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5426106" y="1937568"/>
              <a:ext cx="397759" cy="2667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000" dirty="0" smtClean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000" dirty="0" smtClean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Straight Arrow Connector 13"/>
            <p:cNvCxnSpPr>
              <a:stCxn id="6" idx="6"/>
            </p:cNvCxnSpPr>
            <p:nvPr/>
          </p:nvCxnSpPr>
          <p:spPr>
            <a:xfrm>
              <a:off x="5135042" y="2284512"/>
              <a:ext cx="93503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32"/>
            <p:cNvSpPr txBox="1">
              <a:spLocks noChangeArrowheads="1"/>
            </p:cNvSpPr>
            <p:nvPr/>
          </p:nvSpPr>
          <p:spPr bwMode="auto">
            <a:xfrm>
              <a:off x="2889531" y="1937568"/>
              <a:ext cx="397759" cy="2667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000" dirty="0" smtClean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000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000" dirty="0" smtClean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Arrow Connector 15"/>
            <p:cNvCxnSpPr>
              <a:endCxn id="6" idx="2"/>
            </p:cNvCxnSpPr>
            <p:nvPr/>
          </p:nvCxnSpPr>
          <p:spPr>
            <a:xfrm>
              <a:off x="2829992" y="2284512"/>
              <a:ext cx="190182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Title 16"/>
          <p:cNvSpPr>
            <a:spLocks noGrp="1"/>
          </p:cNvSpPr>
          <p:nvPr>
            <p:ph type="title"/>
          </p:nvPr>
        </p:nvSpPr>
        <p:spPr>
          <a:xfrm>
            <a:off x="0" y="63465"/>
            <a:ext cx="13004800" cy="924903"/>
          </a:xfrm>
        </p:spPr>
        <p:txBody>
          <a:bodyPr/>
          <a:lstStyle/>
          <a:p>
            <a:pPr algn="ctr"/>
            <a:r>
              <a:rPr lang="en-US" sz="3400" kern="1200" dirty="0" smtClean="0"/>
              <a:t>Expander reduces signal level only when it drops below threshold</a:t>
            </a:r>
            <a:endParaRPr lang="en-US" sz="3400" kern="1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7654" y="7316012"/>
            <a:ext cx="663699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097653" y="1477400"/>
            <a:ext cx="0" cy="58386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097654" y="1477400"/>
            <a:ext cx="5838613" cy="583861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248188" y="2744013"/>
            <a:ext cx="2458721" cy="460925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25147" y="2744013"/>
            <a:ext cx="1381760" cy="460925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3" name="TextBox 53"/>
          <p:cNvSpPr txBox="1">
            <a:spLocks noChangeArrowheads="1"/>
          </p:cNvSpPr>
          <p:nvPr/>
        </p:nvSpPr>
        <p:spPr bwMode="auto">
          <a:xfrm>
            <a:off x="7627445" y="3357000"/>
            <a:ext cx="1794398" cy="259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GB" sz="2000" dirty="0">
                <a:latin typeface="Calibri" pitchFamily="34" charset="0"/>
              </a:rPr>
              <a:t>No expansion</a:t>
            </a:r>
          </a:p>
          <a:p>
            <a:endParaRPr lang="en-GB" sz="2000" dirty="0">
              <a:latin typeface="Calibri" pitchFamily="34" charset="0"/>
            </a:endParaRPr>
          </a:p>
          <a:p>
            <a:r>
              <a:rPr lang="en-GB" sz="2000" dirty="0">
                <a:latin typeface="Calibri" pitchFamily="34" charset="0"/>
              </a:rPr>
              <a:t>2:1 expansion</a:t>
            </a:r>
          </a:p>
          <a:p>
            <a:endParaRPr lang="en-GB" sz="2000" dirty="0">
              <a:latin typeface="Calibri" pitchFamily="34" charset="0"/>
            </a:endParaRPr>
          </a:p>
          <a:p>
            <a:r>
              <a:rPr lang="en-GB" sz="2000" dirty="0">
                <a:latin typeface="Calibri" pitchFamily="34" charset="0"/>
              </a:rPr>
              <a:t>3:1 expansion</a:t>
            </a:r>
          </a:p>
          <a:p>
            <a:endParaRPr lang="en-GB" sz="2000" dirty="0">
              <a:latin typeface="Calibri" pitchFamily="34" charset="0"/>
            </a:endParaRPr>
          </a:p>
          <a:p>
            <a:r>
              <a:rPr lang="en-GB" sz="2000" dirty="0">
                <a:latin typeface="Calibri" pitchFamily="34" charset="0"/>
              </a:rPr>
              <a:t>∞:1 expansion</a:t>
            </a:r>
          </a:p>
          <a:p>
            <a:r>
              <a:rPr lang="en-GB" sz="2000" dirty="0">
                <a:latin typeface="Calibri" pitchFamily="34" charset="0"/>
              </a:rPr>
              <a:t>(noise gate)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104" name="TextBox 54"/>
          <p:cNvSpPr txBox="1">
            <a:spLocks noChangeArrowheads="1"/>
          </p:cNvSpPr>
          <p:nvPr/>
        </p:nvSpPr>
        <p:spPr bwMode="auto">
          <a:xfrm>
            <a:off x="8156247" y="7550228"/>
            <a:ext cx="2090569" cy="48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GB" sz="2300" dirty="0">
                <a:latin typeface="Calibri" pitchFamily="34" charset="0"/>
              </a:rPr>
              <a:t>Input level (dB)</a:t>
            </a:r>
            <a:endParaRPr lang="en-US" sz="2300" dirty="0">
              <a:latin typeface="Calibri" pitchFamily="34" charset="0"/>
            </a:endParaRPr>
          </a:p>
        </p:txBody>
      </p:sp>
      <p:sp>
        <p:nvSpPr>
          <p:cNvPr id="4105" name="TextBox 55"/>
          <p:cNvSpPr txBox="1">
            <a:spLocks noChangeArrowheads="1"/>
          </p:cNvSpPr>
          <p:nvPr/>
        </p:nvSpPr>
        <p:spPr bwMode="auto">
          <a:xfrm>
            <a:off x="248937" y="1937986"/>
            <a:ext cx="1383644" cy="83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GB" sz="2300" dirty="0">
                <a:latin typeface="Calibri" pitchFamily="34" charset="0"/>
              </a:rPr>
              <a:t>Output </a:t>
            </a:r>
          </a:p>
          <a:p>
            <a:r>
              <a:rPr lang="en-GB" sz="2300" dirty="0">
                <a:latin typeface="Calibri" pitchFamily="34" charset="0"/>
              </a:rPr>
              <a:t>level (dB)</a:t>
            </a:r>
            <a:endParaRPr lang="en-US" sz="2300" dirty="0">
              <a:latin typeface="Calibri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706907" y="2744014"/>
            <a:ext cx="0" cy="445346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7" name="TextBox 58"/>
          <p:cNvSpPr txBox="1">
            <a:spLocks noChangeArrowheads="1"/>
          </p:cNvSpPr>
          <p:nvPr/>
        </p:nvSpPr>
        <p:spPr bwMode="auto">
          <a:xfrm>
            <a:off x="6084889" y="7417259"/>
            <a:ext cx="1457767" cy="48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GB" sz="2300" dirty="0">
                <a:latin typeface="Calibri" pitchFamily="34" charset="0"/>
              </a:rPr>
              <a:t>Threshold</a:t>
            </a:r>
            <a:endParaRPr lang="en-US" sz="2300" dirty="0">
              <a:latin typeface="Calibri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712160" y="3665186"/>
            <a:ext cx="3071708" cy="1076961"/>
          </a:xfrm>
          <a:prstGeom prst="straightConnector1">
            <a:avLst/>
          </a:prstGeom>
          <a:ln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325147" y="4586360"/>
            <a:ext cx="2458721" cy="768775"/>
          </a:xfrm>
          <a:prstGeom prst="straightConnector1">
            <a:avLst/>
          </a:prstGeom>
          <a:ln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633333" y="5355134"/>
            <a:ext cx="2150535" cy="768772"/>
          </a:xfrm>
          <a:prstGeom prst="straightConnector1">
            <a:avLst/>
          </a:prstGeom>
          <a:ln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706908" y="6123906"/>
            <a:ext cx="1229359" cy="768775"/>
          </a:xfrm>
          <a:prstGeom prst="straightConnector1">
            <a:avLst/>
          </a:prstGeom>
          <a:ln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"/>
          <p:cNvSpPr>
            <a:spLocks/>
          </p:cNvSpPr>
          <p:nvPr/>
        </p:nvSpPr>
        <p:spPr bwMode="auto">
          <a:xfrm>
            <a:off x="1689065" y="7929316"/>
            <a:ext cx="4710923" cy="18242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r>
              <a:rPr lang="en-US" sz="2300" dirty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Threshold </a:t>
            </a:r>
            <a:r>
              <a:rPr lang="en-US" sz="23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= input level at which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expander activates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(above this, gain = 1)</a:t>
            </a:r>
          </a:p>
        </p:txBody>
      </p:sp>
      <p:sp>
        <p:nvSpPr>
          <p:cNvPr id="19" name="Rectangle 4"/>
          <p:cNvSpPr>
            <a:spLocks/>
          </p:cNvSpPr>
          <p:nvPr/>
        </p:nvSpPr>
        <p:spPr bwMode="auto">
          <a:xfrm>
            <a:off x="3327647" y="1189990"/>
            <a:ext cx="3789221" cy="2457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r>
              <a:rPr lang="en-US" sz="2300" dirty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Knee </a:t>
            </a:r>
            <a:r>
              <a:rPr lang="en-US" sz="23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= transition between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expanded and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unexpanded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regions</a:t>
            </a:r>
          </a:p>
        </p:txBody>
      </p:sp>
      <p:sp>
        <p:nvSpPr>
          <p:cNvPr id="20" name="Rectangle 5"/>
          <p:cNvSpPr>
            <a:spLocks/>
          </p:cNvSpPr>
          <p:nvPr/>
        </p:nvSpPr>
        <p:spPr bwMode="auto">
          <a:xfrm>
            <a:off x="9886776" y="3545452"/>
            <a:ext cx="3118024" cy="225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Ratio </a:t>
            </a: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= amount that decreasing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input level affects output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level</a:t>
            </a:r>
            <a:endParaRPr lang="en-US" sz="24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1" name="Oval 6"/>
          <p:cNvSpPr>
            <a:spLocks/>
          </p:cNvSpPr>
          <p:nvPr/>
        </p:nvSpPr>
        <p:spPr bwMode="auto">
          <a:xfrm>
            <a:off x="5652706" y="7254041"/>
            <a:ext cx="2217846" cy="791111"/>
          </a:xfrm>
          <a:prstGeom prst="ellipse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600" dirty="0"/>
          </a:p>
        </p:txBody>
      </p:sp>
      <p:sp>
        <p:nvSpPr>
          <p:cNvPr id="22" name="Oval 7"/>
          <p:cNvSpPr>
            <a:spLocks/>
          </p:cNvSpPr>
          <p:nvPr/>
        </p:nvSpPr>
        <p:spPr bwMode="auto">
          <a:xfrm>
            <a:off x="7424102" y="2911158"/>
            <a:ext cx="2150639" cy="3481987"/>
          </a:xfrm>
          <a:prstGeom prst="ellipse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600" dirty="0"/>
          </a:p>
        </p:txBody>
      </p:sp>
      <p:sp>
        <p:nvSpPr>
          <p:cNvPr id="23" name="Oval 8"/>
          <p:cNvSpPr>
            <a:spLocks/>
          </p:cNvSpPr>
          <p:nvPr/>
        </p:nvSpPr>
        <p:spPr bwMode="auto">
          <a:xfrm>
            <a:off x="5990343" y="2194279"/>
            <a:ext cx="1282418" cy="1246293"/>
          </a:xfrm>
          <a:prstGeom prst="ellipse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20" grpId="0" autoUpdateAnimBg="0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notes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2384"/>
            <a:ext cx="13004800" cy="8621216"/>
          </a:xfrm>
        </p:spPr>
        <p:txBody>
          <a:bodyPr anchor="t"/>
          <a:lstStyle/>
          <a:p>
            <a:pPr marL="635000" eaLnBrk="1" hangingPunct="1">
              <a:spcAft>
                <a:spcPts val="600"/>
              </a:spcAft>
            </a:pPr>
            <a:r>
              <a:rPr lang="en-US" dirty="0" smtClean="0">
                <a:solidFill>
                  <a:srgbClr val="0000FF"/>
                </a:solidFill>
              </a:rPr>
              <a:t>Level detector</a:t>
            </a:r>
            <a:r>
              <a:rPr lang="en-US" dirty="0" smtClean="0"/>
              <a:t> calculates signal level over period of time</a:t>
            </a:r>
          </a:p>
          <a:p>
            <a:pPr marL="1143000" lvl="1" eaLnBrk="1" hangingPunct="1">
              <a:spcAft>
                <a:spcPts val="600"/>
              </a:spcAft>
            </a:pPr>
            <a:r>
              <a:rPr lang="en-US" dirty="0" smtClean="0"/>
              <a:t>Not instantaneous sample value</a:t>
            </a:r>
          </a:p>
          <a:p>
            <a:pPr marL="1143000" lvl="1" eaLnBrk="1" hangingPunct="1">
              <a:spcAft>
                <a:spcPts val="600"/>
              </a:spcAft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RMS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FF"/>
                </a:solidFill>
              </a:rPr>
              <a:t>envelope </a:t>
            </a:r>
            <a:r>
              <a:rPr lang="en-US" dirty="0" smtClean="0"/>
              <a:t>calculations</a:t>
            </a:r>
          </a:p>
          <a:p>
            <a:pPr marL="1143000" lvl="1" eaLnBrk="1" hangingPunct="1">
              <a:spcAft>
                <a:spcPts val="600"/>
              </a:spcAft>
            </a:pPr>
            <a:r>
              <a:rPr lang="en-US" dirty="0" smtClean="0"/>
              <a:t>Example: sine wave is 0 at certain times, but doesn’t mean there’s no signal at these points</a:t>
            </a:r>
          </a:p>
          <a:p>
            <a:pPr marL="635000" eaLnBrk="1" hangingPunct="1">
              <a:spcAft>
                <a:spcPts val="600"/>
              </a:spcAft>
            </a:pPr>
            <a:r>
              <a:rPr lang="en-US" dirty="0" smtClean="0"/>
              <a:t>Amount of expansion expressed as </a:t>
            </a:r>
            <a:r>
              <a:rPr lang="en-US" dirty="0" smtClean="0">
                <a:solidFill>
                  <a:srgbClr val="0000FF"/>
                </a:solidFill>
              </a:rPr>
              <a:t>ratio</a:t>
            </a:r>
            <a:endParaRPr lang="en-US" dirty="0" smtClean="0"/>
          </a:p>
          <a:p>
            <a:pPr marL="1143000" lvl="1" eaLnBrk="1" hangingPunct="1">
              <a:spcAft>
                <a:spcPts val="600"/>
              </a:spcAft>
            </a:pPr>
            <a:r>
              <a:rPr lang="en-US" dirty="0" smtClean="0"/>
              <a:t>Change in input dB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change in output dB</a:t>
            </a:r>
          </a:p>
          <a:p>
            <a:pPr marL="1143000" lvl="1" eaLnBrk="1" hangingPunct="1">
              <a:spcAft>
                <a:spcPts val="600"/>
              </a:spcAft>
            </a:pPr>
            <a:r>
              <a:rPr lang="en-US" dirty="0" smtClean="0">
                <a:latin typeface="Arial Italic" charset="0"/>
                <a:cs typeface="Arial Italic" charset="0"/>
                <a:sym typeface="Arial Italic" charset="0"/>
              </a:rPr>
              <a:t>Not</a:t>
            </a:r>
            <a:r>
              <a:rPr lang="en-US" dirty="0" smtClean="0"/>
              <a:t> the same as gain</a:t>
            </a:r>
          </a:p>
          <a:p>
            <a:pPr marL="1143000" lvl="1" eaLnBrk="1" hangingPunct="1">
              <a:spcAft>
                <a:spcPts val="600"/>
              </a:spcAft>
            </a:pP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err="1" smtClean="0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=20 log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143000" lvl="1" eaLnBrk="1" hangingPunct="1">
              <a:spcAft>
                <a:spcPts val="600"/>
              </a:spcAft>
            </a:pPr>
            <a:r>
              <a:rPr lang="en-US" dirty="0" smtClean="0"/>
              <a:t>Example: 4:1 expansion ratio</a:t>
            </a:r>
          </a:p>
          <a:p>
            <a:pPr marL="1524000" lvl="2" eaLnBrk="1" hangingPunct="1">
              <a:spcAft>
                <a:spcPts val="600"/>
              </a:spcAft>
            </a:pPr>
            <a:r>
              <a:rPr lang="en-US" dirty="0" smtClean="0"/>
              <a:t>3dB input drop produces 12dB output drop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Noise gating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2384"/>
            <a:ext cx="12928600" cy="8545016"/>
          </a:xfrm>
        </p:spPr>
        <p:txBody>
          <a:bodyPr anchor="t"/>
          <a:lstStyle/>
          <a:p>
            <a:pPr marL="635000" eaLnBrk="1" hangingPunct="1"/>
            <a:r>
              <a:rPr lang="en-US" dirty="0" smtClean="0">
                <a:solidFill>
                  <a:srgbClr val="0000FF"/>
                </a:solidFill>
              </a:rPr>
              <a:t>Large ratio</a:t>
            </a:r>
            <a:r>
              <a:rPr lang="en-US" dirty="0" smtClean="0"/>
              <a:t> = noise gating</a:t>
            </a:r>
          </a:p>
          <a:p>
            <a:pPr marL="1143000" lvl="1" eaLnBrk="1" hangingPunct="1"/>
            <a:r>
              <a:rPr lang="en-US" dirty="0" smtClean="0"/>
              <a:t>10:1 or higher expansion ratio</a:t>
            </a:r>
          </a:p>
          <a:p>
            <a:pPr marL="1143000" lvl="1" eaLnBrk="1" hangingPunct="1"/>
            <a:r>
              <a:rPr lang="en-US" dirty="0" smtClean="0"/>
              <a:t>Line approaches vertical below</a:t>
            </a:r>
            <a:br>
              <a:rPr lang="en-US" dirty="0" smtClean="0"/>
            </a:br>
            <a:r>
              <a:rPr lang="en-US" dirty="0" smtClean="0"/>
              <a:t>threshold</a:t>
            </a:r>
          </a:p>
          <a:p>
            <a:pPr marL="1143000" lvl="1" eaLnBrk="1" hangingPunct="1"/>
            <a:r>
              <a:rPr lang="en-GB" dirty="0" smtClean="0"/>
              <a:t>Signal may be completely removed</a:t>
            </a:r>
          </a:p>
          <a:p>
            <a:pPr marL="1524000" lvl="2" eaLnBrk="1" hangingPunct="1"/>
            <a:r>
              <a:rPr lang="en-GB" dirty="0" smtClean="0"/>
              <a:t>An on/off switch for audio</a:t>
            </a:r>
            <a:endParaRPr lang="en-US" dirty="0" smtClean="0"/>
          </a:p>
          <a:p>
            <a:pPr marL="635000" eaLnBrk="1" hangingPunct="1"/>
            <a:r>
              <a:rPr lang="en-US" dirty="0" smtClean="0"/>
              <a:t>Most important parameter?</a:t>
            </a:r>
          </a:p>
          <a:p>
            <a:pPr marL="1143000" lvl="1" eaLnBrk="1" hangingPunct="1"/>
            <a:r>
              <a:rPr lang="en-US" dirty="0" smtClean="0">
                <a:solidFill>
                  <a:srgbClr val="0000FF"/>
                </a:solidFill>
              </a:rPr>
              <a:t>Threshold</a:t>
            </a:r>
          </a:p>
          <a:p>
            <a:pPr marL="1143000" lvl="1" eaLnBrk="1" hangingPunct="1"/>
            <a:r>
              <a:rPr lang="en-US" dirty="0" smtClean="0"/>
              <a:t>Where gate “opens” and “closes”</a:t>
            </a:r>
          </a:p>
          <a:p>
            <a:pPr marL="1524000" lvl="2" eaLnBrk="1" hangingPunct="1"/>
            <a:r>
              <a:rPr lang="en-GB" dirty="0" smtClean="0"/>
              <a:t>High signal </a:t>
            </a:r>
            <a:r>
              <a:rPr lang="en-GB" dirty="0" smtClean="0">
                <a:sym typeface="Wingdings" pitchFamily="2" charset="2"/>
              </a:rPr>
              <a:t> gate open</a:t>
            </a:r>
          </a:p>
          <a:p>
            <a:pPr marL="1524000" lvl="2" eaLnBrk="1" hangingPunct="1"/>
            <a:r>
              <a:rPr lang="en-GB" dirty="0" smtClean="0">
                <a:sym typeface="Wingdings" pitchFamily="2" charset="2"/>
              </a:rPr>
              <a:t>Low signal  gate closed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bldLvl="5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Attack and release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dirty="0" smtClean="0"/>
              <a:t>(not quite) analogous to compressor</a:t>
            </a:r>
          </a:p>
          <a:p>
            <a:pPr marL="1143000" lvl="1" eaLnBrk="1" hangingPunct="1"/>
            <a:r>
              <a:rPr lang="en-GB" dirty="0" smtClean="0"/>
              <a:t>Provides ballistics  and smoothing</a:t>
            </a:r>
            <a:endParaRPr lang="en-US" dirty="0" smtClean="0"/>
          </a:p>
          <a:p>
            <a:pPr marL="1143000" lvl="1" eaLnBrk="1" hangingPunct="1"/>
            <a:r>
              <a:rPr lang="en-US" dirty="0" smtClean="0">
                <a:solidFill>
                  <a:srgbClr val="0000FF"/>
                </a:solidFill>
              </a:rPr>
              <a:t>Attack time</a:t>
            </a:r>
            <a:r>
              <a:rPr lang="en-US" dirty="0" smtClean="0"/>
              <a:t>: time required for expander to respond to </a:t>
            </a:r>
            <a:r>
              <a:rPr lang="en-US" dirty="0" smtClean="0">
                <a:solidFill>
                  <a:srgbClr val="0000FF"/>
                </a:solidFill>
              </a:rPr>
              <a:t>increasing</a:t>
            </a:r>
            <a:r>
              <a:rPr lang="en-US" dirty="0" smtClean="0"/>
              <a:t> signal level (gain reaches 1)</a:t>
            </a:r>
          </a:p>
          <a:p>
            <a:pPr marL="1143000" lvl="1" eaLnBrk="1" hangingPunct="1"/>
            <a:r>
              <a:rPr lang="en-US" dirty="0" smtClean="0">
                <a:solidFill>
                  <a:srgbClr val="0000FF"/>
                </a:solidFill>
              </a:rPr>
              <a:t>Release time</a:t>
            </a:r>
            <a:r>
              <a:rPr lang="en-US" dirty="0" smtClean="0"/>
              <a:t>: time required for expander to respond to </a:t>
            </a:r>
            <a:r>
              <a:rPr lang="en-US" dirty="0" smtClean="0">
                <a:solidFill>
                  <a:srgbClr val="0000FF"/>
                </a:solidFill>
              </a:rPr>
              <a:t>decreasing</a:t>
            </a:r>
            <a:r>
              <a:rPr lang="en-US" dirty="0" smtClean="0"/>
              <a:t> signal level (gain drops toward 0)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926336" cy="1228937"/>
          </a:xfrm>
        </p:spPr>
        <p:txBody>
          <a:bodyPr anchor="t"/>
          <a:lstStyle/>
          <a:p>
            <a:r>
              <a:rPr lang="en-US" sz="4400" kern="1200" dirty="0" smtClean="0"/>
              <a:t>Effect of an expander</a:t>
            </a:r>
            <a:endParaRPr lang="en-US" sz="4400" dirty="0" smtClean="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 cstate="print"/>
          <a:srcRect r="7836"/>
          <a:stretch>
            <a:fillRect/>
          </a:stretch>
        </p:blipFill>
        <p:spPr bwMode="auto">
          <a:xfrm>
            <a:off x="4522681" y="370699"/>
            <a:ext cx="8431636" cy="298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 cstate="print"/>
          <a:srcRect r="7836"/>
          <a:stretch>
            <a:fillRect/>
          </a:stretch>
        </p:blipFill>
        <p:spPr bwMode="auto">
          <a:xfrm>
            <a:off x="4522681" y="3312585"/>
            <a:ext cx="8431636" cy="298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4" cstate="print"/>
          <a:srcRect r="7836"/>
          <a:stretch>
            <a:fillRect/>
          </a:stretch>
        </p:blipFill>
        <p:spPr bwMode="auto">
          <a:xfrm>
            <a:off x="4522681" y="6252211"/>
            <a:ext cx="8431636" cy="298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8311233" y="5389740"/>
            <a:ext cx="358987" cy="0"/>
          </a:xfrm>
          <a:prstGeom prst="straightConnector1">
            <a:avLst/>
          </a:prstGeom>
          <a:ln>
            <a:solidFill>
              <a:schemeClr val="tx1"/>
            </a:solidFill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155837" y="5389740"/>
            <a:ext cx="767644" cy="0"/>
          </a:xfrm>
          <a:prstGeom prst="straightConnector1">
            <a:avLst/>
          </a:prstGeom>
          <a:ln>
            <a:solidFill>
              <a:schemeClr val="tx1"/>
            </a:solidFill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TextBox 10"/>
          <p:cNvSpPr txBox="1">
            <a:spLocks noChangeArrowheads="1"/>
          </p:cNvSpPr>
          <p:nvPr/>
        </p:nvSpPr>
        <p:spPr bwMode="auto">
          <a:xfrm>
            <a:off x="8200354" y="5389741"/>
            <a:ext cx="653765" cy="469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GB" sz="1100" dirty="0"/>
              <a:t>Attack</a:t>
            </a:r>
          </a:p>
          <a:p>
            <a:r>
              <a:rPr lang="en-GB" sz="1100" dirty="0"/>
              <a:t>Time</a:t>
            </a:r>
            <a:endParaRPr lang="en-US" sz="1100" dirty="0"/>
          </a:p>
        </p:txBody>
      </p:sp>
      <p:sp>
        <p:nvSpPr>
          <p:cNvPr id="5129" name="TextBox 11"/>
          <p:cNvSpPr txBox="1">
            <a:spLocks noChangeArrowheads="1"/>
          </p:cNvSpPr>
          <p:nvPr/>
        </p:nvSpPr>
        <p:spPr bwMode="auto">
          <a:xfrm>
            <a:off x="10163657" y="5389741"/>
            <a:ext cx="782005" cy="469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GB" sz="1100" dirty="0"/>
              <a:t>Release</a:t>
            </a:r>
          </a:p>
          <a:p>
            <a:r>
              <a:rPr lang="en-GB" sz="1100" dirty="0"/>
              <a:t>Time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0" y="2140496"/>
            <a:ext cx="5350272" cy="5979071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400" dirty="0" smtClean="0"/>
              <a:t> Only middle portion of input is above expander's threshold value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400" dirty="0" smtClean="0"/>
              <a:t> Takes time for expander to increase gain when input rises above threshold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400" dirty="0" smtClean="0"/>
              <a:t> When input drops below threshold, expander slowly reduces gain</a:t>
            </a:r>
            <a:endParaRPr lang="en-US" sz="3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Pages>0</Pages>
  <Words>589</Words>
  <Characters>0</Characters>
  <Application>Microsoft Office PowerPoint</Application>
  <PresentationFormat>Custom</PresentationFormat>
  <Lines>0</Lines>
  <Paragraphs>117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Arial Italic</vt:lpstr>
      <vt:lpstr>Calibri</vt:lpstr>
      <vt:lpstr>Gill Sans</vt:lpstr>
      <vt:lpstr>Lucida Grande</vt:lpstr>
      <vt:lpstr>Times New Roman</vt:lpstr>
      <vt:lpstr>Wingdings</vt:lpstr>
      <vt:lpstr>ヒラギノ角ゴ ProN W3</vt:lpstr>
      <vt:lpstr>Title &amp; Subtitle</vt:lpstr>
      <vt:lpstr>Title &amp; Bullets</vt:lpstr>
      <vt:lpstr>Title &amp; Bullets 2col</vt:lpstr>
      <vt:lpstr>Title at top</vt:lpstr>
      <vt:lpstr>Title at top no logo</vt:lpstr>
      <vt:lpstr>Title &amp; Bullets no logo</vt:lpstr>
      <vt:lpstr>Blank</vt:lpstr>
      <vt:lpstr>PowerPoint Presentation</vt:lpstr>
      <vt:lpstr>Overview</vt:lpstr>
      <vt:lpstr>(a) Audio from snare drum microphone with spill from cymbals and kick drum (b) same recording with noise gate applied to remove low level bleed</vt:lpstr>
      <vt:lpstr>Operation</vt:lpstr>
      <vt:lpstr>Expander reduces signal level only when it drops below threshold</vt:lpstr>
      <vt:lpstr>Implementation notes</vt:lpstr>
      <vt:lpstr>Noise gating</vt:lpstr>
      <vt:lpstr>Attack and release</vt:lpstr>
      <vt:lpstr>Effect of an expander</vt:lpstr>
      <vt:lpstr>Why use expansion / noise gating?</vt:lpstr>
      <vt:lpstr>Companding</vt:lpstr>
      <vt:lpstr>Placement in the Effects Chain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Reiss</dc:creator>
  <cp:lastModifiedBy>Josh Reiss</cp:lastModifiedBy>
  <cp:revision>12</cp:revision>
  <cp:lastPrinted>2015-02-06T11:49:02Z</cp:lastPrinted>
  <dcterms:modified xsi:type="dcterms:W3CDTF">2015-02-06T13:49:16Z</dcterms:modified>
</cp:coreProperties>
</file>