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38" r:id="rId3"/>
    <p:sldMasterId id="2147483750" r:id="rId4"/>
  </p:sldMasterIdLst>
  <p:notesMasterIdLst>
    <p:notesMasterId r:id="rId41"/>
  </p:notesMasterIdLst>
  <p:sldIdLst>
    <p:sldId id="256" r:id="rId5"/>
    <p:sldId id="313" r:id="rId6"/>
    <p:sldId id="292" r:id="rId7"/>
    <p:sldId id="293" r:id="rId8"/>
    <p:sldId id="294" r:id="rId9"/>
    <p:sldId id="296" r:id="rId10"/>
    <p:sldId id="314" r:id="rId11"/>
    <p:sldId id="270" r:id="rId12"/>
    <p:sldId id="306" r:id="rId13"/>
    <p:sldId id="268" r:id="rId14"/>
    <p:sldId id="300" r:id="rId15"/>
    <p:sldId id="301" r:id="rId16"/>
    <p:sldId id="302" r:id="rId17"/>
    <p:sldId id="305" r:id="rId18"/>
    <p:sldId id="303" r:id="rId19"/>
    <p:sldId id="297" r:id="rId20"/>
    <p:sldId id="271" r:id="rId21"/>
    <p:sldId id="272" r:id="rId22"/>
    <p:sldId id="273" r:id="rId23"/>
    <p:sldId id="280" r:id="rId24"/>
    <p:sldId id="312" r:id="rId25"/>
    <p:sldId id="279" r:id="rId26"/>
    <p:sldId id="310" r:id="rId27"/>
    <p:sldId id="311" r:id="rId28"/>
    <p:sldId id="281" r:id="rId29"/>
    <p:sldId id="274" r:id="rId30"/>
    <p:sldId id="275" r:id="rId31"/>
    <p:sldId id="282" r:id="rId32"/>
    <p:sldId id="308" r:id="rId33"/>
    <p:sldId id="276" r:id="rId34"/>
    <p:sldId id="315" r:id="rId35"/>
    <p:sldId id="316" r:id="rId36"/>
    <p:sldId id="317" r:id="rId37"/>
    <p:sldId id="318" r:id="rId38"/>
    <p:sldId id="319" r:id="rId39"/>
    <p:sldId id="309" r:id="rId4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990000"/>
    <a:srgbClr val="0BDD7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794" autoAdjust="0"/>
    <p:restoredTop sz="49195" autoAdjust="0"/>
  </p:normalViewPr>
  <p:slideViewPr>
    <p:cSldViewPr>
      <p:cViewPr>
        <p:scale>
          <a:sx n="90" d="100"/>
          <a:sy n="90" d="100"/>
        </p:scale>
        <p:origin x="2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222209" d="12500000"/>
        <a:sy n="13222209" d="12500000"/>
      </p:scale>
      <p:origin x="0" y="-140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defTabSz="96043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96043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defTabSz="96043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96043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95DBD2A-8102-4C44-81F0-FD2C1467E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30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2F9F10-1F87-4720-B898-9E26C786084E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5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075D6-A092-4DAD-8131-EFAE826A9FD7}" type="slidenum">
              <a:rPr lang="en-US" smtClean="0">
                <a:latin typeface="Arial" charset="0"/>
              </a:rPr>
              <a:pPr>
                <a:defRPr/>
              </a:pPr>
              <a:t>16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07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2C4AE7-8F41-4D86-8330-3B38C149643B}" type="slidenum">
              <a:rPr lang="en-US" smtClean="0">
                <a:latin typeface="Arial" charset="0"/>
              </a:rPr>
              <a:pPr>
                <a:defRPr/>
              </a:pPr>
              <a:t>17</a:t>
            </a:fld>
            <a:endParaRPr lang="en-US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79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71DA41-F79D-405B-B843-97C3F5F77BEB}" type="slidenum">
              <a:rPr lang="en-US" smtClean="0">
                <a:latin typeface="Arial" charset="0"/>
              </a:rPr>
              <a:pPr>
                <a:defRPr/>
              </a:pPr>
              <a:t>18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60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A7AA4-FA8B-4AFA-9218-1D1305253DFB}" type="slidenum">
              <a:rPr lang="en-US" smtClean="0">
                <a:latin typeface="Arial" charset="0"/>
              </a:rPr>
              <a:pPr>
                <a:defRPr/>
              </a:pPr>
              <a:t>19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81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9B03B5-4D27-4182-9410-794522033BC4}" type="slidenum">
              <a:rPr lang="en-US" smtClean="0">
                <a:latin typeface="Arial" charset="0"/>
              </a:rPr>
              <a:pPr>
                <a:defRPr/>
              </a:pPr>
              <a:t>20</a:t>
            </a:fld>
            <a:endParaRPr 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11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48974D-8C6B-446F-9F8F-A3B480C5008D}" type="slidenum">
              <a:rPr lang="en-US" smtClean="0">
                <a:latin typeface="Arial" charset="0"/>
              </a:rPr>
              <a:pPr>
                <a:defRPr/>
              </a:pPr>
              <a:t>25</a:t>
            </a:fld>
            <a:endParaRPr lang="en-US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9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B2A71B-BE65-402D-9AD5-5FB634A53610}" type="slidenum">
              <a:rPr lang="en-US" smtClean="0">
                <a:latin typeface="Arial" charset="0"/>
              </a:rPr>
              <a:pPr>
                <a:defRPr/>
              </a:pPr>
              <a:t>26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89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790C15-C58B-4F73-829C-F82A9262F55D}" type="slidenum">
              <a:rPr lang="en-US" smtClean="0">
                <a:latin typeface="Arial" charset="0"/>
              </a:rPr>
              <a:pPr>
                <a:defRPr/>
              </a:pPr>
              <a:t>27</a:t>
            </a:fld>
            <a:endParaRPr lang="en-US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9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FD3C6B-8391-43C7-A5C8-0190975C520C}" type="slidenum">
              <a:rPr lang="en-US" smtClean="0">
                <a:latin typeface="Arial" charset="0"/>
              </a:rPr>
              <a:pPr>
                <a:defRPr/>
              </a:pPr>
              <a:t>28</a:t>
            </a:fld>
            <a:endParaRPr 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06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C51586-ECCC-462D-B293-FCA02E3E16A2}" type="slidenum">
              <a:rPr lang="en-US" smtClean="0">
                <a:latin typeface="Arial" charset="0"/>
              </a:rPr>
              <a:pPr>
                <a:defRPr/>
              </a:pPr>
              <a:t>30</a:t>
            </a:fld>
            <a:endParaRPr lang="en-US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9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B0519D-78F3-4536-985F-98754AB774B2}" type="slidenum">
              <a:rPr lang="en-US" smtClean="0">
                <a:latin typeface="Arial" charset="0"/>
              </a:rPr>
              <a:pPr>
                <a:defRPr/>
              </a:pPr>
              <a:t>2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6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7C7DB-63CD-4974-B95F-5FBF20214D66}" type="slidenum">
              <a:rPr lang="en-US" smtClean="0">
                <a:latin typeface="Arial" charset="0"/>
              </a:rPr>
              <a:pPr>
                <a:defRPr/>
              </a:pPr>
              <a:t>3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5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D1030F-5805-4225-9321-F18D792F0E2B}" type="slidenum">
              <a:rPr lang="en-US" smtClean="0">
                <a:latin typeface="Arial" charset="0"/>
              </a:rPr>
              <a:pPr>
                <a:defRPr/>
              </a:pPr>
              <a:t>4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8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EA2B0B-8AC5-4805-BB87-50812A2C79DB}" type="slidenum">
              <a:rPr lang="en-US" smtClean="0">
                <a:latin typeface="Arial" charset="0"/>
              </a:rPr>
              <a:pPr>
                <a:defRPr/>
              </a:pPr>
              <a:t>5</a:t>
            </a:fld>
            <a:endParaRPr lang="en-US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0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4A404C-A79C-4C45-94C2-FA94038794E8}" type="slidenum">
              <a:rPr lang="en-US" smtClean="0">
                <a:latin typeface="Arial" charset="0"/>
              </a:rPr>
              <a:pPr>
                <a:defRPr/>
              </a:pPr>
              <a:t>6</a:t>
            </a:fld>
            <a:endParaRPr 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660D9-A80F-4DCB-8CB0-BD9D0630D60A}" type="slidenum">
              <a:rPr lang="en-US" smtClean="0">
                <a:latin typeface="Arial" charset="0"/>
              </a:rPr>
              <a:pPr>
                <a:defRPr/>
              </a:pPr>
              <a:t>7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41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79C6C7-A7BD-4428-90D4-F3ACF481725C}" type="slidenum">
              <a:rPr lang="en-US" smtClean="0">
                <a:latin typeface="Arial" charset="0"/>
              </a:rPr>
              <a:pPr>
                <a:defRPr/>
              </a:pPr>
              <a:t>8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9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0F68A-EF0E-46DC-A62E-431FE90BA66B}" type="slidenum">
              <a:rPr lang="en-US" smtClean="0">
                <a:latin typeface="Arial" charset="0"/>
              </a:rPr>
              <a:pPr>
                <a:defRPr/>
              </a:pPr>
              <a:t>10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1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6563" y="0"/>
            <a:ext cx="2178050" cy="6669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0"/>
            <a:ext cx="6383338" cy="6669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2691C38-B5F0-4BF1-9D60-14492108110B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408171E-A182-4353-8530-37ECBB2D6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DF4F04D-1683-4379-8496-CEE427A733F4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7C2939A-A542-4334-AC91-5E09CDFFB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39393FE-2D77-4881-85BF-480DACBC1ADC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CC67D78-52D0-40D2-9554-3B4609DED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92A5417-6C0B-4635-AE49-5DB2D1CEC1C3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37285E9-E4BF-4ED7-AD14-A9DEA91F8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4F76BE1-AAC1-4A50-A449-8CA65B224CF1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0193618-8934-43BF-BAC4-A5128F497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A9993B1-A25E-4C23-BFDF-4BA460A16551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0A18682-3927-4A67-929D-728E87CE6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9195031-0D6A-4630-9208-94776EF4A09E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3125682-4C5D-49B0-A8EE-92F92F3EE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4F688DD-AA80-4B22-9FC8-48E3F5A2FA5F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0B879E7-3A3C-4C93-8494-A601857E0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9E411CE-5AE3-4B93-96DF-362042FDBF0D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D3F540E-53FF-4CDD-8DBA-419363402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B8B37A9-1710-49AC-998D-27C8423E8BB3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03F65FF-2F31-41F8-97F2-40B6F5C8D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5D7D36A-E60A-4AB0-8281-FD85F19DC136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CFA6CA1-52E2-4050-B9F9-26A275ACD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052513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281488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052513"/>
            <a:ext cx="8713788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E3635D9D-449E-4239-84EF-282B3A419493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0A45217E-8D1A-4FFA-8C70-2CC6076F4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6/26/2023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B77B44E-24A5-4089-9631-3034CDC9230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6/26/2023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3C8C7B-8AD0-4857-A08F-3F94A8E619E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0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image" Target="../media/image2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23.wmf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jpeg"/><Relationship Id="rId2" Type="http://schemas.openxmlformats.org/officeDocument/2006/relationships/video" Target="file:///C:\Users\Josh\OneDrive\dafx\Slides\10%20-%20Doppler\Mov00003.mpg" TargetMode="External"/><Relationship Id="rId1" Type="http://schemas.microsoft.com/office/2007/relationships/media" Target="file:///C:\Users\Josh\OneDrive\dafx\Slides\10%20-%20Doppler\Mov00003.mpg" TargetMode="Externa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2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33375"/>
            <a:ext cx="7772400" cy="1295400"/>
          </a:xfrm>
        </p:spPr>
        <p:txBody>
          <a:bodyPr/>
          <a:lstStyle/>
          <a:p>
            <a:pPr eaLnBrk="1" hangingPunct="1"/>
            <a:r>
              <a:rPr lang="en-US" sz="4800"/>
              <a:t>Doppler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916113"/>
            <a:ext cx="6624638" cy="4537075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sz="2800"/>
              <a:t>Doppler Effect </a:t>
            </a:r>
          </a:p>
          <a:p>
            <a:pPr lvl="1" algn="l" eaLnBrk="1" hangingPunct="1">
              <a:buFontTx/>
              <a:buChar char="–"/>
            </a:pPr>
            <a:r>
              <a:rPr lang="en-US" sz="2400"/>
              <a:t>Vector Formulation </a:t>
            </a:r>
          </a:p>
          <a:p>
            <a:pPr algn="l" eaLnBrk="1" hangingPunct="1">
              <a:buFontTx/>
              <a:buChar char="•"/>
            </a:pPr>
            <a:r>
              <a:rPr lang="en-US" sz="2800"/>
              <a:t>Doppler Simulation </a:t>
            </a:r>
          </a:p>
          <a:p>
            <a:pPr lvl="1" algn="l" eaLnBrk="1" hangingPunct="1">
              <a:buFontTx/>
              <a:buChar char="–"/>
            </a:pPr>
            <a:r>
              <a:rPr lang="en-US" sz="2400"/>
              <a:t>Doppler Simulation via Delay Lines </a:t>
            </a:r>
          </a:p>
          <a:p>
            <a:pPr lvl="1" algn="l" eaLnBrk="1" hangingPunct="1">
              <a:buFontTx/>
              <a:buChar char="–"/>
            </a:pPr>
            <a:r>
              <a:rPr lang="en-US" sz="2400"/>
              <a:t>Time-Varying Delay-Line Reads </a:t>
            </a:r>
          </a:p>
          <a:p>
            <a:pPr lvl="1" algn="l" eaLnBrk="1" hangingPunct="1">
              <a:buFontTx/>
              <a:buChar char="–"/>
            </a:pPr>
            <a:r>
              <a:rPr lang="en-GB" sz="2400"/>
              <a:t>Variable Delay Line in Software</a:t>
            </a:r>
            <a:endParaRPr lang="en-US" sz="2400"/>
          </a:p>
          <a:p>
            <a:pPr lvl="1" algn="l" eaLnBrk="1" hangingPunct="1">
              <a:buFontTx/>
              <a:buChar char="–"/>
            </a:pPr>
            <a:r>
              <a:rPr lang="en-US" sz="2400"/>
              <a:t>Multiple Read Pointers </a:t>
            </a:r>
          </a:p>
          <a:p>
            <a:pPr lvl="1" algn="l" eaLnBrk="1" hangingPunct="1">
              <a:buFontTx/>
              <a:buChar char="–"/>
            </a:pPr>
            <a:r>
              <a:rPr lang="en-US" sz="2400"/>
              <a:t>Multiple Write Pointers </a:t>
            </a:r>
          </a:p>
          <a:p>
            <a:pPr lvl="1" algn="l" eaLnBrk="1" hangingPunct="1">
              <a:buFontTx/>
              <a:buChar char="–"/>
            </a:pPr>
            <a:r>
              <a:rPr lang="en-US" sz="2400"/>
              <a:t>Stereo Processing </a:t>
            </a:r>
          </a:p>
          <a:p>
            <a:pPr lvl="1" algn="l" eaLnBrk="1" hangingPunct="1">
              <a:buFontTx/>
              <a:buChar char="–"/>
            </a:pPr>
            <a:r>
              <a:rPr lang="en-US" sz="2400"/>
              <a:t>System Block Diagram </a:t>
            </a:r>
          </a:p>
          <a:p>
            <a:pPr algn="l" eaLnBrk="1" hangingPunct="1">
              <a:buFontTx/>
              <a:buChar char="•"/>
            </a:pPr>
            <a:endParaRPr lang="en-US" sz="280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448175" y="32464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6480175" cy="2951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                 - 3D position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100" dirty="0">
                <a:solidFill>
                  <a:srgbClr val="000000"/>
                </a:solidFill>
              </a:rPr>
              <a:t> - time source emits sound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100" dirty="0">
                <a:solidFill>
                  <a:srgbClr val="000000"/>
                </a:solidFill>
              </a:rPr>
              <a:t>  - time listener receives sound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      - position of source at time </a:t>
            </a:r>
            <a:r>
              <a:rPr lang="en-US" sz="2100" i="1" dirty="0">
                <a:solidFill>
                  <a:srgbClr val="000000"/>
                </a:solidFill>
                <a:latin typeface="Symbol" pitchFamily="18" charset="2"/>
              </a:rPr>
              <a:t>t</a:t>
            </a:r>
            <a:endParaRPr lang="en-US" sz="2100" dirty="0">
              <a:solidFill>
                <a:srgbClr val="000000"/>
              </a:solidFill>
              <a:latin typeface="Symbol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      - position of listener at time </a:t>
            </a:r>
            <a:r>
              <a:rPr lang="en-US" sz="2100" i="1" dirty="0">
                <a:solidFill>
                  <a:srgbClr val="000000"/>
                </a:solidFill>
              </a:rPr>
              <a:t>t</a:t>
            </a:r>
            <a:endParaRPr 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                     - sound-source 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velocity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                     - velocity of listener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Vector Formulation</a:t>
            </a:r>
          </a:p>
        </p:txBody>
      </p:sp>
      <p:graphicFrame>
        <p:nvGraphicFramePr>
          <p:cNvPr id="4098" name="Object 12"/>
          <p:cNvGraphicFramePr>
            <a:graphicFrameLocks noChangeAspect="1"/>
          </p:cNvGraphicFramePr>
          <p:nvPr/>
        </p:nvGraphicFramePr>
        <p:xfrm>
          <a:off x="395288" y="765175"/>
          <a:ext cx="1508125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760" imgH="1612800" progId="Equation.DSMT4">
                  <p:embed/>
                </p:oleObj>
              </mc:Choice>
              <mc:Fallback>
                <p:oleObj name="Equation" r:id="rId3" imgW="977760" imgH="1612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5175"/>
                        <a:ext cx="1508125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0" y="3357563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0BDD74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000000"/>
                </a:solidFill>
              </a:rPr>
              <a:t>Consider Fourier component of source at frequency  </a:t>
            </a:r>
            <a:r>
              <a:rPr lang="en-US" sz="2000" i="1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sz="2000" i="1" baseline="-25000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sz="200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Clr>
                <a:srgbClr val="0BDD74"/>
              </a:buClr>
              <a:buFont typeface="Wingdings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Want shifted </a:t>
            </a:r>
            <a:r>
              <a:rPr lang="en-US" i="1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i="1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i="1" baseline="-2500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>
                <a:solidFill>
                  <a:srgbClr val="000000"/>
                </a:solidFill>
              </a:rPr>
              <a:t> at listener</a:t>
            </a:r>
          </a:p>
          <a:p>
            <a:pPr>
              <a:lnSpc>
                <a:spcPct val="150000"/>
              </a:lnSpc>
              <a:buClr>
                <a:srgbClr val="0BDD74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000000"/>
                </a:solidFill>
              </a:rPr>
              <a:t>Doppler depends on velocity components along line connecting source &amp; listener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1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Useful vector properties</a:t>
            </a:r>
            <a:endParaRPr lang="en-US" dirty="0"/>
          </a:p>
        </p:txBody>
      </p:sp>
      <p:sp>
        <p:nvSpPr>
          <p:cNvPr id="5132" name="Content Placeholder 2"/>
          <p:cNvSpPr>
            <a:spLocks noGrp="1"/>
          </p:cNvSpPr>
          <p:nvPr>
            <p:ph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eaLnBrk="1" hangingPunct="1"/>
            <a:r>
              <a:rPr lang="en-GB" dirty="0"/>
              <a:t>Unit vector in the direction of 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Scalar </a:t>
            </a:r>
            <a:r>
              <a:rPr lang="en-GB"/>
              <a:t>projection of  </a:t>
            </a:r>
            <a:r>
              <a:rPr lang="en-GB" i="1"/>
              <a:t>  </a:t>
            </a:r>
            <a:r>
              <a:rPr lang="en-GB"/>
              <a:t>onto vector     </a:t>
            </a:r>
            <a:r>
              <a:rPr lang="en-GB" dirty="0"/>
              <a:t>is 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Derivative of the magnitude of a vector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lvl="1" eaLnBrk="1" hangingPunct="1"/>
            <a:r>
              <a:rPr lang="en-GB" dirty="0"/>
              <a:t>Dot product of velocity and unit length direction vector</a:t>
            </a:r>
          </a:p>
        </p:txBody>
      </p:sp>
      <p:sp>
        <p:nvSpPr>
          <p:cNvPr id="51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519238" y="4508500"/>
          <a:ext cx="61468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5920" imgH="825480" progId="Equation.DSMT4">
                  <p:embed/>
                </p:oleObj>
              </mc:Choice>
              <mc:Fallback>
                <p:oleObj name="Equation" r:id="rId2" imgW="3085920" imgH="825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4508500"/>
                        <a:ext cx="61468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708400" y="2157413"/>
          <a:ext cx="2809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03040" progId="Equation.DSMT4">
                  <p:embed/>
                </p:oleObj>
              </mc:Choice>
              <mc:Fallback>
                <p:oleObj name="Equation" r:id="rId4" imgW="1396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157413"/>
                        <a:ext cx="280988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011863" y="2233613"/>
          <a:ext cx="28098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233613"/>
                        <a:ext cx="280987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732588" y="2157413"/>
          <a:ext cx="587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203040" progId="Equation.DSMT4">
                  <p:embed/>
                </p:oleObj>
              </mc:Choice>
              <mc:Fallback>
                <p:oleObj name="Equation" r:id="rId8" imgW="2919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157413"/>
                        <a:ext cx="587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2700338" y="2708275"/>
            <a:ext cx="1150937" cy="649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852863" y="2708275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203040" progId="Equation.DSMT4">
                  <p:embed/>
                </p:oleObj>
              </mc:Choice>
              <mc:Fallback>
                <p:oleObj name="Equation" r:id="rId10" imgW="1396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2708275"/>
                        <a:ext cx="139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700338" y="3357563"/>
            <a:ext cx="18002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500563" y="3141663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141663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2700338" y="3500438"/>
            <a:ext cx="1150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3132138" y="3573463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1960" imgH="203040" progId="Equation.DSMT4">
                  <p:embed/>
                </p:oleObj>
              </mc:Choice>
              <mc:Fallback>
                <p:oleObj name="Equation" r:id="rId14" imgW="2919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573463"/>
                        <a:ext cx="2921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5435600" y="1052513"/>
          <a:ext cx="2809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052513"/>
                        <a:ext cx="280988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3359150" y="1557338"/>
          <a:ext cx="14303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11000" imgH="203040" progId="Equation.DSMT4">
                  <p:embed/>
                </p:oleObj>
              </mc:Choice>
              <mc:Fallback>
                <p:oleObj name="Equation" r:id="rId18" imgW="71100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557338"/>
                        <a:ext cx="1430338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/>
            <a:r>
              <a:rPr lang="en-GB"/>
              <a:t>Derivation of Doppler</a:t>
            </a:r>
            <a:endParaRPr lang="en-US"/>
          </a:p>
        </p:txBody>
      </p:sp>
      <p:sp>
        <p:nvSpPr>
          <p:cNvPr id="6154" name="Content Placeholder 2"/>
          <p:cNvSpPr>
            <a:spLocks noGrp="1"/>
          </p:cNvSpPr>
          <p:nvPr>
            <p:ph idx="1"/>
          </p:nvPr>
        </p:nvSpPr>
        <p:spPr>
          <a:xfrm>
            <a:off x="0" y="692150"/>
            <a:ext cx="9144000" cy="6165850"/>
          </a:xfrm>
        </p:spPr>
        <p:txBody>
          <a:bodyPr/>
          <a:lstStyle/>
          <a:p>
            <a:pPr eaLnBrk="1" hangingPunct="1"/>
            <a:r>
              <a:rPr lang="en-GB" dirty="0"/>
              <a:t>At time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/>
              <a:t>, </a:t>
            </a:r>
            <a:r>
              <a:rPr lang="en-US" dirty="0"/>
              <a:t>listener </a:t>
            </a:r>
            <a:r>
              <a:rPr lang="en-US"/>
              <a:t>hears sound        produced </a:t>
            </a:r>
            <a:r>
              <a:rPr lang="en-US" dirty="0"/>
              <a:t>at some previous time </a:t>
            </a:r>
            <a:r>
              <a:rPr lang="en-GB" i="1" dirty="0">
                <a:latin typeface="Symbol" pitchFamily="18" charset="2"/>
              </a:rPr>
              <a:t>t</a:t>
            </a:r>
            <a:r>
              <a:rPr lang="en-US" dirty="0"/>
              <a:t>, </a:t>
            </a:r>
            <a:r>
              <a:rPr lang="en-GB" dirty="0"/>
              <a:t>so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Consider time derivative of this</a:t>
            </a:r>
          </a:p>
          <a:p>
            <a:pPr lvl="1" eaLnBrk="1" hangingPunct="1"/>
            <a:r>
              <a:rPr lang="en-GB" dirty="0"/>
              <a:t>Note </a:t>
            </a:r>
            <a:r>
              <a:rPr lang="en-GB" i="1" dirty="0">
                <a:latin typeface="Symbol" pitchFamily="18" charset="2"/>
              </a:rPr>
              <a:t>t</a:t>
            </a:r>
            <a:r>
              <a:rPr lang="en-GB" dirty="0"/>
              <a:t> depends on time </a:t>
            </a:r>
            <a:r>
              <a:rPr lang="en-GB" i="1" dirty="0"/>
              <a:t>t</a:t>
            </a:r>
            <a:r>
              <a:rPr lang="en-GB" dirty="0"/>
              <a:t>, since a small change in </a:t>
            </a:r>
            <a:r>
              <a:rPr lang="en-GB" i="1" dirty="0"/>
              <a:t>t</a:t>
            </a:r>
            <a:r>
              <a:rPr lang="en-GB" dirty="0"/>
              <a:t> must come from sound being produced at a different time </a:t>
            </a:r>
            <a:r>
              <a:rPr lang="en-GB" i="1" dirty="0">
                <a:latin typeface="Symbol" pitchFamily="18" charset="2"/>
              </a:rPr>
              <a:t>t</a:t>
            </a:r>
            <a:r>
              <a:rPr lang="en-GB" i="1" dirty="0"/>
              <a:t>.</a:t>
            </a:r>
          </a:p>
          <a:p>
            <a:pPr lvl="2" eaLnBrk="1" hangingPunct="1"/>
            <a:endParaRPr lang="en-GB" i="1" dirty="0"/>
          </a:p>
          <a:p>
            <a:pPr lvl="2" eaLnBrk="1" hangingPunct="1"/>
            <a:endParaRPr lang="en-GB" i="1" dirty="0"/>
          </a:p>
          <a:p>
            <a:pPr lvl="1" eaLnBrk="1" hangingPunct="1"/>
            <a:r>
              <a:rPr lang="en-GB"/>
              <a:t>      </a:t>
            </a:r>
            <a:r>
              <a:rPr lang="en-GB" dirty="0"/>
              <a:t>has </a:t>
            </a:r>
            <a:r>
              <a:rPr lang="en-US" dirty="0"/>
              <a:t>instantaneous </a:t>
            </a:r>
            <a:r>
              <a:rPr lang="en-GB" dirty="0"/>
              <a:t>phase </a:t>
            </a:r>
            <a:r>
              <a:rPr lang="en-GB" i="1" dirty="0">
                <a:latin typeface="Symbol" pitchFamily="18" charset="2"/>
              </a:rPr>
              <a:t>f</a:t>
            </a:r>
            <a:r>
              <a:rPr lang="en-GB" dirty="0"/>
              <a:t>=</a:t>
            </a:r>
            <a:r>
              <a:rPr lang="en-GB" dirty="0" err="1">
                <a:latin typeface="Symbol" pitchFamily="18" charset="2"/>
              </a:rPr>
              <a:t>w</a:t>
            </a:r>
            <a:r>
              <a:rPr lang="en-GB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i="1" dirty="0" err="1">
                <a:latin typeface="Symbol" pitchFamily="18" charset="2"/>
              </a:rPr>
              <a:t>t</a:t>
            </a:r>
            <a:r>
              <a:rPr lang="en-GB" dirty="0"/>
              <a:t> and </a:t>
            </a:r>
            <a:r>
              <a:rPr lang="en-US" dirty="0"/>
              <a:t>instantaneous </a:t>
            </a:r>
            <a:r>
              <a:rPr lang="en-US"/>
              <a:t>angular </a:t>
            </a:r>
            <a:r>
              <a:rPr lang="en-GB"/>
              <a:t>frequency                 </a:t>
            </a:r>
            <a:r>
              <a:rPr lang="en-GB" dirty="0"/>
              <a:t>. We need to find the new </a:t>
            </a:r>
            <a:r>
              <a:rPr lang="en-US" dirty="0"/>
              <a:t>instantaneous angular </a:t>
            </a:r>
            <a:r>
              <a:rPr lang="en-GB" dirty="0"/>
              <a:t>frequency 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443538" y="765175"/>
          <a:ext cx="6413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190417" progId="Equation.DSMT4">
                  <p:embed/>
                </p:oleObj>
              </mc:Choice>
              <mc:Fallback>
                <p:oleObj name="Equation" r:id="rId2" imgW="253890" imgH="19041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765175"/>
                        <a:ext cx="64135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771775" y="1700213"/>
          <a:ext cx="35623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54000" progId="Equation.DSMT4">
                  <p:embed/>
                </p:oleObj>
              </mc:Choice>
              <mc:Fallback>
                <p:oleObj name="Equation" r:id="rId4" imgW="14351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00213"/>
                        <a:ext cx="3562350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916238" y="3860800"/>
          <a:ext cx="3354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400" imgH="419100" progId="Equation.DSMT4">
                  <p:embed/>
                </p:oleObj>
              </mc:Choice>
              <mc:Fallback>
                <p:oleObj name="Equation" r:id="rId6" imgW="16764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860800"/>
                        <a:ext cx="33543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755650" y="4797425"/>
          <a:ext cx="514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90" imgH="190417" progId="Equation.DSMT4">
                  <p:embed/>
                </p:oleObj>
              </mc:Choice>
              <mc:Fallback>
                <p:oleObj name="Equation" r:id="rId8" imgW="253890" imgH="19041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97425"/>
                        <a:ext cx="5143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3492500" y="5229225"/>
          <a:ext cx="1325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240" imgH="190440" progId="Equation.DSMT4">
                  <p:embed/>
                </p:oleObj>
              </mc:Choice>
              <mc:Fallback>
                <p:oleObj name="Equation" r:id="rId9" imgW="66024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229225"/>
                        <a:ext cx="13255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5695950" y="5661025"/>
          <a:ext cx="14684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190440" progId="Equation.DSMT4">
                  <p:embed/>
                </p:oleObj>
              </mc:Choice>
              <mc:Fallback>
                <p:oleObj name="Equation" r:id="rId11" imgW="749160" imgH="1904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5661025"/>
                        <a:ext cx="14684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2916238" y="6021388"/>
          <a:ext cx="25161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44600" imgH="431800" progId="Equation.DSMT4">
                  <p:embed/>
                </p:oleObj>
              </mc:Choice>
              <mc:Fallback>
                <p:oleObj name="Equation" r:id="rId13" imgW="12446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21388"/>
                        <a:ext cx="251618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/>
            <a:r>
              <a:rPr lang="en-GB"/>
              <a:t>Derivation of Doppler</a:t>
            </a:r>
            <a:endParaRPr lang="en-US"/>
          </a:p>
        </p:txBody>
      </p:sp>
      <p:sp>
        <p:nvSpPr>
          <p:cNvPr id="7177" name="Content Placeholder 2"/>
          <p:cNvSpPr>
            <a:spLocks noGrp="1"/>
          </p:cNvSpPr>
          <p:nvPr>
            <p:ph idx="1"/>
          </p:nvPr>
        </p:nvSpPr>
        <p:spPr>
          <a:xfrm>
            <a:off x="0" y="1628775"/>
            <a:ext cx="9144000" cy="5229225"/>
          </a:xfrm>
        </p:spPr>
        <p:txBody>
          <a:bodyPr/>
          <a:lstStyle/>
          <a:p>
            <a:pPr eaLnBrk="1" hangingPunct="1"/>
            <a:r>
              <a:rPr lang="en-GB"/>
              <a:t>Recall: derivative of magnitude of a vector</a:t>
            </a:r>
          </a:p>
          <a:p>
            <a:pPr eaLnBrk="1" hangingPunct="1"/>
            <a:endParaRPr lang="en-GB"/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But 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So</a:t>
            </a:r>
          </a:p>
          <a:p>
            <a:pPr lvl="1" eaLnBrk="1" hangingPunct="1">
              <a:buFont typeface="Arial" charset="0"/>
              <a:buNone/>
            </a:pPr>
            <a:endParaRPr lang="en-GB" sz="1600"/>
          </a:p>
          <a:p>
            <a:pPr lvl="1" eaLnBrk="1" hangingPunct="1">
              <a:buFont typeface="Arial" charset="0"/>
              <a:buNone/>
            </a:pPr>
            <a:r>
              <a:rPr lang="en-GB"/>
              <a:t>Rearranging terms, and writing time dependence,</a:t>
            </a:r>
          </a:p>
          <a:p>
            <a:pPr eaLnBrk="1" hangingPunct="1"/>
            <a:endParaRPr lang="en-GB"/>
          </a:p>
          <a:p>
            <a:pPr eaLnBrk="1" hangingPunct="1"/>
            <a:endParaRPr lang="en-GB"/>
          </a:p>
        </p:txBody>
      </p:sp>
      <p:sp>
        <p:nvSpPr>
          <p:cNvPr id="7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1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1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555875" y="692150"/>
          <a:ext cx="3608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457200" progId="Equation.DSMT4">
                  <p:embed/>
                </p:oleObj>
              </mc:Choice>
              <mc:Fallback>
                <p:oleObj name="Equation" r:id="rId2" imgW="180324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92150"/>
                        <a:ext cx="3608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18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18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558088" y="1557338"/>
          <a:ext cx="129063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406080" progId="Equation.DSMT4">
                  <p:embed/>
                </p:oleObj>
              </mc:Choice>
              <mc:Fallback>
                <p:oleObj name="Equation" r:id="rId4" imgW="64764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088" y="1557338"/>
                        <a:ext cx="1290637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331913" y="2276475"/>
          <a:ext cx="59166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0680" imgH="444240" progId="Equation.DSMT4">
                  <p:embed/>
                </p:oleObj>
              </mc:Choice>
              <mc:Fallback>
                <p:oleObj name="Equation" r:id="rId6" imgW="292068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6475"/>
                        <a:ext cx="5916612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403350" y="3357563"/>
          <a:ext cx="5638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00400" imgH="431800" progId="Equation.DSMT4">
                  <p:embed/>
                </p:oleObj>
              </mc:Choice>
              <mc:Fallback>
                <p:oleObj name="Equation" r:id="rId8" imgW="32004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57563"/>
                        <a:ext cx="56388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403350" y="4292600"/>
          <a:ext cx="69421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74760" imgH="444240" progId="Equation.DSMT4">
                  <p:embed/>
                </p:oleObj>
              </mc:Choice>
              <mc:Fallback>
                <p:oleObj name="Equation" r:id="rId10" imgW="397476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2600"/>
                        <a:ext cx="6942138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547813" y="5805488"/>
          <a:ext cx="57150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32100" imgH="469900" progId="Equation.DSMT4">
                  <p:embed/>
                </p:oleObj>
              </mc:Choice>
              <mc:Fallback>
                <p:oleObj name="Equation" r:id="rId12" imgW="28321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805488"/>
                        <a:ext cx="5715000" cy="94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/>
            <a:r>
              <a:rPr lang="en-GB"/>
              <a:t>Simplifications</a:t>
            </a:r>
            <a:endParaRPr lang="en-US"/>
          </a:p>
        </p:txBody>
      </p:sp>
      <p:sp>
        <p:nvSpPr>
          <p:cNvPr id="82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2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2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20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20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2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20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20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21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1547813" y="692150"/>
          <a:ext cx="57150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469900" progId="Equation.DSMT4">
                  <p:embed/>
                </p:oleObj>
              </mc:Choice>
              <mc:Fallback>
                <p:oleObj name="Equation" r:id="rId2" imgW="28321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92150"/>
                        <a:ext cx="5715000" cy="94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0" y="1773238"/>
            <a:ext cx="8893175" cy="50847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Stationary listener: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Stationary source: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                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One dimensional:</a:t>
            </a:r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3429000" y="1844675"/>
          <a:ext cx="5715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444240" progId="Equation.DSMT4">
                  <p:embed/>
                </p:oleObj>
              </mc:Choice>
              <mc:Fallback>
                <p:oleObj name="Equation" r:id="rId4" imgW="283176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44675"/>
                        <a:ext cx="5715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3505200" y="3068638"/>
          <a:ext cx="5638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960" imgH="457200" progId="Equation.DSMT4">
                  <p:embed/>
                </p:oleObj>
              </mc:Choice>
              <mc:Fallback>
                <p:oleObj name="Equation" r:id="rId6" imgW="279396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068638"/>
                        <a:ext cx="56388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3762375" y="4437063"/>
          <a:ext cx="50482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01640" imgH="469800" progId="Equation.DSMT4">
                  <p:embed/>
                </p:oleObj>
              </mc:Choice>
              <mc:Fallback>
                <p:oleObj name="Equation" r:id="rId8" imgW="2501640" imgH="46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437063"/>
                        <a:ext cx="50482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1"/>
          <p:cNvGraphicFramePr>
            <a:graphicFrameLocks noChangeAspect="1"/>
          </p:cNvGraphicFramePr>
          <p:nvPr/>
        </p:nvGraphicFramePr>
        <p:xfrm>
          <a:off x="4184650" y="5953125"/>
          <a:ext cx="42021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600" imgH="431640" progId="Equation.DSMT4">
                  <p:embed/>
                </p:oleObj>
              </mc:Choice>
              <mc:Fallback>
                <p:oleObj name="Equation" r:id="rId10" imgW="208260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5953125"/>
                        <a:ext cx="42021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062025"/>
              </p:ext>
            </p:extLst>
          </p:nvPr>
        </p:nvGraphicFramePr>
        <p:xfrm>
          <a:off x="468313" y="4581525"/>
          <a:ext cx="12953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6880" imgH="228600" progId="Equation.DSMT4">
                  <p:embed/>
                </p:oleObj>
              </mc:Choice>
              <mc:Fallback>
                <p:oleObj name="Equation" r:id="rId12" imgW="5968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81525"/>
                        <a:ext cx="12953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84714" y="4643844"/>
            <a:ext cx="462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&lt;&lt;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6207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Backwards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400" dirty="0"/>
              <a:t>Source moves in straight line towards listener at constant speed 2</a:t>
            </a:r>
            <a:r>
              <a:rPr lang="en-GB" sz="3400" i="1" dirty="0"/>
              <a:t>c</a:t>
            </a:r>
            <a:r>
              <a:rPr lang="en-GB" sz="3400" dirty="0"/>
              <a:t>. For frequency</a:t>
            </a:r>
            <a:r>
              <a:rPr lang="en-GB" sz="3400" i="1" dirty="0"/>
              <a:t> f</a:t>
            </a:r>
            <a:r>
              <a:rPr lang="en-GB" sz="3400" dirty="0"/>
              <a:t>  emitted by the source, what does the listener hear?</a:t>
            </a:r>
            <a:endParaRPr lang="en-US" sz="3400" b="1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400" dirty="0"/>
              <a:t>Treat listener as fixed at 0, and source at a negative position (</a:t>
            </a:r>
            <a:r>
              <a:rPr lang="en-GB" sz="3400" dirty="0" err="1"/>
              <a:t>x</a:t>
            </a:r>
            <a:r>
              <a:rPr lang="en-GB" sz="3400" baseline="-25000" dirty="0" err="1"/>
              <a:t>s</a:t>
            </a:r>
            <a:r>
              <a:rPr lang="en-GB" sz="3400" dirty="0"/>
              <a:t>&lt;0) with positive velocity. Doppler equation becomes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400" dirty="0"/>
              <a:t>What does it mean to have negative frequency? 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3400" dirty="0"/>
              <a:t>Suppose at time 0 source at position –</a:t>
            </a:r>
            <a:r>
              <a:rPr lang="en-GB" sz="3400" i="1" dirty="0"/>
              <a:t>d</a:t>
            </a:r>
            <a:r>
              <a:rPr lang="en-GB" sz="3400" dirty="0"/>
              <a:t>. </a:t>
            </a:r>
          </a:p>
          <a:p>
            <a:pPr marL="717550" lvl="1" indent="-26035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3400" dirty="0"/>
              <a:t>Sound emitted at time 0 </a:t>
            </a:r>
          </a:p>
          <a:p>
            <a:pPr marL="893763" lvl="2" indent="-176213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000" dirty="0"/>
              <a:t>Arrives at listener at time </a:t>
            </a:r>
            <a:r>
              <a:rPr lang="en-GB" sz="3000" i="1" dirty="0"/>
              <a:t>t</a:t>
            </a:r>
            <a:r>
              <a:rPr lang="en-GB" sz="3000" dirty="0"/>
              <a:t> =</a:t>
            </a:r>
            <a:r>
              <a:rPr lang="en-GB" sz="3000" i="1" dirty="0"/>
              <a:t>d</a:t>
            </a:r>
            <a:r>
              <a:rPr lang="en-GB" sz="3000" dirty="0"/>
              <a:t>/</a:t>
            </a:r>
            <a:r>
              <a:rPr lang="en-GB" sz="3000" i="1" dirty="0"/>
              <a:t>c</a:t>
            </a:r>
            <a:r>
              <a:rPr lang="en-GB" sz="3000" dirty="0"/>
              <a:t>. 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400" dirty="0"/>
              <a:t>2. Sound emitted at time </a:t>
            </a:r>
            <a:r>
              <a:rPr lang="en-GB" sz="3400" i="1" dirty="0"/>
              <a:t>T</a:t>
            </a:r>
            <a:r>
              <a:rPr lang="en-GB" sz="3400" dirty="0"/>
              <a:t>. </a:t>
            </a:r>
          </a:p>
          <a:p>
            <a:pPr marL="893763" lvl="2" indent="-176213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000" dirty="0"/>
              <a:t>Source first travels at speed 2</a:t>
            </a:r>
            <a:r>
              <a:rPr lang="en-GB" sz="3000" i="1" dirty="0"/>
              <a:t>c</a:t>
            </a:r>
            <a:r>
              <a:rPr lang="en-GB" sz="3000" dirty="0"/>
              <a:t> for time </a:t>
            </a:r>
            <a:r>
              <a:rPr lang="en-GB" sz="3000" i="1" dirty="0"/>
              <a:t>T</a:t>
            </a:r>
            <a:r>
              <a:rPr lang="en-GB" sz="3000" dirty="0"/>
              <a:t>, then emits sound which travels rest of the distance, </a:t>
            </a:r>
            <a:r>
              <a:rPr lang="en-GB" sz="3000" i="1" dirty="0"/>
              <a:t>d</a:t>
            </a:r>
            <a:r>
              <a:rPr lang="en-GB" sz="3000" dirty="0"/>
              <a:t>=2</a:t>
            </a:r>
            <a:r>
              <a:rPr lang="en-GB" sz="3000" i="1" dirty="0"/>
              <a:t>cT+c</a:t>
            </a:r>
            <a:r>
              <a:rPr lang="en-GB" sz="3000" dirty="0"/>
              <a:t>(</a:t>
            </a:r>
            <a:r>
              <a:rPr lang="en-GB" sz="3000" i="1" dirty="0"/>
              <a:t>t-T</a:t>
            </a:r>
            <a:r>
              <a:rPr lang="en-GB" sz="3000" dirty="0"/>
              <a:t>)=</a:t>
            </a:r>
            <a:r>
              <a:rPr lang="en-GB" sz="3000" i="1" dirty="0" err="1"/>
              <a:t>cT</a:t>
            </a:r>
            <a:r>
              <a:rPr lang="en-GB" sz="3000" dirty="0" err="1"/>
              <a:t>+</a:t>
            </a:r>
            <a:r>
              <a:rPr lang="en-GB" sz="3000" i="1" dirty="0" err="1"/>
              <a:t>ct</a:t>
            </a:r>
            <a:endParaRPr lang="en-GB" sz="3000" dirty="0"/>
          </a:p>
          <a:p>
            <a:pPr marL="893763" lvl="2" indent="-176213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000" dirty="0"/>
              <a:t>Arrives at listener at time </a:t>
            </a:r>
            <a:r>
              <a:rPr lang="en-GB" sz="3000" i="1" dirty="0"/>
              <a:t>t</a:t>
            </a:r>
            <a:r>
              <a:rPr lang="en-GB" sz="3000" dirty="0"/>
              <a:t>=</a:t>
            </a:r>
            <a:r>
              <a:rPr lang="en-GB" sz="3000" i="1" dirty="0"/>
              <a:t> d</a:t>
            </a:r>
            <a:r>
              <a:rPr lang="en-GB" sz="3000" dirty="0"/>
              <a:t>/</a:t>
            </a:r>
            <a:r>
              <a:rPr lang="en-GB" sz="3000" i="1" dirty="0"/>
              <a:t>c-T</a:t>
            </a:r>
            <a:r>
              <a:rPr lang="en-GB" sz="3000" dirty="0"/>
              <a:t>. 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400" dirty="0">
                <a:sym typeface="Wingdings" pitchFamily="2" charset="2"/>
              </a:rPr>
              <a:t> </a:t>
            </a:r>
            <a:r>
              <a:rPr lang="en-GB" sz="3400" dirty="0"/>
              <a:t>Thus a sound emitted </a:t>
            </a:r>
            <a:r>
              <a:rPr lang="en-GB" sz="3400" i="1" dirty="0"/>
              <a:t>T </a:t>
            </a:r>
            <a:r>
              <a:rPr lang="en-GB" sz="3400" dirty="0"/>
              <a:t>later will arrive at the listener </a:t>
            </a:r>
            <a:r>
              <a:rPr lang="en-GB" sz="3400" i="1" dirty="0"/>
              <a:t>T</a:t>
            </a:r>
            <a:r>
              <a:rPr lang="en-GB" sz="3400" dirty="0"/>
              <a:t> earlier. </a:t>
            </a:r>
          </a:p>
          <a:p>
            <a:pPr marL="893763" lvl="2" indent="-176213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000" dirty="0"/>
              <a:t>So listener hears the sound backwards</a:t>
            </a:r>
            <a:endParaRPr lang="en-US" dirty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555875" y="1844675"/>
          <a:ext cx="38211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939600" progId="Equation.DSMT4">
                  <p:embed/>
                </p:oleObj>
              </mc:Choice>
              <mc:Fallback>
                <p:oleObj name="Equation" r:id="rId2" imgW="247644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44675"/>
                        <a:ext cx="3821113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/>
          <a:lstStyle/>
          <a:p>
            <a:pPr eaLnBrk="1" hangingPunct="1"/>
            <a:r>
              <a:rPr lang="en-US"/>
              <a:t>Vector Formulation Example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143250" y="857250"/>
          <a:ext cx="26019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457200" progId="Equation.DSMT4">
                  <p:embed/>
                </p:oleObj>
              </mc:Choice>
              <mc:Fallback>
                <p:oleObj name="Equation" r:id="rId3" imgW="16887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857250"/>
                        <a:ext cx="260191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13"/>
          <p:cNvSpPr>
            <a:spLocks noChangeArrowheads="1"/>
          </p:cNvSpPr>
          <p:nvPr/>
        </p:nvSpPr>
        <p:spPr bwMode="auto">
          <a:xfrm>
            <a:off x="0" y="1773238"/>
            <a:ext cx="91440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Projected source velocity at t=0</a:t>
            </a:r>
          </a:p>
          <a:p>
            <a:pPr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endParaRPr lang="en-GB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endParaRPr lang="en-GB" sz="80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r>
              <a:rPr lang="en-GB">
                <a:solidFill>
                  <a:srgbClr val="000000"/>
                </a:solidFill>
              </a:rPr>
              <a:t>Perceived frequency ~ 1.013</a:t>
            </a:r>
          </a:p>
          <a:p>
            <a:pPr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Projected source velocity at t=1</a:t>
            </a:r>
          </a:p>
          <a:p>
            <a:pPr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endParaRPr lang="en-GB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endParaRPr lang="en-GB" sz="80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r>
              <a:rPr lang="en-GB">
                <a:solidFill>
                  <a:srgbClr val="000000"/>
                </a:solidFill>
              </a:rPr>
              <a:t>Perceived frequency ~ 1.010</a:t>
            </a:r>
          </a:p>
          <a:p>
            <a:pPr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Projected source velocity at t=2</a:t>
            </a:r>
          </a:p>
          <a:p>
            <a:pPr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endParaRPr lang="en-GB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endParaRPr lang="en-GB" sz="80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r>
              <a:rPr lang="en-GB">
                <a:solidFill>
                  <a:srgbClr val="000000"/>
                </a:solidFill>
              </a:rPr>
              <a:t>Perceived frequency ~ 1</a:t>
            </a:r>
          </a:p>
          <a:p>
            <a:pPr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Projected source velocity at t=3</a:t>
            </a:r>
          </a:p>
          <a:p>
            <a:pPr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endParaRPr lang="en-GB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endParaRPr lang="en-GB" sz="80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BDD74"/>
              </a:buClr>
              <a:buFont typeface="Wingdings" pitchFamily="2" charset="2"/>
              <a:buChar char="Ø"/>
            </a:pPr>
            <a:r>
              <a:rPr lang="en-GB">
                <a:solidFill>
                  <a:srgbClr val="000000"/>
                </a:solidFill>
              </a:rPr>
              <a:t>Perceived frequency ~ 0.9898</a:t>
            </a:r>
          </a:p>
        </p:txBody>
      </p:sp>
      <p:graphicFrame>
        <p:nvGraphicFramePr>
          <p:cNvPr id="10243" name="Object 7"/>
          <p:cNvGraphicFramePr>
            <a:graphicFrameLocks noChangeAspect="1"/>
          </p:cNvGraphicFramePr>
          <p:nvPr/>
        </p:nvGraphicFramePr>
        <p:xfrm>
          <a:off x="1187450" y="2070100"/>
          <a:ext cx="60674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81280" imgH="266400" progId="Equation.DSMT4">
                  <p:embed/>
                </p:oleObj>
              </mc:Choice>
              <mc:Fallback>
                <p:oleObj name="Equation" r:id="rId5" imgW="358128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70100"/>
                        <a:ext cx="60674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Content Placeholder 11"/>
          <p:cNvSpPr>
            <a:spLocks noGrp="1"/>
          </p:cNvSpPr>
          <p:nvPr>
            <p:ph idx="1"/>
          </p:nvPr>
        </p:nvSpPr>
        <p:spPr>
          <a:xfrm>
            <a:off x="142875" y="571500"/>
            <a:ext cx="3786188" cy="1214438"/>
          </a:xfrm>
        </p:spPr>
        <p:txBody>
          <a:bodyPr/>
          <a:lstStyle/>
          <a:p>
            <a:pPr eaLnBrk="1" hangingPunct="1"/>
            <a:r>
              <a:rPr lang="en-GB" sz="1600"/>
              <a:t>2D</a:t>
            </a:r>
          </a:p>
          <a:p>
            <a:pPr eaLnBrk="1" hangingPunct="1"/>
            <a:r>
              <a:rPr lang="en-GB" sz="1600"/>
              <a:t>Stationary listener</a:t>
            </a:r>
          </a:p>
          <a:p>
            <a:pPr eaLnBrk="1" hangingPunct="1"/>
            <a:r>
              <a:rPr lang="en-GB" sz="1600"/>
              <a:t>Source moves 5m/s</a:t>
            </a:r>
          </a:p>
          <a:p>
            <a:pPr eaLnBrk="1" hangingPunct="1"/>
            <a:r>
              <a:rPr lang="en-GB" sz="1600"/>
              <a:t>Closest distance is 5m</a:t>
            </a:r>
            <a:endParaRPr lang="en-US" sz="1600"/>
          </a:p>
        </p:txBody>
      </p:sp>
      <p:graphicFrame>
        <p:nvGraphicFramePr>
          <p:cNvPr id="10244" name="Object 8"/>
          <p:cNvGraphicFramePr>
            <a:graphicFrameLocks noChangeAspect="1"/>
          </p:cNvGraphicFramePr>
          <p:nvPr/>
        </p:nvGraphicFramePr>
        <p:xfrm>
          <a:off x="1116013" y="3367088"/>
          <a:ext cx="61118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06480" imgH="266400" progId="Equation.DSMT4">
                  <p:embed/>
                </p:oleObj>
              </mc:Choice>
              <mc:Fallback>
                <p:oleObj name="Equation" r:id="rId7" imgW="3606480" imgH="26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67088"/>
                        <a:ext cx="61118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9"/>
          <p:cNvSpPr>
            <a:spLocks noChangeArrowheads="1"/>
          </p:cNvSpPr>
          <p:nvPr/>
        </p:nvSpPr>
        <p:spPr bwMode="auto">
          <a:xfrm>
            <a:off x="7065963" y="5876925"/>
            <a:ext cx="2078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/>
              <a:t>Away from listener</a:t>
            </a:r>
            <a:endParaRPr lang="en-US" i="1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116013" y="4591050"/>
          <a:ext cx="5207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73320" imgH="253800" progId="Equation.DSMT4">
                  <p:embed/>
                </p:oleObj>
              </mc:Choice>
              <mc:Fallback>
                <p:oleObj name="Equation" r:id="rId9" imgW="30733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91050"/>
                        <a:ext cx="5207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9"/>
          <p:cNvGraphicFramePr>
            <a:graphicFrameLocks noChangeAspect="1"/>
          </p:cNvGraphicFramePr>
          <p:nvPr/>
        </p:nvGraphicFramePr>
        <p:xfrm>
          <a:off x="539750" y="5791200"/>
          <a:ext cx="63039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20960" imgH="266400" progId="Equation.DSMT4">
                  <p:embed/>
                </p:oleObj>
              </mc:Choice>
              <mc:Fallback>
                <p:oleObj name="Equation" r:id="rId11" imgW="372096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791200"/>
                        <a:ext cx="63039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 noChangeAspect="1"/>
          </p:cNvGraphicFramePr>
          <p:nvPr/>
        </p:nvGraphicFramePr>
        <p:xfrm>
          <a:off x="7011988" y="981075"/>
          <a:ext cx="17684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01440" imgH="431640" progId="Equation.DSMT4">
                  <p:embed/>
                </p:oleObj>
              </mc:Choice>
              <mc:Fallback>
                <p:oleObj name="Equation" r:id="rId13" imgW="9014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981075"/>
                        <a:ext cx="1768475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Doppler Simulation</a:t>
            </a:r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time-varying delay line results in frequency shift</a:t>
            </a:r>
          </a:p>
          <a:p>
            <a:pPr lvl="1" eaLnBrk="1" hangingPunct="1"/>
            <a:r>
              <a:rPr lang="en-US" sz="2400"/>
              <a:t>Use for precise Doppler simulation</a:t>
            </a:r>
          </a:p>
          <a:p>
            <a:pPr eaLnBrk="1" hangingPunct="1"/>
            <a:r>
              <a:rPr lang="en-US" sz="2800"/>
              <a:t>Consider Doppler shift from physical point of view</a:t>
            </a:r>
          </a:p>
          <a:p>
            <a:pPr lvl="1" eaLnBrk="1" hangingPunct="1"/>
            <a:r>
              <a:rPr lang="en-US" sz="2400"/>
              <a:t>air analogous to </a:t>
            </a:r>
            <a:r>
              <a:rPr lang="en-US" sz="2400" i="1"/>
              <a:t>magnetic tape</a:t>
            </a:r>
            <a:r>
              <a:rPr lang="en-US" sz="2400"/>
              <a:t> which moves from source to listener at speed </a:t>
            </a:r>
            <a:r>
              <a:rPr lang="en-US" sz="2400" i="1"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  <a:p>
            <a:pPr lvl="1" eaLnBrk="1" hangingPunct="1"/>
            <a:r>
              <a:rPr lang="en-US" sz="2400"/>
              <a:t>source analogous to </a:t>
            </a:r>
            <a:r>
              <a:rPr lang="en-US" sz="2400" i="1"/>
              <a:t>write-head</a:t>
            </a:r>
            <a:r>
              <a:rPr lang="en-US" sz="2400"/>
              <a:t> of tape recorder</a:t>
            </a:r>
          </a:p>
          <a:p>
            <a:pPr lvl="1" eaLnBrk="1" hangingPunct="1"/>
            <a:r>
              <a:rPr lang="en-US" sz="2400"/>
              <a:t>listener corresponds to </a:t>
            </a:r>
            <a:r>
              <a:rPr lang="en-US" sz="2400" i="1"/>
              <a:t>read-head</a:t>
            </a:r>
            <a:r>
              <a:rPr lang="en-US" sz="2400"/>
              <a:t>. </a:t>
            </a:r>
          </a:p>
          <a:p>
            <a:pPr lvl="1" eaLnBrk="1" hangingPunct="1"/>
            <a:r>
              <a:rPr lang="en-US" sz="2400"/>
              <a:t>When source and listener fixed</a:t>
            </a:r>
          </a:p>
          <a:p>
            <a:pPr lvl="2" eaLnBrk="1" hangingPunct="1"/>
            <a:r>
              <a:rPr lang="en-US" sz="2000"/>
              <a:t>listener receives what source records </a:t>
            </a:r>
          </a:p>
          <a:p>
            <a:pPr lvl="1" eaLnBrk="1" hangingPunct="1"/>
            <a:r>
              <a:rPr lang="en-US" sz="2400"/>
              <a:t>When either moves</a:t>
            </a:r>
          </a:p>
          <a:p>
            <a:pPr lvl="2" eaLnBrk="1" hangingPunct="1"/>
            <a:r>
              <a:rPr lang="en-US" sz="2000"/>
              <a:t>Doppler shift observed by listener, according to </a:t>
            </a:r>
          </a:p>
          <a:p>
            <a:pPr lvl="1" eaLnBrk="1" hangingPunct="1">
              <a:buFontTx/>
              <a:buNone/>
            </a:pPr>
            <a:r>
              <a:rPr lang="en-US" sz="2400"/>
              <a:t> 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3492500" y="5805488"/>
          <a:ext cx="2016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520" imgH="431640" progId="Equation.DSMT4">
                  <p:embed/>
                </p:oleObj>
              </mc:Choice>
              <mc:Fallback>
                <p:oleObj name="Equation" r:id="rId3" imgW="10285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805488"/>
                        <a:ext cx="2016125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Doppler Simulation via Delay Lines</a:t>
            </a:r>
            <a:endParaRPr lang="en-US" sz="40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works for delay-line based computational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magnetic tape is delay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tape read-head is read-pointer of delay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write-head is delay-line write-pointer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modulating delay by changing read-pointer increment from </a:t>
            </a:r>
            <a:r>
              <a:rPr lang="en-US" sz="2800" dirty="0">
                <a:latin typeface="Times New Roman" pitchFamily="18" charset="0"/>
              </a:rPr>
              <a:t>1</a:t>
            </a:r>
            <a:r>
              <a:rPr lang="en-US" sz="2800" dirty="0"/>
              <a:t> 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sz="2800" dirty="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requires interpolated 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corresponds to listener motion away from the source at speed </a:t>
            </a:r>
            <a:r>
              <a:rPr lang="en-US" sz="2400" dirty="0" err="1">
                <a:latin typeface="Symbol" pitchFamily="18" charset="2"/>
              </a:rPr>
              <a:t>u</a:t>
            </a:r>
            <a:r>
              <a:rPr lang="en-US" sz="2400" i="1" baseline="-25000" dirty="0" err="1">
                <a:latin typeface="Times New Roman" pitchFamily="18" charset="0"/>
              </a:rPr>
              <a:t>ls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changing </a:t>
            </a:r>
            <a:r>
              <a:rPr lang="en-US" sz="2800" i="1" dirty="0"/>
              <a:t>write-pointer</a:t>
            </a:r>
            <a:r>
              <a:rPr lang="en-US" sz="2800" dirty="0"/>
              <a:t> increment from </a:t>
            </a:r>
            <a:r>
              <a:rPr lang="en-US" sz="2800" dirty="0">
                <a:latin typeface="Times New Roman" pitchFamily="18" charset="0"/>
              </a:rPr>
              <a:t>1</a:t>
            </a:r>
            <a:r>
              <a:rPr lang="en-US" sz="2800" dirty="0"/>
              <a:t> to </a:t>
            </a:r>
            <a:r>
              <a:rPr lang="en-US" sz="2800" dirty="0">
                <a:latin typeface="Times New Roman" pitchFamily="18" charset="0"/>
              </a:rPr>
              <a:t>1+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>
                <a:latin typeface="Times New Roman" pitchFamily="18" charset="0"/>
              </a:rPr>
              <a:t>sl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 </a:t>
            </a:r>
            <a:r>
              <a:rPr lang="en-US" sz="2400" i="1" dirty="0"/>
              <a:t>interpolating writes</a:t>
            </a:r>
            <a:r>
              <a:rPr lang="en-US" sz="2400" dirty="0"/>
              <a:t> (</a:t>
            </a:r>
            <a:r>
              <a:rPr lang="en-US" sz="2400" i="1" dirty="0"/>
              <a:t>de-interpolation</a:t>
            </a:r>
            <a:r>
              <a:rPr lang="en-US" sz="2400" dirty="0"/>
              <a:t>) into delay memory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corresponds </a:t>
            </a:r>
            <a:r>
              <a:rPr lang="en-US" sz="2400" i="1" dirty="0"/>
              <a:t>source motion toward listener</a:t>
            </a:r>
            <a:r>
              <a:rPr lang="en-US" sz="2400" dirty="0"/>
              <a:t> at speed </a:t>
            </a:r>
            <a:r>
              <a:rPr lang="en-US" sz="2400" dirty="0" err="1">
                <a:latin typeface="Symbol" pitchFamily="18" charset="2"/>
              </a:rPr>
              <a:t>u</a:t>
            </a:r>
            <a:r>
              <a:rPr lang="en-US" sz="2400" i="1" baseline="-25000" dirty="0" err="1">
                <a:latin typeface="Times New Roman" pitchFamily="18" charset="0"/>
              </a:rPr>
              <a:t>sl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92150"/>
          </a:xfrm>
        </p:spPr>
        <p:txBody>
          <a:bodyPr/>
          <a:lstStyle/>
          <a:p>
            <a:pPr eaLnBrk="1" hangingPunct="1"/>
            <a:r>
              <a:rPr lang="en-US" sz="4000"/>
              <a:t>Time-Varying Delay-Line Reads I 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609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latin typeface="Times New Roman" pitchFamily="18" charset="0"/>
              </a:rPr>
              <a:t>t</a:t>
            </a:r>
            <a:r>
              <a:rPr lang="en-US" sz="2800">
                <a:latin typeface="Times New Roman" pitchFamily="18" charset="0"/>
              </a:rPr>
              <a:t>)</a:t>
            </a:r>
            <a:r>
              <a:rPr lang="en-US" sz="2800"/>
              <a:t> denotes input to time-varying delay,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output written as 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t</a:t>
            </a:r>
            <a:r>
              <a:rPr lang="en-US" sz="2400">
                <a:latin typeface="Times New Roman" pitchFamily="18" charset="0"/>
              </a:rPr>
              <a:t>)=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t-D</a:t>
            </a:r>
            <a:r>
              <a:rPr lang="en-US" sz="2400" i="1" baseline="-25000">
                <a:latin typeface="Times New Roman" pitchFamily="18" charset="0"/>
              </a:rPr>
              <a:t>t</a:t>
            </a:r>
            <a:r>
              <a:rPr lang="en-US" sz="2400">
                <a:latin typeface="Times New Roman" pitchFamily="18" charset="0"/>
              </a:rPr>
              <a:t>)</a:t>
            </a:r>
            <a:r>
              <a:rPr lang="en-US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>
                <a:latin typeface="Times New Roman" pitchFamily="18" charset="0"/>
              </a:rPr>
              <a:t>D</a:t>
            </a:r>
            <a:r>
              <a:rPr lang="en-US" sz="2800" i="1" baseline="-25000">
                <a:latin typeface="Times New Roman" pitchFamily="18" charset="0"/>
              </a:rPr>
              <a:t>t</a:t>
            </a:r>
            <a:r>
              <a:rPr lang="en-US" sz="2800"/>
              <a:t> - time-varying delay in seconds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 discrete-time, </a:t>
            </a:r>
            <a:r>
              <a:rPr lang="en-US" sz="2400" i="1">
                <a:latin typeface="Times New Roman" pitchFamily="18" charset="0"/>
              </a:rPr>
              <a:t>D</a:t>
            </a:r>
            <a:r>
              <a:rPr lang="en-US" sz="2400" i="1" baseline="-25000">
                <a:latin typeface="Times New Roman" pitchFamily="18" charset="0"/>
              </a:rPr>
              <a:t>t</a:t>
            </a:r>
            <a:r>
              <a:rPr lang="en-US" sz="2400"/>
              <a:t>  not integer multiple of sampling interval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t</a:t>
            </a:r>
            <a:r>
              <a:rPr lang="en-US" sz="2400">
                <a:latin typeface="Times New Roman" pitchFamily="18" charset="0"/>
              </a:rPr>
              <a:t>)</a:t>
            </a:r>
            <a:r>
              <a:rPr lang="en-US" sz="2400"/>
              <a:t> approximated (in finite band) using </a:t>
            </a:r>
            <a:r>
              <a:rPr lang="en-US" sz="2400" i="1"/>
              <a:t>bandlimited interpolation</a:t>
            </a:r>
            <a:r>
              <a:rPr lang="en-US" sz="2400"/>
              <a:t> or other techniques for </a:t>
            </a:r>
            <a:r>
              <a:rPr lang="en-US" sz="2400" i="1"/>
              <a:t>fractional delay</a:t>
            </a:r>
            <a:r>
              <a:rPr lang="en-US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set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latin typeface="Times New Roman" pitchFamily="18" charset="0"/>
              </a:rPr>
              <a:t>t</a:t>
            </a:r>
            <a:r>
              <a:rPr lang="en-US" sz="2800">
                <a:latin typeface="Times New Roman" pitchFamily="18" charset="0"/>
              </a:rPr>
              <a:t>)</a:t>
            </a:r>
            <a:r>
              <a:rPr lang="en-US" sz="2800"/>
              <a:t> to complex sinusoid at frequency </a:t>
            </a:r>
            <a:r>
              <a:rPr lang="en-US" sz="2800" i="1">
                <a:latin typeface="Symbol" pitchFamily="18" charset="2"/>
              </a:rPr>
              <a:t>w</a:t>
            </a:r>
            <a:r>
              <a:rPr lang="en-US" sz="2800" i="1" baseline="-25000">
                <a:latin typeface="Times New Roman" pitchFamily="18" charset="0"/>
              </a:rPr>
              <a:t>s</a:t>
            </a:r>
            <a:r>
              <a:rPr lang="en-US" sz="280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800" i="1" baseline="300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output now 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instantaneous phase of this signal is 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differentiate for instantaneous frequency 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7451725" y="3284538"/>
          <a:ext cx="12954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240" imgH="228600" progId="Equation.DSMT4">
                  <p:embed/>
                </p:oleObj>
              </mc:Choice>
              <mc:Fallback>
                <p:oleObj name="Equation" r:id="rId3" imgW="6602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284538"/>
                        <a:ext cx="12954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2466975" y="4005263"/>
          <a:ext cx="31130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240" imgH="241200" progId="Equation.DSMT4">
                  <p:embed/>
                </p:oleObj>
              </mc:Choice>
              <mc:Fallback>
                <p:oleObj name="Equation" r:id="rId5" imgW="15872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4005263"/>
                        <a:ext cx="311308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6372225" y="5013325"/>
          <a:ext cx="20161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28520" imgH="228600" progId="Equation.DSMT4">
                  <p:embed/>
                </p:oleObj>
              </mc:Choice>
              <mc:Fallback>
                <p:oleObj name="Equation" r:id="rId7" imgW="10285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013325"/>
                        <a:ext cx="20161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7"/>
          <p:cNvGraphicFramePr>
            <a:graphicFrameLocks noChangeAspect="1"/>
          </p:cNvGraphicFramePr>
          <p:nvPr/>
        </p:nvGraphicFramePr>
        <p:xfrm>
          <a:off x="6948488" y="5908675"/>
          <a:ext cx="1841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39600" imgH="241200" progId="Equation.DSMT4">
                  <p:embed/>
                </p:oleObj>
              </mc:Choice>
              <mc:Fallback>
                <p:oleObj name="Equation" r:id="rId9" imgW="9396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908675"/>
                        <a:ext cx="18415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Doppler Movie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7058025" cy="3529012"/>
          </a:xfrm>
        </p:spPr>
        <p:txBody>
          <a:bodyPr/>
          <a:lstStyle/>
          <a:p>
            <a:pPr eaLnBrk="1" hangingPunct="1"/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129088" y="3186113"/>
          <a:ext cx="885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" r:id="rId5" imgW="885960" imgH="485640" progId="Package">
                  <p:embed/>
                </p:oleObj>
              </mc:Choice>
              <mc:Fallback>
                <p:oleObj name="Package" r:id="rId5" imgW="885960" imgH="4856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186113"/>
                        <a:ext cx="8858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999" name="Mov00003.mpg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8175" y="1052513"/>
            <a:ext cx="5689600" cy="426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080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49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49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99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4999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Time-Varying Delay-Line Reads II 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6092825"/>
          </a:xfrm>
        </p:spPr>
        <p:txBody>
          <a:bodyPr/>
          <a:lstStyle/>
          <a:p>
            <a:pPr eaLnBrk="1" hangingPunct="1"/>
            <a:r>
              <a:rPr lang="en-US" sz="2800" i="1"/>
              <a:t>delay growth-rate</a:t>
            </a:r>
            <a:r>
              <a:rPr lang="en-US" sz="2800"/>
              <a:t> equals </a:t>
            </a:r>
            <a:r>
              <a:rPr lang="en-US" sz="2800" i="1"/>
              <a:t>relative frequency downshift</a:t>
            </a:r>
            <a:r>
              <a:rPr lang="en-US" sz="2800"/>
              <a:t>: </a:t>
            </a:r>
          </a:p>
          <a:p>
            <a:pPr eaLnBrk="1" hangingPunct="1">
              <a:buFontTx/>
              <a:buNone/>
            </a:pPr>
            <a:r>
              <a:rPr lang="en-US" sz="2800"/>
              <a:t>  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Recall 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time-varying delay simulates Doppler shift with</a:t>
            </a:r>
          </a:p>
          <a:p>
            <a:pPr eaLnBrk="1" hangingPunct="1"/>
            <a:endParaRPr lang="en-GB" sz="2800"/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Assume moving listener only</a:t>
            </a:r>
            <a:endParaRPr lang="en-GB" sz="2800" i="1"/>
          </a:p>
          <a:p>
            <a:pPr eaLnBrk="1" hangingPunct="1"/>
            <a:endParaRPr lang="en-GB" sz="2800" i="1"/>
          </a:p>
          <a:p>
            <a:pPr eaLnBrk="1" hangingPunct="1"/>
            <a:r>
              <a:rPr lang="en-US" sz="2800"/>
              <a:t>Delay growth-rate set to speed of listener </a:t>
            </a:r>
            <a:r>
              <a:rPr lang="en-US" sz="2800" i="1"/>
              <a:t>away</a:t>
            </a:r>
            <a:r>
              <a:rPr lang="en-US" sz="2800"/>
              <a:t> from source, normalized by sound speed </a:t>
            </a:r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/>
        </p:nvGraphicFramePr>
        <p:xfrm>
          <a:off x="3132138" y="1196975"/>
          <a:ext cx="15684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9920" imgH="431640" progId="Equation.DSMT4">
                  <p:embed/>
                </p:oleObj>
              </mc:Choice>
              <mc:Fallback>
                <p:oleObj name="Equation" r:id="rId3" imgW="7999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96975"/>
                        <a:ext cx="15684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3060700" y="2220913"/>
          <a:ext cx="2016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431640" progId="Equation.DSMT4">
                  <p:embed/>
                </p:oleObj>
              </mc:Choice>
              <mc:Fallback>
                <p:oleObj name="Equation" r:id="rId5" imgW="102852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220913"/>
                        <a:ext cx="20161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9"/>
          <p:cNvGraphicFramePr>
            <a:graphicFrameLocks noChangeAspect="1"/>
          </p:cNvGraphicFramePr>
          <p:nvPr/>
        </p:nvGraphicFramePr>
        <p:xfrm>
          <a:off x="5364163" y="4941888"/>
          <a:ext cx="1470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941888"/>
                        <a:ext cx="14700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0"/>
          <p:cNvGraphicFramePr>
            <a:graphicFrameLocks noChangeAspect="1"/>
          </p:cNvGraphicFramePr>
          <p:nvPr/>
        </p:nvGraphicFramePr>
        <p:xfrm>
          <a:off x="3419475" y="3933825"/>
          <a:ext cx="16192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25480" imgH="431640" progId="Equation.DSMT4">
                  <p:embed/>
                </p:oleObj>
              </mc:Choice>
              <mc:Fallback>
                <p:oleObj name="Equation" r:id="rId9" imgW="82548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933825"/>
                        <a:ext cx="16192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delay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5"/>
            <a:ext cx="9143999" cy="6093296"/>
          </a:xfrm>
        </p:spPr>
        <p:txBody>
          <a:bodyPr/>
          <a:lstStyle/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2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circular delay buffer of audio samples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2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delay buffer in samples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writePointer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2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Write location in delay buffer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readPointer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</a:t>
            </a:r>
            <a:r>
              <a:rPr lang="en-US" sz="12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Read location in delay buffer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Set delay in number of samples, by finding read pointer relative to write pointer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setDelay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2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delayLength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readPointer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writePointer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delayLength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2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readPointer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2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readPointer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//Process samples in </a:t>
            </a:r>
            <a:r>
              <a:rPr lang="en-US" sz="12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2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, put output in same buffer input came from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process(</a:t>
            </a:r>
            <a:r>
              <a:rPr lang="en-US" sz="12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, </a:t>
            </a:r>
            <a:r>
              <a:rPr lang="en-US" sz="12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2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12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2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++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{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2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in 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2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out 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readPointer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        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2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 current sample in delay buffer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writePointer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in; 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2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Increment pointers. 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2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(++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writePointer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writePointer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2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2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(++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readPointer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readPointer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0;            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2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 output sample in buffer, replacing input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out;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}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6250"/>
          </a:xfrm>
        </p:spPr>
        <p:txBody>
          <a:bodyPr/>
          <a:lstStyle/>
          <a:p>
            <a:pPr eaLnBrk="1" hangingPunct="1"/>
            <a:r>
              <a:rPr lang="en-US" sz="4000"/>
              <a:t>Variable Delay Line in Software 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575642"/>
            <a:ext cx="8820472" cy="6282358"/>
          </a:xfrm>
        </p:spPr>
        <p:txBody>
          <a:bodyPr/>
          <a:lstStyle/>
          <a:p>
            <a:pPr marL="177800" indent="-177800" eaLnBrk="1" hangingPunct="1">
              <a:lnSpc>
                <a:spcPct val="80000"/>
              </a:lnSpc>
            </a:pPr>
            <a:r>
              <a:rPr lang="en-US" sz="1800" dirty="0" err="1">
                <a:latin typeface="Courier New"/>
                <a:ea typeface="Calibri"/>
              </a:rPr>
              <a:t>delayBufLength</a:t>
            </a:r>
            <a:r>
              <a:rPr lang="en-US" sz="1800" dirty="0">
                <a:latin typeface="Courier New"/>
                <a:ea typeface="Calibri"/>
              </a:rPr>
              <a:t> </a:t>
            </a:r>
            <a:r>
              <a:rPr lang="en-US" sz="1800" dirty="0"/>
              <a:t>Buffer of size</a:t>
            </a:r>
          </a:p>
          <a:p>
            <a:pPr marL="177800" indent="-177800" eaLnBrk="1" hangingPunct="1">
              <a:lnSpc>
                <a:spcPct val="80000"/>
              </a:lnSpc>
            </a:pPr>
            <a:r>
              <a:rPr lang="en-US" sz="1800" dirty="0" err="1">
                <a:latin typeface="Courier New"/>
                <a:ea typeface="Calibri"/>
              </a:rPr>
              <a:t>delayLength</a:t>
            </a:r>
            <a:r>
              <a:rPr lang="en-US" sz="1800" dirty="0">
                <a:latin typeface="Courier New"/>
                <a:ea typeface="Calibri"/>
              </a:rPr>
              <a:t> </a:t>
            </a:r>
            <a:r>
              <a:rPr lang="en-US" sz="1800" dirty="0"/>
              <a:t>variable delay line in C </a:t>
            </a:r>
          </a:p>
          <a:p>
            <a:pPr marL="450850" lvl="1" indent="-93663" eaLnBrk="1" hangingPunct="1">
              <a:lnSpc>
                <a:spcPct val="80000"/>
              </a:lnSpc>
            </a:pPr>
            <a:r>
              <a:rPr lang="en-US" sz="1600" dirty="0"/>
              <a:t>Require </a:t>
            </a:r>
            <a:r>
              <a:rPr lang="en-US" sz="1600" dirty="0" err="1">
                <a:latin typeface="Courier New"/>
                <a:ea typeface="Calibri"/>
              </a:rPr>
              <a:t>delayLength</a:t>
            </a:r>
            <a:r>
              <a:rPr lang="en-US" sz="1600" dirty="0">
                <a:latin typeface="Courier New"/>
                <a:ea typeface="Calibri"/>
              </a:rPr>
              <a:t> </a:t>
            </a:r>
            <a:r>
              <a:rPr lang="en-US" sz="1600" dirty="0"/>
              <a:t>&lt;=</a:t>
            </a:r>
            <a:r>
              <a:rPr lang="en-US" sz="1600" dirty="0">
                <a:latin typeface="Courier New"/>
                <a:ea typeface="Calibri"/>
              </a:rPr>
              <a:t> </a:t>
            </a:r>
            <a:r>
              <a:rPr lang="en-US" sz="1600" dirty="0" err="1">
                <a:latin typeface="Courier New"/>
                <a:ea typeface="Calibri"/>
              </a:rPr>
              <a:t>delayBufLength</a:t>
            </a:r>
            <a:r>
              <a:rPr lang="en-US" sz="1600" dirty="0"/>
              <a:t>. </a:t>
            </a:r>
          </a:p>
          <a:p>
            <a:pPr marL="177800" indent="-177800" eaLnBrk="1" hangingPunct="1">
              <a:lnSpc>
                <a:spcPct val="80000"/>
              </a:lnSpc>
            </a:pPr>
            <a:endParaRPr lang="en-US" sz="1200" dirty="0"/>
          </a:p>
          <a:p>
            <a:pPr marL="177800" indent="-177800" eaLnBrk="1" hangingPunct="1">
              <a:lnSpc>
                <a:spcPct val="80000"/>
              </a:lnSpc>
            </a:pPr>
            <a:r>
              <a:rPr lang="en-US" sz="1800" dirty="0"/>
              <a:t>use linear interpolation</a:t>
            </a:r>
          </a:p>
          <a:p>
            <a:pPr marL="177800" indent="-177800" eaLnBrk="1" hangingPunct="1">
              <a:lnSpc>
                <a:spcPct val="80000"/>
              </a:lnSpc>
            </a:pPr>
            <a:endParaRPr lang="en-US" sz="800" dirty="0"/>
          </a:p>
          <a:p>
            <a:pPr marL="177800" indent="-177800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Calibri"/>
              </a:rPr>
              <a:t>out = </a:t>
            </a:r>
            <a:r>
              <a:rPr lang="en-US" sz="1600" dirty="0" err="1">
                <a:latin typeface="Courier New"/>
                <a:ea typeface="Calibri"/>
              </a:rPr>
              <a:t>delayData</a:t>
            </a:r>
            <a:r>
              <a:rPr lang="en-US" sz="1600" dirty="0">
                <a:latin typeface="Courier New"/>
                <a:ea typeface="Calibri"/>
              </a:rPr>
              <a:t>[</a:t>
            </a:r>
            <a:r>
              <a:rPr lang="en-US" sz="1600" dirty="0" err="1">
                <a:latin typeface="Courier New"/>
                <a:ea typeface="Calibri"/>
              </a:rPr>
              <a:t>readPointer</a:t>
            </a:r>
            <a:r>
              <a:rPr lang="en-US" sz="1600" dirty="0">
                <a:latin typeface="Courier New"/>
                <a:ea typeface="Calibri"/>
              </a:rPr>
              <a:t>]; </a:t>
            </a:r>
          </a:p>
          <a:p>
            <a:pPr marL="177800" indent="-177800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i="1" dirty="0">
                <a:solidFill>
                  <a:schemeClr val="accent2"/>
                </a:solidFill>
              </a:rPr>
              <a:t>replaced with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 marL="177800" indent="-177800" eaLnBrk="1" hangingPunct="1">
              <a:lnSpc>
                <a:spcPct val="80000"/>
              </a:lnSpc>
              <a:buFontTx/>
              <a:buNone/>
            </a:pPr>
            <a:r>
              <a:rPr lang="en-US" sz="1200" dirty="0" err="1">
                <a:latin typeface="Courier New" pitchFamily="49" charset="0"/>
              </a:rPr>
              <a:t>sampleBefore</a:t>
            </a:r>
            <a:r>
              <a:rPr lang="en-US" sz="1200" dirty="0">
                <a:latin typeface="Courier New" pitchFamily="49" charset="0"/>
              </a:rPr>
              <a:t> = floor(</a:t>
            </a:r>
            <a:r>
              <a:rPr lang="en-US" sz="1200" dirty="0" err="1">
                <a:latin typeface="Courier New" pitchFamily="49" charset="0"/>
              </a:rPr>
              <a:t>readPointer</a:t>
            </a:r>
            <a:r>
              <a:rPr lang="en-US" sz="1200" dirty="0">
                <a:latin typeface="Courier New" pitchFamily="49" charset="0"/>
              </a:rPr>
              <a:t>);</a:t>
            </a:r>
          </a:p>
          <a:p>
            <a:pPr marL="177800" indent="-177800" eaLnBrk="1" hangingPunct="1">
              <a:lnSpc>
                <a:spcPct val="80000"/>
              </a:lnSpc>
              <a:buFontTx/>
              <a:buNone/>
            </a:pPr>
            <a:r>
              <a:rPr lang="en-US" sz="1200" dirty="0" err="1">
                <a:latin typeface="Courier New" pitchFamily="49" charset="0"/>
              </a:rPr>
              <a:t>sampleAfter</a:t>
            </a:r>
            <a:r>
              <a:rPr lang="en-US" sz="1200" dirty="0">
                <a:latin typeface="Courier New" pitchFamily="49" charset="0"/>
              </a:rPr>
              <a:t> = (</a:t>
            </a:r>
            <a:r>
              <a:rPr lang="en-US" sz="1200" dirty="0" err="1">
                <a:latin typeface="Courier New" pitchFamily="49" charset="0"/>
              </a:rPr>
              <a:t>sampleBefore</a:t>
            </a:r>
            <a:r>
              <a:rPr lang="en-US" sz="1200" dirty="0">
                <a:latin typeface="Courier New" pitchFamily="49" charset="0"/>
              </a:rPr>
              <a:t> + 1);</a:t>
            </a:r>
          </a:p>
          <a:p>
            <a:pPr marL="177800" indent="-1778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Offset = </a:t>
            </a:r>
            <a:r>
              <a:rPr lang="en-US" sz="1200" dirty="0" err="1">
                <a:latin typeface="Courier New" pitchFamily="49" charset="0"/>
              </a:rPr>
              <a:t>readPointer</a:t>
            </a:r>
            <a:r>
              <a:rPr lang="en-US" sz="1200" dirty="0">
                <a:latin typeface="Courier New" pitchFamily="49" charset="0"/>
              </a:rPr>
              <a:t> - </a:t>
            </a:r>
            <a:r>
              <a:rPr lang="en-US" sz="1200" dirty="0" err="1">
                <a:latin typeface="Courier New" pitchFamily="49" charset="0"/>
              </a:rPr>
              <a:t>sampleBefore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 marL="177800" indent="-1778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out = (1 - Offset) * </a:t>
            </a:r>
            <a:r>
              <a:rPr lang="en-US" sz="1200" dirty="0" err="1">
                <a:latin typeface="Courier New" pitchFamily="49" charset="0"/>
              </a:rPr>
              <a:t>delayData</a:t>
            </a:r>
            <a:r>
              <a:rPr lang="en-US" sz="1200" dirty="0">
                <a:latin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</a:rPr>
              <a:t>sampleBefore</a:t>
            </a:r>
            <a:r>
              <a:rPr lang="en-US" sz="1200" dirty="0">
                <a:latin typeface="Courier New" pitchFamily="49" charset="0"/>
              </a:rPr>
              <a:t>] + Offset * </a:t>
            </a:r>
            <a:r>
              <a:rPr lang="en-US" sz="1200" dirty="0" err="1">
                <a:latin typeface="Courier New" pitchFamily="49" charset="0"/>
              </a:rPr>
              <a:t>delayData</a:t>
            </a:r>
            <a:r>
              <a:rPr lang="en-US" sz="1200" dirty="0">
                <a:latin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</a:rPr>
              <a:t>sampleAfter</a:t>
            </a:r>
            <a:r>
              <a:rPr lang="en-US" sz="1200" dirty="0">
                <a:latin typeface="Courier New" pitchFamily="49" charset="0"/>
              </a:rPr>
              <a:t>];</a:t>
            </a:r>
          </a:p>
          <a:p>
            <a:pPr marL="177800" indent="-177800" eaLnBrk="1" hangingPunct="1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177800" indent="-177800" eaLnBrk="1" hangingPunct="1">
              <a:lnSpc>
                <a:spcPct val="80000"/>
              </a:lnSpc>
            </a:pPr>
            <a:r>
              <a:rPr lang="en-US" sz="1800" i="1" dirty="0"/>
              <a:t>Continuously</a:t>
            </a:r>
            <a:r>
              <a:rPr lang="en-US" sz="1800" dirty="0"/>
              <a:t> varying delay</a:t>
            </a:r>
          </a:p>
          <a:p>
            <a:pPr marL="177800" indent="-177800" eaLnBrk="1" hangingPunct="1">
              <a:lnSpc>
                <a:spcPct val="80000"/>
              </a:lnSpc>
            </a:pPr>
            <a:endParaRPr lang="en-US" sz="800" dirty="0"/>
          </a:p>
          <a:p>
            <a:pPr marL="450850" lvl="1" indent="-93663" eaLnBrk="1" hangingPunct="1">
              <a:lnSpc>
                <a:spcPct val="80000"/>
              </a:lnSpc>
            </a:pPr>
            <a:r>
              <a:rPr lang="en-US" sz="1600" dirty="0"/>
              <a:t>add delay growth parameter </a:t>
            </a:r>
            <a:r>
              <a:rPr lang="en-US" sz="1600" dirty="0">
                <a:latin typeface="Symbol" pitchFamily="18" charset="2"/>
              </a:rPr>
              <a:t>D</a:t>
            </a:r>
            <a:r>
              <a:rPr lang="en-US" sz="1600" dirty="0"/>
              <a:t> to </a:t>
            </a:r>
            <a:r>
              <a:rPr lang="en-US" sz="1600" dirty="0" err="1"/>
              <a:t>delayline</a:t>
            </a:r>
            <a:r>
              <a:rPr lang="en-US" sz="1600" dirty="0"/>
              <a:t> function</a:t>
            </a:r>
          </a:p>
          <a:p>
            <a:pPr marL="450850" lvl="1" indent="-93663" eaLnBrk="1" hangingPunct="1">
              <a:lnSpc>
                <a:spcPct val="80000"/>
              </a:lnSpc>
            </a:pPr>
            <a:endParaRPr lang="en-US" sz="1600" dirty="0"/>
          </a:p>
          <a:p>
            <a:pPr marL="177800" indent="-1778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	++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readPointer</a:t>
            </a:r>
            <a:r>
              <a:rPr lang="en-US" sz="1400" dirty="0">
                <a:latin typeface="Courier New" pitchFamily="49" charset="0"/>
              </a:rPr>
              <a:t>;//pointer update</a:t>
            </a:r>
            <a:r>
              <a:rPr lang="en-US" sz="1400" dirty="0"/>
              <a:t>  </a:t>
            </a:r>
          </a:p>
          <a:p>
            <a:pPr marL="177800" indent="-177800" eaLnBrk="1" hangingPunct="1">
              <a:lnSpc>
                <a:spcPct val="80000"/>
              </a:lnSpc>
              <a:buFontTx/>
              <a:buNone/>
            </a:pPr>
            <a:r>
              <a:rPr lang="en-US" sz="1600" i="1" dirty="0">
                <a:solidFill>
                  <a:schemeClr val="accent2"/>
                </a:solidFill>
              </a:rPr>
              <a:t>		 changed to</a:t>
            </a:r>
            <a:r>
              <a:rPr lang="en-US" sz="1600" dirty="0"/>
              <a:t>  </a:t>
            </a:r>
          </a:p>
          <a:p>
            <a:pPr marL="177800" indent="-177800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readPointer</a:t>
            </a:r>
            <a:r>
              <a:rPr lang="en-US" sz="1400" dirty="0">
                <a:latin typeface="Courier New" pitchFamily="49" charset="0"/>
              </a:rPr>
              <a:t>+= 1-</a:t>
            </a:r>
            <a:r>
              <a:rPr lang="en-US" sz="1400" dirty="0">
                <a:latin typeface="Symbol" pitchFamily="18" charset="2"/>
              </a:rPr>
              <a:t>D</a:t>
            </a:r>
            <a:r>
              <a:rPr lang="en-US" sz="1400" dirty="0">
                <a:latin typeface="Courier New" pitchFamily="49" charset="0"/>
              </a:rPr>
              <a:t>;//pointer update</a:t>
            </a:r>
            <a:r>
              <a:rPr lang="en-US" sz="1400" dirty="0"/>
              <a:t> </a:t>
            </a:r>
          </a:p>
          <a:p>
            <a:pPr marL="177800" indent="-177800"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marL="450850" lvl="1" indent="-93663" eaLnBrk="1" hangingPunct="1">
              <a:lnSpc>
                <a:spcPct val="80000"/>
              </a:lnSpc>
              <a:buClr>
                <a:srgbClr val="CC0000"/>
              </a:buClr>
              <a:buSzPct val="60000"/>
              <a:buFont typeface="Wingdings" pitchFamily="2" charset="2"/>
              <a:buChar char="q"/>
            </a:pPr>
            <a:r>
              <a:rPr lang="en-US" sz="1600" dirty="0">
                <a:latin typeface="Symbol" pitchFamily="18" charset="2"/>
              </a:rPr>
              <a:t>D</a:t>
            </a:r>
            <a:r>
              <a:rPr lang="en-US" sz="1600" dirty="0">
                <a:latin typeface="Times New Roman" pitchFamily="18" charset="0"/>
              </a:rPr>
              <a:t>=0</a:t>
            </a:r>
            <a:r>
              <a:rPr lang="en-US" sz="1600" dirty="0"/>
              <a:t>, fixed delay line</a:t>
            </a:r>
          </a:p>
          <a:p>
            <a:pPr marL="450850" lvl="1" indent="-93663" eaLnBrk="1" hangingPunct="1">
              <a:lnSpc>
                <a:spcPct val="80000"/>
              </a:lnSpc>
              <a:buClr>
                <a:srgbClr val="CC0000"/>
              </a:buClr>
              <a:buSzPct val="60000"/>
              <a:buFont typeface="Wingdings" pitchFamily="2" charset="2"/>
              <a:buChar char="q"/>
            </a:pPr>
            <a:r>
              <a:rPr lang="en-US" sz="1600" dirty="0">
                <a:latin typeface="Symbol" pitchFamily="18" charset="2"/>
              </a:rPr>
              <a:t>D</a:t>
            </a:r>
            <a:r>
              <a:rPr lang="en-US" sz="1600" dirty="0">
                <a:latin typeface="Times New Roman" pitchFamily="18" charset="0"/>
              </a:rPr>
              <a:t>&gt;0</a:t>
            </a:r>
            <a:r>
              <a:rPr lang="en-US" sz="1600" dirty="0"/>
              <a:t>, delay grows </a:t>
            </a:r>
            <a:r>
              <a:rPr lang="en-US" sz="1600" i="1" dirty="0">
                <a:latin typeface="Times New Roman" pitchFamily="18" charset="0"/>
              </a:rPr>
              <a:t>g</a:t>
            </a:r>
            <a:r>
              <a:rPr lang="en-US" sz="1600" dirty="0"/>
              <a:t> samples per sample</a:t>
            </a:r>
          </a:p>
          <a:p>
            <a:pPr marL="450850" lvl="1" indent="-93663" eaLnBrk="1" hangingPunct="1">
              <a:lnSpc>
                <a:spcPct val="80000"/>
              </a:lnSpc>
              <a:buClr>
                <a:srgbClr val="CC0000"/>
              </a:buClr>
              <a:buSzPct val="60000"/>
              <a:buFont typeface="Wingdings" pitchFamily="2" charset="2"/>
              <a:buChar char="q"/>
            </a:pPr>
            <a:endParaRPr lang="en-US" sz="1600" dirty="0"/>
          </a:p>
          <a:p>
            <a:pPr marL="903288" lvl="2" indent="-190500" eaLnBrk="1" hangingPunct="1">
              <a:lnSpc>
                <a:spcPct val="80000"/>
              </a:lnSpc>
              <a:buClr>
                <a:srgbClr val="CC0000"/>
              </a:buClr>
              <a:buSzPct val="60000"/>
              <a:buFont typeface="Wingdings" pitchFamily="2" charset="2"/>
              <a:buChar char="q"/>
            </a:pPr>
            <a:r>
              <a:rPr lang="en-US" sz="1400" dirty="0"/>
              <a:t> interpret as seconds per second, i.e., </a:t>
            </a:r>
          </a:p>
          <a:p>
            <a:pPr marL="903288" lvl="2" indent="-190500" eaLnBrk="1" hangingPunct="1">
              <a:lnSpc>
                <a:spcPct val="80000"/>
              </a:lnSpc>
              <a:buClr>
                <a:srgbClr val="CC0000"/>
              </a:buClr>
              <a:buSzPct val="60000"/>
              <a:buFont typeface="Wingdings" pitchFamily="2" charset="2"/>
              <a:buChar char="q"/>
            </a:pPr>
            <a:endParaRPr lang="en-US" sz="1400" dirty="0"/>
          </a:p>
          <a:p>
            <a:pPr marL="177800" indent="-177800" eaLnBrk="1" hangingPunct="1">
              <a:lnSpc>
                <a:spcPct val="80000"/>
              </a:lnSpc>
            </a:pPr>
            <a:r>
              <a:rPr lang="en-US" sz="1800" dirty="0"/>
              <a:t>Need                    to simulate listener traveling toward source at speed</a:t>
            </a:r>
            <a:r>
              <a:rPr lang="en-US" sz="1600" dirty="0"/>
              <a:t>  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4427984" y="5904656"/>
          <a:ext cx="5921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241200" progId="Equation.DSMT4">
                  <p:embed/>
                </p:oleObj>
              </mc:Choice>
              <mc:Fallback>
                <p:oleObj name="Equation" r:id="rId2" imgW="4572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904656"/>
                        <a:ext cx="59213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1259632" y="6336704"/>
          <a:ext cx="9826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28600" progId="Equation.DSMT4">
                  <p:embed/>
                </p:oleObj>
              </mc:Choice>
              <mc:Fallback>
                <p:oleObj name="Equation" r:id="rId4" imgW="698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6336704"/>
                        <a:ext cx="98266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0" name="Object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6336704"/>
            <a:ext cx="266700" cy="3206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7"/>
          </a:xfrm>
        </p:spPr>
        <p:txBody>
          <a:bodyPr/>
          <a:lstStyle/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endParaRPr lang="en-US" sz="1200" dirty="0">
              <a:solidFill>
                <a:srgbClr val="007400"/>
              </a:solidFill>
              <a:latin typeface="Courier New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Variables used in this example whose values are set externally:</a:t>
            </a:r>
            <a:endParaRPr lang="en-US" sz="14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Our own circular delay buffer of audio samples</a:t>
            </a:r>
            <a:endParaRPr lang="en-US" sz="14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4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our delay buffer in samples</a:t>
            </a:r>
            <a:endParaRPr lang="en-US" sz="14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4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writePointer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Write location in the delay buffer</a:t>
            </a:r>
            <a:endParaRPr lang="en-US" sz="14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readPointer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</a:t>
            </a:r>
            <a:r>
              <a:rPr lang="en-US" sz="1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Read location in the delay buffer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endParaRPr lang="en-US" sz="14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User-adjustable effect parameters:</a:t>
            </a:r>
            <a:endParaRPr lang="en-US" sz="14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delta_;       </a:t>
            </a:r>
            <a:r>
              <a:rPr lang="en-US" sz="1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Derivative of delay time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endParaRPr lang="en-US" sz="14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//Set delay in fractional number samples by finding read pointer relative to write pointer</a:t>
            </a:r>
            <a:endParaRPr lang="en-US" sz="13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setDelay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delayLength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endParaRPr lang="en-US" sz="14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14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readPointer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1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writePointer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delayLength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4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readPointer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4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readPointer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+= (</a:t>
            </a:r>
            <a:r>
              <a:rPr lang="en-US" sz="1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4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2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7"/>
          </a:xfrm>
        </p:spPr>
        <p:txBody>
          <a:bodyPr/>
          <a:lstStyle/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74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//Process group of samples in </a:t>
            </a:r>
            <a:r>
              <a:rPr lang="en-US" sz="1300" dirty="0" err="1">
                <a:solidFill>
                  <a:srgbClr val="0074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channelData</a:t>
            </a:r>
            <a:r>
              <a:rPr lang="en-US" sz="1300" dirty="0">
                <a:solidFill>
                  <a:srgbClr val="0074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, putting output in same buffer input came from</a:t>
            </a:r>
            <a:endParaRPr lang="en-US" sz="1300" dirty="0">
              <a:solidFill>
                <a:srgbClr val="000000"/>
              </a:solidFill>
              <a:latin typeface="Courier New" pitchFamily="49" charset="0"/>
              <a:ea typeface="ヒラギノ角ゴ Pro W3"/>
              <a:cs typeface="Courier New" pitchFamily="49" charset="0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process(</a:t>
            </a:r>
            <a:r>
              <a:rPr lang="en-US" sz="1300" dirty="0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float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*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channelData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, </a:t>
            </a:r>
            <a:r>
              <a:rPr lang="en-US" sz="1300" dirty="0" err="1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numSamples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)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{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</a:t>
            </a:r>
            <a:r>
              <a:rPr lang="en-US" sz="1300" dirty="0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(</a:t>
            </a:r>
            <a:r>
              <a:rPr lang="en-US" sz="1300" dirty="0" err="1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= </a:t>
            </a:r>
            <a:r>
              <a:rPr lang="en-US" sz="1300" dirty="0">
                <a:solidFill>
                  <a:srgbClr val="1C00CF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0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;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numSamples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; ++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)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{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</a:t>
            </a:r>
            <a:r>
              <a:rPr lang="en-US" sz="1300" dirty="0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float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in =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channelData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];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</a:t>
            </a:r>
            <a:r>
              <a:rPr lang="en-US" sz="1300" dirty="0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float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out = </a:t>
            </a:r>
            <a:r>
              <a:rPr lang="en-US" sz="1300" dirty="0">
                <a:solidFill>
                  <a:srgbClr val="1C00CF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0.0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;      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</a:t>
            </a:r>
            <a:r>
              <a:rPr lang="en-US" sz="1300" dirty="0" err="1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sampleBefore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= floor(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readPointer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);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</a:t>
            </a:r>
            <a:r>
              <a:rPr lang="en-US" sz="1300" dirty="0" err="1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sampleAfter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= (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sampleBefore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+ </a:t>
            </a:r>
            <a:r>
              <a:rPr lang="en-US" sz="1300" dirty="0">
                <a:solidFill>
                  <a:srgbClr val="1C00CF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) %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delayBufLength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;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</a:t>
            </a:r>
            <a:r>
              <a:rPr lang="en-US" sz="1300" dirty="0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float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fractionalOffset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readPointer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- (</a:t>
            </a:r>
            <a:r>
              <a:rPr lang="en-US" sz="1300" dirty="0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float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)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sampleBefore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;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endParaRPr lang="en-US" sz="1300" dirty="0">
              <a:solidFill>
                <a:srgbClr val="000000"/>
              </a:solidFill>
              <a:latin typeface="Courier New" pitchFamily="49" charset="0"/>
              <a:ea typeface="ヒラギノ角ゴ Pro W3"/>
              <a:cs typeface="Courier New" pitchFamily="49" charset="0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</a:t>
            </a:r>
            <a:r>
              <a:rPr lang="en-US" sz="1300" dirty="0">
                <a:solidFill>
                  <a:srgbClr val="0074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// Calculate output using linear interpolation between samples before and after</a:t>
            </a:r>
            <a:endParaRPr lang="en-US" sz="1300" dirty="0">
              <a:solidFill>
                <a:srgbClr val="000000"/>
              </a:solidFill>
              <a:latin typeface="Courier New" pitchFamily="49" charset="0"/>
              <a:ea typeface="ヒラギノ角ゴ Pro W3"/>
              <a:cs typeface="Courier New" pitchFamily="49" charset="0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</a:t>
            </a:r>
            <a:r>
              <a:rPr lang="en-US" sz="1300" dirty="0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float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out=(</a:t>
            </a:r>
            <a:r>
              <a:rPr lang="en-US" sz="1300" dirty="0">
                <a:solidFill>
                  <a:srgbClr val="1C00CF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–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fractionalOffset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)*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delayData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sampleBefore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]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             +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fractionalOffset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*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delayData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sampleAfter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];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endParaRPr lang="en-US" sz="1300" dirty="0">
              <a:solidFill>
                <a:srgbClr val="000000"/>
              </a:solidFill>
              <a:latin typeface="Courier New" pitchFamily="49" charset="0"/>
              <a:ea typeface="ヒラギノ角ゴ Pro W3"/>
              <a:cs typeface="Courier New" pitchFamily="49" charset="0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delayData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writePointer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] = in; </a:t>
            </a:r>
            <a:r>
              <a:rPr lang="en-US" sz="1300" dirty="0">
                <a:solidFill>
                  <a:srgbClr val="0074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// Store current sample in delay buffer</a:t>
            </a:r>
            <a:endParaRPr lang="en-US" sz="1300" dirty="0">
              <a:solidFill>
                <a:srgbClr val="000000"/>
              </a:solidFill>
              <a:latin typeface="Courier New" pitchFamily="49" charset="0"/>
              <a:ea typeface="ヒラギノ角ゴ Pro W3"/>
              <a:cs typeface="Courier New" pitchFamily="49" charset="0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endParaRPr lang="en-US" sz="1300" dirty="0">
              <a:solidFill>
                <a:srgbClr val="000000"/>
              </a:solidFill>
              <a:latin typeface="Courier New" pitchFamily="49" charset="0"/>
              <a:ea typeface="ヒラギノ角ゴ Pro W3"/>
              <a:cs typeface="Courier New" pitchFamily="49" charset="0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</a:t>
            </a:r>
            <a:r>
              <a:rPr lang="en-US" sz="1300" dirty="0">
                <a:solidFill>
                  <a:srgbClr val="0074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//Increment </a:t>
            </a:r>
            <a:r>
              <a:rPr lang="en-US" sz="1300" dirty="0" err="1">
                <a:solidFill>
                  <a:srgbClr val="0074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pointers.Write</a:t>
            </a:r>
            <a:r>
              <a:rPr lang="en-US" sz="1300" dirty="0">
                <a:solidFill>
                  <a:srgbClr val="0074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pointer is integer so will wrap around strictly to 0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74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// read pointer is fractional so may wrap around to a fractional value</a:t>
            </a:r>
            <a:endParaRPr lang="en-US" sz="1300" dirty="0">
              <a:solidFill>
                <a:srgbClr val="000000"/>
              </a:solidFill>
              <a:latin typeface="Courier New" pitchFamily="49" charset="0"/>
              <a:ea typeface="ヒラギノ角ゴ Pro W3"/>
              <a:cs typeface="Courier New" pitchFamily="49" charset="0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</a:t>
            </a:r>
            <a:r>
              <a:rPr lang="en-US" sz="1300" dirty="0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(++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writePointer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&gt;=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delayBufLength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)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writePointer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= </a:t>
            </a:r>
            <a:r>
              <a:rPr lang="en-US" sz="1300" dirty="0">
                <a:solidFill>
                  <a:srgbClr val="1C00CF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0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;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readPointer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+= </a:t>
            </a:r>
            <a:r>
              <a:rPr lang="en-US" sz="1300" dirty="0">
                <a:solidFill>
                  <a:srgbClr val="1C00CF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1.0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- delta_;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</a:t>
            </a:r>
            <a:r>
              <a:rPr lang="en-US" sz="1300" dirty="0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readPointer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&gt;=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delayBufLength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)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readPointer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-= (</a:t>
            </a:r>
            <a:r>
              <a:rPr lang="en-US" sz="1300" dirty="0">
                <a:solidFill>
                  <a:srgbClr val="AA0D91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float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)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delayBufLength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;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74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// Store the output sample in the buffer, replacing the input</a:t>
            </a:r>
            <a:endParaRPr lang="en-US" sz="1300" dirty="0">
              <a:solidFill>
                <a:srgbClr val="000000"/>
              </a:solidFill>
              <a:latin typeface="Courier New" pitchFamily="49" charset="0"/>
              <a:ea typeface="ヒラギノ角ゴ Pro W3"/>
              <a:cs typeface="Courier New" pitchFamily="49" charset="0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channelData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] = out;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   }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ヒラギノ角ゴ Pro W3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20713"/>
          </a:xfrm>
        </p:spPr>
        <p:txBody>
          <a:bodyPr/>
          <a:lstStyle/>
          <a:p>
            <a:pPr eaLnBrk="1" hangingPunct="1"/>
            <a:r>
              <a:rPr lang="en-US" sz="4000"/>
              <a:t>Variable Delay Line in Software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6021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spcAft>
                <a:spcPct val="5000"/>
              </a:spcAft>
            </a:pPr>
            <a:r>
              <a:rPr lang="en-US" sz="2800"/>
              <a:t>Model of physical propagation-path geometry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5000"/>
              </a:spcAft>
              <a:buFontTx/>
              <a:buNone/>
            </a:pPr>
            <a:r>
              <a:rPr lang="en-US" sz="2400">
                <a:sym typeface="Wingdings" pitchFamily="2" charset="2"/>
              </a:rPr>
              <a:t> </a:t>
            </a:r>
            <a:r>
              <a:rPr lang="en-US" sz="2400"/>
              <a:t>read- and write-pointers separated by predictable minimum &amp; maximum delay intervals 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spcAft>
                <a:spcPct val="5000"/>
              </a:spcAft>
            </a:pPr>
            <a:r>
              <a:rPr lang="en-US" sz="2000"/>
              <a:t>unnecessary to worry about read-pointers </a:t>
            </a:r>
            <a:r>
              <a:rPr lang="en-US" sz="2000" i="1"/>
              <a:t>passing</a:t>
            </a:r>
            <a:r>
              <a:rPr lang="en-US" sz="2000"/>
              <a:t> write-pointers 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spcAft>
                <a:spcPct val="5000"/>
              </a:spcAft>
            </a:pPr>
            <a:r>
              <a:rPr lang="en-US" sz="2000"/>
              <a:t>unnecessary to worry about write-pointers </a:t>
            </a:r>
            <a:r>
              <a:rPr lang="en-US" sz="2000" i="1"/>
              <a:t>passing</a:t>
            </a:r>
            <a:r>
              <a:rPr lang="en-US" sz="2000"/>
              <a:t> read-pointers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spcAft>
                <a:spcPct val="5000"/>
              </a:spcAft>
            </a:pPr>
            <a:r>
              <a:rPr lang="en-US" sz="2800"/>
              <a:t>Other cases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5000"/>
              </a:spcAft>
            </a:pPr>
            <a:r>
              <a:rPr lang="en-US" sz="2400"/>
              <a:t>Generic </a:t>
            </a:r>
            <a:r>
              <a:rPr lang="en-US" sz="2400" i="1"/>
              <a:t>frequency shifters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spcAft>
                <a:spcPct val="5000"/>
              </a:spcAft>
            </a:pPr>
            <a:r>
              <a:rPr lang="en-US" sz="2000"/>
              <a:t>Time and pitch scale modification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5000"/>
              </a:spcAft>
            </a:pPr>
            <a:r>
              <a:rPr lang="en-US" sz="2400"/>
              <a:t>Doppler simulator not driven by changing geometry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5000"/>
              </a:spcAft>
              <a:buFontTx/>
              <a:buNone/>
            </a:pP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read- and write-pointers may get too close to each other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spcAft>
                <a:spcPct val="5000"/>
              </a:spcAft>
            </a:pPr>
            <a:r>
              <a:rPr lang="en-US" sz="2000"/>
              <a:t>read pointer will eventually ``catch up to'' or ``fall back into'' write pointer location 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spcAft>
                <a:spcPct val="5000"/>
              </a:spcAft>
            </a:pPr>
            <a:r>
              <a:rPr lang="en-US" sz="2000"/>
              <a:t>discontinuity issues caused when read and write pointers cross 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spcAft>
                <a:spcPct val="5000"/>
              </a:spcAft>
            </a:pPr>
            <a:r>
              <a:rPr lang="en-US" sz="2000"/>
              <a:t>pointer cross-fade scheme may be necessary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Read Pointers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Used to simulate multiple listeners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Each read-pointer signal can be filtered to simulate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propagation losses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radiation characteristics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	of source in direction of listener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Read-pointers can move independently to simulate different Doppler shifts associated with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different listener motions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relative source directions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Write Pointers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144000" cy="6021387"/>
          </a:xfrm>
        </p:spPr>
        <p:txBody>
          <a:bodyPr/>
          <a:lstStyle/>
          <a:p>
            <a:pPr marL="173038" indent="-173038" eaLnBrk="1" hangingPunct="1"/>
            <a:r>
              <a:rPr lang="en-US" sz="2400" dirty="0"/>
              <a:t>If write pointers at fixed spacing</a:t>
            </a:r>
          </a:p>
          <a:p>
            <a:pPr marL="536575" lvl="1" indent="-184150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/>
              <a:t>equivalent to multiple read pointers</a:t>
            </a:r>
          </a:p>
          <a:p>
            <a:pPr marL="536575" lvl="1" indent="-184150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/>
              <a:t>provide basic multipath simulation</a:t>
            </a:r>
          </a:p>
          <a:p>
            <a:pPr marL="173038" indent="-173038" eaLnBrk="1" hangingPunct="1"/>
            <a:r>
              <a:rPr lang="en-US" sz="2400" dirty="0"/>
              <a:t>If write pointers moving </a:t>
            </a:r>
            <a:r>
              <a:rPr lang="en-US" sz="2400" i="1" dirty="0"/>
              <a:t>independently</a:t>
            </a:r>
          </a:p>
          <a:p>
            <a:pPr marL="536575" lvl="1" indent="-184150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/>
              <a:t>induce independent Doppler shifts due to source motion</a:t>
            </a:r>
          </a:p>
          <a:p>
            <a:pPr marL="536575" lvl="1" indent="-184150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/>
              <a:t>each write-pointer represent signal from separate source to single listener</a:t>
            </a:r>
          </a:p>
          <a:p>
            <a:pPr marL="536575" lvl="1" indent="-184150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/>
              <a:t>each write-signal can be passed through its own filter</a:t>
            </a:r>
          </a:p>
          <a:p>
            <a:pPr marL="536575" lvl="1" indent="-184150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/>
              <a:t>implement all filtering on propagation path from source to listener</a:t>
            </a:r>
          </a:p>
          <a:p>
            <a:pPr marL="173038" indent="-173038" eaLnBrk="1" hangingPunct="1"/>
            <a:r>
              <a:rPr lang="en-US" sz="2400" dirty="0"/>
              <a:t>all write pointers have same input signal</a:t>
            </a:r>
          </a:p>
          <a:p>
            <a:pPr marL="536575" lvl="1" indent="-184150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/>
              <a:t>their filters can be implemented using </a:t>
            </a:r>
            <a:r>
              <a:rPr lang="en-US" sz="2000" i="1" dirty="0"/>
              <a:t>series chain</a:t>
            </a:r>
            <a:r>
              <a:rPr lang="en-US" sz="2000" dirty="0"/>
              <a:t> </a:t>
            </a:r>
          </a:p>
          <a:p>
            <a:pPr marL="536575" lvl="1" indent="-184150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/>
              <a:t>outputs of successive filters correspond to progressively longer propagation paths</a:t>
            </a:r>
          </a:p>
          <a:p>
            <a:pPr marL="803275" lvl="2" indent="-87313" eaLnBrk="1" hangingPunct="1">
              <a:buClr>
                <a:schemeClr val="accent2"/>
              </a:buClr>
            </a:pPr>
            <a:r>
              <a:rPr lang="en-US" sz="1800" dirty="0"/>
              <a:t>progressively more filtering</a:t>
            </a:r>
          </a:p>
          <a:p>
            <a:pPr marL="536575" lvl="1" indent="-184150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/>
              <a:t>reduce filter order required for propagation paths longer than shortest</a:t>
            </a:r>
          </a:p>
          <a:p>
            <a:pPr marL="536575" lvl="1" indent="-184150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/>
              <a:t>all but first write-pointer simply sum into shared delay line</a:t>
            </a:r>
          </a:p>
          <a:p>
            <a:pPr marL="536575" lvl="1" indent="-184150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/>
              <a:t>write-pointers may cross each other with no ill effects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Write Pointers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144000" cy="6021387"/>
          </a:xfrm>
        </p:spPr>
        <p:txBody>
          <a:bodyPr/>
          <a:lstStyle/>
          <a:p>
            <a:pPr marL="533400" indent="-533400" eaLnBrk="1" hangingPunct="1"/>
            <a:r>
              <a:rPr lang="en-US" sz="2800"/>
              <a:t>single delay line simulates many moving listeners </a:t>
            </a:r>
            <a:r>
              <a:rPr lang="en-US" sz="2800" i="1"/>
              <a:t>or</a:t>
            </a:r>
            <a:r>
              <a:rPr lang="en-US" sz="2800"/>
              <a:t> many moving sources</a:t>
            </a:r>
          </a:p>
          <a:p>
            <a:pPr marL="533400" indent="-533400" eaLnBrk="1" hangingPunct="1"/>
            <a:r>
              <a:rPr lang="en-US" sz="2800"/>
              <a:t>many moving listeners </a:t>
            </a:r>
            <a:r>
              <a:rPr lang="en-US" sz="2800" i="1"/>
              <a:t>and</a:t>
            </a:r>
            <a:r>
              <a:rPr lang="en-US" sz="2800"/>
              <a:t> many moving sources</a:t>
            </a:r>
          </a:p>
          <a:p>
            <a:pPr marL="914400" lvl="1" indent="-457200" eaLnBrk="1" hangingPunct="1">
              <a:buSzPct val="120000"/>
              <a:buFontTx/>
              <a:buBlip>
                <a:blip r:embed="rId3"/>
              </a:buBlip>
            </a:pPr>
            <a:r>
              <a:rPr lang="en-US" sz="2400"/>
              <a:t>different listeners do not see same Doppler shift for each moving source</a:t>
            </a:r>
          </a:p>
          <a:p>
            <a:pPr marL="914400" lvl="1" indent="-457200" eaLnBrk="1" hangingPunct="1">
              <a:buSzPct val="120000"/>
              <a:buFontTx/>
              <a:buBlip>
                <a:blip r:embed="rId3"/>
              </a:buBlip>
            </a:pPr>
            <a:r>
              <a:rPr lang="en-US" sz="2400"/>
              <a:t>listener's read-pointer motion can be adjusted to correct for Doppler shift seen from any particular source</a:t>
            </a:r>
          </a:p>
          <a:p>
            <a:pPr marL="1295400" lvl="2" indent="-381000" eaLnBrk="1" hangingPunct="1"/>
            <a:r>
              <a:rPr lang="en-US" sz="2000"/>
              <a:t>cannot correct for more than 1 in general</a:t>
            </a:r>
          </a:p>
          <a:p>
            <a:pPr marL="914400" lvl="1" indent="-457200" eaLnBrk="1" hangingPunct="1">
              <a:buFontTx/>
              <a:buNone/>
            </a:pPr>
            <a:r>
              <a:rPr lang="en-US" sz="2400">
                <a:solidFill>
                  <a:srgbClr val="990000"/>
                </a:solidFill>
                <a:sym typeface="Wingdings" pitchFamily="2" charset="2"/>
              </a:rPr>
              <a:t> </a:t>
            </a:r>
            <a:r>
              <a:rPr lang="en-US" sz="2400">
                <a:sym typeface="Wingdings" pitchFamily="2" charset="2"/>
              </a:rPr>
              <a:t> </a:t>
            </a:r>
            <a:r>
              <a:rPr lang="en-US" sz="2400"/>
              <a:t>Not possible to share a single delay line</a:t>
            </a:r>
          </a:p>
          <a:p>
            <a:pPr marL="1295400" lvl="2" indent="-381000" eaLnBrk="1" hangingPunct="1"/>
            <a:r>
              <a:rPr lang="en-US" sz="2000"/>
              <a:t>need as many delay lines as there are sources or listeners, whichever is smaller</a:t>
            </a:r>
          </a:p>
          <a:p>
            <a:pPr marL="1295400" lvl="2" indent="-381000" eaLnBrk="1" hangingPunct="1"/>
            <a:r>
              <a:rPr lang="en-US" sz="2000" i="1"/>
              <a:t>N</a:t>
            </a:r>
            <a:r>
              <a:rPr lang="en-US" sz="2000"/>
              <a:t>  moving sources, </a:t>
            </a:r>
            <a:r>
              <a:rPr lang="en-US" sz="2000" i="1"/>
              <a:t>M</a:t>
            </a:r>
            <a:r>
              <a:rPr lang="en-US" sz="2000"/>
              <a:t> moving listeners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min(</a:t>
            </a:r>
            <a:r>
              <a:rPr lang="en-US" sz="2000" i="1"/>
              <a:t>N</a:t>
            </a:r>
            <a:r>
              <a:rPr lang="en-US" sz="2000"/>
              <a:t>,</a:t>
            </a:r>
            <a:r>
              <a:rPr lang="en-US" sz="2000" i="1"/>
              <a:t>M</a:t>
            </a:r>
            <a:r>
              <a:rPr lang="en-US" sz="2000"/>
              <a:t>) delay lines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16024" y="1844824"/>
            <a:ext cx="8676456" cy="3142742"/>
            <a:chOff x="1691680" y="1844824"/>
            <a:chExt cx="5904656" cy="2138754"/>
          </a:xfrm>
        </p:grpSpPr>
        <p:sp>
          <p:nvSpPr>
            <p:cNvPr id="5" name="TextBox 4"/>
            <p:cNvSpPr txBox="1"/>
            <p:nvPr/>
          </p:nvSpPr>
          <p:spPr>
            <a:xfrm>
              <a:off x="2843808" y="2564904"/>
              <a:ext cx="3600400" cy="66172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 sz="900" dirty="0">
                <a:solidFill>
                  <a:prstClr val="black"/>
                </a:solidFill>
                <a:latin typeface="Calibri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900" dirty="0">
                  <a:solidFill>
                    <a:prstClr val="black"/>
                  </a:solidFill>
                  <a:latin typeface="Calibri"/>
                  <a:cs typeface="+mn-cs"/>
                </a:rPr>
                <a:t>Delay line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 sz="9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691680" y="2852936"/>
              <a:ext cx="1188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</p:cNvCxnSpPr>
            <p:nvPr/>
          </p:nvCxnSpPr>
          <p:spPr>
            <a:xfrm flipV="1">
              <a:off x="6444208" y="2888070"/>
              <a:ext cx="1152128" cy="76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044715" y="3645024"/>
              <a:ext cx="9512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/>
                  <a:cs typeface="+mn-cs"/>
                </a:rPr>
                <a:t>Listener1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86459" y="3645024"/>
              <a:ext cx="997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/>
                  <a:cs typeface="+mn-cs"/>
                </a:rPr>
                <a:t>Listener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43808" y="1844824"/>
              <a:ext cx="8581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/>
                  <a:cs typeface="+mn-cs"/>
                </a:rPr>
                <a:t>Source1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89945" y="1844824"/>
              <a:ext cx="8581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/>
                  <a:cs typeface="+mn-cs"/>
                </a:rPr>
                <a:t>Source2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26049" y="1844824"/>
              <a:ext cx="8581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/>
                  <a:cs typeface="+mn-cs"/>
                </a:rPr>
                <a:t>Source3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3275856" y="2132856"/>
              <a:ext cx="2214" cy="432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860032" y="2204864"/>
              <a:ext cx="5977" cy="36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940152" y="2204864"/>
              <a:ext cx="0" cy="36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0"/>
            </p:cNvCxnSpPr>
            <p:nvPr/>
          </p:nvCxnSpPr>
          <p:spPr>
            <a:xfrm flipH="1" flipV="1">
              <a:off x="5556869" y="3212976"/>
              <a:ext cx="0" cy="432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692787" y="3212976"/>
              <a:ext cx="0" cy="432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491880" y="2132856"/>
              <a:ext cx="12352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400" dirty="0">
                  <a:solidFill>
                    <a:prstClr val="black"/>
                  </a:solidFill>
                  <a:latin typeface="Calibri"/>
                  <a:cs typeface="+mn-cs"/>
                </a:rPr>
                <a:t>Write pointers</a:t>
              </a:r>
              <a:endParaRPr lang="en-US" sz="1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23928" y="3356992"/>
              <a:ext cx="11927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400" dirty="0">
                  <a:solidFill>
                    <a:prstClr val="black"/>
                  </a:solidFill>
                  <a:latin typeface="Calibri"/>
                  <a:cs typeface="+mn-cs"/>
                </a:rPr>
                <a:t>Read pointers</a:t>
              </a:r>
              <a:endParaRPr lang="en-US" sz="1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059832" y="2132856"/>
              <a:ext cx="36004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716016" y="2204864"/>
              <a:ext cx="36004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24128" y="2204864"/>
              <a:ext cx="38880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476763" y="3645024"/>
              <a:ext cx="36004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412852" y="3645024"/>
              <a:ext cx="36004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059832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298012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536192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774372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012552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50732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488912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727092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965272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203452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441632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9812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917992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156176" y="2564904"/>
              <a:ext cx="0" cy="648072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3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itchFamily="34" charset="0"/>
                <a:ea typeface="Times New Roman"/>
                <a:cs typeface="Arial" pitchFamily="34" charset="0"/>
              </a:rPr>
              <a:t>Delay line with multiple read and write pointers, corresponding to multiple sources and listeners.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Sound Source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613"/>
            <a:ext cx="8425061" cy="6021387"/>
          </a:xfrm>
        </p:spPr>
        <p:txBody>
          <a:bodyPr/>
          <a:lstStyle/>
          <a:p>
            <a:pPr eaLnBrk="1" hangingPunct="1"/>
            <a:r>
              <a:rPr lang="en-US" sz="2800" dirty="0"/>
              <a:t>Sound waves produced at constant frequency </a:t>
            </a:r>
            <a:r>
              <a:rPr lang="en-US" sz="2800" i="1" dirty="0"/>
              <a:t>f</a:t>
            </a:r>
            <a:r>
              <a:rPr lang="en-US" sz="2800" baseline="-25000" dirty="0"/>
              <a:t>0</a:t>
            </a:r>
            <a:endParaRPr lang="en-US" sz="2800" dirty="0"/>
          </a:p>
          <a:p>
            <a:pPr eaLnBrk="1" hangingPunct="1"/>
            <a:r>
              <a:rPr lang="en-US" sz="2800" dirty="0" err="1"/>
              <a:t>Wavefronts</a:t>
            </a:r>
            <a:r>
              <a:rPr lang="en-US" sz="2800" dirty="0"/>
              <a:t> propagate symmetrically away from source at constant speed </a:t>
            </a:r>
            <a:r>
              <a:rPr lang="en-US" sz="2800" i="1" dirty="0"/>
              <a:t>c</a:t>
            </a:r>
            <a:endParaRPr lang="en-US" sz="2800" dirty="0"/>
          </a:p>
          <a:p>
            <a:pPr lvl="1" eaLnBrk="1" hangingPunct="1"/>
            <a:r>
              <a:rPr lang="en-US" sz="2400" dirty="0"/>
              <a:t>speed of sound in the medium</a:t>
            </a:r>
          </a:p>
          <a:p>
            <a:pPr eaLnBrk="1" hangingPunct="1"/>
            <a:r>
              <a:rPr lang="en-US" sz="2800" dirty="0"/>
              <a:t>Distance between </a:t>
            </a:r>
            <a:r>
              <a:rPr lang="en-US" sz="2800" dirty="0" err="1"/>
              <a:t>wavefronts</a:t>
            </a:r>
            <a:r>
              <a:rPr lang="en-US" sz="2800" dirty="0"/>
              <a:t> is wavelength</a:t>
            </a:r>
          </a:p>
          <a:p>
            <a:pPr eaLnBrk="1" hangingPunct="1"/>
            <a:r>
              <a:rPr lang="en-US" sz="2800" dirty="0"/>
              <a:t>All observers hear same frequency</a:t>
            </a:r>
          </a:p>
          <a:p>
            <a:pPr lvl="1" eaLnBrk="1" hangingPunct="1"/>
            <a:r>
              <a:rPr lang="en-US" sz="2400" dirty="0"/>
              <a:t>Equal to actual frequency of source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119364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Stereo Processing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Stereo processing of many sources accomplished using 2 delay lines</a:t>
            </a:r>
          </a:p>
          <a:p>
            <a:pPr lvl="1" eaLnBrk="1" hangingPunct="1"/>
            <a:r>
              <a:rPr lang="en-US" sz="2400"/>
              <a:t>corresponding to left and right stereo channels</a:t>
            </a:r>
          </a:p>
          <a:p>
            <a:pPr eaLnBrk="1" hangingPunct="1"/>
            <a:r>
              <a:rPr lang="en-US" sz="2800"/>
              <a:t>stereo mix may contain panned mixture of many sources, each with </a:t>
            </a:r>
          </a:p>
          <a:p>
            <a:pPr lvl="1" eaLnBrk="1" hangingPunct="1"/>
            <a:r>
              <a:rPr lang="en-US" sz="2400"/>
              <a:t>stereo placement</a:t>
            </a:r>
          </a:p>
          <a:p>
            <a:pPr lvl="1" eaLnBrk="1" hangingPunct="1"/>
            <a:r>
              <a:rPr lang="en-US" sz="2400"/>
              <a:t>path filtering</a:t>
            </a:r>
          </a:p>
          <a:p>
            <a:pPr lvl="1" eaLnBrk="1" hangingPunct="1"/>
            <a:r>
              <a:rPr lang="en-US" sz="2400"/>
              <a:t>Doppler shift</a:t>
            </a:r>
          </a:p>
          <a:p>
            <a:pPr eaLnBrk="1" hangingPunct="1"/>
            <a:r>
              <a:rPr lang="en-US" sz="2800"/>
              <a:t>2 stereo outputs may correspond to </a:t>
            </a:r>
          </a:p>
          <a:p>
            <a:pPr lvl="1" eaLnBrk="1" hangingPunct="1"/>
            <a:r>
              <a:rPr lang="en-US" sz="2400"/>
              <a:t>``left and right ears,'' or</a:t>
            </a:r>
          </a:p>
          <a:p>
            <a:pPr lvl="1" eaLnBrk="1" hangingPunct="1"/>
            <a:r>
              <a:rPr lang="en-US" sz="2400"/>
              <a:t>left- &amp; right-channel microphones in studio recording set-up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Sound Example I</a:t>
            </a:r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9144000" cy="5616575"/>
          </a:xfrm>
        </p:spPr>
        <p:txBody>
          <a:bodyPr/>
          <a:lstStyle/>
          <a:p>
            <a:pPr eaLnBrk="1" hangingPunct="1"/>
            <a:r>
              <a:rPr lang="en-US" sz="2400"/>
              <a:t>stationary observer &amp; moving sound source</a:t>
            </a:r>
          </a:p>
          <a:p>
            <a:pPr lvl="1" eaLnBrk="1" hangingPunct="1"/>
            <a:r>
              <a:rPr lang="en-US" sz="2000"/>
              <a:t>or stationary source &amp; moving observer </a:t>
            </a:r>
          </a:p>
          <a:p>
            <a:pPr eaLnBrk="1" hangingPunct="1"/>
            <a:r>
              <a:rPr lang="en-US" sz="2400"/>
              <a:t>source moving on straight line passing through observer</a:t>
            </a:r>
          </a:p>
          <a:p>
            <a:pPr eaLnBrk="1" hangingPunct="1"/>
            <a:r>
              <a:rPr lang="en-US" sz="2400"/>
              <a:t>Initial distance from source to observer s=30 m</a:t>
            </a:r>
          </a:p>
          <a:p>
            <a:pPr eaLnBrk="1" hangingPunct="1"/>
            <a:r>
              <a:rPr lang="en-US" sz="2400"/>
              <a:t>velocity of source v=6 m/s </a:t>
            </a:r>
          </a:p>
        </p:txBody>
      </p:sp>
      <p:pic>
        <p:nvPicPr>
          <p:cNvPr id="15365" name="Picture 5" descr="06"/>
          <p:cNvPicPr>
            <a:picLocks noChangeAspect="1" noChangeArrowheads="1"/>
          </p:cNvPicPr>
          <p:nvPr/>
        </p:nvPicPr>
        <p:blipFill>
          <a:blip r:embed="rId2" cstate="print"/>
          <a:srcRect l="6757" r="7411"/>
          <a:stretch>
            <a:fillRect/>
          </a:stretch>
        </p:blipFill>
        <p:spPr bwMode="auto">
          <a:xfrm>
            <a:off x="0" y="3014663"/>
            <a:ext cx="4398963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2411413" y="3811588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200">
              <a:latin typeface="Courier New" pitchFamily="49" charset="0"/>
            </a:endParaRPr>
          </a:p>
        </p:txBody>
      </p:sp>
      <p:pic>
        <p:nvPicPr>
          <p:cNvPr id="15367" name="Picture 10" descr="07"/>
          <p:cNvPicPr>
            <a:picLocks noChangeAspect="1" noChangeArrowheads="1"/>
          </p:cNvPicPr>
          <p:nvPr/>
        </p:nvPicPr>
        <p:blipFill>
          <a:blip r:embed="rId3" cstate="print"/>
          <a:srcRect l="4703" r="7559"/>
          <a:stretch>
            <a:fillRect/>
          </a:stretch>
        </p:blipFill>
        <p:spPr bwMode="auto">
          <a:xfrm>
            <a:off x="4606925" y="2979738"/>
            <a:ext cx="4537075" cy="387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62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08850" y="2133600"/>
          <a:ext cx="6159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ound Recorder Document" r:id="rId4" imgW="304520" imgH="304520" progId="Package">
                  <p:embed/>
                </p:oleObj>
              </mc:Choice>
              <mc:Fallback>
                <p:oleObj name="Sound Recorder Document" r:id="rId4" imgW="304520" imgH="30452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133600"/>
                        <a:ext cx="6159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179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Sound Example I</a:t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40067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pic>
        <p:nvPicPr>
          <p:cNvPr id="47108" name="Picture 6" descr="08"/>
          <p:cNvPicPr>
            <a:picLocks noChangeAspect="1" noChangeArrowheads="1"/>
          </p:cNvPicPr>
          <p:nvPr/>
        </p:nvPicPr>
        <p:blipFill>
          <a:blip r:embed="rId2" cstate="print"/>
          <a:srcRect l="4703" r="7530"/>
          <a:stretch>
            <a:fillRect/>
          </a:stretch>
        </p:blipFill>
        <p:spPr bwMode="auto">
          <a:xfrm>
            <a:off x="2339181" y="908050"/>
            <a:ext cx="45370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530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Sound Example II</a:t>
            </a:r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9144000" cy="5616575"/>
          </a:xfrm>
        </p:spPr>
        <p:txBody>
          <a:bodyPr/>
          <a:lstStyle/>
          <a:p>
            <a:pPr eaLnBrk="1" hangingPunct="1"/>
            <a:r>
              <a:rPr lang="en-US" sz="2400"/>
              <a:t>stationary observer &amp; moving sound source</a:t>
            </a:r>
          </a:p>
          <a:p>
            <a:pPr eaLnBrk="1" hangingPunct="1"/>
            <a:r>
              <a:rPr lang="en-US" sz="2400"/>
              <a:t>source moves on straight line some minimum distance from observer</a:t>
            </a:r>
          </a:p>
          <a:p>
            <a:pPr lvl="1" eaLnBrk="1" hangingPunct="1"/>
            <a:r>
              <a:rPr lang="en-US" sz="2000"/>
              <a:t>Initial distance from source to observer s=30 m</a:t>
            </a:r>
          </a:p>
          <a:p>
            <a:pPr lvl="1" eaLnBrk="1" hangingPunct="1"/>
            <a:r>
              <a:rPr lang="en-US" sz="2000"/>
              <a:t>Velocity of source v=6 m/s </a:t>
            </a:r>
          </a:p>
          <a:p>
            <a:pPr lvl="1" eaLnBrk="1" hangingPunct="1"/>
            <a:r>
              <a:rPr lang="en-GB" sz="2000"/>
              <a:t>Minimum distance d=5m</a:t>
            </a:r>
            <a:endParaRPr lang="en-US" sz="2000"/>
          </a:p>
          <a:p>
            <a:pPr eaLnBrk="1" hangingPunct="1"/>
            <a:endParaRPr lang="en-US"/>
          </a:p>
        </p:txBody>
      </p:sp>
      <p:pic>
        <p:nvPicPr>
          <p:cNvPr id="16389" name="Picture 5" descr="09"/>
          <p:cNvPicPr>
            <a:picLocks noChangeAspect="1" noChangeArrowheads="1"/>
          </p:cNvPicPr>
          <p:nvPr/>
        </p:nvPicPr>
        <p:blipFill>
          <a:blip r:embed="rId2" cstate="print"/>
          <a:srcRect l="6071" r="7530"/>
          <a:stretch>
            <a:fillRect/>
          </a:stretch>
        </p:blipFill>
        <p:spPr bwMode="auto">
          <a:xfrm>
            <a:off x="0" y="3138488"/>
            <a:ext cx="4284663" cy="37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6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59563" y="1789113"/>
          <a:ext cx="7921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ound Recorder Document" r:id="rId3" imgW="304520" imgH="304520" progId="Package">
                  <p:embed/>
                </p:oleObj>
              </mc:Choice>
              <mc:Fallback>
                <p:oleObj name="Sound Recorder Document" r:id="rId3" imgW="304520" imgH="30452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789113"/>
                        <a:ext cx="79216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9" descr="untitled"/>
          <p:cNvPicPr>
            <a:picLocks noChangeAspect="1" noChangeArrowheads="1"/>
          </p:cNvPicPr>
          <p:nvPr/>
        </p:nvPicPr>
        <p:blipFill>
          <a:blip r:embed="rId5" cstate="print"/>
          <a:srcRect l="3528" r="7056"/>
          <a:stretch>
            <a:fillRect/>
          </a:stretch>
        </p:blipFill>
        <p:spPr bwMode="auto">
          <a:xfrm>
            <a:off x="4500563" y="2963863"/>
            <a:ext cx="4643437" cy="389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5430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Sound Example II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9144000" cy="56165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pic>
        <p:nvPicPr>
          <p:cNvPr id="48132" name="Picture 8" descr="10"/>
          <p:cNvPicPr>
            <a:picLocks noChangeAspect="1" noChangeArrowheads="1"/>
          </p:cNvPicPr>
          <p:nvPr/>
        </p:nvPicPr>
        <p:blipFill>
          <a:blip r:embed="rId2" cstate="print"/>
          <a:srcRect l="3482" r="7411"/>
          <a:stretch>
            <a:fillRect/>
          </a:stretch>
        </p:blipFill>
        <p:spPr bwMode="auto">
          <a:xfrm>
            <a:off x="2339752" y="1052736"/>
            <a:ext cx="47529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748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Sound Example III</a:t>
            </a:r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3708400" cy="616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3 tone signal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stationary observer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moving sound source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source moves on line some minimum distance from observer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Initial distance from source to observer s=30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Velocity of source v=6 m/s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/>
              <a:t>Minimum distance d=5m</a:t>
            </a:r>
            <a:endParaRPr lang="en-US" sz="3200"/>
          </a:p>
        </p:txBody>
      </p:sp>
      <p:graphicFrame>
        <p:nvGraphicFramePr>
          <p:cNvPr id="17410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32588" y="981075"/>
          <a:ext cx="72866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ound Recorder Document" r:id="rId2" imgW="304520" imgH="304520" progId="Package">
                  <p:embed/>
                </p:oleObj>
              </mc:Choice>
              <mc:Fallback>
                <p:oleObj name="Sound Recorder Document" r:id="rId2" imgW="304520" imgH="30452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981075"/>
                        <a:ext cx="728662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3" name="Picture 10" descr="14a"/>
          <p:cNvPicPr>
            <a:picLocks noChangeAspect="1" noChangeArrowheads="1"/>
          </p:cNvPicPr>
          <p:nvPr/>
        </p:nvPicPr>
        <p:blipFill>
          <a:blip r:embed="rId4" cstate="print"/>
          <a:srcRect l="4787" t="1877" r="8183" b="2347"/>
          <a:stretch>
            <a:fillRect/>
          </a:stretch>
        </p:blipFill>
        <p:spPr bwMode="auto">
          <a:xfrm>
            <a:off x="3670300" y="2339975"/>
            <a:ext cx="5473700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4153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4"/>
          <p:cNvGrpSpPr/>
          <p:nvPr/>
        </p:nvGrpSpPr>
        <p:grpSpPr>
          <a:xfrm rot="16200000">
            <a:off x="7416316" y="3320988"/>
            <a:ext cx="648072" cy="864096"/>
            <a:chOff x="323528" y="620688"/>
            <a:chExt cx="1080120" cy="1152128"/>
          </a:xfrm>
        </p:grpSpPr>
        <p:sp>
          <p:nvSpPr>
            <p:cNvPr id="689" name="Oval 688"/>
            <p:cNvSpPr/>
            <p:nvPr/>
          </p:nvSpPr>
          <p:spPr>
            <a:xfrm>
              <a:off x="395536" y="836712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1259632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323528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694" name="Isosceles Triangle 693"/>
            <p:cNvSpPr/>
            <p:nvPr/>
          </p:nvSpPr>
          <p:spPr>
            <a:xfrm>
              <a:off x="755576" y="620688"/>
              <a:ext cx="216024" cy="2880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706"/>
          <p:cNvGrpSpPr/>
          <p:nvPr/>
        </p:nvGrpSpPr>
        <p:grpSpPr>
          <a:xfrm rot="16200000">
            <a:off x="7470322" y="3483006"/>
            <a:ext cx="792088" cy="468052"/>
            <a:chOff x="4355976" y="2420888"/>
            <a:chExt cx="720080" cy="360040"/>
          </a:xfrm>
        </p:grpSpPr>
        <p:sp>
          <p:nvSpPr>
            <p:cNvPr id="696" name="Oval 695"/>
            <p:cNvSpPr/>
            <p:nvPr/>
          </p:nvSpPr>
          <p:spPr>
            <a:xfrm>
              <a:off x="4499992" y="2420888"/>
              <a:ext cx="144016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697" name="Oval 696"/>
            <p:cNvSpPr/>
            <p:nvPr/>
          </p:nvSpPr>
          <p:spPr>
            <a:xfrm>
              <a:off x="4788024" y="2420888"/>
              <a:ext cx="144016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699" name="Straight Connector 698"/>
            <p:cNvCxnSpPr>
              <a:stCxn id="696" idx="7"/>
              <a:endCxn id="697" idx="1"/>
            </p:cNvCxnSpPr>
            <p:nvPr/>
          </p:nvCxnSpPr>
          <p:spPr>
            <a:xfrm>
              <a:off x="4622917" y="2431433"/>
              <a:ext cx="18619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>
              <a:stCxn id="696" idx="1"/>
            </p:cNvCxnSpPr>
            <p:nvPr/>
          </p:nvCxnSpPr>
          <p:spPr>
            <a:xfrm flipH="1">
              <a:off x="4499992" y="2431433"/>
              <a:ext cx="21091" cy="27748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>
              <a:stCxn id="697" idx="5"/>
            </p:cNvCxnSpPr>
            <p:nvPr/>
          </p:nvCxnSpPr>
          <p:spPr>
            <a:xfrm>
              <a:off x="4910949" y="2482351"/>
              <a:ext cx="21091" cy="2265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Arc 703"/>
            <p:cNvSpPr/>
            <p:nvPr/>
          </p:nvSpPr>
          <p:spPr>
            <a:xfrm flipH="1" flipV="1">
              <a:off x="4932040" y="2564904"/>
              <a:ext cx="144016" cy="21602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705" name="Arc 704"/>
            <p:cNvSpPr/>
            <p:nvPr/>
          </p:nvSpPr>
          <p:spPr>
            <a:xfrm flipV="1">
              <a:off x="4355976" y="2564904"/>
              <a:ext cx="144016" cy="21602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344308" y="4113076"/>
            <a:ext cx="103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  <a:latin typeface="Calibri"/>
                <a:cs typeface="+mn-cs"/>
              </a:rPr>
              <a:t>Stationary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  <a:latin typeface="Calibri"/>
                <a:cs typeface="+mn-cs"/>
              </a:rPr>
              <a:t>listener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69" name="Rectangle 668"/>
          <p:cNvSpPr/>
          <p:nvPr/>
        </p:nvSpPr>
        <p:spPr>
          <a:xfrm rot="18789828">
            <a:off x="2960786" y="2900002"/>
            <a:ext cx="484249" cy="230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71" name="Isosceles Triangle 670"/>
          <p:cNvSpPr/>
          <p:nvPr/>
        </p:nvSpPr>
        <p:spPr>
          <a:xfrm rot="13389828">
            <a:off x="3080512" y="2591499"/>
            <a:ext cx="576064" cy="4942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73" name="Arc 672"/>
          <p:cNvSpPr/>
          <p:nvPr/>
        </p:nvSpPr>
        <p:spPr>
          <a:xfrm rot="21489828">
            <a:off x="3144095" y="2365527"/>
            <a:ext cx="576064" cy="82361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8" name="Arc 677"/>
          <p:cNvSpPr/>
          <p:nvPr/>
        </p:nvSpPr>
        <p:spPr>
          <a:xfrm rot="21489828">
            <a:off x="3189546" y="2483253"/>
            <a:ext cx="460851" cy="65888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 rot="16200000">
            <a:off x="1619672" y="2651314"/>
            <a:ext cx="2304000" cy="2304000"/>
          </a:xfrm>
          <a:prstGeom prst="arc">
            <a:avLst>
              <a:gd name="adj1" fmla="val 2362694"/>
              <a:gd name="adj2" fmla="val 21444332"/>
            </a:avLst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66322" y="2651314"/>
            <a:ext cx="1244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  <a:latin typeface="Calibri"/>
                <a:cs typeface="+mn-cs"/>
              </a:rPr>
              <a:t>Moving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  <a:latin typeface="Calibri"/>
                <a:cs typeface="+mn-cs"/>
              </a:rPr>
              <a:t>loudspeaker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  <a:latin typeface="Calibri"/>
                <a:cs typeface="+mn-cs"/>
              </a:rPr>
              <a:t>horn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ea typeface="Times New Roman"/>
                <a:cs typeface="Arial" pitchFamily="34" charset="0"/>
              </a:rPr>
              <a:t>Leslie speaker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39752" y="5589240"/>
            <a:ext cx="4291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ea typeface="Times New Roman"/>
              </a:rPr>
              <a:t>Moving loudspeaker and stationary listener,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rgbClr val="000000"/>
                </a:solidFill>
              </a:rPr>
              <a:t>Source moving with v</a:t>
            </a:r>
            <a:r>
              <a:rPr lang="en-US" sz="3600" baseline="-30000">
                <a:solidFill>
                  <a:srgbClr val="000000"/>
                </a:solidFill>
              </a:rPr>
              <a:t>source</a:t>
            </a:r>
            <a:r>
              <a:rPr lang="en-US" sz="3600">
                <a:solidFill>
                  <a:srgbClr val="000000"/>
                </a:solidFill>
              </a:rPr>
              <a:t>&lt;c (Mach 0.7)</a:t>
            </a:r>
            <a:r>
              <a:rPr lang="en-US" sz="400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7313" y="836613"/>
            <a:ext cx="6516687" cy="602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sound source radiating sound waves at a constant frequency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sound source moving to right with speed </a:t>
            </a:r>
            <a:r>
              <a:rPr lang="en-US" sz="2800" i="1"/>
              <a:t>v</a:t>
            </a:r>
            <a:r>
              <a:rPr lang="en-US" sz="2800" i="1" baseline="-25000"/>
              <a:t>s</a:t>
            </a:r>
            <a:r>
              <a:rPr lang="en-US" sz="2800"/>
              <a:t>=0.7</a:t>
            </a:r>
            <a:r>
              <a:rPr lang="en-US" sz="2800" i="1"/>
              <a:t>c</a:t>
            </a:r>
            <a:r>
              <a:rPr lang="en-US" sz="2800"/>
              <a:t> (Mach 0.7)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source moving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center of each new wavefront slightly displaced to 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wavefronts bunch up on right side (in front) of source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spread further apart on left side (behind) of source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observer in front of source hears higher frequency </a:t>
            </a:r>
            <a:r>
              <a:rPr lang="en-US" sz="2800" i="1"/>
              <a:t>f</a:t>
            </a:r>
            <a:r>
              <a:rPr lang="en-US" sz="2800"/>
              <a:t> ´ &gt; </a:t>
            </a:r>
            <a:r>
              <a:rPr lang="en-US" sz="2800" i="1"/>
              <a:t>f</a:t>
            </a:r>
            <a:r>
              <a:rPr lang="en-US" sz="2800" baseline="-25000"/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observer behind source hears lower frequency </a:t>
            </a:r>
            <a:r>
              <a:rPr lang="en-US" sz="2800" i="1"/>
              <a:t>f</a:t>
            </a:r>
            <a:r>
              <a:rPr lang="en-US" sz="2800"/>
              <a:t> ´ &lt; </a:t>
            </a:r>
            <a:r>
              <a:rPr lang="en-US" sz="2800" i="1"/>
              <a:t>f</a:t>
            </a:r>
            <a:r>
              <a:rPr lang="en-US" sz="2800" baseline="-25000"/>
              <a:t>0</a:t>
            </a:r>
          </a:p>
        </p:txBody>
      </p:sp>
      <p:sp>
        <p:nvSpPr>
          <p:cNvPr id="33796" name="AutoShape 5" descr="doppler1"/>
          <p:cNvSpPr>
            <a:spLocks noChangeAspect="1" noChangeArrowheads="1"/>
          </p:cNvSpPr>
          <p:nvPr/>
        </p:nvSpPr>
        <p:spPr bwMode="auto">
          <a:xfrm>
            <a:off x="4681538" y="3657600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7" name="AutoShape 7" descr="doppler1"/>
          <p:cNvSpPr>
            <a:spLocks noChangeAspect="1" noChangeArrowheads="1"/>
          </p:cNvSpPr>
          <p:nvPr/>
        </p:nvSpPr>
        <p:spPr bwMode="auto">
          <a:xfrm>
            <a:off x="4645025" y="2852738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AutoShape 9" descr="doppler1"/>
          <p:cNvSpPr>
            <a:spLocks noChangeAspect="1" noChangeArrowheads="1"/>
          </p:cNvSpPr>
          <p:nvPr/>
        </p:nvSpPr>
        <p:spPr bwMode="auto">
          <a:xfrm>
            <a:off x="3602038" y="2706688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AutoShape 12" descr="doppler2"/>
          <p:cNvSpPr>
            <a:spLocks noChangeAspect="1" noChangeArrowheads="1"/>
          </p:cNvSpPr>
          <p:nvPr/>
        </p:nvSpPr>
        <p:spPr bwMode="auto">
          <a:xfrm>
            <a:off x="992188" y="3190875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3800" name="Picture 13" descr="doppl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0575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Source moving with v</a:t>
            </a:r>
            <a:r>
              <a:rPr lang="en-US" baseline="-30000">
                <a:solidFill>
                  <a:srgbClr val="000000"/>
                </a:solidFill>
              </a:rPr>
              <a:t>source</a:t>
            </a:r>
            <a:r>
              <a:rPr lang="en-US">
                <a:solidFill>
                  <a:srgbClr val="000000"/>
                </a:solidFill>
              </a:rPr>
              <a:t>=c 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25538"/>
            <a:ext cx="9036497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source moving at speed of sound in medium (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s</a:t>
            </a:r>
            <a:r>
              <a:rPr lang="en-US" sz="2400" dirty="0"/>
              <a:t> =</a:t>
            </a:r>
            <a:r>
              <a:rPr lang="en-US" sz="2400" i="1" dirty="0"/>
              <a:t>c</a:t>
            </a:r>
            <a:r>
              <a:rPr lang="en-US" sz="2400" dirty="0"/>
              <a:t>, or Mach 1)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speed of sound in air at sea level ~ 340m/s or 750 mph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/>
              <a:t>wavefronts</a:t>
            </a:r>
            <a:r>
              <a:rPr lang="en-US" sz="2400" dirty="0"/>
              <a:t> in front of source now all bunched up at same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observer in front of source will detect nothing until source arrives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pressure front will be quite intense (a shock wave), due to all </a:t>
            </a:r>
            <a:r>
              <a:rPr lang="en-US" sz="2400" dirty="0" err="1"/>
              <a:t>wavefronts</a:t>
            </a:r>
            <a:r>
              <a:rPr lang="en-US" sz="2400" dirty="0"/>
              <a:t> adding together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not perceived as pitch but as </a:t>
            </a:r>
            <a:r>
              <a:rPr lang="en-US" sz="2000" i="1" dirty="0"/>
              <a:t>thump</a:t>
            </a:r>
            <a:r>
              <a:rPr lang="en-US" sz="2000" dirty="0"/>
              <a:t> of sound as pressure wall passes by</a:t>
            </a:r>
          </a:p>
        </p:txBody>
      </p:sp>
      <p:sp>
        <p:nvSpPr>
          <p:cNvPr id="34822" name="AutoShape 8" descr="bullet-2"/>
          <p:cNvSpPr>
            <a:spLocks noChangeAspect="1" noChangeArrowheads="1"/>
          </p:cNvSpPr>
          <p:nvPr/>
        </p:nvSpPr>
        <p:spPr bwMode="auto">
          <a:xfrm>
            <a:off x="2038350" y="1609725"/>
            <a:ext cx="50673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4295488"/>
            <a:ext cx="3600400" cy="2587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50" y="4114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Mach 1 - breaking the sound barrier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765175"/>
            <a:ext cx="3995737" cy="3671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/>
              <a:t>Jet pilots flying at Mach 1 report noticeable </a:t>
            </a:r>
            <a:r>
              <a:rPr lang="en-US" sz="1800" i="1"/>
              <a:t>wall</a:t>
            </a:r>
            <a:r>
              <a:rPr lang="en-US" sz="1800"/>
              <a:t> or </a:t>
            </a:r>
            <a:r>
              <a:rPr lang="en-US" sz="1800" i="1"/>
              <a:t>barrier</a:t>
            </a:r>
            <a:r>
              <a:rPr lang="en-US" sz="1800"/>
              <a:t> which must be penetrated before achieving supersonic speeds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i="1"/>
              <a:t>wall</a:t>
            </a:r>
            <a:r>
              <a:rPr lang="en-US" sz="1800"/>
              <a:t> due to intense pressure front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flying within this pressure front produces very turbulent and bouncy ride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Right combination of conditions and events can occur to create an unbelievable event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 F/A-18 Hornet passing through the sound barrier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>
                <a:sym typeface="Wingdings" pitchFamily="2" charset="2"/>
              </a:rPr>
              <a:t> </a:t>
            </a:r>
            <a:r>
              <a:rPr lang="en-US" sz="1600"/>
              <a:t>exact instant it goes supersonic</a:t>
            </a:r>
          </a:p>
          <a:p>
            <a:pPr eaLnBrk="1" hangingPunct="1">
              <a:lnSpc>
                <a:spcPct val="80000"/>
              </a:lnSpc>
            </a:pPr>
            <a:endParaRPr lang="en-US" sz="1800"/>
          </a:p>
        </p:txBody>
      </p:sp>
      <p:pic>
        <p:nvPicPr>
          <p:cNvPr id="35844" name="Picture 4" descr="mach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5175"/>
            <a:ext cx="5148263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0" y="4508500"/>
            <a:ext cx="914400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water vapor, density and temperature just right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Navy Ensign John Gay made this phenomenal photograph on July 7, 1999 while aboard carrier USS Constallation as Navy Lt. Ron Candiloro flew by.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plane in transonic flight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normal shock waves emanating from behind the canopy and across wings and fuselage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condition will last for only an instant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once supersonic flow exists completely around the aircraft, sharp-angled sonic cones replace the normal shock waves</a:t>
            </a:r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0" y="4005064"/>
            <a:ext cx="4798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CC0000"/>
                </a:solidFill>
              </a:rPr>
              <a:t>Credit: US Navy photo by John Gay, public domain</a:t>
            </a:r>
            <a:endParaRPr lang="en-US" sz="1600" i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en-US" sz="3000">
                <a:solidFill>
                  <a:srgbClr val="000000"/>
                </a:solidFill>
              </a:rPr>
              <a:t>Source moving with v</a:t>
            </a:r>
            <a:r>
              <a:rPr lang="en-US" sz="3000" baseline="-30000">
                <a:solidFill>
                  <a:srgbClr val="000000"/>
                </a:solidFill>
              </a:rPr>
              <a:t>source</a:t>
            </a:r>
            <a:r>
              <a:rPr lang="en-US" sz="3000">
                <a:solidFill>
                  <a:srgbClr val="000000"/>
                </a:solidFill>
              </a:rPr>
              <a:t>&gt;c: Mach 1.4 - supersonic</a:t>
            </a:r>
            <a:r>
              <a:rPr lang="en-US" sz="4000"/>
              <a:t> 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284538"/>
            <a:ext cx="9144000" cy="3573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/>
              <a:t>sound source broken sound speed barrier</a:t>
            </a:r>
          </a:p>
          <a:p>
            <a:pPr eaLnBrk="1" hangingPunct="1">
              <a:lnSpc>
                <a:spcPct val="80000"/>
              </a:lnSpc>
            </a:pPr>
            <a:r>
              <a:rPr lang="en-US" sz="1600"/>
              <a:t>traveling at 1.4 times the speed of sound (Mach 1.4)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/>
              <a:t>source moving faster than sound waves it creates</a:t>
            </a:r>
            <a:r>
              <a:rPr lang="en-US" sz="1600">
                <a:sym typeface="Wingdings" pitchFamily="2" charset="2"/>
              </a:rPr>
              <a:t></a:t>
            </a:r>
            <a:r>
              <a:rPr lang="en-US" sz="1600"/>
              <a:t>leads advancing wavefront</a:t>
            </a:r>
          </a:p>
          <a:p>
            <a:pPr eaLnBrk="1" hangingPunct="1">
              <a:lnSpc>
                <a:spcPct val="80000"/>
              </a:lnSpc>
            </a:pPr>
            <a:r>
              <a:rPr lang="en-US" sz="1600"/>
              <a:t>source will pass by observer before observer actually hears sound it creates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/>
              <a:t>angle of </a:t>
            </a:r>
            <a:r>
              <a:rPr lang="en-US" sz="1600" i="1"/>
              <a:t>Mach cone</a:t>
            </a:r>
            <a:r>
              <a:rPr lang="en-US" sz="1600"/>
              <a:t> depends on ratio of source speed to sound speed</a:t>
            </a:r>
          </a:p>
          <a:p>
            <a:pPr eaLnBrk="1" hangingPunct="1">
              <a:lnSpc>
                <a:spcPct val="80000"/>
              </a:lnSpc>
            </a:pPr>
            <a:r>
              <a:rPr lang="en-US" sz="1600"/>
              <a:t>intense pressure front on Mach cone causes </a:t>
            </a:r>
            <a:r>
              <a:rPr lang="en-US" sz="1600" i="1"/>
              <a:t>shock wave, </a:t>
            </a:r>
            <a:r>
              <a:rPr lang="en-US" sz="1600" b="1"/>
              <a:t>sonic boom</a:t>
            </a:r>
            <a:r>
              <a:rPr lang="en-US" sz="1600"/>
              <a:t>, as supersonic craft passes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/>
              <a:t>shock wave advances at speed of sound </a:t>
            </a:r>
            <a:r>
              <a:rPr lang="en-US" sz="1600" i="1"/>
              <a:t>c</a:t>
            </a:r>
            <a:endParaRPr lang="en-US" sz="1600"/>
          </a:p>
          <a:p>
            <a:pPr eaLnBrk="1" hangingPunct="1">
              <a:lnSpc>
                <a:spcPct val="80000"/>
              </a:lnSpc>
            </a:pPr>
            <a:r>
              <a:rPr lang="en-US" sz="1600"/>
              <a:t> it is built up from all of combined wave fronts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/>
              <a:t>sound heard by an observer will be quite intense</a:t>
            </a:r>
          </a:p>
          <a:p>
            <a:pPr eaLnBrk="1" hangingPunct="1">
              <a:lnSpc>
                <a:spcPct val="80000"/>
              </a:lnSpc>
            </a:pPr>
            <a:r>
              <a:rPr lang="en-US" sz="1600"/>
              <a:t>supersonic aircraft usually produces 2 sonic booms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/>
              <a:t>one from the aircraft's nose and other from its tail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/>
              <a:t>resulting in a double thump</a:t>
            </a:r>
          </a:p>
          <a:p>
            <a:pPr eaLnBrk="1" hangingPunct="1">
              <a:lnSpc>
                <a:spcPct val="80000"/>
              </a:lnSpc>
            </a:pPr>
            <a:r>
              <a:rPr lang="en-US" sz="1600"/>
              <a:t>bullet travelling at Mach 2.45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/>
              <a:t>Mach cone and shock wavefronts are very noticeable</a:t>
            </a:r>
          </a:p>
        </p:txBody>
      </p:sp>
      <p:pic>
        <p:nvPicPr>
          <p:cNvPr id="2053" name="Picture 13" descr="bullet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765175"/>
            <a:ext cx="341947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22" descr="doppler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549275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2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554639"/>
              </p:ext>
            </p:extLst>
          </p:nvPr>
        </p:nvGraphicFramePr>
        <p:xfrm>
          <a:off x="3651250" y="1554163"/>
          <a:ext cx="6540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90880" imgH="372240" progId="Package">
                  <p:embed/>
                </p:oleObj>
              </mc:Choice>
              <mc:Fallback>
                <p:oleObj name="Packager Shell Object" showAsIcon="1" r:id="rId5" imgW="290880" imgH="3722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554163"/>
                        <a:ext cx="6540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9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20713"/>
          </a:xfrm>
        </p:spPr>
        <p:txBody>
          <a:bodyPr/>
          <a:lstStyle/>
          <a:p>
            <a:pPr eaLnBrk="1" hangingPunct="1"/>
            <a:r>
              <a:rPr lang="en-GB" sz="4000"/>
              <a:t>Doppler Effect</a:t>
            </a:r>
            <a:endParaRPr lang="en-US" sz="400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6237287"/>
          </a:xfrm>
        </p:spPr>
        <p:txBody>
          <a:bodyPr/>
          <a:lstStyle/>
          <a:p>
            <a:pPr marL="177800" indent="-177800" eaLnBrk="1" hangingPunct="1">
              <a:lnSpc>
                <a:spcPct val="80000"/>
              </a:lnSpc>
            </a:pPr>
            <a:r>
              <a:rPr lang="en-US" sz="2400" i="1"/>
              <a:t>Doppler shift</a:t>
            </a:r>
            <a:r>
              <a:rPr lang="en-US" sz="2400"/>
              <a:t> </a:t>
            </a:r>
          </a:p>
          <a:p>
            <a:pPr marL="533400" lvl="1" indent="-176213" eaLnBrk="1" hangingPunct="1">
              <a:lnSpc>
                <a:spcPct val="80000"/>
              </a:lnSpc>
              <a:buClr>
                <a:srgbClr val="CC0000"/>
              </a:buClr>
            </a:pPr>
            <a:r>
              <a:rPr lang="en-US" sz="2000"/>
              <a:t>apparent change in acoustic frequency content of sound source due to </a:t>
            </a:r>
            <a:r>
              <a:rPr lang="en-US" sz="2000" i="1"/>
              <a:t>motion</a:t>
            </a:r>
            <a:r>
              <a:rPr lang="en-US" sz="2000"/>
              <a:t> of source relative to listener </a:t>
            </a:r>
          </a:p>
          <a:p>
            <a:pPr marL="533400" lvl="1" indent="-176213" eaLnBrk="1" hangingPunct="1">
              <a:lnSpc>
                <a:spcPct val="80000"/>
              </a:lnSpc>
              <a:buClr>
                <a:srgbClr val="CC0000"/>
              </a:buClr>
            </a:pPr>
            <a:r>
              <a:rPr lang="en-US" sz="2000"/>
              <a:t>as sound-source moves toward you, pitch is raised</a:t>
            </a:r>
          </a:p>
          <a:p>
            <a:pPr marL="533400" lvl="1" indent="-176213" eaLnBrk="1" hangingPunct="1">
              <a:lnSpc>
                <a:spcPct val="80000"/>
              </a:lnSpc>
              <a:buClr>
                <a:srgbClr val="CC0000"/>
              </a:buClr>
            </a:pPr>
            <a:r>
              <a:rPr lang="en-US" sz="2000"/>
              <a:t>as it moves away from you, pitch is lowered</a:t>
            </a:r>
          </a:p>
          <a:p>
            <a:pPr marL="177800" indent="-177800" eaLnBrk="1" hangingPunct="1">
              <a:lnSpc>
                <a:spcPct val="80000"/>
              </a:lnSpc>
            </a:pPr>
            <a:r>
              <a:rPr lang="en-GB" sz="2400"/>
              <a:t>Doppler effect</a:t>
            </a:r>
            <a:endParaRPr lang="en-US" sz="2400"/>
          </a:p>
          <a:p>
            <a:pPr marL="533400" lvl="1" indent="-176213" eaLnBrk="1" hangingPunct="1">
              <a:lnSpc>
                <a:spcPct val="80000"/>
              </a:lnSpc>
              <a:buClr>
                <a:srgbClr val="CC0000"/>
              </a:buClr>
            </a:pPr>
            <a:r>
              <a:rPr lang="en-US" sz="2000"/>
              <a:t>causes pitch of sound source to appear to rise or fall due to </a:t>
            </a:r>
            <a:r>
              <a:rPr lang="en-US" sz="2000" i="1"/>
              <a:t>motion</a:t>
            </a:r>
            <a:r>
              <a:rPr lang="en-US" sz="2000"/>
              <a:t> of source and/or listener relative to each other</a:t>
            </a:r>
          </a:p>
          <a:p>
            <a:pPr marL="533400" lvl="1" indent="-176213" eaLnBrk="1" hangingPunct="1">
              <a:lnSpc>
                <a:spcPct val="80000"/>
              </a:lnSpc>
              <a:buClr>
                <a:srgbClr val="CC0000"/>
              </a:buClr>
            </a:pPr>
            <a:r>
              <a:rPr lang="en-US" sz="2000"/>
              <a:t>enhance realism of simulated moving sound sources for compositional purposes</a:t>
            </a:r>
          </a:p>
          <a:p>
            <a:pPr marL="177800" indent="-177800" eaLnBrk="1" hangingPunct="1">
              <a:lnSpc>
                <a:spcPct val="80000"/>
              </a:lnSpc>
            </a:pPr>
            <a:r>
              <a:rPr lang="en-US" sz="2400" i="1"/>
              <a:t>Doppler shift</a:t>
            </a:r>
            <a:r>
              <a:rPr lang="en-US" sz="2400"/>
              <a:t> given by </a:t>
            </a:r>
          </a:p>
          <a:p>
            <a:pPr marL="177800" indent="-177800" eaLnBrk="1" hangingPunct="1">
              <a:lnSpc>
                <a:spcPct val="80000"/>
              </a:lnSpc>
              <a:buFontTx/>
              <a:buNone/>
            </a:pPr>
            <a:endParaRPr lang="en-US" sz="2400"/>
          </a:p>
          <a:p>
            <a:pPr marL="177800" indent="-177800" eaLnBrk="1" hangingPunct="1">
              <a:lnSpc>
                <a:spcPct val="80000"/>
              </a:lnSpc>
              <a:buFontTx/>
              <a:buNone/>
            </a:pPr>
            <a:endParaRPr lang="en-US" sz="2400"/>
          </a:p>
          <a:p>
            <a:pPr marL="533400" lvl="1" indent="-176213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i="1">
                <a:latin typeface="Symbol" pitchFamily="18" charset="2"/>
              </a:rPr>
              <a:t>w</a:t>
            </a:r>
            <a:r>
              <a:rPr lang="en-US" sz="2000" i="1" baseline="-25000">
                <a:latin typeface="Times New Roman" pitchFamily="18" charset="0"/>
              </a:rPr>
              <a:t>s</a:t>
            </a:r>
            <a:r>
              <a:rPr lang="en-US" sz="2000"/>
              <a:t> - frequency emitted by source at rest</a:t>
            </a:r>
          </a:p>
          <a:p>
            <a:pPr marL="533400" lvl="1" indent="-176213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i="1">
                <a:latin typeface="Symbol" pitchFamily="18" charset="2"/>
              </a:rPr>
              <a:t>w</a:t>
            </a:r>
            <a:r>
              <a:rPr lang="en-US" sz="2000" i="1" baseline="-25000">
                <a:latin typeface="Times New Roman" pitchFamily="18" charset="0"/>
              </a:rPr>
              <a:t>l</a:t>
            </a:r>
            <a:r>
              <a:rPr lang="en-US" sz="2000"/>
              <a:t> - frequency received by listener</a:t>
            </a:r>
          </a:p>
          <a:p>
            <a:pPr marL="533400" lvl="1" indent="-176213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i="1">
                <a:latin typeface="Symbol" pitchFamily="18" charset="2"/>
              </a:rPr>
              <a:t>u</a:t>
            </a:r>
            <a:r>
              <a:rPr lang="en-US" sz="2000" i="1" baseline="-25000">
                <a:latin typeface="Times New Roman" pitchFamily="18" charset="0"/>
              </a:rPr>
              <a:t>ls</a:t>
            </a:r>
            <a:r>
              <a:rPr lang="en-US" sz="2000"/>
              <a:t> - listener speed relative to propagation medium in direction of source</a:t>
            </a:r>
          </a:p>
          <a:p>
            <a:pPr marL="533400" lvl="1" indent="-176213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i="1">
                <a:latin typeface="Symbol" pitchFamily="18" charset="2"/>
              </a:rPr>
              <a:t>u</a:t>
            </a:r>
            <a:r>
              <a:rPr lang="en-US" sz="2000" i="1" baseline="-25000">
                <a:latin typeface="Times New Roman" pitchFamily="18" charset="0"/>
              </a:rPr>
              <a:t>sl</a:t>
            </a:r>
            <a:r>
              <a:rPr lang="en-US" sz="2000"/>
              <a:t> - source speed relative to propagation medium in direction of listener</a:t>
            </a:r>
          </a:p>
          <a:p>
            <a:pPr marL="533400" lvl="1" indent="-176213" eaLnBrk="1" hangingPunct="1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i="1">
                <a:latin typeface="Times New Roman" pitchFamily="18" charset="0"/>
              </a:rPr>
              <a:t>c</a:t>
            </a:r>
            <a:r>
              <a:rPr lang="en-US" sz="2000">
                <a:latin typeface="Times New Roman" pitchFamily="18" charset="0"/>
              </a:rPr>
              <a:t> -</a:t>
            </a:r>
            <a:r>
              <a:rPr lang="en-US" sz="2000"/>
              <a:t> sound speed</a:t>
            </a:r>
          </a:p>
          <a:p>
            <a:pPr marL="177800" indent="-177800" eaLnBrk="1" hangingPunct="1">
              <a:lnSpc>
                <a:spcPct val="80000"/>
              </a:lnSpc>
            </a:pPr>
            <a:r>
              <a:rPr lang="en-US" sz="2400"/>
              <a:t> all quantities are scalars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492500" y="3644900"/>
          <a:ext cx="2016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520" imgH="431640" progId="Equation.DSMT4">
                  <p:embed/>
                </p:oleObj>
              </mc:Choice>
              <mc:Fallback>
                <p:oleObj name="Equation" r:id="rId3" imgW="10285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644900"/>
                        <a:ext cx="2016125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4284663" y="6381750"/>
            <a:ext cx="3363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i="1">
                <a:solidFill>
                  <a:srgbClr val="CC0000"/>
                </a:solidFill>
              </a:rPr>
              <a:t>But this is an approximation!</a:t>
            </a:r>
            <a:endParaRPr lang="en-US" b="1" i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67544" y="458112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At time </a:t>
            </a:r>
            <a:r>
              <a:rPr lang="en-GB" sz="1600" dirty="0">
                <a:latin typeface="Symbol" pitchFamily="18" charset="2"/>
              </a:rPr>
              <a:t>t</a:t>
            </a:r>
            <a:r>
              <a:rPr lang="en-GB" sz="1600" dirty="0"/>
              <a:t>, source located at </a:t>
            </a:r>
            <a:r>
              <a:rPr lang="en-GB" sz="1600" i="1" dirty="0" err="1"/>
              <a:t>x</a:t>
            </a:r>
            <a:r>
              <a:rPr lang="en-GB" sz="1600" i="1" baseline="-25000" dirty="0" err="1"/>
              <a:t>s</a:t>
            </a:r>
            <a:r>
              <a:rPr lang="en-GB" sz="1600" dirty="0"/>
              <a:t>(</a:t>
            </a:r>
            <a:r>
              <a:rPr lang="en-GB" sz="1600" i="1" dirty="0">
                <a:latin typeface="Symbol" pitchFamily="18" charset="2"/>
              </a:rPr>
              <a:t>t</a:t>
            </a:r>
            <a:r>
              <a:rPr lang="en-GB" sz="1600" dirty="0"/>
              <a:t>), moving at velocity </a:t>
            </a:r>
            <a:r>
              <a:rPr lang="en-GB" sz="1600" i="1" dirty="0" err="1"/>
              <a:t>v</a:t>
            </a:r>
            <a:r>
              <a:rPr lang="en-GB" sz="1600" i="1" baseline="-25000" dirty="0" err="1"/>
              <a:t>s</a:t>
            </a:r>
            <a:r>
              <a:rPr lang="en-GB" sz="1600" dirty="0"/>
              <a:t>(</a:t>
            </a:r>
            <a:r>
              <a:rPr lang="en-GB" sz="1600" i="1" dirty="0">
                <a:latin typeface="Symbol" pitchFamily="18" charset="2"/>
              </a:rPr>
              <a:t>t</a:t>
            </a:r>
            <a:r>
              <a:rPr lang="en-GB" sz="1600" dirty="0"/>
              <a:t>), emits a sound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716016" y="4581128"/>
            <a:ext cx="3708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At time </a:t>
            </a:r>
            <a:r>
              <a:rPr lang="en-GB" sz="1600" i="1" dirty="0"/>
              <a:t>t</a:t>
            </a:r>
            <a:r>
              <a:rPr lang="en-GB" sz="1600" dirty="0"/>
              <a:t>, listener located at </a:t>
            </a:r>
            <a:r>
              <a:rPr lang="en-GB" sz="1600" i="1" dirty="0"/>
              <a:t>x</a:t>
            </a:r>
            <a:r>
              <a:rPr lang="en-GB" sz="1600" i="1" baseline="-25000" dirty="0"/>
              <a:t>l</a:t>
            </a:r>
            <a:r>
              <a:rPr lang="en-GB" sz="1600" dirty="0"/>
              <a:t>(</a:t>
            </a:r>
            <a:r>
              <a:rPr lang="en-GB" sz="1600" i="1" dirty="0"/>
              <a:t>t</a:t>
            </a:r>
            <a:r>
              <a:rPr lang="en-GB" sz="1600" dirty="0"/>
              <a:t>), moving at velocity </a:t>
            </a:r>
            <a:r>
              <a:rPr lang="en-GB" sz="1600" i="1" dirty="0" err="1"/>
              <a:t>v</a:t>
            </a:r>
            <a:r>
              <a:rPr lang="en-GB" sz="1600" i="1" baseline="-25000" dirty="0" err="1"/>
              <a:t>l</a:t>
            </a:r>
            <a:r>
              <a:rPr lang="en-GB" sz="1600" dirty="0"/>
              <a:t>(</a:t>
            </a:r>
            <a:r>
              <a:rPr lang="en-GB" sz="1600" i="1" dirty="0"/>
              <a:t>t</a:t>
            </a:r>
            <a:r>
              <a:rPr lang="en-GB" sz="1600" dirty="0"/>
              <a:t>), hears this sound</a:t>
            </a:r>
            <a:endParaRPr lang="en-US" sz="1600" dirty="0"/>
          </a:p>
        </p:txBody>
      </p:sp>
      <p:sp>
        <p:nvSpPr>
          <p:cNvPr id="23" name="Oval 22"/>
          <p:cNvSpPr/>
          <p:nvPr/>
        </p:nvSpPr>
        <p:spPr>
          <a:xfrm>
            <a:off x="1547664" y="36810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552728" y="36810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96744" y="3933056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l</a:t>
            </a:r>
            <a:r>
              <a:rPr lang="en-GB" dirty="0"/>
              <a:t>(</a:t>
            </a:r>
            <a:r>
              <a:rPr lang="en-GB" i="1" dirty="0"/>
              <a:t>t</a:t>
            </a:r>
            <a:r>
              <a:rPr lang="en-GB" dirty="0"/>
              <a:t>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768752" y="4005064"/>
            <a:ext cx="21602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43608" y="3933056"/>
            <a:ext cx="584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/>
              <a:t>x</a:t>
            </a:r>
            <a:r>
              <a:rPr lang="en-GB" i="1" baseline="-25000" dirty="0" err="1"/>
              <a:t>s</a:t>
            </a:r>
            <a:r>
              <a:rPr lang="en-GB" dirty="0"/>
              <a:t>(</a:t>
            </a:r>
            <a:r>
              <a:rPr lang="en-GB" i="1" dirty="0">
                <a:latin typeface="Symbol" pitchFamily="18" charset="2"/>
              </a:rPr>
              <a:t>t</a:t>
            </a:r>
            <a:r>
              <a:rPr lang="en-GB" dirty="0"/>
              <a:t>)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115616" y="4005064"/>
            <a:ext cx="21602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7"/>
          </p:cNvCxnSpPr>
          <p:nvPr/>
        </p:nvCxnSpPr>
        <p:spPr>
          <a:xfrm flipV="1">
            <a:off x="1732052" y="3068960"/>
            <a:ext cx="823724" cy="6437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184576" y="2636912"/>
            <a:ext cx="1368152" cy="11521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555776" y="3068960"/>
            <a:ext cx="584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/>
              <a:t>v</a:t>
            </a:r>
            <a:r>
              <a:rPr lang="en-GB" i="1" baseline="-25000" dirty="0" err="1"/>
              <a:t>s</a:t>
            </a:r>
            <a:r>
              <a:rPr lang="en-GB" dirty="0"/>
              <a:t>(</a:t>
            </a:r>
            <a:r>
              <a:rPr lang="en-GB" i="1" dirty="0">
                <a:latin typeface="Symbol" pitchFamily="18" charset="2"/>
              </a:rPr>
              <a:t>t</a:t>
            </a:r>
            <a:r>
              <a:rPr lang="en-GB" dirty="0"/>
              <a:t>)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627784" y="3140968"/>
            <a:ext cx="21602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00600" y="242088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/>
              <a:t>v</a:t>
            </a:r>
            <a:r>
              <a:rPr lang="en-GB" i="1" baseline="-25000" dirty="0" err="1"/>
              <a:t>l</a:t>
            </a:r>
            <a:r>
              <a:rPr lang="en-GB" dirty="0"/>
              <a:t>(</a:t>
            </a:r>
            <a:r>
              <a:rPr lang="en-GB" i="1" dirty="0"/>
              <a:t>t</a:t>
            </a:r>
            <a:r>
              <a:rPr lang="en-GB" dirty="0"/>
              <a:t>)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472608" y="2492896"/>
            <a:ext cx="21602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6"/>
          </p:cNvCxnSpPr>
          <p:nvPr/>
        </p:nvCxnSpPr>
        <p:spPr>
          <a:xfrm>
            <a:off x="1763688" y="3789040"/>
            <a:ext cx="79208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195736" y="3861048"/>
            <a:ext cx="622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/>
              <a:t>v</a:t>
            </a:r>
            <a:r>
              <a:rPr lang="en-GB" i="1" baseline="-25000" dirty="0" err="1"/>
              <a:t>sl</a:t>
            </a:r>
            <a:r>
              <a:rPr lang="en-GB" dirty="0"/>
              <a:t>(</a:t>
            </a:r>
            <a:r>
              <a:rPr lang="en-GB" i="1" dirty="0">
                <a:latin typeface="Symbol" pitchFamily="18" charset="2"/>
              </a:rPr>
              <a:t>t</a:t>
            </a:r>
            <a:r>
              <a:rPr lang="en-GB" dirty="0"/>
              <a:t>)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4" idx="2"/>
          </p:cNvCxnSpPr>
          <p:nvPr/>
        </p:nvCxnSpPr>
        <p:spPr>
          <a:xfrm flipH="1">
            <a:off x="5184576" y="3789040"/>
            <a:ext cx="13681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184576" y="3861048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/>
              <a:t>V</a:t>
            </a:r>
            <a:r>
              <a:rPr lang="en-GB" i="1" baseline="-25000" dirty="0" err="1"/>
              <a:t>ls</a:t>
            </a:r>
            <a:r>
              <a:rPr lang="en-GB" dirty="0"/>
              <a:t>(</a:t>
            </a:r>
            <a:r>
              <a:rPr lang="en-GB" i="1" dirty="0"/>
              <a:t>t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a typeface="Times New Roman"/>
              </a:rPr>
              <a:t>Moving source emits a sound at time </a:t>
            </a:r>
            <a:r>
              <a:rPr lang="en-US" sz="2800" i="1" dirty="0">
                <a:latin typeface="Symbol" pitchFamily="18" charset="2"/>
                <a:ea typeface="Times New Roman"/>
              </a:rPr>
              <a:t>t</a:t>
            </a:r>
            <a:r>
              <a:rPr lang="en-US" sz="2800" dirty="0">
                <a:ea typeface="Times New Roman"/>
              </a:rPr>
              <a:t>, which is heard by a moving listener at time </a:t>
            </a:r>
            <a:r>
              <a:rPr lang="en-US" sz="2800" i="1" dirty="0">
                <a:ea typeface="Times New Roman"/>
              </a:rPr>
              <a:t>t</a:t>
            </a:r>
            <a:r>
              <a:rPr lang="en-US" sz="2800" dirty="0">
                <a:ea typeface="Times New Roman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2774</Words>
  <Application>Microsoft Office PowerPoint</Application>
  <PresentationFormat>On-screen Show (4:3)</PresentationFormat>
  <Paragraphs>443</Paragraphs>
  <Slides>36</Slides>
  <Notes>19</Notes>
  <HiddenSlides>1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Arial</vt:lpstr>
      <vt:lpstr>Calibri</vt:lpstr>
      <vt:lpstr>Courier New</vt:lpstr>
      <vt:lpstr>Lucida Grande</vt:lpstr>
      <vt:lpstr>Symbol</vt:lpstr>
      <vt:lpstr>Times New Roman</vt:lpstr>
      <vt:lpstr>Wingdings</vt:lpstr>
      <vt:lpstr>Default Design</vt:lpstr>
      <vt:lpstr>Office Theme</vt:lpstr>
      <vt:lpstr>1_Office Theme</vt:lpstr>
      <vt:lpstr>2_Office Theme</vt:lpstr>
      <vt:lpstr>Package</vt:lpstr>
      <vt:lpstr>Packager Shell Object</vt:lpstr>
      <vt:lpstr>Equation</vt:lpstr>
      <vt:lpstr>Sound Recorder Document</vt:lpstr>
      <vt:lpstr>Doppler</vt:lpstr>
      <vt:lpstr>Doppler Movie</vt:lpstr>
      <vt:lpstr>Stationary Sound Source </vt:lpstr>
      <vt:lpstr>Source moving with vsource&lt;c (Mach 0.7) </vt:lpstr>
      <vt:lpstr>Source moving with vsource=c </vt:lpstr>
      <vt:lpstr>Mach 1 - breaking the sound barrier </vt:lpstr>
      <vt:lpstr>Source moving with vsource&gt;c: Mach 1.4 - supersonic </vt:lpstr>
      <vt:lpstr>Doppler Effect</vt:lpstr>
      <vt:lpstr>Moving source emits a sound at time t, which is heard by a moving listener at time t.</vt:lpstr>
      <vt:lpstr>Vector Formulation</vt:lpstr>
      <vt:lpstr>Useful vector properties</vt:lpstr>
      <vt:lpstr>Derivation of Doppler</vt:lpstr>
      <vt:lpstr>Derivation of Doppler</vt:lpstr>
      <vt:lpstr>Simplifications</vt:lpstr>
      <vt:lpstr>Backwards Sound</vt:lpstr>
      <vt:lpstr>Vector Formulation Example</vt:lpstr>
      <vt:lpstr>Doppler Simulation</vt:lpstr>
      <vt:lpstr>Doppler Simulation via Delay Lines</vt:lpstr>
      <vt:lpstr>Time-Varying Delay-Line Reads I </vt:lpstr>
      <vt:lpstr>Time-Varying Delay-Line Reads II </vt:lpstr>
      <vt:lpstr>Simple delay line</vt:lpstr>
      <vt:lpstr>Variable Delay Line in Software </vt:lpstr>
      <vt:lpstr>Code example</vt:lpstr>
      <vt:lpstr>Code example</vt:lpstr>
      <vt:lpstr>Variable Delay Line in Software </vt:lpstr>
      <vt:lpstr>Multiple Read Pointers </vt:lpstr>
      <vt:lpstr>Multiple Write Pointers </vt:lpstr>
      <vt:lpstr>Multiple Write Pointers </vt:lpstr>
      <vt:lpstr>Delay line with multiple read and write pointers, corresponding to multiple sources and listeners.</vt:lpstr>
      <vt:lpstr>Stereo Processing </vt:lpstr>
      <vt:lpstr>Sound Example I</vt:lpstr>
      <vt:lpstr>Sound Example I</vt:lpstr>
      <vt:lpstr>Sound Example II</vt:lpstr>
      <vt:lpstr>Sound Example II</vt:lpstr>
      <vt:lpstr>Sound Example III</vt:lpstr>
      <vt:lpstr>Leslie speaker</vt:lpstr>
    </vt:vector>
  </TitlesOfParts>
  <Company>QMUL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Chorus</dc:title>
  <dc:creator>josh</dc:creator>
  <cp:lastModifiedBy>Josh Reiss</cp:lastModifiedBy>
  <cp:revision>122</cp:revision>
  <dcterms:created xsi:type="dcterms:W3CDTF">2003-12-15T14:07:12Z</dcterms:created>
  <dcterms:modified xsi:type="dcterms:W3CDTF">2023-06-26T08:49:38Z</dcterms:modified>
</cp:coreProperties>
</file>