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media1.WAV" ContentType="audio/x-wav"/>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732" r:id="rId8"/>
    <p:sldMasterId id="2147483759" r:id="rId9"/>
  </p:sldMasterIdLst>
  <p:notesMasterIdLst>
    <p:notesMasterId r:id="rId45"/>
  </p:notesMasterIdLst>
  <p:sldIdLst>
    <p:sldId id="342" r:id="rId10"/>
    <p:sldId id="256" r:id="rId11"/>
    <p:sldId id="297" r:id="rId12"/>
    <p:sldId id="298" r:id="rId13"/>
    <p:sldId id="299" r:id="rId14"/>
    <p:sldId id="300" r:id="rId15"/>
    <p:sldId id="301" r:id="rId16"/>
    <p:sldId id="333" r:id="rId17"/>
    <p:sldId id="303" r:id="rId18"/>
    <p:sldId id="343" r:id="rId19"/>
    <p:sldId id="305" r:id="rId20"/>
    <p:sldId id="306" r:id="rId21"/>
    <p:sldId id="334" r:id="rId22"/>
    <p:sldId id="308" r:id="rId23"/>
    <p:sldId id="309" r:id="rId24"/>
    <p:sldId id="310" r:id="rId25"/>
    <p:sldId id="311" r:id="rId26"/>
    <p:sldId id="326" r:id="rId27"/>
    <p:sldId id="314" r:id="rId28"/>
    <p:sldId id="335" r:id="rId29"/>
    <p:sldId id="316" r:id="rId30"/>
    <p:sldId id="336" r:id="rId31"/>
    <p:sldId id="318" r:id="rId32"/>
    <p:sldId id="331" r:id="rId33"/>
    <p:sldId id="332" r:id="rId34"/>
    <p:sldId id="315" r:id="rId35"/>
    <p:sldId id="352" r:id="rId36"/>
    <p:sldId id="259" r:id="rId37"/>
    <p:sldId id="340" r:id="rId38"/>
    <p:sldId id="341" r:id="rId39"/>
    <p:sldId id="319" r:id="rId40"/>
    <p:sldId id="320" r:id="rId41"/>
    <p:sldId id="349" r:id="rId42"/>
    <p:sldId id="350" r:id="rId43"/>
    <p:sldId id="351" r:id="rId44"/>
  </p:sldIdLst>
  <p:sldSz cx="13004800" cy="9753600"/>
  <p:notesSz cx="7099300" cy="10234613"/>
  <p:defaultTextStyle>
    <a:defPPr>
      <a:defRPr lang="en-US"/>
    </a:defPPr>
    <a:lvl1pPr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1pPr>
    <a:lvl2pPr marL="457129"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2pPr>
    <a:lvl3pPr marL="914260"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3pPr>
    <a:lvl4pPr marL="1371390"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4pPr>
    <a:lvl5pPr marL="1828518"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5pPr>
    <a:lvl6pPr marL="2285650" algn="l" defTabSz="914260"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6pPr>
    <a:lvl7pPr marL="2742778" algn="l" defTabSz="914260"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7pPr>
    <a:lvl8pPr marL="3199909" algn="l" defTabSz="914260"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8pPr>
    <a:lvl9pPr marL="3657039" algn="l" defTabSz="914260"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D0"/>
    <a:srgbClr val="260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716" autoAdjust="0"/>
    <p:restoredTop sz="66102" autoAdjust="0"/>
  </p:normalViewPr>
  <p:slideViewPr>
    <p:cSldViewPr>
      <p:cViewPr varScale="1">
        <p:scale>
          <a:sx n="38" d="100"/>
          <a:sy n="38" d="100"/>
        </p:scale>
        <p:origin x="86" y="602"/>
      </p:cViewPr>
      <p:guideLst>
        <p:guide orient="horz" pos="3072"/>
        <p:guide pos="4096"/>
      </p:guideLst>
    </p:cSldViewPr>
  </p:slideViewPr>
  <p:notesTextViewPr>
    <p:cViewPr>
      <p:scale>
        <a:sx n="100" d="100"/>
        <a:sy n="100" d="100"/>
      </p:scale>
      <p:origin x="0" y="0"/>
    </p:cViewPr>
  </p:notesTextViewPr>
  <p:sorterViewPr>
    <p:cViewPr>
      <p:scale>
        <a:sx n="9076893" d="12500000"/>
        <a:sy n="9076893" d="12500000"/>
      </p:scale>
      <p:origin x="0" y="-17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bwMode="auto">
          <a:xfrm>
            <a:off x="992188" y="768350"/>
            <a:ext cx="5114925" cy="3836988"/>
          </a:xfrm>
          <a:prstGeom prst="rect">
            <a:avLst/>
          </a:prstGeom>
          <a:noFill/>
          <a:ln w="9525">
            <a:solidFill>
              <a:srgbClr val="000000"/>
            </a:solidFill>
            <a:miter lim="800000"/>
            <a:headEnd/>
            <a:tailEnd/>
          </a:ln>
        </p:spPr>
      </p:sp>
      <p:sp>
        <p:nvSpPr>
          <p:cNvPr id="10242" name="Rectangle 2"/>
          <p:cNvSpPr>
            <a:spLocks noGrp="1" noChangeArrowheads="1"/>
          </p:cNvSpPr>
          <p:nvPr>
            <p:ph type="body" sz="quarter" idx="1"/>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Gill Sans" charset="0"/>
        <a:ea typeface="+mn-ea"/>
        <a:cs typeface="+mn-cs"/>
      </a:defRPr>
    </a:lvl1pPr>
    <a:lvl2pPr marL="457129" algn="l" rtl="0" eaLnBrk="0" fontAlgn="base" hangingPunct="0">
      <a:spcBef>
        <a:spcPct val="0"/>
      </a:spcBef>
      <a:spcAft>
        <a:spcPct val="0"/>
      </a:spcAft>
      <a:defRPr sz="1100" kern="1200">
        <a:solidFill>
          <a:schemeClr val="tx1"/>
        </a:solidFill>
        <a:latin typeface="Gill Sans" charset="0"/>
        <a:ea typeface="+mn-ea"/>
        <a:cs typeface="+mn-cs"/>
      </a:defRPr>
    </a:lvl2pPr>
    <a:lvl3pPr marL="914260" algn="l" rtl="0" eaLnBrk="0" fontAlgn="base" hangingPunct="0">
      <a:spcBef>
        <a:spcPct val="0"/>
      </a:spcBef>
      <a:spcAft>
        <a:spcPct val="0"/>
      </a:spcAft>
      <a:defRPr sz="1100" kern="1200">
        <a:solidFill>
          <a:schemeClr val="tx1"/>
        </a:solidFill>
        <a:latin typeface="Gill Sans" charset="0"/>
        <a:ea typeface="+mn-ea"/>
        <a:cs typeface="+mn-cs"/>
      </a:defRPr>
    </a:lvl3pPr>
    <a:lvl4pPr marL="1371390" algn="l" rtl="0" eaLnBrk="0" fontAlgn="base" hangingPunct="0">
      <a:spcBef>
        <a:spcPct val="0"/>
      </a:spcBef>
      <a:spcAft>
        <a:spcPct val="0"/>
      </a:spcAft>
      <a:defRPr sz="1100" kern="1200">
        <a:solidFill>
          <a:schemeClr val="tx1"/>
        </a:solidFill>
        <a:latin typeface="Gill Sans" charset="0"/>
        <a:ea typeface="+mn-ea"/>
        <a:cs typeface="+mn-cs"/>
      </a:defRPr>
    </a:lvl4pPr>
    <a:lvl5pPr marL="1828518" algn="l" rtl="0" eaLnBrk="0" fontAlgn="base" hangingPunct="0">
      <a:spcBef>
        <a:spcPct val="0"/>
      </a:spcBef>
      <a:spcAft>
        <a:spcPct val="0"/>
      </a:spcAft>
      <a:defRPr sz="1100" kern="1200">
        <a:solidFill>
          <a:schemeClr val="tx1"/>
        </a:solidFill>
        <a:latin typeface="Gill Sans" charset="0"/>
        <a:ea typeface="+mn-ea"/>
        <a:cs typeface="+mn-cs"/>
      </a:defRPr>
    </a:lvl5pPr>
    <a:lvl6pPr marL="2285650" algn="l" defTabSz="914260" rtl="0" eaLnBrk="1" latinLnBrk="0" hangingPunct="1">
      <a:defRPr sz="1100" kern="1200">
        <a:solidFill>
          <a:schemeClr val="tx1"/>
        </a:solidFill>
        <a:latin typeface="+mn-lt"/>
        <a:ea typeface="+mn-ea"/>
        <a:cs typeface="+mn-cs"/>
      </a:defRPr>
    </a:lvl6pPr>
    <a:lvl7pPr marL="2742778" algn="l" defTabSz="914260" rtl="0" eaLnBrk="1" latinLnBrk="0" hangingPunct="1">
      <a:defRPr sz="1100" kern="1200">
        <a:solidFill>
          <a:schemeClr val="tx1"/>
        </a:solidFill>
        <a:latin typeface="+mn-lt"/>
        <a:ea typeface="+mn-ea"/>
        <a:cs typeface="+mn-cs"/>
      </a:defRPr>
    </a:lvl7pPr>
    <a:lvl8pPr marL="3199909" algn="l" defTabSz="914260" rtl="0" eaLnBrk="1" latinLnBrk="0" hangingPunct="1">
      <a:defRPr sz="1100" kern="1200">
        <a:solidFill>
          <a:schemeClr val="tx1"/>
        </a:solidFill>
        <a:latin typeface="+mn-lt"/>
        <a:ea typeface="+mn-ea"/>
        <a:cs typeface="+mn-cs"/>
      </a:defRPr>
    </a:lvl8pPr>
    <a:lvl9pPr marL="3657039" algn="l" defTabSz="9142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solidFill>
            <a:srgbClr val="FFFFFF"/>
          </a:solidFill>
          <a:ln/>
        </p:spPr>
      </p:sp>
      <p:sp>
        <p:nvSpPr>
          <p:cNvPr id="45059" name="Rectangle 2"/>
          <p:cNvSpPr>
            <a:spLocks noGrp="1" noChangeArrowheads="1"/>
          </p:cNvSpPr>
          <p:nvPr>
            <p:ph type="body" idx="1"/>
          </p:nvPr>
        </p:nvSpPr>
        <p:spPr>
          <a:noFill/>
          <a:ln/>
        </p:spPr>
        <p:txBody>
          <a:bodyPr/>
          <a:lstStyle/>
          <a:p>
            <a:pPr marL="42990" eaLnBrk="1" hangingPunct="1">
              <a:spcBef>
                <a:spcPts val="447"/>
              </a:spcBef>
            </a:pPr>
            <a:endParaRPr lang="en-US" dirty="0">
              <a:solidFill>
                <a:srgbClr val="000000"/>
              </a:solidFill>
              <a:latin typeface="Arial" charset="0"/>
              <a:cs typeface="Arial" charset="0"/>
              <a:sym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solidFill>
            <a:srgbClr val="FFFFFF"/>
          </a:solidFill>
          <a:ln/>
        </p:spPr>
      </p:sp>
      <p:sp>
        <p:nvSpPr>
          <p:cNvPr id="54275" name="Rectangle 2"/>
          <p:cNvSpPr>
            <a:spLocks noGrp="1" noChangeArrowheads="1"/>
          </p:cNvSpPr>
          <p:nvPr>
            <p:ph type="body" idx="1"/>
          </p:nvPr>
        </p:nvSpPr>
        <p:spPr>
          <a:noFill/>
          <a:ln/>
        </p:spPr>
        <p:txBody>
          <a:bodyPr/>
          <a:lstStyle/>
          <a:p>
            <a:pPr marL="61905" eaLnBrk="1" hangingPunct="1">
              <a:spcBef>
                <a:spcPts val="502"/>
              </a:spcBef>
            </a:pPr>
            <a:endParaRPr lang="en-US" sz="1500" dirty="0">
              <a:solidFill>
                <a:srgbClr val="000000"/>
              </a:solidFill>
              <a:latin typeface="Arial" charset="0"/>
              <a:cs typeface="Arial" charset="0"/>
              <a:sym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solidFill>
            <a:srgbClr val="FFFFFF"/>
          </a:solidFill>
          <a:ln/>
        </p:spPr>
      </p:sp>
      <p:sp>
        <p:nvSpPr>
          <p:cNvPr id="55299" name="Rectangle 2"/>
          <p:cNvSpPr>
            <a:spLocks noGrp="1" noChangeArrowheads="1"/>
          </p:cNvSpPr>
          <p:nvPr>
            <p:ph type="body" idx="1"/>
          </p:nvPr>
        </p:nvSpPr>
        <p:spPr>
          <a:noFill/>
          <a:ln/>
        </p:spPr>
        <p:txBody>
          <a:bodyPr/>
          <a:lstStyle/>
          <a:p>
            <a:pPr marL="61905" eaLnBrk="1" hangingPunct="1">
              <a:spcBef>
                <a:spcPts val="502"/>
              </a:spcBef>
            </a:pPr>
            <a:endParaRPr lang="en-US" sz="1500" dirty="0">
              <a:solidFill>
                <a:srgbClr val="000000"/>
              </a:solidFill>
              <a:latin typeface="Arial" charset="0"/>
              <a:cs typeface="Arial" charset="0"/>
              <a:sym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solidFill>
            <a:srgbClr val="FFFFFF"/>
          </a:solidFill>
          <a:ln/>
        </p:spPr>
      </p:sp>
      <p:sp>
        <p:nvSpPr>
          <p:cNvPr id="56323"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solidFill>
            <a:srgbClr val="FFFFFF"/>
          </a:solidFill>
          <a:ln/>
        </p:spPr>
      </p:sp>
      <p:sp>
        <p:nvSpPr>
          <p:cNvPr id="63491"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solidFill>
            <a:srgbClr val="FFFFFF"/>
          </a:solidFill>
          <a:ln/>
        </p:spPr>
      </p:sp>
      <p:sp>
        <p:nvSpPr>
          <p:cNvPr id="64515"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solidFill>
            <a:srgbClr val="FFFFFF"/>
          </a:solidFill>
          <a:ln/>
        </p:spPr>
      </p:sp>
      <p:sp>
        <p:nvSpPr>
          <p:cNvPr id="65539"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charset="0"/>
              <a:cs typeface="Arial" charset="0"/>
              <a:sym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088" y="9721869"/>
            <a:ext cx="3076672" cy="511053"/>
          </a:xfrm>
          <a:prstGeom prst="rect">
            <a:avLst/>
          </a:prstGeom>
          <a:ln/>
        </p:spPr>
        <p:txBody>
          <a:bodyPr lIns="93689" tIns="46845" rIns="93689" bIns="46845"/>
          <a:lstStyle/>
          <a:p>
            <a:fld id="{D2380E97-582F-4E2B-8758-4247396F6CA3}" type="slidenum">
              <a:rPr lang="en-US"/>
              <a:pPr/>
              <a:t>24</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088" y="9721869"/>
            <a:ext cx="3076672" cy="511053"/>
          </a:xfrm>
          <a:prstGeom prst="rect">
            <a:avLst/>
          </a:prstGeom>
          <a:ln/>
        </p:spPr>
        <p:txBody>
          <a:bodyPr lIns="93689" tIns="46845" rIns="93689" bIns="46845"/>
          <a:lstStyle/>
          <a:p>
            <a:fld id="{C08D0B3B-34F2-48CA-96E6-0021F2C9CDD5}" type="slidenum">
              <a:rPr lang="en-US"/>
              <a:pPr/>
              <a:t>25</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CA"/>
              <a:t>Some clicking, or something sounds decidedly “squishy” can be heard during the word “sitting”. </a:t>
            </a:r>
          </a:p>
          <a:p>
            <a:r>
              <a:rPr lang="en-CA"/>
              <a:t>Examples:</a:t>
            </a:r>
            <a:endParaRPr lang="en-US"/>
          </a:p>
          <a:p>
            <a:r>
              <a:rPr lang="en-CA"/>
              <a:t>Concert hall simulation, RT60 = 3.0s</a:t>
            </a:r>
          </a:p>
          <a:p>
            <a:r>
              <a:rPr lang="en-CA"/>
              <a:t>Concert hall simulation, RT60 = 0.4s </a:t>
            </a:r>
            <a:endParaRPr lang="en-US"/>
          </a:p>
          <a:p>
            <a:r>
              <a:rPr lang="en-CA"/>
              <a:t>The figure below shows the impulse response of Moorer’s reverberator.  Note the discrete early reflection times in the first 50 ms, which are followed by the comb filter activity.</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solidFill>
            <a:srgbClr val="FFFFFF"/>
          </a:solidFill>
          <a:ln/>
        </p:spPr>
      </p:sp>
      <p:sp>
        <p:nvSpPr>
          <p:cNvPr id="66563"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solidFill>
            <a:srgbClr val="FFFFFF"/>
          </a:solidFill>
          <a:ln/>
        </p:spPr>
      </p:sp>
      <p:sp>
        <p:nvSpPr>
          <p:cNvPr id="67587"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solidFill>
            <a:srgbClr val="FFFFFF"/>
          </a:solidFill>
          <a:ln/>
        </p:spPr>
      </p:sp>
      <p:sp>
        <p:nvSpPr>
          <p:cNvPr id="46083"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solidFill>
            <a:srgbClr val="FFFFFF"/>
          </a:solidFill>
          <a:ln/>
        </p:spPr>
      </p:sp>
      <p:sp>
        <p:nvSpPr>
          <p:cNvPr id="68611"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solidFill>
            <a:srgbClr val="FFFFFF"/>
          </a:solidFill>
          <a:ln/>
        </p:spPr>
      </p:sp>
      <p:sp>
        <p:nvSpPr>
          <p:cNvPr id="69635"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293495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solidFill>
            <a:srgbClr val="FFFFFF"/>
          </a:solidFill>
          <a:ln/>
        </p:spPr>
      </p:sp>
      <p:sp>
        <p:nvSpPr>
          <p:cNvPr id="47107"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solidFill>
            <a:srgbClr val="FFFFFF"/>
          </a:solidFill>
          <a:ln/>
        </p:spPr>
      </p:sp>
      <p:sp>
        <p:nvSpPr>
          <p:cNvPr id="48131" name="Rectangle 2"/>
          <p:cNvSpPr>
            <a:spLocks noGrp="1" noChangeArrowheads="1"/>
          </p:cNvSpPr>
          <p:nvPr>
            <p:ph type="body" idx="1"/>
          </p:nvPr>
        </p:nvSpPr>
        <p:spPr>
          <a:noFill/>
          <a:ln/>
        </p:spPr>
        <p:txBody>
          <a:bodyPr/>
          <a:lstStyle/>
          <a:p>
            <a:pPr marL="61905" eaLnBrk="1" hangingPunct="1">
              <a:spcBef>
                <a:spcPts val="637"/>
              </a:spcBef>
            </a:pPr>
            <a:r>
              <a:rPr lang="en-US" sz="1700" dirty="0">
                <a:solidFill>
                  <a:srgbClr val="000000"/>
                </a:solidFill>
                <a:latin typeface="Arial" charset="0"/>
                <a:cs typeface="Arial" charset="0"/>
                <a:sym typeface="Arial" charset="0"/>
              </a:rPr>
              <a:t>After the early reflections, the rate of the arriving reflections increases greatly. These reflections are more random and difficult to relate to the physical characteristics of the room. This is called the </a:t>
            </a:r>
            <a:r>
              <a:rPr lang="en-US" sz="1700" dirty="0">
                <a:solidFill>
                  <a:srgbClr val="000000"/>
                </a:solidFill>
                <a:latin typeface="Arial Bold" charset="0"/>
                <a:cs typeface="Arial Bold" charset="0"/>
                <a:sym typeface="Arial Bold" charset="0"/>
              </a:rPr>
              <a:t>diffuse reverberation</a:t>
            </a:r>
            <a:r>
              <a:rPr lang="en-US" sz="1700" dirty="0">
                <a:solidFill>
                  <a:srgbClr val="000000"/>
                </a:solidFill>
                <a:latin typeface="Arial" charset="0"/>
                <a:cs typeface="Arial" charset="0"/>
                <a:sym typeface="Arial" charset="0"/>
              </a:rPr>
              <a:t>, or the </a:t>
            </a:r>
            <a:r>
              <a:rPr lang="en-US" sz="1700" dirty="0">
                <a:solidFill>
                  <a:srgbClr val="000000"/>
                </a:solidFill>
                <a:latin typeface="Arial Bold" charset="0"/>
                <a:cs typeface="Arial Bold" charset="0"/>
                <a:sym typeface="Arial Bold" charset="0"/>
              </a:rPr>
              <a:t>late reflections</a:t>
            </a:r>
            <a:r>
              <a:rPr lang="en-US" sz="1700" dirty="0">
                <a:solidFill>
                  <a:srgbClr val="000000"/>
                </a:solidFill>
                <a:latin typeface="Arial" charset="0"/>
                <a:cs typeface="Arial" charset="0"/>
                <a:sym typeface="Arial" charset="0"/>
              </a:rPr>
              <a:t>. It is believed that the diffuse reverberation is the primary factor establishing a room's 'size', and it decays exponentially in good concert halls. A simple delay with feedback will only simulate reflections with a fixed time interval between reflections.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solidFill>
            <a:srgbClr val="FFFFFF"/>
          </a:solidFill>
          <a:ln/>
        </p:spPr>
      </p:sp>
      <p:sp>
        <p:nvSpPr>
          <p:cNvPr id="49155"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solidFill>
            <a:srgbClr val="FFFFFF"/>
          </a:solidFill>
          <a:ln/>
        </p:spPr>
      </p:sp>
      <p:sp>
        <p:nvSpPr>
          <p:cNvPr id="50179"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4021294" y="9721106"/>
            <a:ext cx="3076363" cy="511731"/>
          </a:xfrm>
          <a:prstGeom prst="rect">
            <a:avLst/>
          </a:prstGeom>
          <a:noFill/>
        </p:spPr>
        <p:txBody>
          <a:bodyPr lIns="99048" tIns="49524" rIns="99048" bIns="49524"/>
          <a:lstStyle/>
          <a:p>
            <a:fld id="{F7CF592E-D7DA-4308-B965-4A518349BE94}" type="slidenum">
              <a:rPr lang="en-US" smtClean="0"/>
              <a:pPr/>
              <a:t>8</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solidFill>
            <a:srgbClr val="FFFFFF"/>
          </a:solidFill>
          <a:ln/>
        </p:spPr>
      </p:sp>
      <p:sp>
        <p:nvSpPr>
          <p:cNvPr id="52227" name="Rectangle 2"/>
          <p:cNvSpPr>
            <a:spLocks noGrp="1" noChangeArrowheads="1"/>
          </p:cNvSpPr>
          <p:nvPr>
            <p:ph type="body" idx="1"/>
          </p:nvPr>
        </p:nvSpPr>
        <p:spPr>
          <a:noFill/>
          <a:ln/>
        </p:spPr>
        <p:txBody>
          <a:bodyPr/>
          <a:lstStyle/>
          <a:p>
            <a:pPr marL="61905" eaLnBrk="1" hangingPunct="1">
              <a:spcBef>
                <a:spcPts val="637"/>
              </a:spcBef>
            </a:pPr>
            <a:endParaRPr lang="en-US" sz="1700" dirty="0">
              <a:solidFill>
                <a:srgbClr val="000000"/>
              </a:solidFill>
              <a:latin typeface="Arial" charset="0"/>
              <a:cs typeface="Arial" charset="0"/>
              <a:sym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solidFill>
            <a:srgbClr val="FFFFFF"/>
          </a:solidFill>
          <a:ln/>
        </p:spPr>
      </p:sp>
      <p:sp>
        <p:nvSpPr>
          <p:cNvPr id="53251" name="Rectangle 2"/>
          <p:cNvSpPr>
            <a:spLocks noGrp="1" noChangeArrowheads="1"/>
          </p:cNvSpPr>
          <p:nvPr>
            <p:ph type="body" idx="1"/>
          </p:nvPr>
        </p:nvSpPr>
        <p:spPr>
          <a:noFill/>
          <a:ln/>
        </p:spPr>
        <p:txBody>
          <a:bodyPr/>
          <a:lstStyle/>
          <a:p>
            <a:pPr marL="61905" eaLnBrk="1" hangingPunct="1">
              <a:spcBef>
                <a:spcPts val="637"/>
              </a:spcBef>
            </a:pPr>
            <a:r>
              <a:rPr lang="en-US" sz="1700" dirty="0">
                <a:solidFill>
                  <a:srgbClr val="000000"/>
                </a:solidFill>
                <a:latin typeface="Arial" charset="0"/>
                <a:cs typeface="Arial" charset="0"/>
                <a:sym typeface="Arial" charset="0"/>
              </a:rPr>
              <a:t>Since we are so accustomed to hearing reverberation, we often have to specifically listen for it in order to notice it. Probably the best way to notice reverb is to listen after short, impulsive sounds, while the sound is still bouncing around. If you want to test out the reverb in various rooms of your house or apartment, clapping your hands works pretty well. Sound example 1 presents a dry sound (no reverb) and the same line with reverb added. Listen just after the accented notes.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79"/>
            <a:ext cx="9102726" cy="2492375"/>
          </a:xfrm>
        </p:spPr>
        <p:txBody>
          <a:bodyPr/>
          <a:lstStyle>
            <a:lvl1pPr marL="0" indent="0" algn="ctr">
              <a:buNone/>
              <a:defRPr/>
            </a:lvl1pPr>
            <a:lvl2pPr marL="457129" indent="0" algn="ctr">
              <a:buNone/>
              <a:defRPr/>
            </a:lvl2pPr>
            <a:lvl3pPr marL="914260" indent="0" algn="ctr">
              <a:buNone/>
              <a:defRPr/>
            </a:lvl3pPr>
            <a:lvl4pPr marL="1371390" indent="0" algn="ctr">
              <a:buNone/>
              <a:defRPr/>
            </a:lvl4pPr>
            <a:lvl5pPr marL="1828518" indent="0" algn="ctr">
              <a:buNone/>
              <a:defRPr/>
            </a:lvl5pPr>
            <a:lvl6pPr marL="2285650" indent="0" algn="ctr">
              <a:buNone/>
              <a:defRPr/>
            </a:lvl6pPr>
            <a:lvl7pPr marL="2742778" indent="0" algn="ctr">
              <a:buNone/>
              <a:defRPr/>
            </a:lvl7pPr>
            <a:lvl8pPr marL="3199909" indent="0" algn="ctr">
              <a:buNone/>
              <a:defRPr/>
            </a:lvl8pPr>
            <a:lvl9pPr marL="3657039"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584781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832216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50240" y="390597"/>
            <a:ext cx="8561493" cy="832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9459846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599" y="1638299"/>
            <a:ext cx="2616201" cy="4572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4" y="1638299"/>
            <a:ext cx="7696201"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79"/>
            <a:ext cx="9102726" cy="2492375"/>
          </a:xfrm>
        </p:spPr>
        <p:txBody>
          <a:bodyPr/>
          <a:lstStyle>
            <a:lvl1pPr marL="0" indent="0" algn="ctr">
              <a:buNone/>
              <a:defRPr/>
            </a:lvl1pPr>
            <a:lvl2pPr marL="457129" indent="0" algn="ctr">
              <a:buNone/>
              <a:defRPr/>
            </a:lvl2pPr>
            <a:lvl3pPr marL="914260" indent="0" algn="ctr">
              <a:buNone/>
              <a:defRPr/>
            </a:lvl3pPr>
            <a:lvl4pPr marL="1371390" indent="0" algn="ctr">
              <a:buNone/>
              <a:defRPr/>
            </a:lvl4pPr>
            <a:lvl5pPr marL="1828518" indent="0" algn="ctr">
              <a:buNone/>
              <a:defRPr/>
            </a:lvl5pPr>
            <a:lvl6pPr marL="2285650" indent="0" algn="ctr">
              <a:buNone/>
              <a:defRPr/>
            </a:lvl6pPr>
            <a:lvl7pPr marL="2742778" indent="0" algn="ctr">
              <a:buNone/>
              <a:defRPr/>
            </a:lvl7pPr>
            <a:lvl8pPr marL="3199909" indent="0" algn="ctr">
              <a:buNone/>
              <a:defRPr/>
            </a:lvl8pPr>
            <a:lvl9pPr marL="3657039"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29" indent="0">
              <a:buNone/>
              <a:defRPr sz="1800"/>
            </a:lvl2pPr>
            <a:lvl3pPr marL="914260" indent="0">
              <a:buNone/>
              <a:defRPr sz="1600"/>
            </a:lvl3pPr>
            <a:lvl4pPr marL="1371390" indent="0">
              <a:buNone/>
              <a:defRPr sz="1400"/>
            </a:lvl4pPr>
            <a:lvl5pPr marL="1828518" indent="0">
              <a:buNone/>
              <a:defRPr sz="1400"/>
            </a:lvl5pPr>
            <a:lvl6pPr marL="2285650" indent="0">
              <a:buNone/>
              <a:defRPr sz="1400"/>
            </a:lvl6pPr>
            <a:lvl7pPr marL="2742778" indent="0">
              <a:buNone/>
              <a:defRPr sz="1400"/>
            </a:lvl7pPr>
            <a:lvl8pPr marL="3199909" indent="0">
              <a:buNone/>
              <a:defRPr sz="1400"/>
            </a:lvl8pPr>
            <a:lvl9pPr marL="3657039"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9" y="388943"/>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9" y="2041526"/>
            <a:ext cx="4278313" cy="6670674"/>
          </a:xfrm>
        </p:spPr>
        <p:txBody>
          <a:bodyPr/>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9"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9" y="871538"/>
            <a:ext cx="7802563" cy="5851526"/>
          </a:xfrm>
        </p:spPr>
        <p:txBody>
          <a:bodyPr/>
          <a:lstStyle>
            <a:lvl1pPr marL="0" indent="0">
              <a:buNone/>
              <a:defRPr sz="3100"/>
            </a:lvl1pPr>
            <a:lvl2pPr marL="457129" indent="0">
              <a:buNone/>
              <a:defRPr sz="2800"/>
            </a:lvl2pPr>
            <a:lvl3pPr marL="914260" indent="0">
              <a:buNone/>
              <a:defRPr sz="2400"/>
            </a:lvl3pPr>
            <a:lvl4pPr marL="1371390" indent="0">
              <a:buNone/>
              <a:defRPr sz="2000"/>
            </a:lvl4pPr>
            <a:lvl5pPr marL="1828518" indent="0">
              <a:buNone/>
              <a:defRPr sz="2000"/>
            </a:lvl5pPr>
            <a:lvl6pPr marL="2285650" indent="0">
              <a:buNone/>
              <a:defRPr sz="2000"/>
            </a:lvl6pPr>
            <a:lvl7pPr marL="2742778" indent="0">
              <a:buNone/>
              <a:defRPr sz="2000"/>
            </a:lvl7pPr>
            <a:lvl8pPr marL="3199909" indent="0">
              <a:buNone/>
              <a:defRPr sz="2000"/>
            </a:lvl8pPr>
            <a:lvl9pPr marL="3657039"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9" y="7634290"/>
            <a:ext cx="7802563" cy="1144587"/>
          </a:xfrm>
        </p:spPr>
        <p:txBody>
          <a:bodyPr/>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4"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79"/>
            <a:ext cx="9102726" cy="2492375"/>
          </a:xfrm>
        </p:spPr>
        <p:txBody>
          <a:bodyPr/>
          <a:lstStyle>
            <a:lvl1pPr marL="0" indent="0" algn="ctr">
              <a:buNone/>
              <a:defRPr/>
            </a:lvl1pPr>
            <a:lvl2pPr marL="457129" indent="0" algn="ctr">
              <a:buNone/>
              <a:defRPr/>
            </a:lvl2pPr>
            <a:lvl3pPr marL="914260" indent="0" algn="ctr">
              <a:buNone/>
              <a:defRPr/>
            </a:lvl3pPr>
            <a:lvl4pPr marL="1371390" indent="0" algn="ctr">
              <a:buNone/>
              <a:defRPr/>
            </a:lvl4pPr>
            <a:lvl5pPr marL="1828518" indent="0" algn="ctr">
              <a:buNone/>
              <a:defRPr/>
            </a:lvl5pPr>
            <a:lvl6pPr marL="2285650" indent="0" algn="ctr">
              <a:buNone/>
              <a:defRPr/>
            </a:lvl6pPr>
            <a:lvl7pPr marL="2742778" indent="0" algn="ctr">
              <a:buNone/>
              <a:defRPr/>
            </a:lvl7pPr>
            <a:lvl8pPr marL="3199909" indent="0" algn="ctr">
              <a:buNone/>
              <a:defRPr/>
            </a:lvl8pPr>
            <a:lvl9pPr marL="3657039" indent="0" algn="ctr">
              <a:buNone/>
              <a:defRPr/>
            </a:lvl9pPr>
          </a:lstStyle>
          <a:p>
            <a:r>
              <a:rPr lang="en-US"/>
              <a:t>Click to edit Master subtitle style</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29" indent="0">
              <a:buNone/>
              <a:defRPr sz="1800"/>
            </a:lvl2pPr>
            <a:lvl3pPr marL="914260" indent="0">
              <a:buNone/>
              <a:defRPr sz="1600"/>
            </a:lvl3pPr>
            <a:lvl4pPr marL="1371390" indent="0">
              <a:buNone/>
              <a:defRPr sz="1400"/>
            </a:lvl4pPr>
            <a:lvl5pPr marL="1828518" indent="0">
              <a:buNone/>
              <a:defRPr sz="1400"/>
            </a:lvl5pPr>
            <a:lvl6pPr marL="2285650" indent="0">
              <a:buNone/>
              <a:defRPr sz="1400"/>
            </a:lvl6pPr>
            <a:lvl7pPr marL="2742778" indent="0">
              <a:buNone/>
              <a:defRPr sz="1400"/>
            </a:lvl7pPr>
            <a:lvl8pPr marL="3199909" indent="0">
              <a:buNone/>
              <a:defRPr sz="1400"/>
            </a:lvl8pPr>
            <a:lvl9pPr marL="3657039" indent="0">
              <a:buNone/>
              <a:defRPr sz="1400"/>
            </a:lvl9pPr>
          </a:lstStyle>
          <a:p>
            <a:pPr lvl="0"/>
            <a:r>
              <a:rPr lang="en-US"/>
              <a:t>Click to edit Master text styles</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29" indent="0">
              <a:buNone/>
              <a:defRPr sz="1800"/>
            </a:lvl2pPr>
            <a:lvl3pPr marL="914260" indent="0">
              <a:buNone/>
              <a:defRPr sz="1600"/>
            </a:lvl3pPr>
            <a:lvl4pPr marL="1371390" indent="0">
              <a:buNone/>
              <a:defRPr sz="1400"/>
            </a:lvl4pPr>
            <a:lvl5pPr marL="1828518" indent="0">
              <a:buNone/>
              <a:defRPr sz="1400"/>
            </a:lvl5pPr>
            <a:lvl6pPr marL="2285650" indent="0">
              <a:buNone/>
              <a:defRPr sz="1400"/>
            </a:lvl6pPr>
            <a:lvl7pPr marL="2742778" indent="0">
              <a:buNone/>
              <a:defRPr sz="1400"/>
            </a:lvl7pPr>
            <a:lvl8pPr marL="3199909" indent="0">
              <a:buNone/>
              <a:defRPr sz="1400"/>
            </a:lvl8pPr>
            <a:lvl9pPr marL="3657039"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9" y="388943"/>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9" y="2041526"/>
            <a:ext cx="4278313" cy="6670674"/>
          </a:xfrm>
        </p:spPr>
        <p:txBody>
          <a:bodyPr/>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9"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9" y="871538"/>
            <a:ext cx="7802563" cy="5851526"/>
          </a:xfrm>
        </p:spPr>
        <p:txBody>
          <a:bodyPr/>
          <a:lstStyle>
            <a:lvl1pPr marL="0" indent="0">
              <a:buNone/>
              <a:defRPr sz="3100"/>
            </a:lvl1pPr>
            <a:lvl2pPr marL="457129" indent="0">
              <a:buNone/>
              <a:defRPr sz="2800"/>
            </a:lvl2pPr>
            <a:lvl3pPr marL="914260" indent="0">
              <a:buNone/>
              <a:defRPr sz="2400"/>
            </a:lvl3pPr>
            <a:lvl4pPr marL="1371390" indent="0">
              <a:buNone/>
              <a:defRPr sz="2000"/>
            </a:lvl4pPr>
            <a:lvl5pPr marL="1828518" indent="0">
              <a:buNone/>
              <a:defRPr sz="2000"/>
            </a:lvl5pPr>
            <a:lvl6pPr marL="2285650" indent="0">
              <a:buNone/>
              <a:defRPr sz="2000"/>
            </a:lvl6pPr>
            <a:lvl7pPr marL="2742778" indent="0">
              <a:buNone/>
              <a:defRPr sz="2000"/>
            </a:lvl7pPr>
            <a:lvl8pPr marL="3199909" indent="0">
              <a:buNone/>
              <a:defRPr sz="2000"/>
            </a:lvl8pPr>
            <a:lvl9pPr marL="3657039"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9" y="7634290"/>
            <a:ext cx="7802563" cy="1144587"/>
          </a:xfrm>
        </p:spPr>
        <p:txBody>
          <a:bodyPr/>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4"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79"/>
            <a:ext cx="9102726" cy="2492375"/>
          </a:xfrm>
          <a:prstGeom prst="rect">
            <a:avLst/>
          </a:prstGeom>
        </p:spPr>
        <p:txBody>
          <a:bodyPr lIns="91425" tIns="45712" rIns="91425" bIns="45712"/>
          <a:lstStyle>
            <a:lvl1pPr marL="0" indent="0" algn="ctr">
              <a:buNone/>
              <a:defRPr/>
            </a:lvl1pPr>
            <a:lvl2pPr marL="457129" indent="0" algn="ctr">
              <a:buNone/>
              <a:defRPr/>
            </a:lvl2pPr>
            <a:lvl3pPr marL="914260" indent="0" algn="ctr">
              <a:buNone/>
              <a:defRPr/>
            </a:lvl3pPr>
            <a:lvl4pPr marL="1371390" indent="0" algn="ctr">
              <a:buNone/>
              <a:defRPr/>
            </a:lvl4pPr>
            <a:lvl5pPr marL="1828518" indent="0" algn="ctr">
              <a:buNone/>
              <a:defRPr/>
            </a:lvl5pPr>
            <a:lvl6pPr marL="2285650" indent="0" algn="ctr">
              <a:buNone/>
              <a:defRPr/>
            </a:lvl6pPr>
            <a:lvl7pPr marL="2742778" indent="0" algn="ctr">
              <a:buNone/>
              <a:defRPr/>
            </a:lvl7pPr>
            <a:lvl8pPr marL="3199909" indent="0" algn="ctr">
              <a:buNone/>
              <a:defRPr/>
            </a:lvl8pPr>
            <a:lvl9pPr marL="3657039" indent="0" algn="ctr">
              <a:buNone/>
              <a:defRPr/>
            </a:lvl9pPr>
          </a:lstStyle>
          <a:p>
            <a:r>
              <a:rPr lang="en-US"/>
              <a:t>Click to edit Master subtitle style</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6" y="2276479"/>
            <a:ext cx="11703050" cy="6435725"/>
          </a:xfrm>
          <a:prstGeom prst="rect">
            <a:avLst/>
          </a:prstGeom>
        </p:spPr>
        <p:txBody>
          <a:bodyPr lIns="91425" tIns="45712" rIns="91425" bIns="4571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5" tIns="45712" rIns="91425" bIns="45712" anchor="b"/>
          <a:lstStyle>
            <a:lvl1pPr marL="0" indent="0">
              <a:buNone/>
              <a:defRPr sz="2000"/>
            </a:lvl1pPr>
            <a:lvl2pPr marL="457129" indent="0">
              <a:buNone/>
              <a:defRPr sz="1800"/>
            </a:lvl2pPr>
            <a:lvl3pPr marL="914260" indent="0">
              <a:buNone/>
              <a:defRPr sz="1600"/>
            </a:lvl3pPr>
            <a:lvl4pPr marL="1371390" indent="0">
              <a:buNone/>
              <a:defRPr sz="1400"/>
            </a:lvl4pPr>
            <a:lvl5pPr marL="1828518" indent="0">
              <a:buNone/>
              <a:defRPr sz="1400"/>
            </a:lvl5pPr>
            <a:lvl6pPr marL="2285650" indent="0">
              <a:buNone/>
              <a:defRPr sz="1400"/>
            </a:lvl6pPr>
            <a:lvl7pPr marL="2742778" indent="0">
              <a:buNone/>
              <a:defRPr sz="1400"/>
            </a:lvl7pPr>
            <a:lvl8pPr marL="3199909" indent="0">
              <a:buNone/>
              <a:defRPr sz="1400"/>
            </a:lvl8pPr>
            <a:lvl9pPr marL="3657039" indent="0">
              <a:buNone/>
              <a:defRPr sz="1400"/>
            </a:lvl9pPr>
          </a:lstStyle>
          <a:p>
            <a:pPr lvl="0"/>
            <a:r>
              <a:rPr lang="en-US"/>
              <a:t>Click to edit Master text styles</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79"/>
            <a:ext cx="5775324" cy="6435725"/>
          </a:xfrm>
          <a:prstGeom prst="rect">
            <a:avLst/>
          </a:prstGeom>
        </p:spPr>
        <p:txBody>
          <a:bodyPr lIns="91425" tIns="45712" rIns="91425" bIns="4571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79"/>
            <a:ext cx="5775324" cy="6435725"/>
          </a:xfrm>
          <a:prstGeom prst="rect">
            <a:avLst/>
          </a:prstGeom>
        </p:spPr>
        <p:txBody>
          <a:bodyPr lIns="91425" tIns="45712" rIns="91425" bIns="4571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5" tIns="45712" rIns="91425" bIns="45712"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5" tIns="45712" rIns="91425" bIns="4571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5" tIns="45712" rIns="91425" bIns="45712"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5" tIns="45712" rIns="91425" bIns="4571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2"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9" y="388943"/>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5" tIns="45712" rIns="91425" bIns="45712"/>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9" y="2041526"/>
            <a:ext cx="4278313" cy="6670674"/>
          </a:xfrm>
          <a:prstGeom prst="rect">
            <a:avLst/>
          </a:prstGeom>
        </p:spPr>
        <p:txBody>
          <a:bodyPr lIns="91425" tIns="45712" rIns="91425" bIns="45712"/>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9"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9" y="871538"/>
            <a:ext cx="7802563" cy="5851526"/>
          </a:xfrm>
          <a:prstGeom prst="rect">
            <a:avLst/>
          </a:prstGeom>
        </p:spPr>
        <p:txBody>
          <a:bodyPr lIns="91425" tIns="45712" rIns="91425" bIns="45712"/>
          <a:lstStyle>
            <a:lvl1pPr marL="0" indent="0">
              <a:buNone/>
              <a:defRPr sz="3100"/>
            </a:lvl1pPr>
            <a:lvl2pPr marL="457129" indent="0">
              <a:buNone/>
              <a:defRPr sz="2800"/>
            </a:lvl2pPr>
            <a:lvl3pPr marL="914260" indent="0">
              <a:buNone/>
              <a:defRPr sz="2400"/>
            </a:lvl3pPr>
            <a:lvl4pPr marL="1371390" indent="0">
              <a:buNone/>
              <a:defRPr sz="2000"/>
            </a:lvl4pPr>
            <a:lvl5pPr marL="1828518" indent="0">
              <a:buNone/>
              <a:defRPr sz="2000"/>
            </a:lvl5pPr>
            <a:lvl6pPr marL="2285650" indent="0">
              <a:buNone/>
              <a:defRPr sz="2000"/>
            </a:lvl6pPr>
            <a:lvl7pPr marL="2742778" indent="0">
              <a:buNone/>
              <a:defRPr sz="2000"/>
            </a:lvl7pPr>
            <a:lvl8pPr marL="3199909" indent="0">
              <a:buNone/>
              <a:defRPr sz="2000"/>
            </a:lvl8pPr>
            <a:lvl9pPr marL="3657039"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9" y="7634290"/>
            <a:ext cx="7802563" cy="1144587"/>
          </a:xfrm>
          <a:prstGeom prst="rect">
            <a:avLst/>
          </a:prstGeom>
        </p:spPr>
        <p:txBody>
          <a:bodyPr lIns="91425" tIns="45712" rIns="91425" bIns="45712"/>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6" y="2276479"/>
            <a:ext cx="11703050" cy="6435725"/>
          </a:xfrm>
          <a:prstGeom prst="rect">
            <a:avLst/>
          </a:prstGeom>
        </p:spPr>
        <p:txBody>
          <a:bodyPr vert="eaVert" lIns="91425" tIns="45712" rIns="91425" bIns="4571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1"/>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4" y="50801"/>
            <a:ext cx="9458325" cy="8661400"/>
          </a:xfrm>
          <a:prstGeom prst="rect">
            <a:avLst/>
          </a:prstGeom>
        </p:spPr>
        <p:txBody>
          <a:bodyPr vert="eaVert" lIns="91425" tIns="45712" rIns="91425" bIns="4571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79"/>
            <a:ext cx="9102726" cy="2492375"/>
          </a:xfrm>
          <a:prstGeom prst="rect">
            <a:avLst/>
          </a:prstGeom>
        </p:spPr>
        <p:txBody>
          <a:bodyPr lIns="91425" tIns="45712" rIns="91425" bIns="45712"/>
          <a:lstStyle>
            <a:lvl1pPr marL="0" indent="0" algn="ctr">
              <a:buNone/>
              <a:defRPr/>
            </a:lvl1pPr>
            <a:lvl2pPr marL="457129" indent="0" algn="ctr">
              <a:buNone/>
              <a:defRPr/>
            </a:lvl2pPr>
            <a:lvl3pPr marL="914260" indent="0" algn="ctr">
              <a:buNone/>
              <a:defRPr/>
            </a:lvl3pPr>
            <a:lvl4pPr marL="1371390" indent="0" algn="ctr">
              <a:buNone/>
              <a:defRPr/>
            </a:lvl4pPr>
            <a:lvl5pPr marL="1828518" indent="0" algn="ctr">
              <a:buNone/>
              <a:defRPr/>
            </a:lvl5pPr>
            <a:lvl6pPr marL="2285650" indent="0" algn="ctr">
              <a:buNone/>
              <a:defRPr/>
            </a:lvl6pPr>
            <a:lvl7pPr marL="2742778" indent="0" algn="ctr">
              <a:buNone/>
              <a:defRPr/>
            </a:lvl7pPr>
            <a:lvl8pPr marL="3199909" indent="0" algn="ctr">
              <a:buNone/>
              <a:defRPr/>
            </a:lvl8pPr>
            <a:lvl9pPr marL="3657039" indent="0" algn="ctr">
              <a:buNone/>
              <a:defRPr/>
            </a:lvl9pPr>
          </a:lstStyle>
          <a:p>
            <a:r>
              <a:rPr lang="en-US"/>
              <a:t>Click to edit Master subtitle style</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6" y="2276479"/>
            <a:ext cx="11703050" cy="6435725"/>
          </a:xfrm>
          <a:prstGeom prst="rect">
            <a:avLst/>
          </a:prstGeom>
        </p:spPr>
        <p:txBody>
          <a:bodyPr lIns="91425" tIns="45712" rIns="91425" bIns="4571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5" tIns="45712" rIns="91425" bIns="45712" anchor="b"/>
          <a:lstStyle>
            <a:lvl1pPr marL="0" indent="0">
              <a:buNone/>
              <a:defRPr sz="2000"/>
            </a:lvl1pPr>
            <a:lvl2pPr marL="457129" indent="0">
              <a:buNone/>
              <a:defRPr sz="1800"/>
            </a:lvl2pPr>
            <a:lvl3pPr marL="914260" indent="0">
              <a:buNone/>
              <a:defRPr sz="1600"/>
            </a:lvl3pPr>
            <a:lvl4pPr marL="1371390" indent="0">
              <a:buNone/>
              <a:defRPr sz="1400"/>
            </a:lvl4pPr>
            <a:lvl5pPr marL="1828518" indent="0">
              <a:buNone/>
              <a:defRPr sz="1400"/>
            </a:lvl5pPr>
            <a:lvl6pPr marL="2285650" indent="0">
              <a:buNone/>
              <a:defRPr sz="1400"/>
            </a:lvl6pPr>
            <a:lvl7pPr marL="2742778" indent="0">
              <a:buNone/>
              <a:defRPr sz="1400"/>
            </a:lvl7pPr>
            <a:lvl8pPr marL="3199909" indent="0">
              <a:buNone/>
              <a:defRPr sz="1400"/>
            </a:lvl8pPr>
            <a:lvl9pPr marL="3657039" indent="0">
              <a:buNone/>
              <a:defRPr sz="1400"/>
            </a:lvl9pPr>
          </a:lstStyle>
          <a:p>
            <a:pPr lvl="0"/>
            <a:r>
              <a:rPr lang="en-US"/>
              <a:t>Click to edit Master text styles</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79"/>
            <a:ext cx="5775324" cy="6435725"/>
          </a:xfrm>
          <a:prstGeom prst="rect">
            <a:avLst/>
          </a:prstGeom>
        </p:spPr>
        <p:txBody>
          <a:bodyPr lIns="91425" tIns="45712" rIns="91425" bIns="4571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79"/>
            <a:ext cx="5775324" cy="6435725"/>
          </a:xfrm>
          <a:prstGeom prst="rect">
            <a:avLst/>
          </a:prstGeom>
        </p:spPr>
        <p:txBody>
          <a:bodyPr lIns="91425" tIns="45712" rIns="91425" bIns="4571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5" tIns="45712" rIns="91425" bIns="45712"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5" tIns="45712" rIns="91425" bIns="4571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5" tIns="45712" rIns="91425" bIns="45712"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5" tIns="45712" rIns="91425" bIns="4571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9" y="388943"/>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5" tIns="45712" rIns="91425" bIns="45712"/>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9" y="2041526"/>
            <a:ext cx="4278313" cy="6670674"/>
          </a:xfrm>
          <a:prstGeom prst="rect">
            <a:avLst/>
          </a:prstGeom>
        </p:spPr>
        <p:txBody>
          <a:bodyPr lIns="91425" tIns="45712" rIns="91425" bIns="45712"/>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9"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9" y="871538"/>
            <a:ext cx="7802563" cy="5851526"/>
          </a:xfrm>
          <a:prstGeom prst="rect">
            <a:avLst/>
          </a:prstGeom>
        </p:spPr>
        <p:txBody>
          <a:bodyPr lIns="91425" tIns="45712" rIns="91425" bIns="45712"/>
          <a:lstStyle>
            <a:lvl1pPr marL="0" indent="0">
              <a:buNone/>
              <a:defRPr sz="3100"/>
            </a:lvl1pPr>
            <a:lvl2pPr marL="457129" indent="0">
              <a:buNone/>
              <a:defRPr sz="2800"/>
            </a:lvl2pPr>
            <a:lvl3pPr marL="914260" indent="0">
              <a:buNone/>
              <a:defRPr sz="2400"/>
            </a:lvl3pPr>
            <a:lvl4pPr marL="1371390" indent="0">
              <a:buNone/>
              <a:defRPr sz="2000"/>
            </a:lvl4pPr>
            <a:lvl5pPr marL="1828518" indent="0">
              <a:buNone/>
              <a:defRPr sz="2000"/>
            </a:lvl5pPr>
            <a:lvl6pPr marL="2285650" indent="0">
              <a:buNone/>
              <a:defRPr sz="2000"/>
            </a:lvl6pPr>
            <a:lvl7pPr marL="2742778" indent="0">
              <a:buNone/>
              <a:defRPr sz="2000"/>
            </a:lvl7pPr>
            <a:lvl8pPr marL="3199909" indent="0">
              <a:buNone/>
              <a:defRPr sz="2000"/>
            </a:lvl8pPr>
            <a:lvl9pPr marL="3657039"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9" y="7634290"/>
            <a:ext cx="7802563" cy="1144587"/>
          </a:xfrm>
          <a:prstGeom prst="rect">
            <a:avLst/>
          </a:prstGeom>
        </p:spPr>
        <p:txBody>
          <a:bodyPr lIns="91425" tIns="45712" rIns="91425" bIns="45712"/>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6" y="2276479"/>
            <a:ext cx="11703050" cy="6435725"/>
          </a:xfrm>
          <a:prstGeom prst="rect">
            <a:avLst/>
          </a:prstGeom>
        </p:spPr>
        <p:txBody>
          <a:bodyPr vert="eaVert" lIns="91425" tIns="45712" rIns="91425" bIns="4571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1"/>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4" y="50801"/>
            <a:ext cx="9458325" cy="8661400"/>
          </a:xfrm>
          <a:prstGeom prst="rect">
            <a:avLst/>
          </a:prstGeom>
        </p:spPr>
        <p:txBody>
          <a:bodyPr vert="eaVert" lIns="91425" tIns="45712" rIns="91425" bIns="4571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79"/>
            <a:ext cx="9102726" cy="2492375"/>
          </a:xfrm>
        </p:spPr>
        <p:txBody>
          <a:bodyPr/>
          <a:lstStyle>
            <a:lvl1pPr marL="0" indent="0" algn="ctr">
              <a:buNone/>
              <a:defRPr/>
            </a:lvl1pPr>
            <a:lvl2pPr marL="457129" indent="0" algn="ctr">
              <a:buNone/>
              <a:defRPr/>
            </a:lvl2pPr>
            <a:lvl3pPr marL="914260" indent="0" algn="ctr">
              <a:buNone/>
              <a:defRPr/>
            </a:lvl3pPr>
            <a:lvl4pPr marL="1371390" indent="0" algn="ctr">
              <a:buNone/>
              <a:defRPr/>
            </a:lvl4pPr>
            <a:lvl5pPr marL="1828518" indent="0" algn="ctr">
              <a:buNone/>
              <a:defRPr/>
            </a:lvl5pPr>
            <a:lvl6pPr marL="2285650" indent="0" algn="ctr">
              <a:buNone/>
              <a:defRPr/>
            </a:lvl6pPr>
            <a:lvl7pPr marL="2742778" indent="0" algn="ctr">
              <a:buNone/>
              <a:defRPr/>
            </a:lvl7pPr>
            <a:lvl8pPr marL="3199909" indent="0" algn="ctr">
              <a:buNone/>
              <a:defRPr/>
            </a:lvl8pPr>
            <a:lvl9pPr marL="3657039" indent="0" algn="ctr">
              <a:buNone/>
              <a:defRPr/>
            </a:lvl9pPr>
          </a:lstStyle>
          <a:p>
            <a:r>
              <a:rPr lang="en-US"/>
              <a:t>Click to edit Master subtitle style</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29" indent="0">
              <a:buNone/>
              <a:defRPr sz="1800"/>
            </a:lvl2pPr>
            <a:lvl3pPr marL="914260" indent="0">
              <a:buNone/>
              <a:defRPr sz="1600"/>
            </a:lvl3pPr>
            <a:lvl4pPr marL="1371390" indent="0">
              <a:buNone/>
              <a:defRPr sz="1400"/>
            </a:lvl4pPr>
            <a:lvl5pPr marL="1828518" indent="0">
              <a:buNone/>
              <a:defRPr sz="1400"/>
            </a:lvl5pPr>
            <a:lvl6pPr marL="2285650" indent="0">
              <a:buNone/>
              <a:defRPr sz="1400"/>
            </a:lvl6pPr>
            <a:lvl7pPr marL="2742778" indent="0">
              <a:buNone/>
              <a:defRPr sz="1400"/>
            </a:lvl7pPr>
            <a:lvl8pPr marL="3199909" indent="0">
              <a:buNone/>
              <a:defRPr sz="1400"/>
            </a:lvl8pPr>
            <a:lvl9pPr marL="3657039" indent="0">
              <a:buNone/>
              <a:defRPr sz="1400"/>
            </a:lvl9pPr>
          </a:lstStyle>
          <a:p>
            <a:pPr lvl="0"/>
            <a:r>
              <a:rPr lang="en-US"/>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9" y="388943"/>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9" y="2041526"/>
            <a:ext cx="4278313" cy="6670674"/>
          </a:xfrm>
        </p:spPr>
        <p:txBody>
          <a:bodyPr/>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9"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9" y="871538"/>
            <a:ext cx="7802563" cy="5851526"/>
          </a:xfrm>
        </p:spPr>
        <p:txBody>
          <a:bodyPr/>
          <a:lstStyle>
            <a:lvl1pPr marL="0" indent="0">
              <a:buNone/>
              <a:defRPr sz="3100"/>
            </a:lvl1pPr>
            <a:lvl2pPr marL="457129" indent="0">
              <a:buNone/>
              <a:defRPr sz="2800"/>
            </a:lvl2pPr>
            <a:lvl3pPr marL="914260" indent="0">
              <a:buNone/>
              <a:defRPr sz="2400"/>
            </a:lvl3pPr>
            <a:lvl4pPr marL="1371390" indent="0">
              <a:buNone/>
              <a:defRPr sz="2000"/>
            </a:lvl4pPr>
            <a:lvl5pPr marL="1828518" indent="0">
              <a:buNone/>
              <a:defRPr sz="2000"/>
            </a:lvl5pPr>
            <a:lvl6pPr marL="2285650" indent="0">
              <a:buNone/>
              <a:defRPr sz="2000"/>
            </a:lvl6pPr>
            <a:lvl7pPr marL="2742778" indent="0">
              <a:buNone/>
              <a:defRPr sz="2000"/>
            </a:lvl7pPr>
            <a:lvl8pPr marL="3199909" indent="0">
              <a:buNone/>
              <a:defRPr sz="2000"/>
            </a:lvl8pPr>
            <a:lvl9pPr marL="3657039"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9" y="7634290"/>
            <a:ext cx="7802563" cy="1144587"/>
          </a:xfrm>
        </p:spPr>
        <p:txBody>
          <a:bodyPr/>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4"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lIns="91425" tIns="45712" rIns="91425" bIns="45712"/>
          <a:lstStyle/>
          <a:p>
            <a:r>
              <a:rPr lang="en-US"/>
              <a:t>Click to edit Master title style</a:t>
            </a:r>
          </a:p>
        </p:txBody>
      </p:sp>
      <p:sp>
        <p:nvSpPr>
          <p:cNvPr id="3" name="Subtitle 2"/>
          <p:cNvSpPr>
            <a:spLocks noGrp="1"/>
          </p:cNvSpPr>
          <p:nvPr>
            <p:ph type="subTitle" idx="1"/>
          </p:nvPr>
        </p:nvSpPr>
        <p:spPr>
          <a:xfrm>
            <a:off x="1951038" y="5527679"/>
            <a:ext cx="9102726" cy="2492375"/>
          </a:xfrm>
          <a:prstGeom prst="rect">
            <a:avLst/>
          </a:prstGeom>
        </p:spPr>
        <p:txBody>
          <a:bodyPr lIns="91425" tIns="45712" rIns="91425" bIns="45712"/>
          <a:lstStyle>
            <a:lvl1pPr marL="0" indent="0" algn="ctr">
              <a:buNone/>
              <a:defRPr/>
            </a:lvl1pPr>
            <a:lvl2pPr marL="457129" indent="0" algn="ctr">
              <a:buNone/>
              <a:defRPr/>
            </a:lvl2pPr>
            <a:lvl3pPr marL="914260" indent="0" algn="ctr">
              <a:buNone/>
              <a:defRPr/>
            </a:lvl3pPr>
            <a:lvl4pPr marL="1371390" indent="0" algn="ctr">
              <a:buNone/>
              <a:defRPr/>
            </a:lvl4pPr>
            <a:lvl5pPr marL="1828518" indent="0" algn="ctr">
              <a:buNone/>
              <a:defRPr/>
            </a:lvl5pPr>
            <a:lvl6pPr marL="2285650" indent="0" algn="ctr">
              <a:buNone/>
              <a:defRPr/>
            </a:lvl6pPr>
            <a:lvl7pPr marL="2742778" indent="0" algn="ctr">
              <a:buNone/>
              <a:defRPr/>
            </a:lvl7pPr>
            <a:lvl8pPr marL="3199909" indent="0" algn="ctr">
              <a:buNone/>
              <a:defRPr/>
            </a:lvl8pPr>
            <a:lvl9pPr marL="3657039" indent="0" algn="ctr">
              <a:buNone/>
              <a:defRPr/>
            </a:lvl9pPr>
          </a:lstStyle>
          <a:p>
            <a:r>
              <a:rPr lang="en-US"/>
              <a:t>Click to edit Master subtitle style</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5" tIns="45712" rIns="91425" bIns="45712"/>
          <a:lstStyle/>
          <a:p>
            <a:r>
              <a:rPr lang="en-US"/>
              <a:t>Click to edit Master title style</a:t>
            </a:r>
          </a:p>
        </p:txBody>
      </p:sp>
      <p:sp>
        <p:nvSpPr>
          <p:cNvPr id="3" name="Content Placeholder 2"/>
          <p:cNvSpPr>
            <a:spLocks noGrp="1"/>
          </p:cNvSpPr>
          <p:nvPr>
            <p:ph idx="1"/>
          </p:nvPr>
        </p:nvSpPr>
        <p:spPr>
          <a:xfrm>
            <a:off x="650876" y="2276479"/>
            <a:ext cx="11703050" cy="6435725"/>
          </a:xfrm>
          <a:prstGeom prst="rect">
            <a:avLst/>
          </a:prstGeom>
        </p:spPr>
        <p:txBody>
          <a:bodyPr lIns="91425" tIns="45712" rIns="91425" bIns="4571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a:prstGeom prst="rect">
            <a:avLst/>
          </a:prstGeom>
        </p:spPr>
        <p:txBody>
          <a:bodyPr lIns="91425" tIns="45712" rIns="91425" bIns="45712"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5" tIns="45712" rIns="91425" bIns="45712" anchor="b"/>
          <a:lstStyle>
            <a:lvl1pPr marL="0" indent="0">
              <a:buNone/>
              <a:defRPr sz="2000"/>
            </a:lvl1pPr>
            <a:lvl2pPr marL="457129" indent="0">
              <a:buNone/>
              <a:defRPr sz="1800"/>
            </a:lvl2pPr>
            <a:lvl3pPr marL="914260" indent="0">
              <a:buNone/>
              <a:defRPr sz="1600"/>
            </a:lvl3pPr>
            <a:lvl4pPr marL="1371390" indent="0">
              <a:buNone/>
              <a:defRPr sz="1400"/>
            </a:lvl4pPr>
            <a:lvl5pPr marL="1828518" indent="0">
              <a:buNone/>
              <a:defRPr sz="1400"/>
            </a:lvl5pPr>
            <a:lvl6pPr marL="2285650" indent="0">
              <a:buNone/>
              <a:defRPr sz="1400"/>
            </a:lvl6pPr>
            <a:lvl7pPr marL="2742778" indent="0">
              <a:buNone/>
              <a:defRPr sz="1400"/>
            </a:lvl7pPr>
            <a:lvl8pPr marL="3199909" indent="0">
              <a:buNone/>
              <a:defRPr sz="1400"/>
            </a:lvl8pPr>
            <a:lvl9pPr marL="3657039" indent="0">
              <a:buNone/>
              <a:defRPr sz="1400"/>
            </a:lvl9pPr>
          </a:lstStyle>
          <a:p>
            <a:pPr lvl="0"/>
            <a:r>
              <a:rPr lang="en-US"/>
              <a:t>Click to edit Master text styles</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5" tIns="45712" rIns="91425" bIns="45712"/>
          <a:lstStyle/>
          <a:p>
            <a:r>
              <a:rPr lang="en-US"/>
              <a:t>Click to edit Master title style</a:t>
            </a:r>
          </a:p>
        </p:txBody>
      </p:sp>
      <p:sp>
        <p:nvSpPr>
          <p:cNvPr id="3" name="Content Placeholder 2"/>
          <p:cNvSpPr>
            <a:spLocks noGrp="1"/>
          </p:cNvSpPr>
          <p:nvPr>
            <p:ph sz="half" idx="1"/>
          </p:nvPr>
        </p:nvSpPr>
        <p:spPr>
          <a:xfrm>
            <a:off x="650878" y="2276479"/>
            <a:ext cx="5775324" cy="6435725"/>
          </a:xfrm>
          <a:prstGeom prst="rect">
            <a:avLst/>
          </a:prstGeom>
        </p:spPr>
        <p:txBody>
          <a:bodyPr lIns="91425" tIns="45712" rIns="91425" bIns="4571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79"/>
            <a:ext cx="5775324" cy="6435725"/>
          </a:xfrm>
          <a:prstGeom prst="rect">
            <a:avLst/>
          </a:prstGeom>
        </p:spPr>
        <p:txBody>
          <a:bodyPr lIns="91425" tIns="45712" rIns="91425" bIns="4571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5" tIns="45712" rIns="91425" bIns="45712"/>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5" tIns="45712" rIns="91425" bIns="45712"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5" tIns="45712" rIns="91425" bIns="4571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5" tIns="45712" rIns="91425" bIns="45712" anchor="b"/>
          <a:lstStyle>
            <a:lvl1pPr marL="0" indent="0">
              <a:buNone/>
              <a:defRPr sz="2400" b="1"/>
            </a:lvl1pPr>
            <a:lvl2pPr marL="457129" indent="0">
              <a:buNone/>
              <a:defRPr sz="2000" b="1"/>
            </a:lvl2pPr>
            <a:lvl3pPr marL="914260" indent="0">
              <a:buNone/>
              <a:defRPr sz="1800" b="1"/>
            </a:lvl3pPr>
            <a:lvl4pPr marL="1371390" indent="0">
              <a:buNone/>
              <a:defRPr sz="1600" b="1"/>
            </a:lvl4pPr>
            <a:lvl5pPr marL="1828518" indent="0">
              <a:buNone/>
              <a:defRPr sz="1600" b="1"/>
            </a:lvl5pPr>
            <a:lvl6pPr marL="2285650" indent="0">
              <a:buNone/>
              <a:defRPr sz="1600" b="1"/>
            </a:lvl6pPr>
            <a:lvl7pPr marL="2742778" indent="0">
              <a:buNone/>
              <a:defRPr sz="1600" b="1"/>
            </a:lvl7pPr>
            <a:lvl8pPr marL="3199909" indent="0">
              <a:buNone/>
              <a:defRPr sz="1600" b="1"/>
            </a:lvl8pPr>
            <a:lvl9pPr marL="36570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5" tIns="45712" rIns="91425" bIns="4571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5" tIns="45712" rIns="91425" bIns="45712"/>
          <a:lstStyle/>
          <a:p>
            <a:r>
              <a:rPr lang="en-US"/>
              <a:t>Click to edit Master title style</a:t>
            </a:r>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9" y="388943"/>
            <a:ext cx="4278313" cy="1652587"/>
          </a:xfrm>
          <a:prstGeom prst="rect">
            <a:avLst/>
          </a:prstGeom>
        </p:spPr>
        <p:txBody>
          <a:bodyPr lIns="91425" tIns="45712" rIns="91425" bIns="45712"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5" tIns="45712" rIns="91425" bIns="45712"/>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9" y="2041526"/>
            <a:ext cx="4278313" cy="6670674"/>
          </a:xfrm>
          <a:prstGeom prst="rect">
            <a:avLst/>
          </a:prstGeom>
        </p:spPr>
        <p:txBody>
          <a:bodyPr lIns="91425" tIns="45712" rIns="91425" bIns="45712"/>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9" y="6827839"/>
            <a:ext cx="7802563" cy="806450"/>
          </a:xfrm>
          <a:prstGeom prst="rect">
            <a:avLst/>
          </a:prstGeom>
        </p:spPr>
        <p:txBody>
          <a:bodyPr lIns="91425" tIns="45712" rIns="91425" bIns="45712"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9" y="871538"/>
            <a:ext cx="7802563" cy="5851526"/>
          </a:xfrm>
          <a:prstGeom prst="rect">
            <a:avLst/>
          </a:prstGeom>
        </p:spPr>
        <p:txBody>
          <a:bodyPr lIns="91425" tIns="45712" rIns="91425" bIns="45712"/>
          <a:lstStyle>
            <a:lvl1pPr marL="0" indent="0">
              <a:buNone/>
              <a:defRPr sz="3100"/>
            </a:lvl1pPr>
            <a:lvl2pPr marL="457129" indent="0">
              <a:buNone/>
              <a:defRPr sz="2800"/>
            </a:lvl2pPr>
            <a:lvl3pPr marL="914260" indent="0">
              <a:buNone/>
              <a:defRPr sz="2400"/>
            </a:lvl3pPr>
            <a:lvl4pPr marL="1371390" indent="0">
              <a:buNone/>
              <a:defRPr sz="2000"/>
            </a:lvl4pPr>
            <a:lvl5pPr marL="1828518" indent="0">
              <a:buNone/>
              <a:defRPr sz="2000"/>
            </a:lvl5pPr>
            <a:lvl6pPr marL="2285650" indent="0">
              <a:buNone/>
              <a:defRPr sz="2000"/>
            </a:lvl6pPr>
            <a:lvl7pPr marL="2742778" indent="0">
              <a:buNone/>
              <a:defRPr sz="2000"/>
            </a:lvl7pPr>
            <a:lvl8pPr marL="3199909" indent="0">
              <a:buNone/>
              <a:defRPr sz="2000"/>
            </a:lvl8pPr>
            <a:lvl9pPr marL="3657039"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9" y="7634290"/>
            <a:ext cx="7802563" cy="1144587"/>
          </a:xfrm>
          <a:prstGeom prst="rect">
            <a:avLst/>
          </a:prstGeom>
        </p:spPr>
        <p:txBody>
          <a:bodyPr lIns="91425" tIns="45712" rIns="91425" bIns="45712"/>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5" tIns="45712" rIns="91425" bIns="45712"/>
          <a:lstStyle/>
          <a:p>
            <a:r>
              <a:rPr lang="en-US"/>
              <a:t>Click to edit Master title style</a:t>
            </a:r>
          </a:p>
        </p:txBody>
      </p:sp>
      <p:sp>
        <p:nvSpPr>
          <p:cNvPr id="3" name="Vertical Text Placeholder 2"/>
          <p:cNvSpPr>
            <a:spLocks noGrp="1"/>
          </p:cNvSpPr>
          <p:nvPr>
            <p:ph type="body" orient="vert" idx="1"/>
          </p:nvPr>
        </p:nvSpPr>
        <p:spPr>
          <a:xfrm>
            <a:off x="650876" y="2276479"/>
            <a:ext cx="11703050" cy="6435725"/>
          </a:xfrm>
          <a:prstGeom prst="rect">
            <a:avLst/>
          </a:prstGeom>
        </p:spPr>
        <p:txBody>
          <a:bodyPr vert="eaVert" lIns="91425" tIns="45712" rIns="91425" bIns="4571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425" tIns="45712" rIns="91425" bIns="45712"/>
          <a:lstStyle/>
          <a:p>
            <a:r>
              <a:rPr lang="en-US"/>
              <a:t>Click to edit Master title style</a:t>
            </a:r>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425" tIns="45712" rIns="91425" bIns="4571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40"/>
            <a:ext cx="11054080" cy="2090702"/>
          </a:xfrm>
        </p:spPr>
        <p:txBody>
          <a:bodyPr/>
          <a:lstStyle/>
          <a:p>
            <a:r>
              <a:rPr lang="en-US"/>
              <a:t>Click to edit Master title style</a:t>
            </a:r>
            <a:endParaRPr lang="en-GB"/>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130" indent="0" algn="ctr">
              <a:buNone/>
              <a:defRPr>
                <a:solidFill>
                  <a:schemeClr val="tx1">
                    <a:tint val="75000"/>
                  </a:schemeClr>
                </a:solidFill>
              </a:defRPr>
            </a:lvl2pPr>
            <a:lvl3pPr marL="1300259" indent="0" algn="ctr">
              <a:buNone/>
              <a:defRPr>
                <a:solidFill>
                  <a:schemeClr val="tx1">
                    <a:tint val="75000"/>
                  </a:schemeClr>
                </a:solidFill>
              </a:defRPr>
            </a:lvl3pPr>
            <a:lvl4pPr marL="1950391" indent="0" algn="ctr">
              <a:buNone/>
              <a:defRPr>
                <a:solidFill>
                  <a:schemeClr val="tx1">
                    <a:tint val="75000"/>
                  </a:schemeClr>
                </a:solidFill>
              </a:defRPr>
            </a:lvl4pPr>
            <a:lvl5pPr marL="2600520" indent="0" algn="ctr">
              <a:buNone/>
              <a:defRPr>
                <a:solidFill>
                  <a:schemeClr val="tx1">
                    <a:tint val="75000"/>
                  </a:schemeClr>
                </a:solidFill>
              </a:defRPr>
            </a:lvl5pPr>
            <a:lvl6pPr marL="3250650" indent="0" algn="ctr">
              <a:buNone/>
              <a:defRPr>
                <a:solidFill>
                  <a:schemeClr val="tx1">
                    <a:tint val="75000"/>
                  </a:schemeClr>
                </a:solidFill>
              </a:defRPr>
            </a:lvl6pPr>
            <a:lvl7pPr marL="3900782" indent="0" algn="ctr">
              <a:buNone/>
              <a:defRPr>
                <a:solidFill>
                  <a:schemeClr val="tx1">
                    <a:tint val="75000"/>
                  </a:schemeClr>
                </a:solidFill>
              </a:defRPr>
            </a:lvl7pPr>
            <a:lvl8pPr marL="4550909" indent="0" algn="ctr">
              <a:buNone/>
              <a:defRPr>
                <a:solidFill>
                  <a:schemeClr val="tx1">
                    <a:tint val="75000"/>
                  </a:schemeClr>
                </a:solidFill>
              </a:defRPr>
            </a:lvl8pPr>
            <a:lvl9pPr marL="5201041"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729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9" y="388943"/>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9" y="2041526"/>
            <a:ext cx="4278313" cy="6670674"/>
          </a:xfrm>
        </p:spPr>
        <p:txBody>
          <a:bodyPr/>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489418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6"/>
            <a:ext cx="11054080" cy="1937173"/>
          </a:xfrm>
        </p:spPr>
        <p:txBody>
          <a:bodyPr anchor="t"/>
          <a:lstStyle>
            <a:lvl1pPr algn="l">
              <a:defRPr sz="5700" b="1" cap="all"/>
            </a:lvl1pPr>
          </a:lstStyle>
          <a:p>
            <a:r>
              <a:rPr lang="en-US"/>
              <a:t>Click to edit Master title style</a:t>
            </a:r>
            <a:endParaRPr lang="en-GB"/>
          </a:p>
        </p:txBody>
      </p:sp>
      <p:sp>
        <p:nvSpPr>
          <p:cNvPr id="3" name="Text Placeholder 2"/>
          <p:cNvSpPr>
            <a:spLocks noGrp="1"/>
          </p:cNvSpPr>
          <p:nvPr>
            <p:ph type="body" idx="1"/>
          </p:nvPr>
        </p:nvSpPr>
        <p:spPr>
          <a:xfrm>
            <a:off x="1027290" y="4133997"/>
            <a:ext cx="11054080" cy="2133599"/>
          </a:xfrm>
        </p:spPr>
        <p:txBody>
          <a:bodyPr anchor="b"/>
          <a:lstStyle>
            <a:lvl1pPr marL="0" indent="0">
              <a:buNone/>
              <a:defRPr sz="2800">
                <a:solidFill>
                  <a:schemeClr val="tx1">
                    <a:tint val="75000"/>
                  </a:schemeClr>
                </a:solidFill>
              </a:defRPr>
            </a:lvl1pPr>
            <a:lvl2pPr marL="650130" indent="0">
              <a:buNone/>
              <a:defRPr sz="2600">
                <a:solidFill>
                  <a:schemeClr val="tx1">
                    <a:tint val="75000"/>
                  </a:schemeClr>
                </a:solidFill>
              </a:defRPr>
            </a:lvl2pPr>
            <a:lvl3pPr marL="1300259" indent="0">
              <a:buNone/>
              <a:defRPr sz="2300">
                <a:solidFill>
                  <a:schemeClr val="tx1">
                    <a:tint val="75000"/>
                  </a:schemeClr>
                </a:solidFill>
              </a:defRPr>
            </a:lvl3pPr>
            <a:lvl4pPr marL="1950391" indent="0">
              <a:buNone/>
              <a:defRPr sz="2000">
                <a:solidFill>
                  <a:schemeClr val="tx1">
                    <a:tint val="75000"/>
                  </a:schemeClr>
                </a:solidFill>
              </a:defRPr>
            </a:lvl4pPr>
            <a:lvl5pPr marL="2600520" indent="0">
              <a:buNone/>
              <a:defRPr sz="2000">
                <a:solidFill>
                  <a:schemeClr val="tx1">
                    <a:tint val="75000"/>
                  </a:schemeClr>
                </a:solidFill>
              </a:defRPr>
            </a:lvl5pPr>
            <a:lvl6pPr marL="3250650" indent="0">
              <a:buNone/>
              <a:defRPr sz="2000">
                <a:solidFill>
                  <a:schemeClr val="tx1">
                    <a:tint val="75000"/>
                  </a:schemeClr>
                </a:solidFill>
              </a:defRPr>
            </a:lvl6pPr>
            <a:lvl7pPr marL="3900782" indent="0">
              <a:buNone/>
              <a:defRPr sz="2000">
                <a:solidFill>
                  <a:schemeClr val="tx1">
                    <a:tint val="75000"/>
                  </a:schemeClr>
                </a:solidFill>
              </a:defRPr>
            </a:lvl7pPr>
            <a:lvl8pPr marL="4550909" indent="0">
              <a:buNone/>
              <a:defRPr sz="2000">
                <a:solidFill>
                  <a:schemeClr val="tx1">
                    <a:tint val="75000"/>
                  </a:schemeClr>
                </a:solidFill>
              </a:defRPr>
            </a:lvl8pPr>
            <a:lvl9pPr marL="5201041"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922437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50240" y="2275845"/>
            <a:ext cx="5743787" cy="6436925"/>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10773" y="2275845"/>
            <a:ext cx="5743787" cy="6436925"/>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006628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00" b="1"/>
            </a:lvl1pPr>
            <a:lvl2pPr marL="650130" indent="0">
              <a:buNone/>
              <a:defRPr sz="2800" b="1"/>
            </a:lvl2pPr>
            <a:lvl3pPr marL="1300259" indent="0">
              <a:buNone/>
              <a:defRPr sz="2600" b="1"/>
            </a:lvl3pPr>
            <a:lvl4pPr marL="1950391" indent="0">
              <a:buNone/>
              <a:defRPr sz="2300" b="1"/>
            </a:lvl4pPr>
            <a:lvl5pPr marL="2600520" indent="0">
              <a:buNone/>
              <a:defRPr sz="2300" b="1"/>
            </a:lvl5pPr>
            <a:lvl6pPr marL="3250650" indent="0">
              <a:buNone/>
              <a:defRPr sz="2300" b="1"/>
            </a:lvl6pPr>
            <a:lvl7pPr marL="3900782" indent="0">
              <a:buNone/>
              <a:defRPr sz="2300" b="1"/>
            </a:lvl7pPr>
            <a:lvl8pPr marL="4550909" indent="0">
              <a:buNone/>
              <a:defRPr sz="2300" b="1"/>
            </a:lvl8pPr>
            <a:lvl9pPr marL="5201041" indent="0">
              <a:buNone/>
              <a:defRPr sz="2300"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606260" y="2183272"/>
            <a:ext cx="5748302" cy="909884"/>
          </a:xfrm>
        </p:spPr>
        <p:txBody>
          <a:bodyPr anchor="b"/>
          <a:lstStyle>
            <a:lvl1pPr marL="0" indent="0">
              <a:buNone/>
              <a:defRPr sz="3400" b="1"/>
            </a:lvl1pPr>
            <a:lvl2pPr marL="650130" indent="0">
              <a:buNone/>
              <a:defRPr sz="2800" b="1"/>
            </a:lvl2pPr>
            <a:lvl3pPr marL="1300259" indent="0">
              <a:buNone/>
              <a:defRPr sz="2600" b="1"/>
            </a:lvl3pPr>
            <a:lvl4pPr marL="1950391" indent="0">
              <a:buNone/>
              <a:defRPr sz="2300" b="1"/>
            </a:lvl4pPr>
            <a:lvl5pPr marL="2600520" indent="0">
              <a:buNone/>
              <a:defRPr sz="2300" b="1"/>
            </a:lvl5pPr>
            <a:lvl6pPr marL="3250650" indent="0">
              <a:buNone/>
              <a:defRPr sz="2300" b="1"/>
            </a:lvl6pPr>
            <a:lvl7pPr marL="3900782" indent="0">
              <a:buNone/>
              <a:defRPr sz="2300" b="1"/>
            </a:lvl7pPr>
            <a:lvl8pPr marL="4550909" indent="0">
              <a:buNone/>
              <a:defRPr sz="2300" b="1"/>
            </a:lvl8pPr>
            <a:lvl9pPr marL="5201041"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606260"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6543731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530502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794431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3" y="388338"/>
            <a:ext cx="4278490" cy="1652693"/>
          </a:xfrm>
        </p:spPr>
        <p:txBody>
          <a:bodyPr anchor="b"/>
          <a:lstStyle>
            <a:lvl1pPr algn="l">
              <a:defRPr sz="2800" b="1"/>
            </a:lvl1pPr>
          </a:lstStyle>
          <a:p>
            <a:r>
              <a:rPr lang="en-US"/>
              <a:t>Click to edit Master title style</a:t>
            </a:r>
            <a:endParaRPr lang="en-GB"/>
          </a:p>
        </p:txBody>
      </p:sp>
      <p:sp>
        <p:nvSpPr>
          <p:cNvPr id="3" name="Content Placeholder 2"/>
          <p:cNvSpPr>
            <a:spLocks noGrp="1"/>
          </p:cNvSpPr>
          <p:nvPr>
            <p:ph idx="1"/>
          </p:nvPr>
        </p:nvSpPr>
        <p:spPr>
          <a:xfrm>
            <a:off x="5084516" y="388343"/>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50243" y="2041033"/>
            <a:ext cx="4278490" cy="6671734"/>
          </a:xfrm>
        </p:spPr>
        <p:txBody>
          <a:bodyPr/>
          <a:lstStyle>
            <a:lvl1pPr marL="0" indent="0">
              <a:buNone/>
              <a:defRPr sz="2000"/>
            </a:lvl1pPr>
            <a:lvl2pPr marL="650130" indent="0">
              <a:buNone/>
              <a:defRPr sz="1700"/>
            </a:lvl2pPr>
            <a:lvl3pPr marL="1300259" indent="0">
              <a:buNone/>
              <a:defRPr sz="1400"/>
            </a:lvl3pPr>
            <a:lvl4pPr marL="1950391" indent="0">
              <a:buNone/>
              <a:defRPr sz="1300"/>
            </a:lvl4pPr>
            <a:lvl5pPr marL="2600520" indent="0">
              <a:buNone/>
              <a:defRPr sz="1300"/>
            </a:lvl5pPr>
            <a:lvl6pPr marL="3250650" indent="0">
              <a:buNone/>
              <a:defRPr sz="1300"/>
            </a:lvl6pPr>
            <a:lvl7pPr marL="3900782" indent="0">
              <a:buNone/>
              <a:defRPr sz="1300"/>
            </a:lvl7pPr>
            <a:lvl8pPr marL="4550909" indent="0">
              <a:buNone/>
              <a:defRPr sz="1300"/>
            </a:lvl8pPr>
            <a:lvl9pPr marL="5201041"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27146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00" b="1"/>
            </a:lvl1pPr>
          </a:lstStyle>
          <a:p>
            <a:r>
              <a:rPr lang="en-US"/>
              <a:t>Click to edit Master title style</a:t>
            </a:r>
            <a:endParaRPr lang="en-GB"/>
          </a:p>
        </p:txBody>
      </p:sp>
      <p:sp>
        <p:nvSpPr>
          <p:cNvPr id="3" name="Picture Placeholder 2"/>
          <p:cNvSpPr>
            <a:spLocks noGrp="1"/>
          </p:cNvSpPr>
          <p:nvPr>
            <p:ph type="pic" idx="1"/>
          </p:nvPr>
        </p:nvSpPr>
        <p:spPr>
          <a:xfrm>
            <a:off x="2549032" y="871502"/>
            <a:ext cx="7802880" cy="5852160"/>
          </a:xfrm>
        </p:spPr>
        <p:txBody>
          <a:bodyPr/>
          <a:lstStyle>
            <a:lvl1pPr marL="0" indent="0">
              <a:buNone/>
              <a:defRPr sz="4600"/>
            </a:lvl1pPr>
            <a:lvl2pPr marL="650130" indent="0">
              <a:buNone/>
              <a:defRPr sz="4000"/>
            </a:lvl2pPr>
            <a:lvl3pPr marL="1300259" indent="0">
              <a:buNone/>
              <a:defRPr sz="3400"/>
            </a:lvl3pPr>
            <a:lvl4pPr marL="1950391" indent="0">
              <a:buNone/>
              <a:defRPr sz="2800"/>
            </a:lvl4pPr>
            <a:lvl5pPr marL="2600520" indent="0">
              <a:buNone/>
              <a:defRPr sz="2800"/>
            </a:lvl5pPr>
            <a:lvl6pPr marL="3250650" indent="0">
              <a:buNone/>
              <a:defRPr sz="2800"/>
            </a:lvl6pPr>
            <a:lvl7pPr marL="3900782" indent="0">
              <a:buNone/>
              <a:defRPr sz="2800"/>
            </a:lvl7pPr>
            <a:lvl8pPr marL="4550909" indent="0">
              <a:buNone/>
              <a:defRPr sz="2800"/>
            </a:lvl8pPr>
            <a:lvl9pPr marL="5201041" indent="0">
              <a:buNone/>
              <a:defRPr sz="2800"/>
            </a:lvl9pPr>
          </a:lstStyle>
          <a:p>
            <a:endParaRPr lang="en-GB"/>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2000"/>
            </a:lvl1pPr>
            <a:lvl2pPr marL="650130" indent="0">
              <a:buNone/>
              <a:defRPr sz="1700"/>
            </a:lvl2pPr>
            <a:lvl3pPr marL="1300259" indent="0">
              <a:buNone/>
              <a:defRPr sz="1400"/>
            </a:lvl3pPr>
            <a:lvl4pPr marL="1950391" indent="0">
              <a:buNone/>
              <a:defRPr sz="1300"/>
            </a:lvl4pPr>
            <a:lvl5pPr marL="2600520" indent="0">
              <a:buNone/>
              <a:defRPr sz="1300"/>
            </a:lvl5pPr>
            <a:lvl6pPr marL="3250650" indent="0">
              <a:buNone/>
              <a:defRPr sz="1300"/>
            </a:lvl6pPr>
            <a:lvl7pPr marL="3900782" indent="0">
              <a:buNone/>
              <a:defRPr sz="1300"/>
            </a:lvl7pPr>
            <a:lvl8pPr marL="4550909" indent="0">
              <a:buNone/>
              <a:defRPr sz="1300"/>
            </a:lvl8pPr>
            <a:lvl9pPr marL="5201041"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344235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58478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601"/>
            <a:ext cx="2926080" cy="832216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50240" y="390601"/>
            <a:ext cx="8561493" cy="832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9459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9" y="6827839"/>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9" y="871538"/>
            <a:ext cx="7802563" cy="5851526"/>
          </a:xfrm>
        </p:spPr>
        <p:txBody>
          <a:bodyPr/>
          <a:lstStyle>
            <a:lvl1pPr marL="0" indent="0">
              <a:buNone/>
              <a:defRPr sz="3100"/>
            </a:lvl1pPr>
            <a:lvl2pPr marL="457129" indent="0">
              <a:buNone/>
              <a:defRPr sz="2800"/>
            </a:lvl2pPr>
            <a:lvl3pPr marL="914260" indent="0">
              <a:buNone/>
              <a:defRPr sz="2400"/>
            </a:lvl3pPr>
            <a:lvl4pPr marL="1371390" indent="0">
              <a:buNone/>
              <a:defRPr sz="2000"/>
            </a:lvl4pPr>
            <a:lvl5pPr marL="1828518" indent="0">
              <a:buNone/>
              <a:defRPr sz="2000"/>
            </a:lvl5pPr>
            <a:lvl6pPr marL="2285650" indent="0">
              <a:buNone/>
              <a:defRPr sz="2000"/>
            </a:lvl6pPr>
            <a:lvl7pPr marL="2742778" indent="0">
              <a:buNone/>
              <a:defRPr sz="2000"/>
            </a:lvl7pPr>
            <a:lvl8pPr marL="3199909" indent="0">
              <a:buNone/>
              <a:defRPr sz="2000"/>
            </a:lvl8pPr>
            <a:lvl9pPr marL="3657039"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9" y="7634290"/>
            <a:ext cx="7802563" cy="1144587"/>
          </a:xfrm>
        </p:spPr>
        <p:txBody>
          <a:bodyPr/>
          <a:lstStyle>
            <a:lvl1pPr marL="0" indent="0">
              <a:buNone/>
              <a:defRPr sz="1400"/>
            </a:lvl1pPr>
            <a:lvl2pPr marL="457129" indent="0">
              <a:buNone/>
              <a:defRPr sz="1100"/>
            </a:lvl2pPr>
            <a:lvl3pPr marL="914260" indent="0">
              <a:buNone/>
              <a:defRPr sz="1000"/>
            </a:lvl3pPr>
            <a:lvl4pPr marL="1371390" indent="0">
              <a:buNone/>
              <a:defRPr sz="900"/>
            </a:lvl4pPr>
            <a:lvl5pPr marL="1828518" indent="0">
              <a:buNone/>
              <a:defRPr sz="900"/>
            </a:lvl5pPr>
            <a:lvl6pPr marL="2285650" indent="0">
              <a:buNone/>
              <a:defRPr sz="900"/>
            </a:lvl6pPr>
            <a:lvl7pPr marL="2742778" indent="0">
              <a:buNone/>
              <a:defRPr sz="900"/>
            </a:lvl7pPr>
            <a:lvl8pPr marL="3199909" indent="0">
              <a:buNone/>
              <a:defRPr sz="900"/>
            </a:lvl8pPr>
            <a:lvl9pPr marL="3657039" indent="0">
              <a:buNone/>
              <a:defRPr sz="900"/>
            </a:lvl9pPr>
          </a:lstStyle>
          <a:p>
            <a:pPr lvl="0"/>
            <a:r>
              <a:rPr lang="en-US"/>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39"/>
            <a:ext cx="11054080" cy="2090702"/>
          </a:xfrm>
        </p:spPr>
        <p:txBody>
          <a:bodyPr/>
          <a:lstStyle/>
          <a:p>
            <a:r>
              <a:rPr lang="en-US"/>
              <a:t>Click to edit Master title style</a:t>
            </a:r>
            <a:endParaRPr lang="en-GB"/>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72914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4894181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2"/>
            <a:ext cx="11054080" cy="1937173"/>
          </a:xfrm>
        </p:spPr>
        <p:txBody>
          <a:bodyPr anchor="t"/>
          <a:lstStyle>
            <a:lvl1pPr algn="l">
              <a:defRPr sz="5700" b="1" cap="all"/>
            </a:lvl1pPr>
          </a:lstStyle>
          <a:p>
            <a:r>
              <a:rPr lang="en-US"/>
              <a:t>Click to edit Master title style</a:t>
            </a:r>
            <a:endParaRPr lang="en-GB"/>
          </a:p>
        </p:txBody>
      </p:sp>
      <p:sp>
        <p:nvSpPr>
          <p:cNvPr id="3" name="Text Placeholder 2"/>
          <p:cNvSpPr>
            <a:spLocks noGrp="1"/>
          </p:cNvSpPr>
          <p:nvPr>
            <p:ph type="body" idx="1"/>
          </p:nvPr>
        </p:nvSpPr>
        <p:spPr>
          <a:xfrm>
            <a:off x="1027290" y="4133993"/>
            <a:ext cx="11054080" cy="2133599"/>
          </a:xfrm>
        </p:spPr>
        <p:txBody>
          <a:bodyPr anchor="b"/>
          <a:lstStyle>
            <a:lvl1pPr marL="0" indent="0">
              <a:buNone/>
              <a:defRPr sz="2800">
                <a:solidFill>
                  <a:schemeClr val="tx1">
                    <a:tint val="75000"/>
                  </a:schemeClr>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922437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50240" y="2275841"/>
            <a:ext cx="5743787" cy="6436925"/>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10773" y="2275841"/>
            <a:ext cx="5743787" cy="6436925"/>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0066282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606259" y="2183272"/>
            <a:ext cx="5748302" cy="909884"/>
          </a:xfrm>
        </p:spPr>
        <p:txBody>
          <a:bodyPr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606259"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6543731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530502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7944319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1" y="388338"/>
            <a:ext cx="4278490" cy="1652693"/>
          </a:xfrm>
        </p:spPr>
        <p:txBody>
          <a:bodyPr anchor="b"/>
          <a:lstStyle>
            <a:lvl1pPr algn="l">
              <a:defRPr sz="2800" b="1"/>
            </a:lvl1pPr>
          </a:lstStyle>
          <a:p>
            <a:r>
              <a:rPr lang="en-US"/>
              <a:t>Click to edit Master title style</a:t>
            </a:r>
            <a:endParaRPr lang="en-GB"/>
          </a:p>
        </p:txBody>
      </p:sp>
      <p:sp>
        <p:nvSpPr>
          <p:cNvPr id="3" name="Content Placeholder 2"/>
          <p:cNvSpPr>
            <a:spLocks noGrp="1"/>
          </p:cNvSpPr>
          <p:nvPr>
            <p:ph idx="1"/>
          </p:nvPr>
        </p:nvSpPr>
        <p:spPr>
          <a:xfrm>
            <a:off x="5084516" y="388339"/>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50241" y="2041032"/>
            <a:ext cx="4278490" cy="6671734"/>
          </a:xfrm>
        </p:spPr>
        <p:txBody>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271468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00" b="1"/>
            </a:lvl1pPr>
          </a:lstStyle>
          <a:p>
            <a:r>
              <a:rPr lang="en-US"/>
              <a:t>Click to edit Master title style</a:t>
            </a:r>
            <a:endParaRPr lang="en-GB"/>
          </a:p>
        </p:txBody>
      </p:sp>
      <p:sp>
        <p:nvSpPr>
          <p:cNvPr id="3" name="Picture Placeholder 2"/>
          <p:cNvSpPr>
            <a:spLocks noGrp="1"/>
          </p:cNvSpPr>
          <p:nvPr>
            <p:ph type="pic" idx="1"/>
          </p:nvPr>
        </p:nvSpPr>
        <p:spPr>
          <a:xfrm>
            <a:off x="2549032" y="871502"/>
            <a:ext cx="7802880" cy="5852160"/>
          </a:xfrm>
        </p:spPr>
        <p:txBody>
          <a:bodyPr/>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endParaRPr lang="en-GB"/>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24/06/2023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3442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8.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heme" Target="../theme/theme9.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body" idx="1"/>
          </p:nvPr>
        </p:nvSpPr>
        <p:spPr bwMode="auto">
          <a:xfrm>
            <a:off x="1270004" y="5029200"/>
            <a:ext cx="10464801" cy="1181100"/>
          </a:xfrm>
          <a:prstGeom prst="rect">
            <a:avLst/>
          </a:prstGeom>
          <a:noFill/>
          <a:ln w="12700">
            <a:noFill/>
            <a:miter lim="800000"/>
            <a:headEnd/>
            <a:tailEnd/>
          </a:ln>
        </p:spPr>
        <p:txBody>
          <a:bodyPr vert="horz" wrap="square" lIns="50791" tIns="50791" rIns="50791" bIns="50791"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Rectangle 2"/>
          <p:cNvSpPr>
            <a:spLocks noGrp="1" noChangeArrowheads="1"/>
          </p:cNvSpPr>
          <p:nvPr>
            <p:ph type="title"/>
          </p:nvPr>
        </p:nvSpPr>
        <p:spPr bwMode="auto">
          <a:xfrm>
            <a:off x="1270004" y="1638301"/>
            <a:ext cx="10464801" cy="3302000"/>
          </a:xfrm>
          <a:prstGeom prst="rect">
            <a:avLst/>
          </a:prstGeom>
          <a:noFill/>
          <a:ln w="12700">
            <a:noFill/>
            <a:miter lim="800000"/>
            <a:headEnd/>
            <a:tailEnd/>
          </a:ln>
        </p:spPr>
        <p:txBody>
          <a:bodyPr vert="horz" wrap="square" lIns="50791" tIns="50791" rIns="50791" bIns="50791" numCol="1" anchor="b" anchorCtr="0" compatLnSpc="1">
            <a:prstTxWarp prst="textNoShape">
              <a:avLst/>
            </a:prstTxWarp>
          </a:bodyPr>
          <a:lstStyle/>
          <a:p>
            <a:pPr lvl="0"/>
            <a:r>
              <a:rPr lang="en-US">
                <a:sym typeface="Arial" charset="0"/>
              </a:rPr>
              <a:t>Click to edit Master title style</a:t>
            </a:r>
          </a:p>
        </p:txBody>
      </p:sp>
      <p:sp>
        <p:nvSpPr>
          <p:cNvPr id="4" name="Line 3"/>
          <p:cNvSpPr>
            <a:spLocks noChangeShapeType="1"/>
          </p:cNvSpPr>
          <p:nvPr userDrawn="1"/>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Arial" charset="0"/>
        </a:defRPr>
      </a:lvl1pPr>
      <a:lvl2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2pPr>
      <a:lvl3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3pPr>
      <a:lvl4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4pPr>
      <a:lvl5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5pPr>
      <a:lvl6pPr marL="457129"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6pPr>
      <a:lvl7pPr marL="91426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7pPr>
      <a:lvl8pPr marL="137139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8pPr>
      <a:lvl9pPr marL="1828518"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9pPr>
    </p:titleStyle>
    <p:bodyStyle>
      <a:lvl1pPr algn="ctr" rtl="0" eaLnBrk="0" fontAlgn="base" hangingPunct="0">
        <a:spcBef>
          <a:spcPct val="0"/>
        </a:spcBef>
        <a:spcAft>
          <a:spcPct val="0"/>
        </a:spcAft>
        <a:defRPr sz="3600">
          <a:solidFill>
            <a:schemeClr val="tx1"/>
          </a:solidFill>
          <a:latin typeface="+mn-lt"/>
          <a:ea typeface="+mn-ea"/>
          <a:cs typeface="+mn-cs"/>
          <a:sym typeface="Arial" charset="0"/>
        </a:defRPr>
      </a:lvl1pPr>
      <a:lvl2pPr algn="ctr" rtl="0" eaLnBrk="0" fontAlgn="base" hangingPunct="0">
        <a:spcBef>
          <a:spcPct val="0"/>
        </a:spcBef>
        <a:spcAft>
          <a:spcPct val="0"/>
        </a:spcAft>
        <a:defRPr sz="3600">
          <a:solidFill>
            <a:schemeClr val="tx1"/>
          </a:solidFill>
          <a:latin typeface="+mn-lt"/>
          <a:ea typeface="+mn-ea"/>
          <a:cs typeface="+mn-cs"/>
          <a:sym typeface="Arial" charset="0"/>
        </a:defRPr>
      </a:lvl2pPr>
      <a:lvl3pPr algn="ctr" rtl="0" eaLnBrk="0" fontAlgn="base" hangingPunct="0">
        <a:spcBef>
          <a:spcPct val="0"/>
        </a:spcBef>
        <a:spcAft>
          <a:spcPct val="0"/>
        </a:spcAft>
        <a:defRPr sz="3600">
          <a:solidFill>
            <a:schemeClr val="tx1"/>
          </a:solidFill>
          <a:latin typeface="+mn-lt"/>
          <a:ea typeface="+mn-ea"/>
          <a:cs typeface="+mn-cs"/>
          <a:sym typeface="Arial" charset="0"/>
        </a:defRPr>
      </a:lvl3pPr>
      <a:lvl4pPr algn="ctr" rtl="0" eaLnBrk="0" fontAlgn="base" hangingPunct="0">
        <a:spcBef>
          <a:spcPct val="0"/>
        </a:spcBef>
        <a:spcAft>
          <a:spcPct val="0"/>
        </a:spcAft>
        <a:defRPr sz="3600">
          <a:solidFill>
            <a:schemeClr val="tx1"/>
          </a:solidFill>
          <a:latin typeface="+mn-lt"/>
          <a:ea typeface="+mn-ea"/>
          <a:cs typeface="+mn-cs"/>
          <a:sym typeface="Arial" charset="0"/>
        </a:defRPr>
      </a:lvl4pPr>
      <a:lvl5pPr algn="ctr" rtl="0" eaLnBrk="0" fontAlgn="base" hangingPunct="0">
        <a:spcBef>
          <a:spcPct val="0"/>
        </a:spcBef>
        <a:spcAft>
          <a:spcPct val="0"/>
        </a:spcAft>
        <a:defRPr sz="3600">
          <a:solidFill>
            <a:schemeClr val="tx1"/>
          </a:solidFill>
          <a:latin typeface="+mn-lt"/>
          <a:ea typeface="+mn-ea"/>
          <a:cs typeface="+mn-cs"/>
          <a:sym typeface="Arial" charset="0"/>
        </a:defRPr>
      </a:lvl5pPr>
      <a:lvl6pPr marL="457129" algn="ctr" rtl="0" fontAlgn="base">
        <a:spcBef>
          <a:spcPct val="0"/>
        </a:spcBef>
        <a:spcAft>
          <a:spcPct val="0"/>
        </a:spcAft>
        <a:defRPr sz="3600">
          <a:solidFill>
            <a:schemeClr val="tx1"/>
          </a:solidFill>
          <a:latin typeface="+mn-lt"/>
          <a:ea typeface="+mn-ea"/>
          <a:cs typeface="+mn-cs"/>
          <a:sym typeface="Arial" charset="0"/>
        </a:defRPr>
      </a:lvl6pPr>
      <a:lvl7pPr marL="914260" algn="ctr" rtl="0" fontAlgn="base">
        <a:spcBef>
          <a:spcPct val="0"/>
        </a:spcBef>
        <a:spcAft>
          <a:spcPct val="0"/>
        </a:spcAft>
        <a:defRPr sz="3600">
          <a:solidFill>
            <a:schemeClr val="tx1"/>
          </a:solidFill>
          <a:latin typeface="+mn-lt"/>
          <a:ea typeface="+mn-ea"/>
          <a:cs typeface="+mn-cs"/>
          <a:sym typeface="Arial" charset="0"/>
        </a:defRPr>
      </a:lvl7pPr>
      <a:lvl8pPr marL="1371390" algn="ctr" rtl="0" fontAlgn="base">
        <a:spcBef>
          <a:spcPct val="0"/>
        </a:spcBef>
        <a:spcAft>
          <a:spcPct val="0"/>
        </a:spcAft>
        <a:defRPr sz="3600">
          <a:solidFill>
            <a:schemeClr val="tx1"/>
          </a:solidFill>
          <a:latin typeface="+mn-lt"/>
          <a:ea typeface="+mn-ea"/>
          <a:cs typeface="+mn-cs"/>
          <a:sym typeface="Arial" charset="0"/>
        </a:defRPr>
      </a:lvl8pPr>
      <a:lvl9pPr marL="1828518" algn="ctr" rtl="0" fontAlgn="base">
        <a:spcBef>
          <a:spcPct val="0"/>
        </a:spcBef>
        <a:spcAft>
          <a:spcPct val="0"/>
        </a:spcAft>
        <a:defRPr sz="3600">
          <a:solidFill>
            <a:schemeClr val="tx1"/>
          </a:solidFill>
          <a:latin typeface="+mn-lt"/>
          <a:ea typeface="+mn-ea"/>
          <a:cs typeface="+mn-cs"/>
          <a:sym typeface="Arial" charset="0"/>
        </a:defRPr>
      </a:lvl9pPr>
    </p:bodyStyle>
    <p:otherStyle>
      <a:defPPr>
        <a:defRPr lang="en-US"/>
      </a:defPPr>
      <a:lvl1pPr marL="0" algn="l" defTabSz="914260" rtl="0" eaLnBrk="1" latinLnBrk="0" hangingPunct="1">
        <a:defRPr sz="1800" kern="1200">
          <a:solidFill>
            <a:schemeClr val="tx1"/>
          </a:solidFill>
          <a:latin typeface="+mn-lt"/>
          <a:ea typeface="+mn-ea"/>
          <a:cs typeface="+mn-cs"/>
        </a:defRPr>
      </a:lvl1pPr>
      <a:lvl2pPr marL="457129" algn="l" defTabSz="914260" rtl="0" eaLnBrk="1" latinLnBrk="0" hangingPunct="1">
        <a:defRPr sz="1800" kern="1200">
          <a:solidFill>
            <a:schemeClr val="tx1"/>
          </a:solidFill>
          <a:latin typeface="+mn-lt"/>
          <a:ea typeface="+mn-ea"/>
          <a:cs typeface="+mn-cs"/>
        </a:defRPr>
      </a:lvl2pPr>
      <a:lvl3pPr marL="914260" algn="l" defTabSz="914260" rtl="0" eaLnBrk="1" latinLnBrk="0" hangingPunct="1">
        <a:defRPr sz="1800" kern="1200">
          <a:solidFill>
            <a:schemeClr val="tx1"/>
          </a:solidFill>
          <a:latin typeface="+mn-lt"/>
          <a:ea typeface="+mn-ea"/>
          <a:cs typeface="+mn-cs"/>
        </a:defRPr>
      </a:lvl3pPr>
      <a:lvl4pPr marL="1371390" algn="l" defTabSz="914260" rtl="0" eaLnBrk="1" latinLnBrk="0" hangingPunct="1">
        <a:defRPr sz="1800" kern="1200">
          <a:solidFill>
            <a:schemeClr val="tx1"/>
          </a:solidFill>
          <a:latin typeface="+mn-lt"/>
          <a:ea typeface="+mn-ea"/>
          <a:cs typeface="+mn-cs"/>
        </a:defRPr>
      </a:lvl4pPr>
      <a:lvl5pPr marL="1828518" algn="l" defTabSz="914260" rtl="0" eaLnBrk="1" latinLnBrk="0" hangingPunct="1">
        <a:defRPr sz="1800" kern="1200">
          <a:solidFill>
            <a:schemeClr val="tx1"/>
          </a:solidFill>
          <a:latin typeface="+mn-lt"/>
          <a:ea typeface="+mn-ea"/>
          <a:cs typeface="+mn-cs"/>
        </a:defRPr>
      </a:lvl5pPr>
      <a:lvl6pPr marL="2285650" algn="l" defTabSz="914260" rtl="0" eaLnBrk="1" latinLnBrk="0" hangingPunct="1">
        <a:defRPr sz="1800" kern="1200">
          <a:solidFill>
            <a:schemeClr val="tx1"/>
          </a:solidFill>
          <a:latin typeface="+mn-lt"/>
          <a:ea typeface="+mn-ea"/>
          <a:cs typeface="+mn-cs"/>
        </a:defRPr>
      </a:lvl6pPr>
      <a:lvl7pPr marL="2742778" algn="l" defTabSz="914260" rtl="0" eaLnBrk="1" latinLnBrk="0" hangingPunct="1">
        <a:defRPr sz="1800" kern="1200">
          <a:solidFill>
            <a:schemeClr val="tx1"/>
          </a:solidFill>
          <a:latin typeface="+mn-lt"/>
          <a:ea typeface="+mn-ea"/>
          <a:cs typeface="+mn-cs"/>
        </a:defRPr>
      </a:lvl7pPr>
      <a:lvl8pPr marL="3199909" algn="l" defTabSz="914260" rtl="0" eaLnBrk="1" latinLnBrk="0" hangingPunct="1">
        <a:defRPr sz="1800" kern="1200">
          <a:solidFill>
            <a:schemeClr val="tx1"/>
          </a:solidFill>
          <a:latin typeface="+mn-lt"/>
          <a:ea typeface="+mn-ea"/>
          <a:cs typeface="+mn-cs"/>
        </a:defRPr>
      </a:lvl8pPr>
      <a:lvl9pPr marL="3657039" algn="l" defTabSz="91426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91" tIns="50791" rIns="50791" bIns="50791" numCol="1" anchor="ctr" anchorCtr="0" compatLnSpc="1">
            <a:prstTxWarp prst="textNoShape">
              <a:avLst/>
            </a:prstTxWarp>
          </a:bodyPr>
          <a:lstStyle/>
          <a:p>
            <a:pPr lvl="0"/>
            <a:r>
              <a:rPr lang="en-US">
                <a:sym typeface="Arial" charset="0"/>
              </a:rPr>
              <a:t>Click to edit Master title style</a:t>
            </a:r>
          </a:p>
        </p:txBody>
      </p:sp>
      <p:sp>
        <p:nvSpPr>
          <p:cNvPr id="3075"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91" tIns="50791" rIns="50791" bIns="50791"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745" r:id="rId12"/>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12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6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9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51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110" indent="-380941" algn="l" rtl="0" eaLnBrk="0" fontAlgn="base" hangingPunct="0">
        <a:spcBef>
          <a:spcPts val="600"/>
        </a:spcBef>
        <a:spcAft>
          <a:spcPct val="0"/>
        </a:spcAft>
        <a:buSzPct val="150000"/>
        <a:buFont typeface="Arial" charset="0"/>
        <a:buChar char="•"/>
        <a:defRPr sz="4300">
          <a:solidFill>
            <a:schemeClr val="tx1"/>
          </a:solidFill>
          <a:latin typeface="+mn-lt"/>
          <a:ea typeface="+mn-ea"/>
          <a:cs typeface="+mn-cs"/>
          <a:sym typeface="Arial" charset="0"/>
        </a:defRPr>
      </a:lvl1pPr>
      <a:lvl2pPr marL="1092031" indent="-380941"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2974" indent="-317449"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406" indent="-317449"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1838" indent="-317449"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8968"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096"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225"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356"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60" rtl="0" eaLnBrk="1" latinLnBrk="0" hangingPunct="1">
        <a:defRPr sz="1800" kern="1200">
          <a:solidFill>
            <a:schemeClr val="tx1"/>
          </a:solidFill>
          <a:latin typeface="+mn-lt"/>
          <a:ea typeface="+mn-ea"/>
          <a:cs typeface="+mn-cs"/>
        </a:defRPr>
      </a:lvl1pPr>
      <a:lvl2pPr marL="457129" algn="l" defTabSz="914260" rtl="0" eaLnBrk="1" latinLnBrk="0" hangingPunct="1">
        <a:defRPr sz="1800" kern="1200">
          <a:solidFill>
            <a:schemeClr val="tx1"/>
          </a:solidFill>
          <a:latin typeface="+mn-lt"/>
          <a:ea typeface="+mn-ea"/>
          <a:cs typeface="+mn-cs"/>
        </a:defRPr>
      </a:lvl2pPr>
      <a:lvl3pPr marL="914260" algn="l" defTabSz="914260" rtl="0" eaLnBrk="1" latinLnBrk="0" hangingPunct="1">
        <a:defRPr sz="1800" kern="1200">
          <a:solidFill>
            <a:schemeClr val="tx1"/>
          </a:solidFill>
          <a:latin typeface="+mn-lt"/>
          <a:ea typeface="+mn-ea"/>
          <a:cs typeface="+mn-cs"/>
        </a:defRPr>
      </a:lvl3pPr>
      <a:lvl4pPr marL="1371390" algn="l" defTabSz="914260" rtl="0" eaLnBrk="1" latinLnBrk="0" hangingPunct="1">
        <a:defRPr sz="1800" kern="1200">
          <a:solidFill>
            <a:schemeClr val="tx1"/>
          </a:solidFill>
          <a:latin typeface="+mn-lt"/>
          <a:ea typeface="+mn-ea"/>
          <a:cs typeface="+mn-cs"/>
        </a:defRPr>
      </a:lvl4pPr>
      <a:lvl5pPr marL="1828518" algn="l" defTabSz="914260" rtl="0" eaLnBrk="1" latinLnBrk="0" hangingPunct="1">
        <a:defRPr sz="1800" kern="1200">
          <a:solidFill>
            <a:schemeClr val="tx1"/>
          </a:solidFill>
          <a:latin typeface="+mn-lt"/>
          <a:ea typeface="+mn-ea"/>
          <a:cs typeface="+mn-cs"/>
        </a:defRPr>
      </a:lvl5pPr>
      <a:lvl6pPr marL="2285650" algn="l" defTabSz="914260" rtl="0" eaLnBrk="1" latinLnBrk="0" hangingPunct="1">
        <a:defRPr sz="1800" kern="1200">
          <a:solidFill>
            <a:schemeClr val="tx1"/>
          </a:solidFill>
          <a:latin typeface="+mn-lt"/>
          <a:ea typeface="+mn-ea"/>
          <a:cs typeface="+mn-cs"/>
        </a:defRPr>
      </a:lvl6pPr>
      <a:lvl7pPr marL="2742778" algn="l" defTabSz="914260" rtl="0" eaLnBrk="1" latinLnBrk="0" hangingPunct="1">
        <a:defRPr sz="1800" kern="1200">
          <a:solidFill>
            <a:schemeClr val="tx1"/>
          </a:solidFill>
          <a:latin typeface="+mn-lt"/>
          <a:ea typeface="+mn-ea"/>
          <a:cs typeface="+mn-cs"/>
        </a:defRPr>
      </a:lvl7pPr>
      <a:lvl8pPr marL="3199909" algn="l" defTabSz="914260" rtl="0" eaLnBrk="1" latinLnBrk="0" hangingPunct="1">
        <a:defRPr sz="1800" kern="1200">
          <a:solidFill>
            <a:schemeClr val="tx1"/>
          </a:solidFill>
          <a:latin typeface="+mn-lt"/>
          <a:ea typeface="+mn-ea"/>
          <a:cs typeface="+mn-cs"/>
        </a:defRPr>
      </a:lvl8pPr>
      <a:lvl9pPr marL="3657039" algn="l" defTabSz="91426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91" tIns="50791" rIns="50791" bIns="50791" numCol="1" anchor="ctr" anchorCtr="0" compatLnSpc="1">
            <a:prstTxWarp prst="textNoShape">
              <a:avLst/>
            </a:prstTxWarp>
          </a:bodyPr>
          <a:lstStyle/>
          <a:p>
            <a:pPr lvl="0"/>
            <a:r>
              <a:rPr lang="en-US">
                <a:sym typeface="Arial" charset="0"/>
              </a:rPr>
              <a:t>Click to edit Master title style</a:t>
            </a:r>
          </a:p>
        </p:txBody>
      </p:sp>
      <p:sp>
        <p:nvSpPr>
          <p:cNvPr id="4099"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91" tIns="50791" rIns="50791" bIns="50791"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pic>
        <p:nvPicPr>
          <p:cNvPr id="4100" name="Picture 3"/>
          <p:cNvPicPr>
            <a:picLocks noChangeAspect="1" noChangeArrowheads="1"/>
          </p:cNvPicPr>
          <p:nvPr/>
        </p:nvPicPr>
        <p:blipFill>
          <a:blip r:embed="rId13" cstate="print"/>
          <a:srcRect l="1332" t="21324" r="708" b="23364"/>
          <a:stretch>
            <a:fillRect/>
          </a:stretch>
        </p:blipFill>
        <p:spPr bwMode="auto">
          <a:xfrm>
            <a:off x="10515600" y="9064626"/>
            <a:ext cx="2438400" cy="688976"/>
          </a:xfrm>
          <a:prstGeom prst="rect">
            <a:avLst/>
          </a:prstGeom>
          <a:noFill/>
          <a:ln w="12700">
            <a:noFill/>
            <a:miter lim="800000"/>
            <a:headEnd/>
            <a:tailEnd/>
          </a:ln>
        </p:spPr>
      </p:pic>
      <p:sp>
        <p:nvSpPr>
          <p:cNvPr id="3076" name="Line 4"/>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12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6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9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51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110" indent="-380941" algn="l" rtl="0" eaLnBrk="0" fontAlgn="base" hangingPunct="0">
        <a:spcBef>
          <a:spcPts val="600"/>
        </a:spcBef>
        <a:spcAft>
          <a:spcPct val="0"/>
        </a:spcAft>
        <a:buSzPct val="150000"/>
        <a:buFont typeface="Arial" charset="0"/>
        <a:buChar char="•"/>
        <a:defRPr sz="4300">
          <a:solidFill>
            <a:schemeClr val="tx1"/>
          </a:solidFill>
          <a:latin typeface="+mn-lt"/>
          <a:ea typeface="+mn-ea"/>
          <a:cs typeface="+mn-cs"/>
          <a:sym typeface="Arial" charset="0"/>
        </a:defRPr>
      </a:lvl1pPr>
      <a:lvl2pPr marL="1092031" indent="-380941"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2974" indent="-317449"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406" indent="-317449"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1838" indent="-317449"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8968"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096"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225"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356"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60" rtl="0" eaLnBrk="1" latinLnBrk="0" hangingPunct="1">
        <a:defRPr sz="1800" kern="1200">
          <a:solidFill>
            <a:schemeClr val="tx1"/>
          </a:solidFill>
          <a:latin typeface="+mn-lt"/>
          <a:ea typeface="+mn-ea"/>
          <a:cs typeface="+mn-cs"/>
        </a:defRPr>
      </a:lvl1pPr>
      <a:lvl2pPr marL="457129" algn="l" defTabSz="914260" rtl="0" eaLnBrk="1" latinLnBrk="0" hangingPunct="1">
        <a:defRPr sz="1800" kern="1200">
          <a:solidFill>
            <a:schemeClr val="tx1"/>
          </a:solidFill>
          <a:latin typeface="+mn-lt"/>
          <a:ea typeface="+mn-ea"/>
          <a:cs typeface="+mn-cs"/>
        </a:defRPr>
      </a:lvl2pPr>
      <a:lvl3pPr marL="914260" algn="l" defTabSz="914260" rtl="0" eaLnBrk="1" latinLnBrk="0" hangingPunct="1">
        <a:defRPr sz="1800" kern="1200">
          <a:solidFill>
            <a:schemeClr val="tx1"/>
          </a:solidFill>
          <a:latin typeface="+mn-lt"/>
          <a:ea typeface="+mn-ea"/>
          <a:cs typeface="+mn-cs"/>
        </a:defRPr>
      </a:lvl3pPr>
      <a:lvl4pPr marL="1371390" algn="l" defTabSz="914260" rtl="0" eaLnBrk="1" latinLnBrk="0" hangingPunct="1">
        <a:defRPr sz="1800" kern="1200">
          <a:solidFill>
            <a:schemeClr val="tx1"/>
          </a:solidFill>
          <a:latin typeface="+mn-lt"/>
          <a:ea typeface="+mn-ea"/>
          <a:cs typeface="+mn-cs"/>
        </a:defRPr>
      </a:lvl4pPr>
      <a:lvl5pPr marL="1828518" algn="l" defTabSz="914260" rtl="0" eaLnBrk="1" latinLnBrk="0" hangingPunct="1">
        <a:defRPr sz="1800" kern="1200">
          <a:solidFill>
            <a:schemeClr val="tx1"/>
          </a:solidFill>
          <a:latin typeface="+mn-lt"/>
          <a:ea typeface="+mn-ea"/>
          <a:cs typeface="+mn-cs"/>
        </a:defRPr>
      </a:lvl5pPr>
      <a:lvl6pPr marL="2285650" algn="l" defTabSz="914260" rtl="0" eaLnBrk="1" latinLnBrk="0" hangingPunct="1">
        <a:defRPr sz="1800" kern="1200">
          <a:solidFill>
            <a:schemeClr val="tx1"/>
          </a:solidFill>
          <a:latin typeface="+mn-lt"/>
          <a:ea typeface="+mn-ea"/>
          <a:cs typeface="+mn-cs"/>
        </a:defRPr>
      </a:lvl6pPr>
      <a:lvl7pPr marL="2742778" algn="l" defTabSz="914260" rtl="0" eaLnBrk="1" latinLnBrk="0" hangingPunct="1">
        <a:defRPr sz="1800" kern="1200">
          <a:solidFill>
            <a:schemeClr val="tx1"/>
          </a:solidFill>
          <a:latin typeface="+mn-lt"/>
          <a:ea typeface="+mn-ea"/>
          <a:cs typeface="+mn-cs"/>
        </a:defRPr>
      </a:lvl7pPr>
      <a:lvl8pPr marL="3199909" algn="l" defTabSz="914260" rtl="0" eaLnBrk="1" latinLnBrk="0" hangingPunct="1">
        <a:defRPr sz="1800" kern="1200">
          <a:solidFill>
            <a:schemeClr val="tx1"/>
          </a:solidFill>
          <a:latin typeface="+mn-lt"/>
          <a:ea typeface="+mn-ea"/>
          <a:cs typeface="+mn-cs"/>
        </a:defRPr>
      </a:lvl8pPr>
      <a:lvl9pPr marL="3657039" algn="l" defTabSz="91426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91" tIns="50791" rIns="50791" bIns="50791" numCol="1" anchor="ctr" anchorCtr="0" compatLnSpc="1">
            <a:prstTxWarp prst="textNoShape">
              <a:avLst/>
            </a:prstTxWarp>
          </a:bodyPr>
          <a:lstStyle/>
          <a:p>
            <a:pPr lvl="0"/>
            <a:r>
              <a:rPr lang="en-US">
                <a:sym typeface="Arial" charset="0"/>
              </a:rPr>
              <a:t>Click to edit Master title style</a:t>
            </a:r>
          </a:p>
        </p:txBody>
      </p:sp>
      <p:pic>
        <p:nvPicPr>
          <p:cNvPr id="5123" name="Picture 2"/>
          <p:cNvPicPr>
            <a:picLocks noChangeAspect="1" noChangeArrowheads="1"/>
          </p:cNvPicPr>
          <p:nvPr/>
        </p:nvPicPr>
        <p:blipFill>
          <a:blip r:embed="rId13" cstate="print"/>
          <a:srcRect l="1332" t="21324" r="708" b="23364"/>
          <a:stretch>
            <a:fillRect/>
          </a:stretch>
        </p:blipFill>
        <p:spPr bwMode="auto">
          <a:xfrm>
            <a:off x="10515600" y="9064626"/>
            <a:ext cx="2438400" cy="688976"/>
          </a:xfrm>
          <a:prstGeom prst="rect">
            <a:avLst/>
          </a:prstGeom>
          <a:noFill/>
          <a:ln w="12700">
            <a:noFill/>
            <a:miter lim="800000"/>
            <a:headEnd/>
            <a:tailEnd/>
          </a:ln>
        </p:spPr>
      </p:pic>
      <p:sp>
        <p:nvSpPr>
          <p:cNvPr id="4099"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12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6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9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51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4904" indent="-380941" algn="l" rtl="0" eaLnBrk="0" fontAlgn="base" hangingPunct="0">
        <a:spcBef>
          <a:spcPts val="1200"/>
        </a:spcBef>
        <a:spcAft>
          <a:spcPct val="0"/>
        </a:spcAft>
        <a:buSzPct val="150000"/>
        <a:buFont typeface="Arial" charset="0"/>
        <a:buChar char="•"/>
        <a:defRPr sz="4300">
          <a:solidFill>
            <a:schemeClr val="tx1"/>
          </a:solidFill>
          <a:latin typeface="+mn-lt"/>
          <a:ea typeface="+mn-ea"/>
          <a:cs typeface="+mn-cs"/>
          <a:sym typeface="Arial" charset="0"/>
        </a:defRPr>
      </a:lvl1pPr>
      <a:lvl2pPr marL="1142824" indent="-380941"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charset="0"/>
        </a:defRPr>
      </a:lvl2pPr>
      <a:lvl3pPr marL="1523765" indent="-317449"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68197" indent="-317449"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412629" indent="-317449"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69761" indent="-317449"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6888" indent="-317449"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4019" indent="-317449"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1150" indent="-317449"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60" rtl="0" eaLnBrk="1" latinLnBrk="0" hangingPunct="1">
        <a:defRPr sz="1800" kern="1200">
          <a:solidFill>
            <a:schemeClr val="tx1"/>
          </a:solidFill>
          <a:latin typeface="+mn-lt"/>
          <a:ea typeface="+mn-ea"/>
          <a:cs typeface="+mn-cs"/>
        </a:defRPr>
      </a:lvl1pPr>
      <a:lvl2pPr marL="457129" algn="l" defTabSz="914260" rtl="0" eaLnBrk="1" latinLnBrk="0" hangingPunct="1">
        <a:defRPr sz="1800" kern="1200">
          <a:solidFill>
            <a:schemeClr val="tx1"/>
          </a:solidFill>
          <a:latin typeface="+mn-lt"/>
          <a:ea typeface="+mn-ea"/>
          <a:cs typeface="+mn-cs"/>
        </a:defRPr>
      </a:lvl2pPr>
      <a:lvl3pPr marL="914260" algn="l" defTabSz="914260" rtl="0" eaLnBrk="1" latinLnBrk="0" hangingPunct="1">
        <a:defRPr sz="1800" kern="1200">
          <a:solidFill>
            <a:schemeClr val="tx1"/>
          </a:solidFill>
          <a:latin typeface="+mn-lt"/>
          <a:ea typeface="+mn-ea"/>
          <a:cs typeface="+mn-cs"/>
        </a:defRPr>
      </a:lvl3pPr>
      <a:lvl4pPr marL="1371390" algn="l" defTabSz="914260" rtl="0" eaLnBrk="1" latinLnBrk="0" hangingPunct="1">
        <a:defRPr sz="1800" kern="1200">
          <a:solidFill>
            <a:schemeClr val="tx1"/>
          </a:solidFill>
          <a:latin typeface="+mn-lt"/>
          <a:ea typeface="+mn-ea"/>
          <a:cs typeface="+mn-cs"/>
        </a:defRPr>
      </a:lvl4pPr>
      <a:lvl5pPr marL="1828518" algn="l" defTabSz="914260" rtl="0" eaLnBrk="1" latinLnBrk="0" hangingPunct="1">
        <a:defRPr sz="1800" kern="1200">
          <a:solidFill>
            <a:schemeClr val="tx1"/>
          </a:solidFill>
          <a:latin typeface="+mn-lt"/>
          <a:ea typeface="+mn-ea"/>
          <a:cs typeface="+mn-cs"/>
        </a:defRPr>
      </a:lvl5pPr>
      <a:lvl6pPr marL="2285650" algn="l" defTabSz="914260" rtl="0" eaLnBrk="1" latinLnBrk="0" hangingPunct="1">
        <a:defRPr sz="1800" kern="1200">
          <a:solidFill>
            <a:schemeClr val="tx1"/>
          </a:solidFill>
          <a:latin typeface="+mn-lt"/>
          <a:ea typeface="+mn-ea"/>
          <a:cs typeface="+mn-cs"/>
        </a:defRPr>
      </a:lvl6pPr>
      <a:lvl7pPr marL="2742778" algn="l" defTabSz="914260" rtl="0" eaLnBrk="1" latinLnBrk="0" hangingPunct="1">
        <a:defRPr sz="1800" kern="1200">
          <a:solidFill>
            <a:schemeClr val="tx1"/>
          </a:solidFill>
          <a:latin typeface="+mn-lt"/>
          <a:ea typeface="+mn-ea"/>
          <a:cs typeface="+mn-cs"/>
        </a:defRPr>
      </a:lvl7pPr>
      <a:lvl8pPr marL="3199909" algn="l" defTabSz="914260" rtl="0" eaLnBrk="1" latinLnBrk="0" hangingPunct="1">
        <a:defRPr sz="1800" kern="1200">
          <a:solidFill>
            <a:schemeClr val="tx1"/>
          </a:solidFill>
          <a:latin typeface="+mn-lt"/>
          <a:ea typeface="+mn-ea"/>
          <a:cs typeface="+mn-cs"/>
        </a:defRPr>
      </a:lvl8pPr>
      <a:lvl9pPr marL="3657039" algn="l" defTabSz="91426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91" tIns="50791" rIns="50791" bIns="50791" numCol="1" anchor="ctr" anchorCtr="0" compatLnSpc="1">
            <a:prstTxWarp prst="textNoShape">
              <a:avLst/>
            </a:prstTxWarp>
          </a:bodyPr>
          <a:lstStyle/>
          <a:p>
            <a:pPr lvl="0"/>
            <a:r>
              <a:rPr lang="en-US">
                <a:sym typeface="Arial" charset="0"/>
              </a:rPr>
              <a:t>Click to edit Master title style</a:t>
            </a:r>
          </a:p>
        </p:txBody>
      </p:sp>
      <p:sp>
        <p:nvSpPr>
          <p:cNvPr id="5122" name="Line 2"/>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12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6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9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51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4904" indent="-380941" algn="l" rtl="0" eaLnBrk="0" fontAlgn="base" hangingPunct="0">
        <a:spcBef>
          <a:spcPts val="1200"/>
        </a:spcBef>
        <a:spcAft>
          <a:spcPct val="0"/>
        </a:spcAft>
        <a:buSzPct val="150000"/>
        <a:buFont typeface="Arial" charset="0"/>
        <a:buChar char="•"/>
        <a:defRPr sz="4300">
          <a:solidFill>
            <a:schemeClr val="tx1"/>
          </a:solidFill>
          <a:latin typeface="+mn-lt"/>
          <a:ea typeface="+mn-ea"/>
          <a:cs typeface="+mn-cs"/>
          <a:sym typeface="Arial" charset="0"/>
        </a:defRPr>
      </a:lvl1pPr>
      <a:lvl2pPr marL="1142824" indent="-380941"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charset="0"/>
        </a:defRPr>
      </a:lvl2pPr>
      <a:lvl3pPr marL="1523765" indent="-317449"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68197" indent="-317449"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412629" indent="-317449" algn="l" rtl="0" eaLnBrk="0" fontAlgn="base" hangingPunct="0">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69761" indent="-317449"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6888" indent="-317449"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4019" indent="-317449"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1150" indent="-317449"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60" rtl="0" eaLnBrk="1" latinLnBrk="0" hangingPunct="1">
        <a:defRPr sz="1800" kern="1200">
          <a:solidFill>
            <a:schemeClr val="tx1"/>
          </a:solidFill>
          <a:latin typeface="+mn-lt"/>
          <a:ea typeface="+mn-ea"/>
          <a:cs typeface="+mn-cs"/>
        </a:defRPr>
      </a:lvl1pPr>
      <a:lvl2pPr marL="457129" algn="l" defTabSz="914260" rtl="0" eaLnBrk="1" latinLnBrk="0" hangingPunct="1">
        <a:defRPr sz="1800" kern="1200">
          <a:solidFill>
            <a:schemeClr val="tx1"/>
          </a:solidFill>
          <a:latin typeface="+mn-lt"/>
          <a:ea typeface="+mn-ea"/>
          <a:cs typeface="+mn-cs"/>
        </a:defRPr>
      </a:lvl2pPr>
      <a:lvl3pPr marL="914260" algn="l" defTabSz="914260" rtl="0" eaLnBrk="1" latinLnBrk="0" hangingPunct="1">
        <a:defRPr sz="1800" kern="1200">
          <a:solidFill>
            <a:schemeClr val="tx1"/>
          </a:solidFill>
          <a:latin typeface="+mn-lt"/>
          <a:ea typeface="+mn-ea"/>
          <a:cs typeface="+mn-cs"/>
        </a:defRPr>
      </a:lvl3pPr>
      <a:lvl4pPr marL="1371390" algn="l" defTabSz="914260" rtl="0" eaLnBrk="1" latinLnBrk="0" hangingPunct="1">
        <a:defRPr sz="1800" kern="1200">
          <a:solidFill>
            <a:schemeClr val="tx1"/>
          </a:solidFill>
          <a:latin typeface="+mn-lt"/>
          <a:ea typeface="+mn-ea"/>
          <a:cs typeface="+mn-cs"/>
        </a:defRPr>
      </a:lvl4pPr>
      <a:lvl5pPr marL="1828518" algn="l" defTabSz="914260" rtl="0" eaLnBrk="1" latinLnBrk="0" hangingPunct="1">
        <a:defRPr sz="1800" kern="1200">
          <a:solidFill>
            <a:schemeClr val="tx1"/>
          </a:solidFill>
          <a:latin typeface="+mn-lt"/>
          <a:ea typeface="+mn-ea"/>
          <a:cs typeface="+mn-cs"/>
        </a:defRPr>
      </a:lvl5pPr>
      <a:lvl6pPr marL="2285650" algn="l" defTabSz="914260" rtl="0" eaLnBrk="1" latinLnBrk="0" hangingPunct="1">
        <a:defRPr sz="1800" kern="1200">
          <a:solidFill>
            <a:schemeClr val="tx1"/>
          </a:solidFill>
          <a:latin typeface="+mn-lt"/>
          <a:ea typeface="+mn-ea"/>
          <a:cs typeface="+mn-cs"/>
        </a:defRPr>
      </a:lvl6pPr>
      <a:lvl7pPr marL="2742778" algn="l" defTabSz="914260" rtl="0" eaLnBrk="1" latinLnBrk="0" hangingPunct="1">
        <a:defRPr sz="1800" kern="1200">
          <a:solidFill>
            <a:schemeClr val="tx1"/>
          </a:solidFill>
          <a:latin typeface="+mn-lt"/>
          <a:ea typeface="+mn-ea"/>
          <a:cs typeface="+mn-cs"/>
        </a:defRPr>
      </a:lvl7pPr>
      <a:lvl8pPr marL="3199909" algn="l" defTabSz="914260" rtl="0" eaLnBrk="1" latinLnBrk="0" hangingPunct="1">
        <a:defRPr sz="1800" kern="1200">
          <a:solidFill>
            <a:schemeClr val="tx1"/>
          </a:solidFill>
          <a:latin typeface="+mn-lt"/>
          <a:ea typeface="+mn-ea"/>
          <a:cs typeface="+mn-cs"/>
        </a:defRPr>
      </a:lvl8pPr>
      <a:lvl9pPr marL="3657039" algn="l" defTabSz="91426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91" tIns="50791" rIns="50791" bIns="50791" numCol="1" anchor="ctr" anchorCtr="0" compatLnSpc="1">
            <a:prstTxWarp prst="textNoShape">
              <a:avLst/>
            </a:prstTxWarp>
          </a:bodyPr>
          <a:lstStyle/>
          <a:p>
            <a:pPr lvl="0"/>
            <a:r>
              <a:rPr lang="en-US">
                <a:sym typeface="Arial" charset="0"/>
              </a:rPr>
              <a:t>Click to edit Master title style</a:t>
            </a:r>
          </a:p>
        </p:txBody>
      </p:sp>
      <p:sp>
        <p:nvSpPr>
          <p:cNvPr id="7171"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91" tIns="50791" rIns="50791" bIns="50791"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6147"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12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6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9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51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110" indent="-380941" algn="l" rtl="0" eaLnBrk="0" fontAlgn="base" hangingPunct="0">
        <a:spcBef>
          <a:spcPts val="600"/>
        </a:spcBef>
        <a:spcAft>
          <a:spcPct val="0"/>
        </a:spcAft>
        <a:buSzPct val="150000"/>
        <a:buFont typeface="Arial" charset="0"/>
        <a:buChar char="•"/>
        <a:defRPr sz="4300">
          <a:solidFill>
            <a:schemeClr val="tx1"/>
          </a:solidFill>
          <a:latin typeface="+mn-lt"/>
          <a:ea typeface="+mn-ea"/>
          <a:cs typeface="+mn-cs"/>
          <a:sym typeface="Arial" charset="0"/>
        </a:defRPr>
      </a:lvl1pPr>
      <a:lvl2pPr marL="1092031" indent="-380941"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2974" indent="-317449"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406" indent="-317449"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1838" indent="-317449" algn="l" rtl="0" eaLnBrk="0" fontAlgn="base" hangingPunct="0">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8968"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096"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225"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356" indent="-317449"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60" rtl="0" eaLnBrk="1" latinLnBrk="0" hangingPunct="1">
        <a:defRPr sz="1800" kern="1200">
          <a:solidFill>
            <a:schemeClr val="tx1"/>
          </a:solidFill>
          <a:latin typeface="+mn-lt"/>
          <a:ea typeface="+mn-ea"/>
          <a:cs typeface="+mn-cs"/>
        </a:defRPr>
      </a:lvl1pPr>
      <a:lvl2pPr marL="457129" algn="l" defTabSz="914260" rtl="0" eaLnBrk="1" latinLnBrk="0" hangingPunct="1">
        <a:defRPr sz="1800" kern="1200">
          <a:solidFill>
            <a:schemeClr val="tx1"/>
          </a:solidFill>
          <a:latin typeface="+mn-lt"/>
          <a:ea typeface="+mn-ea"/>
          <a:cs typeface="+mn-cs"/>
        </a:defRPr>
      </a:lvl2pPr>
      <a:lvl3pPr marL="914260" algn="l" defTabSz="914260" rtl="0" eaLnBrk="1" latinLnBrk="0" hangingPunct="1">
        <a:defRPr sz="1800" kern="1200">
          <a:solidFill>
            <a:schemeClr val="tx1"/>
          </a:solidFill>
          <a:latin typeface="+mn-lt"/>
          <a:ea typeface="+mn-ea"/>
          <a:cs typeface="+mn-cs"/>
        </a:defRPr>
      </a:lvl3pPr>
      <a:lvl4pPr marL="1371390" algn="l" defTabSz="914260" rtl="0" eaLnBrk="1" latinLnBrk="0" hangingPunct="1">
        <a:defRPr sz="1800" kern="1200">
          <a:solidFill>
            <a:schemeClr val="tx1"/>
          </a:solidFill>
          <a:latin typeface="+mn-lt"/>
          <a:ea typeface="+mn-ea"/>
          <a:cs typeface="+mn-cs"/>
        </a:defRPr>
      </a:lvl4pPr>
      <a:lvl5pPr marL="1828518" algn="l" defTabSz="914260" rtl="0" eaLnBrk="1" latinLnBrk="0" hangingPunct="1">
        <a:defRPr sz="1800" kern="1200">
          <a:solidFill>
            <a:schemeClr val="tx1"/>
          </a:solidFill>
          <a:latin typeface="+mn-lt"/>
          <a:ea typeface="+mn-ea"/>
          <a:cs typeface="+mn-cs"/>
        </a:defRPr>
      </a:lvl5pPr>
      <a:lvl6pPr marL="2285650" algn="l" defTabSz="914260" rtl="0" eaLnBrk="1" latinLnBrk="0" hangingPunct="1">
        <a:defRPr sz="1800" kern="1200">
          <a:solidFill>
            <a:schemeClr val="tx1"/>
          </a:solidFill>
          <a:latin typeface="+mn-lt"/>
          <a:ea typeface="+mn-ea"/>
          <a:cs typeface="+mn-cs"/>
        </a:defRPr>
      </a:lvl6pPr>
      <a:lvl7pPr marL="2742778" algn="l" defTabSz="914260" rtl="0" eaLnBrk="1" latinLnBrk="0" hangingPunct="1">
        <a:defRPr sz="1800" kern="1200">
          <a:solidFill>
            <a:schemeClr val="tx1"/>
          </a:solidFill>
          <a:latin typeface="+mn-lt"/>
          <a:ea typeface="+mn-ea"/>
          <a:cs typeface="+mn-cs"/>
        </a:defRPr>
      </a:lvl7pPr>
      <a:lvl8pPr marL="3199909" algn="l" defTabSz="914260" rtl="0" eaLnBrk="1" latinLnBrk="0" hangingPunct="1">
        <a:defRPr sz="1800" kern="1200">
          <a:solidFill>
            <a:schemeClr val="tx1"/>
          </a:solidFill>
          <a:latin typeface="+mn-lt"/>
          <a:ea typeface="+mn-ea"/>
          <a:cs typeface="+mn-cs"/>
        </a:defRPr>
      </a:lvl8pPr>
      <a:lvl9pPr marL="3657039" algn="l" defTabSz="91426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Line 3"/>
          <p:cNvSpPr>
            <a:spLocks noChangeShapeType="1"/>
          </p:cNvSpPr>
          <p:nvPr userDrawn="1"/>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129"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26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39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518"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8864" indent="-571412"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1pPr>
      <a:lvl2pPr marL="1333295" indent="-571412"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2pPr>
      <a:lvl3pPr marL="1777727" indent="-571412"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3pPr>
      <a:lvl4pPr marL="2222159" indent="-571412"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4pPr>
      <a:lvl5pPr marL="2666591" indent="-571412"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5pPr>
      <a:lvl6pPr marL="3123722" indent="-571412"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6pPr>
      <a:lvl7pPr marL="3580849" indent="-571412"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7pPr>
      <a:lvl8pPr marL="4037981" indent="-571412"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8pPr>
      <a:lvl9pPr marL="4495111" indent="-571412"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9pPr>
    </p:bodyStyle>
    <p:otherStyle>
      <a:defPPr>
        <a:defRPr lang="en-US"/>
      </a:defPPr>
      <a:lvl1pPr marL="0" algn="l" defTabSz="914260" rtl="0" eaLnBrk="1" latinLnBrk="0" hangingPunct="1">
        <a:defRPr sz="1800" kern="1200">
          <a:solidFill>
            <a:schemeClr val="tx1"/>
          </a:solidFill>
          <a:latin typeface="+mn-lt"/>
          <a:ea typeface="+mn-ea"/>
          <a:cs typeface="+mn-cs"/>
        </a:defRPr>
      </a:lvl1pPr>
      <a:lvl2pPr marL="457129" algn="l" defTabSz="914260" rtl="0" eaLnBrk="1" latinLnBrk="0" hangingPunct="1">
        <a:defRPr sz="1800" kern="1200">
          <a:solidFill>
            <a:schemeClr val="tx1"/>
          </a:solidFill>
          <a:latin typeface="+mn-lt"/>
          <a:ea typeface="+mn-ea"/>
          <a:cs typeface="+mn-cs"/>
        </a:defRPr>
      </a:lvl2pPr>
      <a:lvl3pPr marL="914260" algn="l" defTabSz="914260" rtl="0" eaLnBrk="1" latinLnBrk="0" hangingPunct="1">
        <a:defRPr sz="1800" kern="1200">
          <a:solidFill>
            <a:schemeClr val="tx1"/>
          </a:solidFill>
          <a:latin typeface="+mn-lt"/>
          <a:ea typeface="+mn-ea"/>
          <a:cs typeface="+mn-cs"/>
        </a:defRPr>
      </a:lvl3pPr>
      <a:lvl4pPr marL="1371390" algn="l" defTabSz="914260" rtl="0" eaLnBrk="1" latinLnBrk="0" hangingPunct="1">
        <a:defRPr sz="1800" kern="1200">
          <a:solidFill>
            <a:schemeClr val="tx1"/>
          </a:solidFill>
          <a:latin typeface="+mn-lt"/>
          <a:ea typeface="+mn-ea"/>
          <a:cs typeface="+mn-cs"/>
        </a:defRPr>
      </a:lvl4pPr>
      <a:lvl5pPr marL="1828518" algn="l" defTabSz="914260" rtl="0" eaLnBrk="1" latinLnBrk="0" hangingPunct="1">
        <a:defRPr sz="1800" kern="1200">
          <a:solidFill>
            <a:schemeClr val="tx1"/>
          </a:solidFill>
          <a:latin typeface="+mn-lt"/>
          <a:ea typeface="+mn-ea"/>
          <a:cs typeface="+mn-cs"/>
        </a:defRPr>
      </a:lvl5pPr>
      <a:lvl6pPr marL="2285650" algn="l" defTabSz="914260" rtl="0" eaLnBrk="1" latinLnBrk="0" hangingPunct="1">
        <a:defRPr sz="1800" kern="1200">
          <a:solidFill>
            <a:schemeClr val="tx1"/>
          </a:solidFill>
          <a:latin typeface="+mn-lt"/>
          <a:ea typeface="+mn-ea"/>
          <a:cs typeface="+mn-cs"/>
        </a:defRPr>
      </a:lvl6pPr>
      <a:lvl7pPr marL="2742778" algn="l" defTabSz="914260" rtl="0" eaLnBrk="1" latinLnBrk="0" hangingPunct="1">
        <a:defRPr sz="1800" kern="1200">
          <a:solidFill>
            <a:schemeClr val="tx1"/>
          </a:solidFill>
          <a:latin typeface="+mn-lt"/>
          <a:ea typeface="+mn-ea"/>
          <a:cs typeface="+mn-cs"/>
        </a:defRPr>
      </a:lvl7pPr>
      <a:lvl8pPr marL="3199909" algn="l" defTabSz="914260" rtl="0" eaLnBrk="1" latinLnBrk="0" hangingPunct="1">
        <a:defRPr sz="1800" kern="1200">
          <a:solidFill>
            <a:schemeClr val="tx1"/>
          </a:solidFill>
          <a:latin typeface="+mn-lt"/>
          <a:ea typeface="+mn-ea"/>
          <a:cs typeface="+mn-cs"/>
        </a:defRPr>
      </a:lvl8pPr>
      <a:lvl9pPr marL="3657039" algn="l" defTabSz="91426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240" y="0"/>
            <a:ext cx="11704320" cy="1060376"/>
          </a:xfrm>
          <a:prstGeom prst="rect">
            <a:avLst/>
          </a:prstGeom>
        </p:spPr>
        <p:txBody>
          <a:bodyPr vert="horz" lIns="130025" tIns="65013" rIns="130025" bIns="65013"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50240" y="2275845"/>
            <a:ext cx="11704320" cy="6436925"/>
          </a:xfrm>
          <a:prstGeom prst="rect">
            <a:avLst/>
          </a:prstGeom>
        </p:spPr>
        <p:txBody>
          <a:bodyPr vert="horz" lIns="130025" tIns="65013" rIns="130025" bIns="6501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50240" y="9040147"/>
            <a:ext cx="3034453" cy="519289"/>
          </a:xfrm>
          <a:prstGeom prst="rect">
            <a:avLst/>
          </a:prstGeom>
        </p:spPr>
        <p:txBody>
          <a:bodyPr vert="horz" lIns="130025" tIns="65013" rIns="130025" bIns="65013" rtlCol="0" anchor="ctr"/>
          <a:lstStyle>
            <a:lvl1pPr algn="l" defTabSz="1300259" fontAlgn="auto">
              <a:spcBef>
                <a:spcPts val="0"/>
              </a:spcBef>
              <a:spcAft>
                <a:spcPts val="0"/>
              </a:spcAft>
              <a:defRPr sz="1700">
                <a:solidFill>
                  <a:schemeClr val="tx1">
                    <a:tint val="75000"/>
                  </a:schemeClr>
                </a:solidFill>
              </a:defRPr>
            </a:lvl1pPr>
          </a:lstStyle>
          <a:p>
            <a:fld id="{EF0E1F0F-0326-49DA-AF30-5000B18BB4CF}" type="datetimeFigureOut">
              <a:rPr lang="en-GB" smtClean="0">
                <a:solidFill>
                  <a:prstClr val="black">
                    <a:tint val="75000"/>
                  </a:prstClr>
                </a:solidFill>
                <a:latin typeface="Calibri"/>
                <a:ea typeface="+mn-ea"/>
                <a:cs typeface="+mn-cs"/>
              </a:rPr>
              <a:pPr/>
              <a:t>24/06/2023</a:t>
            </a:fld>
            <a:endParaRPr lang="en-GB"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4443308" y="9040147"/>
            <a:ext cx="4118187" cy="519289"/>
          </a:xfrm>
          <a:prstGeom prst="rect">
            <a:avLst/>
          </a:prstGeom>
        </p:spPr>
        <p:txBody>
          <a:bodyPr vert="horz" lIns="130025" tIns="65013" rIns="130025" bIns="65013" rtlCol="0" anchor="ctr"/>
          <a:lstStyle>
            <a:lvl1pPr algn="ctr" defTabSz="1300259" fontAlgn="auto">
              <a:spcBef>
                <a:spcPts val="0"/>
              </a:spcBef>
              <a:spcAft>
                <a:spcPts val="0"/>
              </a:spcAft>
              <a:defRPr sz="1700">
                <a:solidFill>
                  <a:schemeClr val="tx1">
                    <a:tint val="75000"/>
                  </a:schemeClr>
                </a:solidFill>
              </a:defRPr>
            </a:lvl1pPr>
          </a:lstStyle>
          <a:p>
            <a:endParaRPr lang="en-GB"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9320107" y="9040147"/>
            <a:ext cx="3034453" cy="519289"/>
          </a:xfrm>
          <a:prstGeom prst="rect">
            <a:avLst/>
          </a:prstGeom>
        </p:spPr>
        <p:txBody>
          <a:bodyPr vert="horz" lIns="130025" tIns="65013" rIns="130025" bIns="65013" rtlCol="0" anchor="ctr"/>
          <a:lstStyle>
            <a:lvl1pPr algn="r" defTabSz="1300259" fontAlgn="auto">
              <a:spcBef>
                <a:spcPts val="0"/>
              </a:spcBef>
              <a:spcAft>
                <a:spcPts val="0"/>
              </a:spcAft>
              <a:defRPr sz="1700">
                <a:solidFill>
                  <a:schemeClr val="tx1">
                    <a:tint val="75000"/>
                  </a:schemeClr>
                </a:solidFill>
              </a:defRPr>
            </a:lvl1pPr>
          </a:lstStyle>
          <a:p>
            <a:fld id="{97D6BB36-7299-4E85-8C53-97E41AAF9F8E}" type="slidenum">
              <a:rPr lang="en-GB" smtClean="0">
                <a:solidFill>
                  <a:prstClr val="black">
                    <a:tint val="75000"/>
                  </a:prstClr>
                </a:solidFill>
                <a:latin typeface="Calibri"/>
                <a:ea typeface="+mn-ea"/>
                <a:cs typeface="+mn-cs"/>
              </a:rPr>
              <a:pPr/>
              <a:t>‹#›</a:t>
            </a:fld>
            <a:endParaRPr lang="en-GB" dirty="0">
              <a:solidFill>
                <a:prstClr val="black">
                  <a:tint val="75000"/>
                </a:prstClr>
              </a:solidFill>
              <a:latin typeface="Calibri"/>
              <a:ea typeface="+mn-ea"/>
              <a:cs typeface="+mn-cs"/>
            </a:endParaRPr>
          </a:p>
        </p:txBody>
      </p:sp>
      <p:sp>
        <p:nvSpPr>
          <p:cNvPr id="7" name="Line 3"/>
          <p:cNvSpPr>
            <a:spLocks noChangeShapeType="1"/>
          </p:cNvSpPr>
          <p:nvPr userDrawn="1"/>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extLst>
      <p:ext uri="{BB962C8B-B14F-4D97-AF65-F5344CB8AC3E}">
        <p14:creationId xmlns:p14="http://schemas.microsoft.com/office/powerpoint/2010/main" val="60427086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ctr" defTabSz="1300259" rtl="0" eaLnBrk="1" latinLnBrk="0" hangingPunct="1">
        <a:spcBef>
          <a:spcPct val="0"/>
        </a:spcBef>
        <a:buNone/>
        <a:defRPr sz="6300" kern="1200">
          <a:solidFill>
            <a:schemeClr val="tx1"/>
          </a:solidFill>
          <a:latin typeface="+mj-lt"/>
          <a:ea typeface="+mj-ea"/>
          <a:cs typeface="+mj-cs"/>
        </a:defRPr>
      </a:lvl1pPr>
    </p:titleStyle>
    <p:bodyStyle>
      <a:lvl1pPr marL="487598" indent="-487598" algn="l" defTabSz="1300259"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56461" indent="-406332" algn="l" defTabSz="1300259"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25324" indent="-325064" algn="l" defTabSz="1300259"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75455"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925586"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75717"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5845"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5977"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105"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300259" rtl="0" eaLnBrk="1" latinLnBrk="0" hangingPunct="1">
        <a:defRPr sz="2600" kern="1200">
          <a:solidFill>
            <a:schemeClr val="tx1"/>
          </a:solidFill>
          <a:latin typeface="+mn-lt"/>
          <a:ea typeface="+mn-ea"/>
          <a:cs typeface="+mn-cs"/>
        </a:defRPr>
      </a:lvl1pPr>
      <a:lvl2pPr marL="650130" algn="l" defTabSz="1300259" rtl="0" eaLnBrk="1" latinLnBrk="0" hangingPunct="1">
        <a:defRPr sz="2600" kern="1200">
          <a:solidFill>
            <a:schemeClr val="tx1"/>
          </a:solidFill>
          <a:latin typeface="+mn-lt"/>
          <a:ea typeface="+mn-ea"/>
          <a:cs typeface="+mn-cs"/>
        </a:defRPr>
      </a:lvl2pPr>
      <a:lvl3pPr marL="1300259" algn="l" defTabSz="1300259" rtl="0" eaLnBrk="1" latinLnBrk="0" hangingPunct="1">
        <a:defRPr sz="2600" kern="1200">
          <a:solidFill>
            <a:schemeClr val="tx1"/>
          </a:solidFill>
          <a:latin typeface="+mn-lt"/>
          <a:ea typeface="+mn-ea"/>
          <a:cs typeface="+mn-cs"/>
        </a:defRPr>
      </a:lvl3pPr>
      <a:lvl4pPr marL="1950391" algn="l" defTabSz="1300259" rtl="0" eaLnBrk="1" latinLnBrk="0" hangingPunct="1">
        <a:defRPr sz="2600" kern="1200">
          <a:solidFill>
            <a:schemeClr val="tx1"/>
          </a:solidFill>
          <a:latin typeface="+mn-lt"/>
          <a:ea typeface="+mn-ea"/>
          <a:cs typeface="+mn-cs"/>
        </a:defRPr>
      </a:lvl4pPr>
      <a:lvl5pPr marL="2600520" algn="l" defTabSz="1300259" rtl="0" eaLnBrk="1" latinLnBrk="0" hangingPunct="1">
        <a:defRPr sz="2600" kern="1200">
          <a:solidFill>
            <a:schemeClr val="tx1"/>
          </a:solidFill>
          <a:latin typeface="+mn-lt"/>
          <a:ea typeface="+mn-ea"/>
          <a:cs typeface="+mn-cs"/>
        </a:defRPr>
      </a:lvl5pPr>
      <a:lvl6pPr marL="3250650" algn="l" defTabSz="1300259" rtl="0" eaLnBrk="1" latinLnBrk="0" hangingPunct="1">
        <a:defRPr sz="2600" kern="1200">
          <a:solidFill>
            <a:schemeClr val="tx1"/>
          </a:solidFill>
          <a:latin typeface="+mn-lt"/>
          <a:ea typeface="+mn-ea"/>
          <a:cs typeface="+mn-cs"/>
        </a:defRPr>
      </a:lvl6pPr>
      <a:lvl7pPr marL="3900782" algn="l" defTabSz="1300259" rtl="0" eaLnBrk="1" latinLnBrk="0" hangingPunct="1">
        <a:defRPr sz="2600" kern="1200">
          <a:solidFill>
            <a:schemeClr val="tx1"/>
          </a:solidFill>
          <a:latin typeface="+mn-lt"/>
          <a:ea typeface="+mn-ea"/>
          <a:cs typeface="+mn-cs"/>
        </a:defRPr>
      </a:lvl7pPr>
      <a:lvl8pPr marL="4550909" algn="l" defTabSz="1300259" rtl="0" eaLnBrk="1" latinLnBrk="0" hangingPunct="1">
        <a:defRPr sz="2600" kern="1200">
          <a:solidFill>
            <a:schemeClr val="tx1"/>
          </a:solidFill>
          <a:latin typeface="+mn-lt"/>
          <a:ea typeface="+mn-ea"/>
          <a:cs typeface="+mn-cs"/>
        </a:defRPr>
      </a:lvl8pPr>
      <a:lvl9pPr marL="5201041" algn="l" defTabSz="1300259" rtl="0" eaLnBrk="1" latinLnBrk="0" hangingPunct="1">
        <a:defRPr sz="2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240" y="0"/>
            <a:ext cx="11704320" cy="1060376"/>
          </a:xfrm>
          <a:prstGeom prst="rect">
            <a:avLst/>
          </a:prstGeom>
        </p:spPr>
        <p:txBody>
          <a:bodyPr vert="horz" lIns="130046" tIns="65023" rIns="130046" bIns="65023"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50240" y="2275841"/>
            <a:ext cx="11704320" cy="6436925"/>
          </a:xfrm>
          <a:prstGeom prst="rect">
            <a:avLst/>
          </a:prstGeom>
        </p:spPr>
        <p:txBody>
          <a:bodyPr vert="horz" lIns="130046" tIns="65023" rIns="130046" bIns="650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50240" y="9040143"/>
            <a:ext cx="3034453" cy="519289"/>
          </a:xfrm>
          <a:prstGeom prst="rect">
            <a:avLst/>
          </a:prstGeom>
        </p:spPr>
        <p:txBody>
          <a:bodyPr vert="horz" lIns="130046" tIns="65023" rIns="130046" bIns="65023" rtlCol="0" anchor="ctr"/>
          <a:lstStyle>
            <a:lvl1pPr algn="l">
              <a:defRPr sz="1700">
                <a:solidFill>
                  <a:schemeClr val="tx1">
                    <a:tint val="75000"/>
                  </a:schemeClr>
                </a:solidFill>
              </a:defRPr>
            </a:lvl1pPr>
          </a:lstStyle>
          <a:p>
            <a:pPr defTabSz="1300460" fontAlgn="auto">
              <a:spcBef>
                <a:spcPts val="0"/>
              </a:spcBef>
              <a:spcAft>
                <a:spcPts val="0"/>
              </a:spcAft>
            </a:pPr>
            <a:fld id="{EF0E1F0F-0326-49DA-AF30-5000B18BB4CF}" type="datetimeFigureOut">
              <a:rPr lang="en-GB" smtClean="0">
                <a:solidFill>
                  <a:prstClr val="black">
                    <a:tint val="75000"/>
                  </a:prstClr>
                </a:solidFill>
                <a:latin typeface="Calibri"/>
                <a:ea typeface="+mn-ea"/>
                <a:cs typeface="+mn-cs"/>
              </a:rPr>
              <a:pPr defTabSz="1300460" fontAlgn="auto">
                <a:spcBef>
                  <a:spcPts val="0"/>
                </a:spcBef>
                <a:spcAft>
                  <a:spcPts val="0"/>
                </a:spcAft>
              </a:pPr>
              <a:t>24/06/2023</a:t>
            </a:fld>
            <a:endParaRPr lang="en-GB">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4443307" y="9040143"/>
            <a:ext cx="4118187" cy="519289"/>
          </a:xfrm>
          <a:prstGeom prst="rect">
            <a:avLst/>
          </a:prstGeom>
        </p:spPr>
        <p:txBody>
          <a:bodyPr vert="horz" lIns="130046" tIns="65023" rIns="130046" bIns="65023" rtlCol="0" anchor="ctr"/>
          <a:lstStyle>
            <a:lvl1pPr algn="ctr">
              <a:defRPr sz="1700">
                <a:solidFill>
                  <a:schemeClr val="tx1">
                    <a:tint val="75000"/>
                  </a:schemeClr>
                </a:solidFill>
              </a:defRPr>
            </a:lvl1pPr>
          </a:lstStyle>
          <a:p>
            <a:pPr defTabSz="1300460" fontAlgn="auto">
              <a:spcBef>
                <a:spcPts val="0"/>
              </a:spcBef>
              <a:spcAft>
                <a:spcPts val="0"/>
              </a:spcAft>
            </a:pPr>
            <a:endParaRPr lang="en-GB">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9320107" y="9040143"/>
            <a:ext cx="3034453" cy="519289"/>
          </a:xfrm>
          <a:prstGeom prst="rect">
            <a:avLst/>
          </a:prstGeom>
        </p:spPr>
        <p:txBody>
          <a:bodyPr vert="horz" lIns="130046" tIns="65023" rIns="130046" bIns="65023" rtlCol="0" anchor="ctr"/>
          <a:lstStyle>
            <a:lvl1pPr algn="r">
              <a:defRPr sz="1700">
                <a:solidFill>
                  <a:schemeClr val="tx1">
                    <a:tint val="75000"/>
                  </a:schemeClr>
                </a:solidFill>
              </a:defRPr>
            </a:lvl1pPr>
          </a:lstStyle>
          <a:p>
            <a:pPr defTabSz="1300460" fontAlgn="auto">
              <a:spcBef>
                <a:spcPts val="0"/>
              </a:spcBef>
              <a:spcAft>
                <a:spcPts val="0"/>
              </a:spcAft>
            </a:pPr>
            <a:fld id="{97D6BB36-7299-4E85-8C53-97E41AAF9F8E}" type="slidenum">
              <a:rPr lang="en-GB" smtClean="0">
                <a:solidFill>
                  <a:prstClr val="black">
                    <a:tint val="75000"/>
                  </a:prstClr>
                </a:solidFill>
                <a:latin typeface="Calibri"/>
                <a:ea typeface="+mn-ea"/>
                <a:cs typeface="+mn-cs"/>
              </a:rPr>
              <a:pPr defTabSz="1300460" fontAlgn="auto">
                <a:spcBef>
                  <a:spcPts val="0"/>
                </a:spcBef>
                <a:spcAft>
                  <a:spcPts val="0"/>
                </a:spcAft>
              </a:pPr>
              <a:t>‹#›</a:t>
            </a:fld>
            <a:endParaRPr lang="en-GB">
              <a:solidFill>
                <a:prstClr val="black">
                  <a:tint val="75000"/>
                </a:prstClr>
              </a:solidFill>
              <a:latin typeface="Calibri"/>
              <a:ea typeface="+mn-ea"/>
              <a:cs typeface="+mn-cs"/>
            </a:endParaRPr>
          </a:p>
        </p:txBody>
      </p:sp>
      <p:sp>
        <p:nvSpPr>
          <p:cNvPr id="7" name="Line 3"/>
          <p:cNvSpPr>
            <a:spLocks noChangeShapeType="1"/>
          </p:cNvSpPr>
          <p:nvPr userDrawn="1"/>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extLst>
      <p:ext uri="{BB962C8B-B14F-4D97-AF65-F5344CB8AC3E}">
        <p14:creationId xmlns:p14="http://schemas.microsoft.com/office/powerpoint/2010/main" val="60427086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xStyles>
    <p:titleStyle>
      <a:lvl1pPr algn="ctr" defTabSz="1300460" rtl="0" eaLnBrk="1" latinLnBrk="0" hangingPunct="1">
        <a:spcBef>
          <a:spcPct val="0"/>
        </a:spcBef>
        <a:buNone/>
        <a:defRPr sz="6300" kern="1200">
          <a:solidFill>
            <a:schemeClr val="tx1"/>
          </a:solidFill>
          <a:latin typeface="+mj-lt"/>
          <a:ea typeface="+mj-ea"/>
          <a:cs typeface="+mj-cs"/>
        </a:defRPr>
      </a:lvl1pPr>
    </p:titleStyle>
    <p:bodyStyle>
      <a:lvl1pPr marL="487672" indent="-487672" algn="l" defTabSz="130046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56623" indent="-406394" algn="l" defTabSz="130046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25575" indent="-325115" algn="l" defTabSz="13004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7580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92603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audio" Target="../media/audio1.wav"/><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audio" Target="../media/audio4.wav"/><Relationship Id="rId7" Type="http://schemas.openxmlformats.org/officeDocument/2006/relationships/image" Target="../media/image13.jpeg"/><Relationship Id="rId2" Type="http://schemas.openxmlformats.org/officeDocument/2006/relationships/audio" Target="../media/audio3.wav"/><Relationship Id="rId1" Type="http://schemas.openxmlformats.org/officeDocument/2006/relationships/audio" Target="../media/audio2.wav"/><Relationship Id="rId6" Type="http://schemas.openxmlformats.org/officeDocument/2006/relationships/image" Target="../media/image12.jpeg"/><Relationship Id="rId5" Type="http://schemas.openxmlformats.org/officeDocument/2006/relationships/slideLayout" Target="../slideLayouts/slideLayout13.xml"/><Relationship Id="rId4" Type="http://schemas.openxmlformats.org/officeDocument/2006/relationships/audio" Target="../media/audio5.wav"/><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4.png"/><Relationship Id="rId4"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p:cNvSpPr>
          <p:nvPr/>
        </p:nvSpPr>
        <p:spPr bwMode="auto">
          <a:xfrm>
            <a:off x="1270000" y="381000"/>
            <a:ext cx="10464800" cy="3302000"/>
          </a:xfrm>
          <a:prstGeom prst="rect">
            <a:avLst/>
          </a:prstGeom>
          <a:noFill/>
          <a:ln w="12700">
            <a:noFill/>
            <a:miter lim="800000"/>
            <a:headEnd/>
            <a:tailEnd/>
          </a:ln>
        </p:spPr>
        <p:txBody>
          <a:bodyPr lIns="0" tIns="0" rIns="0" bIns="0" anchor="b"/>
          <a:lstStyle/>
          <a:p>
            <a:r>
              <a:rPr lang="en-US" sz="8500">
                <a:solidFill>
                  <a:schemeClr val="tx1"/>
                </a:solidFill>
                <a:latin typeface="Arial" charset="0"/>
                <a:cs typeface="Arial" charset="0"/>
                <a:sym typeface="Arial" charset="0"/>
              </a:rPr>
              <a:t>Reverb</a:t>
            </a:r>
          </a:p>
        </p:txBody>
      </p:sp>
      <p:pic>
        <p:nvPicPr>
          <p:cNvPr id="8195" name="Picture 3"/>
          <p:cNvPicPr>
            <a:picLocks noChangeAspect="1" noChangeArrowheads="1"/>
          </p:cNvPicPr>
          <p:nvPr/>
        </p:nvPicPr>
        <p:blipFill>
          <a:blip r:embed="rId2" cstate="print"/>
          <a:srcRect/>
          <a:stretch>
            <a:fillRect/>
          </a:stretch>
        </p:blipFill>
        <p:spPr bwMode="auto">
          <a:xfrm>
            <a:off x="673100" y="4102100"/>
            <a:ext cx="5219700" cy="4419600"/>
          </a:xfrm>
          <a:prstGeom prst="rect">
            <a:avLst/>
          </a:prstGeom>
          <a:noFill/>
          <a:ln w="12700">
            <a:noFill/>
            <a:miter lim="800000"/>
            <a:headEnd/>
            <a:tailEnd/>
          </a:ln>
        </p:spPr>
      </p:pic>
      <p:pic>
        <p:nvPicPr>
          <p:cNvPr id="8196" name="Picture 4"/>
          <p:cNvPicPr>
            <a:picLocks noChangeAspect="1" noChangeArrowheads="1"/>
          </p:cNvPicPr>
          <p:nvPr/>
        </p:nvPicPr>
        <p:blipFill>
          <a:blip r:embed="rId3" cstate="print"/>
          <a:srcRect/>
          <a:stretch>
            <a:fillRect/>
          </a:stretch>
        </p:blipFill>
        <p:spPr bwMode="auto">
          <a:xfrm>
            <a:off x="6705600" y="4340225"/>
            <a:ext cx="5689600" cy="3937000"/>
          </a:xfrm>
          <a:prstGeom prst="rect">
            <a:avLst/>
          </a:prstGeom>
          <a:noFill/>
          <a:ln w="12700">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pPr eaLnBrk="1" hangingPunct="1"/>
            <a:r>
              <a:rPr lang="en-US"/>
              <a:t>Sound example</a:t>
            </a:r>
          </a:p>
        </p:txBody>
      </p:sp>
      <p:sp>
        <p:nvSpPr>
          <p:cNvPr id="17411" name="Rectangle 2"/>
          <p:cNvSpPr>
            <a:spLocks noGrp="1" noChangeArrowheads="1"/>
          </p:cNvSpPr>
          <p:nvPr>
            <p:ph type="body" idx="1"/>
          </p:nvPr>
        </p:nvSpPr>
        <p:spPr>
          <a:xfrm>
            <a:off x="0" y="2284413"/>
            <a:ext cx="12928600" cy="7392987"/>
          </a:xfrm>
        </p:spPr>
        <p:txBody>
          <a:bodyPr anchor="t"/>
          <a:lstStyle/>
          <a:p>
            <a:pPr marL="635000" eaLnBrk="1" hangingPunct="1"/>
            <a:r>
              <a:rPr lang="en-US"/>
              <a:t>Reverb is omnipresent so we often ignore it</a:t>
            </a:r>
          </a:p>
          <a:p>
            <a:pPr marL="635000" eaLnBrk="1" hangingPunct="1"/>
            <a:r>
              <a:rPr lang="en-GB"/>
              <a:t>listen after short, impulsive sounds, while sound still bouncing around</a:t>
            </a:r>
          </a:p>
          <a:p>
            <a:pPr marL="1143000" lvl="1" eaLnBrk="1" hangingPunct="1"/>
            <a:r>
              <a:rPr lang="en-GB"/>
              <a:t>clap your hands</a:t>
            </a:r>
          </a:p>
          <a:p>
            <a:pPr marL="635000" eaLnBrk="1" hangingPunct="1"/>
            <a:endParaRPr lang="en-US"/>
          </a:p>
        </p:txBody>
      </p:sp>
      <p:pic>
        <p:nvPicPr>
          <p:cNvPr id="26627" name="Picture 3">
            <a:hlinkClick r:id="" action="ppaction://media"/>
          </p:cNvPr>
          <p:cNvPicPr>
            <a:picLocks noRot="1" noChangeAspect="1" noChangeArrowheads="1"/>
          </p:cNvPicPr>
          <p:nvPr>
            <a:wavAudioFile r:embed="rId1" name="/Users/apm/Documents/Queen Mary/ELE036/DAFX 2013/Lectures/Week 9/01 reverb.ppt_media/reverb-ss1-1.mov"/>
          </p:nvPr>
        </p:nvPicPr>
        <p:blipFill>
          <a:blip r:embed="rId4" cstate="print"/>
          <a:srcRect/>
          <a:stretch>
            <a:fillRect/>
          </a:stretch>
        </p:blipFill>
        <p:spPr bwMode="auto">
          <a:xfrm>
            <a:off x="3046413" y="6964363"/>
            <a:ext cx="1320800" cy="1322387"/>
          </a:xfrm>
          <a:prstGeom prst="rect">
            <a:avLst/>
          </a:prstGeom>
          <a:noFill/>
          <a:ln w="9525">
            <a:noFill/>
            <a:miter lim="800000"/>
            <a:headEnd/>
            <a:tailEnd/>
          </a:ln>
        </p:spPr>
      </p:pic>
      <p:sp>
        <p:nvSpPr>
          <p:cNvPr id="6" name="Rectangle 5"/>
          <p:cNvSpPr>
            <a:spLocks noChangeArrowheads="1"/>
          </p:cNvSpPr>
          <p:nvPr/>
        </p:nvSpPr>
        <p:spPr bwMode="auto">
          <a:xfrm>
            <a:off x="4667250" y="6964363"/>
            <a:ext cx="7185025" cy="1385887"/>
          </a:xfrm>
          <a:prstGeom prst="rect">
            <a:avLst/>
          </a:prstGeom>
          <a:noFill/>
          <a:ln w="9525">
            <a:noFill/>
            <a:miter lim="800000"/>
            <a:headEnd/>
            <a:tailEnd/>
          </a:ln>
        </p:spPr>
        <p:txBody>
          <a:bodyPr anchor="ctr">
            <a:spAutoFit/>
          </a:bodyPr>
          <a:lstStyle/>
          <a:p>
            <a:pPr algn="l" fontAlgn="auto">
              <a:spcBef>
                <a:spcPts val="0"/>
              </a:spcBef>
              <a:spcAft>
                <a:spcPts val="0"/>
              </a:spcAft>
              <a:defRPr/>
            </a:pPr>
            <a:r>
              <a:rPr lang="en-US" sz="2800" kern="0" dirty="0">
                <a:solidFill>
                  <a:srgbClr val="FF0000"/>
                </a:solidFill>
              </a:rPr>
              <a:t>Sound without processing (dry sound), followed by same sound with reverb added Listen just after accented notes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627"/>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2662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2662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
          <p:cNvSpPr>
            <a:spLocks noGrp="1" noChangeArrowheads="1"/>
          </p:cNvSpPr>
          <p:nvPr>
            <p:ph type="title"/>
          </p:nvPr>
        </p:nvSpPr>
        <p:spPr/>
        <p:txBody>
          <a:bodyPr/>
          <a:lstStyle/>
          <a:p>
            <a:pPr eaLnBrk="1" hangingPunct="1"/>
            <a:r>
              <a:rPr lang="en-US"/>
              <a:t>Sabine equation</a:t>
            </a:r>
          </a:p>
        </p:txBody>
      </p:sp>
      <p:sp>
        <p:nvSpPr>
          <p:cNvPr id="1030" name="Rectangle 2"/>
          <p:cNvSpPr>
            <a:spLocks noGrp="1" noChangeArrowheads="1"/>
          </p:cNvSpPr>
          <p:nvPr>
            <p:ph type="body" idx="1"/>
          </p:nvPr>
        </p:nvSpPr>
        <p:spPr/>
        <p:txBody>
          <a:bodyPr anchor="t"/>
          <a:lstStyle/>
          <a:p>
            <a:pPr marL="634904" eaLnBrk="1" hangingPunct="1"/>
            <a:r>
              <a:rPr lang="en-US" dirty="0">
                <a:solidFill>
                  <a:srgbClr val="0000FF"/>
                </a:solidFill>
              </a:rPr>
              <a:t>Sabine equation</a:t>
            </a:r>
            <a:r>
              <a:rPr lang="en-US" dirty="0"/>
              <a:t> can estimate reverberation time in a room:</a:t>
            </a:r>
          </a:p>
          <a:p>
            <a:pPr marL="634904" eaLnBrk="1" hangingPunct="1"/>
            <a:endParaRPr lang="en-US" dirty="0"/>
          </a:p>
          <a:p>
            <a:pPr marL="634904" eaLnBrk="1" hangingPunct="1"/>
            <a:endParaRPr lang="en-US" dirty="0"/>
          </a:p>
          <a:p>
            <a:pPr marL="1142824" lvl="1" eaLnBrk="1" hangingPunct="1"/>
            <a:r>
              <a:rPr lang="en-US" dirty="0">
                <a:latin typeface="Arial Italic" charset="0"/>
                <a:cs typeface="Arial Italic" charset="0"/>
                <a:sym typeface="Arial Italic" charset="0"/>
              </a:rPr>
              <a:t>V </a:t>
            </a:r>
            <a:r>
              <a:rPr lang="en-US" dirty="0"/>
              <a:t>= volume of room (m</a:t>
            </a:r>
            <a:r>
              <a:rPr lang="en-US" baseline="32000" dirty="0"/>
              <a:t>3</a:t>
            </a:r>
            <a:r>
              <a:rPr lang="en-US" dirty="0"/>
              <a:t>)</a:t>
            </a:r>
          </a:p>
          <a:p>
            <a:pPr marL="1142824" lvl="1" eaLnBrk="1" hangingPunct="1"/>
            <a:r>
              <a:rPr lang="en-US" dirty="0">
                <a:latin typeface="Arial Italic" charset="0"/>
                <a:cs typeface="Arial Italic" charset="0"/>
                <a:sym typeface="Arial Italic" charset="0"/>
              </a:rPr>
              <a:t>c </a:t>
            </a:r>
            <a:r>
              <a:rPr lang="en-US" dirty="0"/>
              <a:t>= speed of sound in air (343 m/s)</a:t>
            </a:r>
          </a:p>
          <a:p>
            <a:pPr marL="1142824" lvl="1" eaLnBrk="1" hangingPunct="1"/>
            <a:r>
              <a:rPr lang="en-US" dirty="0">
                <a:latin typeface="Arial Italic" charset="0"/>
                <a:cs typeface="Arial Italic" charset="0"/>
                <a:sym typeface="Arial Italic" charset="0"/>
              </a:rPr>
              <a:t>S </a:t>
            </a:r>
            <a:r>
              <a:rPr lang="en-US" dirty="0"/>
              <a:t>= total surface area of room (m</a:t>
            </a:r>
            <a:r>
              <a:rPr lang="en-US" baseline="32000" dirty="0"/>
              <a:t>2</a:t>
            </a:r>
            <a:r>
              <a:rPr lang="en-US" dirty="0"/>
              <a:t>)</a:t>
            </a:r>
          </a:p>
          <a:p>
            <a:pPr marL="1142824" lvl="1" eaLnBrk="1" hangingPunct="1"/>
            <a:r>
              <a:rPr lang="en-US" dirty="0"/>
              <a:t>   = average absorption coefficient for room</a:t>
            </a:r>
          </a:p>
          <a:p>
            <a:pPr marL="1142824" lvl="1" eaLnBrk="1" hangingPunct="1"/>
            <a:endParaRPr lang="en-US" dirty="0"/>
          </a:p>
          <a:p>
            <a:pPr marL="1142824" lvl="1" eaLnBrk="1" hangingPunct="1"/>
            <a:endParaRPr lang="en-US" dirty="0"/>
          </a:p>
          <a:p>
            <a:pPr marL="1523765" lvl="2" eaLnBrk="1" hangingPunct="1"/>
            <a:endParaRPr lang="en-US" dirty="0"/>
          </a:p>
          <a:p>
            <a:pPr marL="1142824" lvl="1" eaLnBrk="1" hangingPunct="1"/>
            <a:r>
              <a:rPr lang="en-US" dirty="0"/>
              <a:t>Where  </a:t>
            </a:r>
            <a:r>
              <a:rPr lang="en-US" i="1" dirty="0" err="1">
                <a:latin typeface="Symbol" pitchFamily="18" charset="2"/>
              </a:rPr>
              <a:t>a</a:t>
            </a:r>
            <a:r>
              <a:rPr lang="en-US" i="1" baseline="-25000" dirty="0" err="1"/>
              <a:t>i</a:t>
            </a:r>
            <a:r>
              <a:rPr lang="en-US" dirty="0"/>
              <a:t>  are individual absorption coefficients for each surface </a:t>
            </a:r>
            <a:r>
              <a:rPr lang="en-US" dirty="0">
                <a:latin typeface="Arial Italic" charset="0"/>
                <a:cs typeface="Arial Italic" charset="0"/>
                <a:sym typeface="Arial Italic" charset="0"/>
              </a:rPr>
              <a:t>S</a:t>
            </a:r>
            <a:r>
              <a:rPr lang="en-US" baseline="-6000" dirty="0">
                <a:latin typeface="Arial Italic" charset="0"/>
                <a:cs typeface="Arial Italic" charset="0"/>
                <a:sym typeface="Arial Italic" charset="0"/>
              </a:rPr>
              <a:t>i</a:t>
            </a:r>
            <a:endParaRPr lang="en-US" baseline="-6000" dirty="0">
              <a:latin typeface="Arial Italic" charset="0"/>
              <a:sym typeface="Arial Italic" charset="0"/>
            </a:endParaRPr>
          </a:p>
        </p:txBody>
      </p:sp>
      <p:graphicFrame>
        <p:nvGraphicFramePr>
          <p:cNvPr id="1026" name="Object 5"/>
          <p:cNvGraphicFramePr>
            <a:graphicFrameLocks noChangeAspect="1"/>
          </p:cNvGraphicFramePr>
          <p:nvPr/>
        </p:nvGraphicFramePr>
        <p:xfrm>
          <a:off x="3916364" y="2573338"/>
          <a:ext cx="4232274" cy="1104900"/>
        </p:xfrm>
        <a:graphic>
          <a:graphicData uri="http://schemas.openxmlformats.org/presentationml/2006/ole">
            <mc:AlternateContent xmlns:mc="http://schemas.openxmlformats.org/markup-compatibility/2006">
              <mc:Choice xmlns:v="urn:schemas-microsoft-com:vml" Requires="v">
                <p:oleObj name="Equation" r:id="rId2" imgW="1409400" imgH="368280" progId="Equation.DSMT4">
                  <p:embed/>
                </p:oleObj>
              </mc:Choice>
              <mc:Fallback>
                <p:oleObj name="Equation" r:id="rId2" imgW="1409400" imgH="36828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364" y="2573338"/>
                        <a:ext cx="4232274"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ChangeAspect="1"/>
          </p:cNvGraphicFramePr>
          <p:nvPr/>
        </p:nvGraphicFramePr>
        <p:xfrm>
          <a:off x="1246190" y="5884862"/>
          <a:ext cx="417512" cy="455612"/>
        </p:xfrm>
        <a:graphic>
          <a:graphicData uri="http://schemas.openxmlformats.org/presentationml/2006/ole">
            <mc:AlternateContent xmlns:mc="http://schemas.openxmlformats.org/markup-compatibility/2006">
              <mc:Choice xmlns:v="urn:schemas-microsoft-com:vml" Requires="v">
                <p:oleObj name="Equation" r:id="rId4" imgW="139680" imgH="152280" progId="Equation.DSMT4">
                  <p:embed/>
                </p:oleObj>
              </mc:Choice>
              <mc:Fallback>
                <p:oleObj name="Equation" r:id="rId4" imgW="139680" imgH="1522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6190" y="5884862"/>
                        <a:ext cx="4175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7"/>
          <p:cNvGraphicFramePr>
            <a:graphicFrameLocks noChangeAspect="1"/>
          </p:cNvGraphicFramePr>
          <p:nvPr/>
        </p:nvGraphicFramePr>
        <p:xfrm>
          <a:off x="3622674" y="6316664"/>
          <a:ext cx="5435600" cy="1439862"/>
        </p:xfrm>
        <a:graphic>
          <a:graphicData uri="http://schemas.openxmlformats.org/presentationml/2006/ole">
            <mc:AlternateContent xmlns:mc="http://schemas.openxmlformats.org/markup-compatibility/2006">
              <mc:Choice xmlns:v="urn:schemas-microsoft-com:vml" Requires="v">
                <p:oleObj name="Equation" r:id="rId6" imgW="1295280" imgH="342720" progId="Equation.DSMT4">
                  <p:embed/>
                </p:oleObj>
              </mc:Choice>
              <mc:Fallback>
                <p:oleObj name="Equation" r:id="rId6" imgW="1295280" imgH="34272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2674" y="6316664"/>
                        <a:ext cx="5435600"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pPr eaLnBrk="1" hangingPunct="1"/>
            <a:r>
              <a:rPr lang="en-US"/>
              <a:t>Absorption and reverberation time</a:t>
            </a:r>
          </a:p>
        </p:txBody>
      </p:sp>
      <p:sp>
        <p:nvSpPr>
          <p:cNvPr id="18435" name="Rectangle 2"/>
          <p:cNvSpPr>
            <a:spLocks noGrp="1" noChangeArrowheads="1"/>
          </p:cNvSpPr>
          <p:nvPr>
            <p:ph type="body" idx="1"/>
          </p:nvPr>
        </p:nvSpPr>
        <p:spPr/>
        <p:txBody>
          <a:bodyPr anchor="t"/>
          <a:lstStyle/>
          <a:p>
            <a:pPr marL="634904" eaLnBrk="1" hangingPunct="1"/>
            <a:r>
              <a:rPr lang="en-US" dirty="0"/>
              <a:t>Example coefficients for various room surfaces:</a:t>
            </a:r>
          </a:p>
          <a:p>
            <a:pPr marL="634904" eaLnBrk="1" hangingPunct="1"/>
            <a:endParaRPr lang="en-US" dirty="0"/>
          </a:p>
          <a:p>
            <a:pPr marL="634904" eaLnBrk="1" hangingPunct="1"/>
            <a:endParaRPr lang="en-US" dirty="0"/>
          </a:p>
          <a:p>
            <a:pPr marL="634904" eaLnBrk="1" hangingPunct="1"/>
            <a:endParaRPr lang="en-US" dirty="0"/>
          </a:p>
          <a:p>
            <a:pPr marL="634904" eaLnBrk="1" hangingPunct="1"/>
            <a:endParaRPr lang="en-US" dirty="0"/>
          </a:p>
          <a:p>
            <a:pPr marL="634904" eaLnBrk="1" hangingPunct="1"/>
            <a:endParaRPr lang="en-US" dirty="0"/>
          </a:p>
          <a:p>
            <a:pPr marL="634904" eaLnBrk="1" hangingPunct="1"/>
            <a:endParaRPr lang="en-US" dirty="0"/>
          </a:p>
          <a:p>
            <a:pPr marL="634904" eaLnBrk="1" hangingPunct="1"/>
            <a:r>
              <a:rPr lang="en-US" dirty="0"/>
              <a:t>Reverberation time differs by frequency band</a:t>
            </a:r>
          </a:p>
          <a:p>
            <a:pPr marL="1142824" lvl="1" eaLnBrk="1" hangingPunct="1"/>
            <a:r>
              <a:rPr lang="en-US" dirty="0"/>
              <a:t>1000Hz band</a:t>
            </a:r>
          </a:p>
          <a:p>
            <a:pPr marL="1523765" lvl="2" eaLnBrk="1" hangingPunct="1"/>
            <a:r>
              <a:rPr lang="en-US" dirty="0"/>
              <a:t>2.6 seconds for an empty room</a:t>
            </a:r>
          </a:p>
          <a:p>
            <a:pPr marL="1523765" lvl="2" eaLnBrk="1" hangingPunct="1"/>
            <a:r>
              <a:rPr lang="en-US" dirty="0"/>
              <a:t>0.93 seconds for room with carpet</a:t>
            </a:r>
          </a:p>
        </p:txBody>
      </p:sp>
      <p:graphicFrame>
        <p:nvGraphicFramePr>
          <p:cNvPr id="29699" name="Group 3"/>
          <p:cNvGraphicFramePr>
            <a:graphicFrameLocks noGrp="1"/>
          </p:cNvGraphicFramePr>
          <p:nvPr/>
        </p:nvGraphicFramePr>
        <p:xfrm>
          <a:off x="304801" y="2044700"/>
          <a:ext cx="12442826" cy="3373440"/>
        </p:xfrm>
        <a:graphic>
          <a:graphicData uri="http://schemas.openxmlformats.org/drawingml/2006/table">
            <a:tbl>
              <a:tblPr/>
              <a:tblGrid>
                <a:gridCol w="4389439">
                  <a:extLst>
                    <a:ext uri="{9D8B030D-6E8A-4147-A177-3AD203B41FA5}">
                      <a16:colId xmlns:a16="http://schemas.microsoft.com/office/drawing/2014/main" val="20000"/>
                    </a:ext>
                  </a:extLst>
                </a:gridCol>
                <a:gridCol w="1309687">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514475">
                  <a:extLst>
                    <a:ext uri="{9D8B030D-6E8A-4147-A177-3AD203B41FA5}">
                      <a16:colId xmlns:a16="http://schemas.microsoft.com/office/drawing/2014/main" val="20003"/>
                    </a:ext>
                  </a:extLst>
                </a:gridCol>
                <a:gridCol w="1306513">
                  <a:extLst>
                    <a:ext uri="{9D8B030D-6E8A-4147-A177-3AD203B41FA5}">
                      <a16:colId xmlns:a16="http://schemas.microsoft.com/office/drawing/2014/main" val="20004"/>
                    </a:ext>
                  </a:extLst>
                </a:gridCol>
                <a:gridCol w="1303337">
                  <a:extLst>
                    <a:ext uri="{9D8B030D-6E8A-4147-A177-3AD203B41FA5}">
                      <a16:colId xmlns:a16="http://schemas.microsoft.com/office/drawing/2014/main" val="20005"/>
                    </a:ext>
                  </a:extLst>
                </a:gridCol>
                <a:gridCol w="1311275">
                  <a:extLst>
                    <a:ext uri="{9D8B030D-6E8A-4147-A177-3AD203B41FA5}">
                      <a16:colId xmlns:a16="http://schemas.microsoft.com/office/drawing/2014/main" val="20006"/>
                    </a:ext>
                  </a:extLst>
                </a:gridCol>
              </a:tblGrid>
              <a:tr h="674688">
                <a:tc>
                  <a:txBody>
                    <a:bodyPr/>
                    <a:lstStyle/>
                    <a:p>
                      <a:pPr marL="57150" marR="0" lvl="0" indent="0" algn="ctr"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Bold" charset="0"/>
                          <a:cs typeface="Times New Roman Bold" charset="0"/>
                          <a:sym typeface="Times New Roman Bold" charset="0"/>
                        </a:rPr>
                        <a:t>Frequency (Hz)</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ctr"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Bold" charset="0"/>
                          <a:cs typeface="Times New Roman Bold" charset="0"/>
                          <a:sym typeface="Times New Roman Bold" charset="0"/>
                        </a:rPr>
                        <a:t>125</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ctr"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Bold" charset="0"/>
                          <a:cs typeface="Times New Roman Bold" charset="0"/>
                          <a:sym typeface="Times New Roman Bold" charset="0"/>
                        </a:rPr>
                        <a:t>250</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ctr"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Bold" charset="0"/>
                          <a:cs typeface="Times New Roman Bold" charset="0"/>
                          <a:sym typeface="Times New Roman Bold" charset="0"/>
                        </a:rPr>
                        <a:t>500</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ctr"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Bold" charset="0"/>
                          <a:cs typeface="Times New Roman Bold" charset="0"/>
                          <a:sym typeface="Times New Roman Bold" charset="0"/>
                        </a:rPr>
                        <a:t>1000</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ctr"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Bold" charset="0"/>
                          <a:cs typeface="Times New Roman Bold" charset="0"/>
                          <a:sym typeface="Times New Roman Bold" charset="0"/>
                        </a:rPr>
                        <a:t>2000</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ctr"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Bold" charset="0"/>
                          <a:cs typeface="Times New Roman Bold" charset="0"/>
                          <a:sym typeface="Times New Roman Bold" charset="0"/>
                        </a:rPr>
                        <a:t>4000</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Concrete block, painted</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0.10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0.05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0.06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0.07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0.09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0.08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1514">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Concrete floor</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0.01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0.01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0.015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0.02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0.02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0.02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6275">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Carpet on concrete</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0.02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0.06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0.04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0.37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0.60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0.65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4688">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Carpet on foam rubber</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0.08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0.24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0.57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0.69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0.71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57150" marR="0" lvl="0" indent="0" algn="l" defTabSz="914400" rtl="0" eaLnBrk="1" fontAlgn="base" latinLnBrk="0" hangingPunct="1">
                        <a:lnSpc>
                          <a:spcPct val="100000"/>
                        </a:lnSpc>
                        <a:spcBef>
                          <a:spcPct val="0"/>
                        </a:spcBef>
                        <a:spcAft>
                          <a:spcPct val="0"/>
                        </a:spcAft>
                        <a:buClrTx/>
                        <a:buSzPct val="150000"/>
                        <a:buFont typeface="Arial" charset="0"/>
                        <a:buNone/>
                        <a:tabLst/>
                      </a:pPr>
                      <a:r>
                        <a:rPr kumimoji="0" lang="en-US" sz="3400" b="0" i="0" u="none" strike="noStrike" cap="none" normalizeH="0" baseline="0">
                          <a:ln>
                            <a:noFill/>
                          </a:ln>
                          <a:solidFill>
                            <a:schemeClr val="tx1"/>
                          </a:solidFill>
                          <a:effectLst/>
                          <a:latin typeface="Times New Roman" pitchFamily="18" charset="0"/>
                          <a:cs typeface="Times New Roman" pitchFamily="18" charset="0"/>
                          <a:sym typeface="Times New Roman" pitchFamily="18" charset="0"/>
                        </a:rPr>
                        <a:t>0.73 </a:t>
                      </a:r>
                    </a:p>
                  </a:txBody>
                  <a:tcPr marL="50800" marR="50800" marT="50800" marB="508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0" y="1"/>
            <a:ext cx="13004800" cy="1189850"/>
          </a:xfrm>
        </p:spPr>
        <p:txBody>
          <a:bodyPr/>
          <a:lstStyle/>
          <a:p>
            <a:r>
              <a:rPr lang="en-US"/>
              <a:t>Absorption and reverberation time</a:t>
            </a:r>
          </a:p>
        </p:txBody>
      </p:sp>
      <p:pic>
        <p:nvPicPr>
          <p:cNvPr id="14339" name="Picture 2"/>
          <p:cNvPicPr>
            <a:picLocks noChangeArrowheads="1"/>
          </p:cNvPicPr>
          <p:nvPr/>
        </p:nvPicPr>
        <p:blipFill>
          <a:blip r:embed="rId6" cstate="print"/>
          <a:srcRect/>
          <a:stretch>
            <a:fillRect/>
          </a:stretch>
        </p:blipFill>
        <p:spPr bwMode="auto">
          <a:xfrm>
            <a:off x="-38383" y="1691076"/>
            <a:ext cx="6260818" cy="2501618"/>
          </a:xfrm>
          <a:prstGeom prst="rect">
            <a:avLst/>
          </a:prstGeom>
          <a:noFill/>
          <a:ln w="9525">
            <a:noFill/>
            <a:miter lim="800000"/>
            <a:headEnd/>
            <a:tailEnd/>
          </a:ln>
        </p:spPr>
      </p:pic>
      <p:pic>
        <p:nvPicPr>
          <p:cNvPr id="14340" name="Picture 3"/>
          <p:cNvPicPr>
            <a:picLocks noChangeArrowheads="1"/>
          </p:cNvPicPr>
          <p:nvPr/>
        </p:nvPicPr>
        <p:blipFill>
          <a:blip r:embed="rId7" cstate="print"/>
          <a:srcRect/>
          <a:stretch>
            <a:fillRect/>
          </a:stretch>
        </p:blipFill>
        <p:spPr bwMode="auto">
          <a:xfrm>
            <a:off x="6527236" y="1691076"/>
            <a:ext cx="6502400" cy="2501618"/>
          </a:xfrm>
          <a:prstGeom prst="rect">
            <a:avLst/>
          </a:prstGeom>
          <a:noFill/>
          <a:ln w="9525">
            <a:noFill/>
            <a:miter lim="800000"/>
            <a:headEnd/>
            <a:tailEnd/>
          </a:ln>
        </p:spPr>
      </p:pic>
      <p:pic>
        <p:nvPicPr>
          <p:cNvPr id="14341" name="Picture 4"/>
          <p:cNvPicPr>
            <a:picLocks noChangeArrowheads="1"/>
          </p:cNvPicPr>
          <p:nvPr/>
        </p:nvPicPr>
        <p:blipFill>
          <a:blip r:embed="rId8" cstate="print"/>
          <a:srcRect/>
          <a:stretch>
            <a:fillRect/>
          </a:stretch>
        </p:blipFill>
        <p:spPr bwMode="auto">
          <a:xfrm>
            <a:off x="1" y="4876800"/>
            <a:ext cx="9525565" cy="3741138"/>
          </a:xfrm>
          <a:prstGeom prst="rect">
            <a:avLst/>
          </a:prstGeom>
          <a:noFill/>
          <a:ln w="9525">
            <a:noFill/>
            <a:miter lim="800000"/>
            <a:headEnd/>
            <a:tailEnd/>
          </a:ln>
        </p:spPr>
      </p:pic>
      <p:sp>
        <p:nvSpPr>
          <p:cNvPr id="14342" name="Rectangle 5"/>
          <p:cNvSpPr>
            <a:spLocks/>
          </p:cNvSpPr>
          <p:nvPr/>
        </p:nvSpPr>
        <p:spPr bwMode="auto">
          <a:xfrm>
            <a:off x="216747" y="1061155"/>
            <a:ext cx="11733672" cy="532836"/>
          </a:xfrm>
          <a:prstGeom prst="rect">
            <a:avLst/>
          </a:prstGeom>
          <a:noFill/>
          <a:ln w="12700">
            <a:noFill/>
            <a:miter lim="800000"/>
            <a:headEnd/>
            <a:tailEnd/>
          </a:ln>
        </p:spPr>
        <p:txBody>
          <a:bodyPr lIns="0" tIns="0" rIns="0" bIns="0" anchor="ctr"/>
          <a:lstStyle/>
          <a:p>
            <a:r>
              <a:rPr lang="en-US" sz="3400" dirty="0">
                <a:cs typeface="Arial" charset="0"/>
                <a:sym typeface="Arial" charset="0"/>
              </a:rPr>
              <a:t>Composite photographs of an empty room:</a:t>
            </a:r>
          </a:p>
        </p:txBody>
      </p:sp>
      <p:sp>
        <p:nvSpPr>
          <p:cNvPr id="14343" name="Rectangle 6"/>
          <p:cNvSpPr>
            <a:spLocks/>
          </p:cNvSpPr>
          <p:nvPr/>
        </p:nvSpPr>
        <p:spPr bwMode="auto">
          <a:xfrm>
            <a:off x="153529" y="4262684"/>
            <a:ext cx="10956996" cy="614116"/>
          </a:xfrm>
          <a:prstGeom prst="rect">
            <a:avLst/>
          </a:prstGeom>
          <a:noFill/>
          <a:ln w="12700">
            <a:noFill/>
            <a:miter lim="800000"/>
            <a:headEnd/>
            <a:tailEnd/>
          </a:ln>
        </p:spPr>
        <p:txBody>
          <a:bodyPr lIns="0" tIns="0" rIns="0" bIns="0" anchor="ctr"/>
          <a:lstStyle/>
          <a:p>
            <a:r>
              <a:rPr lang="en-US" sz="3400" dirty="0">
                <a:cs typeface="Arial" charset="0"/>
                <a:sym typeface="Arial" charset="0"/>
              </a:rPr>
              <a:t>Composite photograph of same room with carpet:</a:t>
            </a:r>
          </a:p>
        </p:txBody>
      </p:sp>
      <p:pic>
        <p:nvPicPr>
          <p:cNvPr id="30728" name="Picture 8">
            <a:hlinkClick r:id="" action="ppaction://media"/>
          </p:cNvPr>
          <p:cNvPicPr>
            <a:picLocks noRot="1" noChangeAspect="1" noChangeArrowheads="1"/>
          </p:cNvPicPr>
          <p:nvPr>
            <a:wavAudioFile r:embed="rId1" name="/Users/apm/Documents/Queen Mary/ELE036/DAFX 2013/Lectures/Week 9/01 reverb.ppt_media/clap-carpet-1.mov"/>
          </p:nvPr>
        </p:nvPicPr>
        <p:blipFill>
          <a:blip r:embed="rId9" cstate="print"/>
          <a:srcRect/>
          <a:stretch>
            <a:fillRect/>
          </a:stretch>
        </p:blipFill>
        <p:spPr bwMode="auto">
          <a:xfrm>
            <a:off x="11659165" y="6355646"/>
            <a:ext cx="672818" cy="672818"/>
          </a:xfrm>
          <a:prstGeom prst="rect">
            <a:avLst/>
          </a:prstGeom>
          <a:noFill/>
          <a:ln w="9525">
            <a:noFill/>
            <a:miter lim="800000"/>
            <a:headEnd/>
            <a:tailEnd/>
          </a:ln>
        </p:spPr>
      </p:pic>
      <p:pic>
        <p:nvPicPr>
          <p:cNvPr id="30729" name="Picture 9">
            <a:hlinkClick r:id="" action="ppaction://media"/>
          </p:cNvPr>
          <p:cNvPicPr>
            <a:picLocks noRot="1" noChangeAspect="1" noChangeArrowheads="1"/>
          </p:cNvPicPr>
          <p:nvPr>
            <a:wavAudioFile r:embed="rId2" name="/Users/apm/Documents/Queen Mary/ELE036/DAFX 2013/Lectures/Week 9/01 reverb.ppt_media/speech-1.mov"/>
          </p:nvPr>
        </p:nvPicPr>
        <p:blipFill>
          <a:blip r:embed="rId9" cstate="print"/>
          <a:srcRect/>
          <a:stretch>
            <a:fillRect/>
          </a:stretch>
        </p:blipFill>
        <p:spPr bwMode="auto">
          <a:xfrm>
            <a:off x="11659165" y="7378418"/>
            <a:ext cx="672818" cy="672818"/>
          </a:xfrm>
          <a:prstGeom prst="rect">
            <a:avLst/>
          </a:prstGeom>
          <a:noFill/>
          <a:ln w="9525">
            <a:noFill/>
            <a:miter lim="800000"/>
            <a:headEnd/>
            <a:tailEnd/>
          </a:ln>
        </p:spPr>
      </p:pic>
      <p:pic>
        <p:nvPicPr>
          <p:cNvPr id="30730" name="Picture 10">
            <a:hlinkClick r:id="" action="ppaction://media"/>
          </p:cNvPr>
          <p:cNvPicPr>
            <a:picLocks noRot="1" noChangeAspect="1" noChangeArrowheads="1"/>
          </p:cNvPicPr>
          <p:nvPr>
            <a:wavAudioFile r:embed="rId3" name="/Users/apm/Documents/Queen Mary/ELE036/DAFX 2013/Lectures/Week 9/01 reverb.ppt_media/speech-carpet-1.mov"/>
          </p:nvPr>
        </p:nvPicPr>
        <p:blipFill>
          <a:blip r:embed="rId9" cstate="print"/>
          <a:srcRect/>
          <a:stretch>
            <a:fillRect/>
          </a:stretch>
        </p:blipFill>
        <p:spPr bwMode="auto">
          <a:xfrm>
            <a:off x="11659165" y="8505050"/>
            <a:ext cx="672818" cy="672818"/>
          </a:xfrm>
          <a:prstGeom prst="rect">
            <a:avLst/>
          </a:prstGeom>
          <a:noFill/>
          <a:ln w="9525">
            <a:noFill/>
            <a:miter lim="800000"/>
            <a:headEnd/>
            <a:tailEnd/>
          </a:ln>
        </p:spPr>
      </p:pic>
      <p:pic>
        <p:nvPicPr>
          <p:cNvPr id="30731" name="Picture 11">
            <a:hlinkClick r:id="" action="ppaction://media"/>
          </p:cNvPr>
          <p:cNvPicPr>
            <a:picLocks noRot="1" noChangeAspect="1" noChangeArrowheads="1"/>
          </p:cNvPicPr>
          <p:nvPr>
            <a:wavAudioFile r:embed="rId4" name="/Users/apm/Documents/Queen Mary/ELE036/DAFX 2013/Lectures/Week 9/01 reverb.ppt_media/clap-1.mov"/>
          </p:nvPr>
        </p:nvPicPr>
        <p:blipFill>
          <a:blip r:embed="rId9" cstate="print"/>
          <a:srcRect/>
          <a:stretch>
            <a:fillRect/>
          </a:stretch>
        </p:blipFill>
        <p:spPr bwMode="auto">
          <a:xfrm>
            <a:off x="11659165" y="5285459"/>
            <a:ext cx="672818" cy="672818"/>
          </a:xfrm>
          <a:prstGeom prst="rect">
            <a:avLst/>
          </a:prstGeom>
          <a:noFill/>
          <a:ln w="9525">
            <a:noFill/>
            <a:miter lim="800000"/>
            <a:headEnd/>
            <a:tailEnd/>
          </a:ln>
        </p:spPr>
      </p:pic>
      <p:sp>
        <p:nvSpPr>
          <p:cNvPr id="14348" name="Rectangle 12"/>
          <p:cNvSpPr>
            <a:spLocks noChangeArrowheads="1"/>
          </p:cNvSpPr>
          <p:nvPr/>
        </p:nvSpPr>
        <p:spPr bwMode="auto">
          <a:xfrm>
            <a:off x="9471379" y="4876800"/>
            <a:ext cx="3533421" cy="3670746"/>
          </a:xfrm>
          <a:prstGeom prst="rect">
            <a:avLst/>
          </a:prstGeom>
          <a:noFill/>
          <a:ln w="9525">
            <a:noFill/>
            <a:miter lim="800000"/>
            <a:headEnd/>
            <a:tailEnd/>
          </a:ln>
        </p:spPr>
        <p:txBody>
          <a:bodyPr wrap="square" lIns="130046" tIns="65023" rIns="130046" bIns="65023">
            <a:spAutoFit/>
          </a:bodyPr>
          <a:lstStyle/>
          <a:p>
            <a:pPr algn="l"/>
            <a:r>
              <a:rPr lang="en-GB" sz="2300" dirty="0"/>
              <a:t>Hand Clap (room empty)</a:t>
            </a:r>
          </a:p>
          <a:p>
            <a:pPr algn="l"/>
            <a:endParaRPr lang="en-GB" sz="2300" dirty="0"/>
          </a:p>
          <a:p>
            <a:pPr algn="l"/>
            <a:r>
              <a:rPr lang="en-GB" sz="2300" dirty="0"/>
              <a:t> </a:t>
            </a:r>
          </a:p>
          <a:p>
            <a:pPr algn="l"/>
            <a:r>
              <a:rPr lang="en-GB" sz="2300" dirty="0"/>
              <a:t>Hand Clap (with carpet)</a:t>
            </a:r>
          </a:p>
          <a:p>
            <a:pPr algn="l"/>
            <a:endParaRPr lang="en-GB" sz="2300" dirty="0"/>
          </a:p>
          <a:p>
            <a:pPr algn="l"/>
            <a:endParaRPr lang="en-GB" sz="2300" dirty="0"/>
          </a:p>
          <a:p>
            <a:pPr algn="l"/>
            <a:r>
              <a:rPr lang="en-GB" sz="2300" dirty="0"/>
              <a:t>Speech (room empty) </a:t>
            </a:r>
          </a:p>
          <a:p>
            <a:pPr algn="l"/>
            <a:endParaRPr lang="en-GB" sz="2300" dirty="0"/>
          </a:p>
          <a:p>
            <a:pPr algn="l"/>
            <a:endParaRPr lang="en-GB" sz="2300" dirty="0"/>
          </a:p>
          <a:p>
            <a:pPr algn="l"/>
            <a:r>
              <a:rPr lang="en-GB" sz="2300" dirty="0"/>
              <a:t>Speech (with carpet)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0731"/>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30731"/>
                                        </p:tgtEl>
                                      </p:cBhvr>
                                    </p:cmd>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30728"/>
                                        </p:tgtEl>
                                        <p:attrNameLst>
                                          <p:attrName>style.visibility</p:attrName>
                                        </p:attrNameLst>
                                      </p:cBhvr>
                                      <p:to>
                                        <p:strVal val="visible"/>
                                      </p:to>
                                    </p:set>
                                  </p:childTnLst>
                                </p:cTn>
                              </p:par>
                            </p:childTnLst>
                          </p:cTn>
                        </p:par>
                        <p:par>
                          <p:cTn id="14" fill="hold">
                            <p:stCondLst>
                              <p:cond delay="500"/>
                            </p:stCondLst>
                            <p:childTnLst>
                              <p:par>
                                <p:cTn id="15" presetID="1" presetClass="mediacall" presetSubtype="0" fill="hold" nodeType="afterEffect">
                                  <p:stCondLst>
                                    <p:cond delay="0"/>
                                  </p:stCondLst>
                                  <p:childTnLst>
                                    <p:cmd type="call" cmd="playFrom(0.0)">
                                      <p:cBhvr>
                                        <p:cTn id="16" dur="1" fill="hold"/>
                                        <p:tgtEl>
                                          <p:spTgt spid="30728"/>
                                        </p:tgtEl>
                                      </p:cBhvr>
                                    </p:cmd>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0729"/>
                                        </p:tgtEl>
                                        <p:attrNameLst>
                                          <p:attrName>style.visibility</p:attrName>
                                        </p:attrNameLst>
                                      </p:cBhvr>
                                      <p:to>
                                        <p:strVal val="visible"/>
                                      </p:to>
                                    </p:set>
                                  </p:childTnLst>
                                </p:cTn>
                              </p:par>
                            </p:childTnLst>
                          </p:cTn>
                        </p:par>
                        <p:par>
                          <p:cTn id="21" fill="hold">
                            <p:stCondLst>
                              <p:cond delay="500"/>
                            </p:stCondLst>
                            <p:childTnLst>
                              <p:par>
                                <p:cTn id="22" presetID="1" presetClass="mediacall" presetSubtype="0" fill="hold" nodeType="afterEffect">
                                  <p:stCondLst>
                                    <p:cond delay="0"/>
                                  </p:stCondLst>
                                  <p:childTnLst>
                                    <p:cmd type="call" cmd="playFrom(0.0)">
                                      <p:cBhvr>
                                        <p:cTn id="23" dur="1" fill="hold"/>
                                        <p:tgtEl>
                                          <p:spTgt spid="30729"/>
                                        </p:tgtEl>
                                      </p:cBhvr>
                                    </p:cmd>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30730"/>
                                        </p:tgtEl>
                                        <p:attrNameLst>
                                          <p:attrName>style.visibility</p:attrName>
                                        </p:attrNameLst>
                                      </p:cBhvr>
                                      <p:to>
                                        <p:strVal val="visible"/>
                                      </p:to>
                                    </p:set>
                                  </p:childTnLst>
                                </p:cTn>
                              </p:par>
                            </p:childTnLst>
                          </p:cTn>
                        </p:par>
                        <p:par>
                          <p:cTn id="28" fill="hold">
                            <p:stCondLst>
                              <p:cond delay="500"/>
                            </p:stCondLst>
                            <p:childTnLst>
                              <p:par>
                                <p:cTn id="29" presetID="1" presetClass="mediacall" presetSubtype="0" fill="hold" nodeType="afterEffect">
                                  <p:stCondLst>
                                    <p:cond delay="0"/>
                                  </p:stCondLst>
                                  <p:childTnLst>
                                    <p:cmd type="call" cmd="playFrom(0.0)">
                                      <p:cBhvr>
                                        <p:cTn id="30" dur="1" fill="hold"/>
                                        <p:tgtEl>
                                          <p:spTgt spid="3073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30731"/>
                </p:tgtEl>
              </p:cMediaNode>
            </p:audio>
            <p:audio>
              <p:cMediaNode>
                <p:cTn id="32" fill="hold" display="0">
                  <p:stCondLst>
                    <p:cond delay="indefinite"/>
                  </p:stCondLst>
                  <p:endCondLst>
                    <p:cond evt="onNext" delay="0">
                      <p:tgtEl>
                        <p:sldTgt/>
                      </p:tgtEl>
                    </p:cond>
                    <p:cond evt="onPrev" delay="0">
                      <p:tgtEl>
                        <p:sldTgt/>
                      </p:tgtEl>
                    </p:cond>
                    <p:cond evt="onStopAudio" delay="0">
                      <p:tgtEl>
                        <p:sldTgt/>
                      </p:tgtEl>
                    </p:cond>
                  </p:endCondLst>
                </p:cTn>
                <p:tgtEl>
                  <p:spTgt spid="30728"/>
                </p:tgtEl>
              </p:cMediaNode>
            </p:audio>
            <p:audio>
              <p:cMediaNode>
                <p:cTn id="33" fill="hold" display="0">
                  <p:stCondLst>
                    <p:cond delay="indefinite"/>
                  </p:stCondLst>
                  <p:endCondLst>
                    <p:cond evt="onNext" delay="0">
                      <p:tgtEl>
                        <p:sldTgt/>
                      </p:tgtEl>
                    </p:cond>
                    <p:cond evt="onPrev" delay="0">
                      <p:tgtEl>
                        <p:sldTgt/>
                      </p:tgtEl>
                    </p:cond>
                    <p:cond evt="onStopAudio" delay="0">
                      <p:tgtEl>
                        <p:sldTgt/>
                      </p:tgtEl>
                    </p:cond>
                  </p:endCondLst>
                </p:cTn>
                <p:tgtEl>
                  <p:spTgt spid="30729"/>
                </p:tgtEl>
              </p:cMediaNode>
            </p:audio>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30730"/>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88900" y="25400"/>
            <a:ext cx="12814300" cy="927100"/>
          </a:xfrm>
        </p:spPr>
        <p:txBody>
          <a:bodyPr/>
          <a:lstStyle/>
          <a:p>
            <a:pPr eaLnBrk="1" hangingPunct="1"/>
            <a:r>
              <a:rPr lang="en-US"/>
              <a:t>Measured reverberation time</a:t>
            </a:r>
          </a:p>
        </p:txBody>
      </p:sp>
      <p:sp>
        <p:nvSpPr>
          <p:cNvPr id="20483" name="Rectangle 2"/>
          <p:cNvSpPr>
            <a:spLocks noGrp="1" noChangeArrowheads="1"/>
          </p:cNvSpPr>
          <p:nvPr>
            <p:ph type="body" idx="1"/>
          </p:nvPr>
        </p:nvSpPr>
        <p:spPr>
          <a:xfrm>
            <a:off x="-12700" y="1041400"/>
            <a:ext cx="12814300" cy="8547100"/>
          </a:xfrm>
        </p:spPr>
        <p:txBody>
          <a:bodyPr anchor="t"/>
          <a:lstStyle/>
          <a:p>
            <a:pPr marL="635000" eaLnBrk="1" hangingPunct="1">
              <a:spcBef>
                <a:spcPts val="500"/>
              </a:spcBef>
            </a:pPr>
            <a:r>
              <a:rPr lang="en-US" sz="3400" dirty="0"/>
              <a:t>Hand clap samples</a:t>
            </a:r>
          </a:p>
          <a:p>
            <a:pPr marL="1143000" lvl="1" eaLnBrk="1" hangingPunct="1">
              <a:spcBef>
                <a:spcPts val="500"/>
              </a:spcBef>
            </a:pPr>
            <a:r>
              <a:rPr lang="en-US" sz="2800" b="1" dirty="0">
                <a:solidFill>
                  <a:srgbClr val="FF0000"/>
                </a:solidFill>
              </a:rPr>
              <a:t>Red</a:t>
            </a:r>
            <a:r>
              <a:rPr lang="en-US" sz="2800" dirty="0"/>
              <a:t> shows empty room</a:t>
            </a:r>
          </a:p>
          <a:p>
            <a:pPr marL="1143000" lvl="1" eaLnBrk="1" hangingPunct="1">
              <a:spcBef>
                <a:spcPts val="500"/>
              </a:spcBef>
            </a:pPr>
            <a:r>
              <a:rPr lang="en-US" sz="2800" b="1" dirty="0"/>
              <a:t>Black</a:t>
            </a:r>
            <a:r>
              <a:rPr lang="en-US" sz="2800" dirty="0"/>
              <a:t> shows carpeted room</a:t>
            </a:r>
          </a:p>
          <a:p>
            <a:pPr marL="635000" eaLnBrk="1" hangingPunct="1">
              <a:spcBef>
                <a:spcPts val="500"/>
              </a:spcBef>
            </a:pPr>
            <a:r>
              <a:rPr lang="en-US" sz="3400" dirty="0"/>
              <a:t>Based on 1000Hz plot</a:t>
            </a:r>
          </a:p>
          <a:p>
            <a:pPr marL="1143000" lvl="1" eaLnBrk="1" hangingPunct="1">
              <a:spcBef>
                <a:spcPts val="500"/>
              </a:spcBef>
            </a:pPr>
            <a:r>
              <a:rPr lang="en-US" sz="2800" dirty="0"/>
              <a:t>RT</a:t>
            </a:r>
            <a:r>
              <a:rPr lang="en-US" sz="2800" baseline="-25000" dirty="0"/>
              <a:t>60</a:t>
            </a:r>
            <a:r>
              <a:rPr lang="en-US" sz="2800" dirty="0"/>
              <a:t>= 3.3s empty, 1.6s carpet</a:t>
            </a:r>
          </a:p>
          <a:p>
            <a:pPr marL="635000" eaLnBrk="1" hangingPunct="1">
              <a:spcBef>
                <a:spcPts val="500"/>
              </a:spcBef>
            </a:pPr>
            <a:r>
              <a:rPr lang="en-US" sz="3400" dirty="0"/>
              <a:t>Measured &gt; Sabine equation</a:t>
            </a:r>
          </a:p>
          <a:p>
            <a:pPr marL="1143000" lvl="1" eaLnBrk="1" hangingPunct="1">
              <a:spcBef>
                <a:spcPts val="500"/>
              </a:spcBef>
            </a:pPr>
            <a:r>
              <a:rPr lang="en-US" sz="2800" dirty="0"/>
              <a:t>Cavities in ceiling trap sound</a:t>
            </a:r>
          </a:p>
          <a:p>
            <a:pPr marL="1143000" lvl="1" eaLnBrk="1" hangingPunct="1">
              <a:spcBef>
                <a:spcPts val="500"/>
              </a:spcBef>
            </a:pPr>
            <a:r>
              <a:rPr lang="en-US" sz="2800" dirty="0"/>
              <a:t>Sabine assumes uniform distribution</a:t>
            </a:r>
            <a:br>
              <a:rPr lang="en-US" sz="2800" dirty="0"/>
            </a:br>
            <a:r>
              <a:rPr lang="en-US" sz="2800" dirty="0"/>
              <a:t>of absorption</a:t>
            </a:r>
          </a:p>
        </p:txBody>
      </p:sp>
      <p:pic>
        <p:nvPicPr>
          <p:cNvPr id="20484" name="Picture 3"/>
          <p:cNvPicPr>
            <a:picLocks noChangeArrowheads="1"/>
          </p:cNvPicPr>
          <p:nvPr/>
        </p:nvPicPr>
        <p:blipFill>
          <a:blip r:embed="rId2" cstate="print"/>
          <a:srcRect/>
          <a:stretch>
            <a:fillRect/>
          </a:stretch>
        </p:blipFill>
        <p:spPr bwMode="auto">
          <a:xfrm>
            <a:off x="7013575" y="1163638"/>
            <a:ext cx="5991225" cy="4203700"/>
          </a:xfrm>
          <a:prstGeom prst="rect">
            <a:avLst/>
          </a:prstGeom>
          <a:noFill/>
          <a:ln w="9525">
            <a:noFill/>
            <a:miter lim="800000"/>
            <a:headEnd/>
            <a:tailEnd/>
          </a:ln>
        </p:spPr>
      </p:pic>
      <p:pic>
        <p:nvPicPr>
          <p:cNvPr id="20485" name="Picture 4"/>
          <p:cNvPicPr>
            <a:picLocks noChangeArrowheads="1"/>
          </p:cNvPicPr>
          <p:nvPr/>
        </p:nvPicPr>
        <p:blipFill>
          <a:blip r:embed="rId3" cstate="print"/>
          <a:srcRect/>
          <a:stretch>
            <a:fillRect/>
          </a:stretch>
        </p:blipFill>
        <p:spPr bwMode="auto">
          <a:xfrm>
            <a:off x="0" y="5654675"/>
            <a:ext cx="5778500" cy="4076700"/>
          </a:xfrm>
          <a:prstGeom prst="rect">
            <a:avLst/>
          </a:prstGeom>
          <a:noFill/>
          <a:ln w="9525">
            <a:noFill/>
            <a:miter lim="800000"/>
            <a:headEnd/>
            <a:tailEnd/>
          </a:ln>
        </p:spPr>
      </p:pic>
      <p:pic>
        <p:nvPicPr>
          <p:cNvPr id="20486" name="Picture 5"/>
          <p:cNvPicPr>
            <a:picLocks noChangeArrowheads="1"/>
          </p:cNvPicPr>
          <p:nvPr/>
        </p:nvPicPr>
        <p:blipFill>
          <a:blip r:embed="rId4" cstate="print"/>
          <a:srcRect/>
          <a:stretch>
            <a:fillRect/>
          </a:stretch>
        </p:blipFill>
        <p:spPr bwMode="auto">
          <a:xfrm>
            <a:off x="7112000" y="5605463"/>
            <a:ext cx="5892800" cy="4127500"/>
          </a:xfrm>
          <a:prstGeom prst="rect">
            <a:avLst/>
          </a:prstGeom>
          <a:noFill/>
          <a:ln w="9525">
            <a:noFill/>
            <a:miter lim="800000"/>
            <a:headEnd/>
            <a:tailEnd/>
          </a:ln>
        </p:spPr>
      </p:pic>
      <p:sp>
        <p:nvSpPr>
          <p:cNvPr id="20487" name="Rectangle 7"/>
          <p:cNvSpPr>
            <a:spLocks noChangeArrowheads="1"/>
          </p:cNvSpPr>
          <p:nvPr/>
        </p:nvSpPr>
        <p:spPr bwMode="auto">
          <a:xfrm>
            <a:off x="9852025" y="5878513"/>
            <a:ext cx="971550" cy="366712"/>
          </a:xfrm>
          <a:prstGeom prst="rect">
            <a:avLst/>
          </a:prstGeom>
          <a:noFill/>
          <a:ln w="9525">
            <a:noFill/>
            <a:miter lim="800000"/>
            <a:headEnd/>
            <a:tailEnd/>
          </a:ln>
        </p:spPr>
        <p:txBody>
          <a:bodyPr wrap="none">
            <a:spAutoFit/>
          </a:bodyPr>
          <a:lstStyle/>
          <a:p>
            <a:r>
              <a:rPr lang="en-GB" b="1"/>
              <a:t>1000Hz</a:t>
            </a:r>
            <a:endParaRPr lang="en-US" b="1"/>
          </a:p>
        </p:txBody>
      </p:sp>
      <p:sp>
        <p:nvSpPr>
          <p:cNvPr id="20488" name="Rectangle 9"/>
          <p:cNvSpPr>
            <a:spLocks noChangeArrowheads="1"/>
          </p:cNvSpPr>
          <p:nvPr/>
        </p:nvSpPr>
        <p:spPr bwMode="auto">
          <a:xfrm>
            <a:off x="9852025" y="1052513"/>
            <a:ext cx="971550" cy="366712"/>
          </a:xfrm>
          <a:prstGeom prst="rect">
            <a:avLst/>
          </a:prstGeom>
          <a:noFill/>
          <a:ln w="9525">
            <a:noFill/>
            <a:miter lim="800000"/>
            <a:headEnd/>
            <a:tailEnd/>
          </a:ln>
        </p:spPr>
        <p:txBody>
          <a:bodyPr wrap="none">
            <a:spAutoFit/>
          </a:bodyPr>
          <a:lstStyle/>
          <a:p>
            <a:r>
              <a:rPr lang="en-GB" b="1"/>
              <a:t>2000Hz</a:t>
            </a:r>
            <a:endParaRPr lang="en-US" b="1"/>
          </a:p>
        </p:txBody>
      </p:sp>
      <p:sp>
        <p:nvSpPr>
          <p:cNvPr id="20489" name="Rectangle 7"/>
          <p:cNvSpPr>
            <a:spLocks noChangeArrowheads="1"/>
          </p:cNvSpPr>
          <p:nvPr/>
        </p:nvSpPr>
        <p:spPr bwMode="auto">
          <a:xfrm>
            <a:off x="2814638" y="5956300"/>
            <a:ext cx="1743075" cy="739775"/>
          </a:xfrm>
          <a:prstGeom prst="rect">
            <a:avLst/>
          </a:prstGeom>
          <a:noFill/>
          <a:ln w="9525">
            <a:noFill/>
            <a:miter lim="800000"/>
            <a:headEnd/>
            <a:tailEnd/>
          </a:ln>
        </p:spPr>
        <p:txBody>
          <a:bodyPr wrap="none">
            <a:spAutoFit/>
          </a:bodyPr>
          <a:lstStyle/>
          <a:p>
            <a:r>
              <a:rPr lang="en-GB" b="1"/>
              <a:t>500Hz</a:t>
            </a:r>
            <a:endParaRPr lang="en-US" b="1"/>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pPr eaLnBrk="1" hangingPunct="1"/>
            <a:r>
              <a:rPr lang="en-US"/>
              <a:t>Direct and reverberant sound fields</a:t>
            </a:r>
          </a:p>
        </p:txBody>
      </p:sp>
      <p:sp>
        <p:nvSpPr>
          <p:cNvPr id="21507" name="Rectangle 2"/>
          <p:cNvSpPr>
            <a:spLocks noGrp="1" noChangeArrowheads="1"/>
          </p:cNvSpPr>
          <p:nvPr>
            <p:ph type="body" idx="1"/>
          </p:nvPr>
        </p:nvSpPr>
        <p:spPr>
          <a:xfrm>
            <a:off x="88901" y="1155699"/>
            <a:ext cx="12814300" cy="8547100"/>
          </a:xfrm>
        </p:spPr>
        <p:txBody>
          <a:bodyPr anchor="t"/>
          <a:lstStyle/>
          <a:p>
            <a:pPr marL="634904" eaLnBrk="1" hangingPunct="1">
              <a:spcAft>
                <a:spcPts val="600"/>
              </a:spcAft>
            </a:pPr>
            <a:r>
              <a:rPr lang="en-US" sz="4000" dirty="0">
                <a:solidFill>
                  <a:srgbClr val="0000FF"/>
                </a:solidFill>
              </a:rPr>
              <a:t>Direct field</a:t>
            </a:r>
            <a:r>
              <a:rPr lang="en-US" sz="4000" dirty="0"/>
              <a:t>: source sound louder than reflections</a:t>
            </a:r>
          </a:p>
          <a:p>
            <a:pPr marL="634904" eaLnBrk="1" hangingPunct="1">
              <a:spcAft>
                <a:spcPts val="600"/>
              </a:spcAft>
            </a:pPr>
            <a:r>
              <a:rPr lang="en-US" sz="4000" dirty="0">
                <a:solidFill>
                  <a:srgbClr val="0000FF"/>
                </a:solidFill>
              </a:rPr>
              <a:t>Reverberant field</a:t>
            </a:r>
            <a:r>
              <a:rPr lang="en-US" sz="4000" dirty="0"/>
              <a:t>: SPL from reflected sounds greater than direct sound</a:t>
            </a:r>
          </a:p>
          <a:p>
            <a:pPr marL="634904" eaLnBrk="1" hangingPunct="1">
              <a:spcAft>
                <a:spcPts val="600"/>
              </a:spcAft>
            </a:pPr>
            <a:r>
              <a:rPr lang="en-US" sz="4000" dirty="0"/>
              <a:t>Depends on distance from source</a:t>
            </a:r>
          </a:p>
          <a:p>
            <a:pPr marL="634904" eaLnBrk="1" hangingPunct="1">
              <a:spcAft>
                <a:spcPts val="600"/>
              </a:spcAft>
              <a:buClr>
                <a:srgbClr val="0000FF"/>
              </a:buClr>
            </a:pPr>
            <a:r>
              <a:rPr lang="en-US" sz="4000" dirty="0">
                <a:solidFill>
                  <a:srgbClr val="0000FF"/>
                </a:solidFill>
              </a:rPr>
              <a:t>Critical distance</a:t>
            </a:r>
          </a:p>
          <a:p>
            <a:pPr marL="1142824" lvl="1" eaLnBrk="1" hangingPunct="1">
              <a:spcAft>
                <a:spcPts val="600"/>
              </a:spcAft>
            </a:pPr>
            <a:r>
              <a:rPr lang="en-US" sz="3400" dirty="0"/>
              <a:t>point where direct and reflected sounds are equal in volume</a:t>
            </a:r>
          </a:p>
          <a:p>
            <a:pPr marL="634904" eaLnBrk="1" hangingPunct="1">
              <a:spcAft>
                <a:spcPts val="600"/>
              </a:spcAft>
            </a:pPr>
            <a:r>
              <a:rPr lang="en-US" sz="4000" dirty="0"/>
              <a:t>Reverberant fields are highly important</a:t>
            </a:r>
          </a:p>
          <a:p>
            <a:pPr marL="1142824" lvl="1" eaLnBrk="1" hangingPunct="1">
              <a:spcAft>
                <a:spcPts val="600"/>
              </a:spcAft>
            </a:pPr>
            <a:r>
              <a:rPr lang="en-US" sz="3400" dirty="0"/>
              <a:t>Most listening situations are reverberant fields</a:t>
            </a:r>
          </a:p>
          <a:p>
            <a:pPr marL="1142824" lvl="1" eaLnBrk="1" hangingPunct="1">
              <a:spcAft>
                <a:spcPts val="600"/>
              </a:spcAft>
            </a:pPr>
            <a:r>
              <a:rPr lang="en-US" sz="3400" dirty="0"/>
              <a:t>Reverb keeps sound energy </a:t>
            </a:r>
            <a:r>
              <a:rPr lang="en-US" sz="3400" dirty="0" err="1"/>
              <a:t>localised</a:t>
            </a:r>
            <a:r>
              <a:rPr lang="en-US" sz="3400" dirty="0"/>
              <a:t> in a room</a:t>
            </a:r>
          </a:p>
          <a:p>
            <a:pPr marL="1523765" lvl="2" eaLnBrk="1" hangingPunct="1">
              <a:spcAft>
                <a:spcPts val="600"/>
              </a:spcAft>
            </a:pPr>
            <a:r>
              <a:rPr lang="en-US" sz="2800" dirty="0"/>
              <a:t>raising overall SPL and distributing sound</a:t>
            </a:r>
          </a:p>
          <a:p>
            <a:pPr marL="1142824" lvl="1" eaLnBrk="1" hangingPunct="1">
              <a:spcAft>
                <a:spcPts val="600"/>
              </a:spcAft>
            </a:pPr>
            <a:r>
              <a:rPr lang="en-US" sz="3400" dirty="0"/>
              <a:t>Outdoors, reflective surfaces missing and energy lost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a:t>Reverberant fields in music</a:t>
            </a:r>
          </a:p>
        </p:txBody>
      </p:sp>
      <p:sp>
        <p:nvSpPr>
          <p:cNvPr id="22531" name="Rectangle 2"/>
          <p:cNvSpPr>
            <a:spLocks noGrp="1" noChangeArrowheads="1"/>
          </p:cNvSpPr>
          <p:nvPr>
            <p:ph type="body" idx="1"/>
          </p:nvPr>
        </p:nvSpPr>
        <p:spPr>
          <a:xfrm>
            <a:off x="0" y="1130300"/>
            <a:ext cx="12928600" cy="8547100"/>
          </a:xfrm>
        </p:spPr>
        <p:txBody>
          <a:bodyPr/>
          <a:lstStyle/>
          <a:p>
            <a:pPr marL="634904" eaLnBrk="1" hangingPunct="1">
              <a:spcAft>
                <a:spcPts val="600"/>
              </a:spcAft>
            </a:pPr>
            <a:r>
              <a:rPr lang="en-US" dirty="0">
                <a:solidFill>
                  <a:srgbClr val="0000FF"/>
                </a:solidFill>
              </a:rPr>
              <a:t>Reverberant field</a:t>
            </a:r>
            <a:r>
              <a:rPr lang="en-US" dirty="0"/>
              <a:t> distributes sound more evenly in space</a:t>
            </a:r>
          </a:p>
          <a:p>
            <a:pPr marL="1142824" lvl="1" eaLnBrk="1" hangingPunct="1">
              <a:spcAft>
                <a:spcPts val="600"/>
              </a:spcAft>
            </a:pPr>
            <a:r>
              <a:rPr lang="en-US" dirty="0"/>
              <a:t>Helps hear all instruments in an ensemble</a:t>
            </a:r>
          </a:p>
          <a:p>
            <a:pPr marL="1523765" lvl="2" eaLnBrk="1" hangingPunct="1">
              <a:spcAft>
                <a:spcPts val="600"/>
              </a:spcAft>
            </a:pPr>
            <a:r>
              <a:rPr lang="en-US" dirty="0"/>
              <a:t>Some instruments are farther away than others from audience</a:t>
            </a:r>
          </a:p>
          <a:p>
            <a:pPr marL="1523765" lvl="2" eaLnBrk="1" hangingPunct="1">
              <a:spcAft>
                <a:spcPts val="600"/>
              </a:spcAft>
            </a:pPr>
            <a:r>
              <a:rPr lang="en-US" dirty="0"/>
              <a:t>Many instruments are highly </a:t>
            </a:r>
            <a:r>
              <a:rPr lang="en-US" dirty="0">
                <a:solidFill>
                  <a:srgbClr val="0000FF"/>
                </a:solidFill>
              </a:rPr>
              <a:t>directional</a:t>
            </a:r>
            <a:r>
              <a:rPr lang="en-US" dirty="0"/>
              <a:t> in their radiation</a:t>
            </a:r>
          </a:p>
          <a:p>
            <a:pPr marL="1523765" lvl="2" eaLnBrk="1" hangingPunct="1">
              <a:spcAft>
                <a:spcPts val="600"/>
              </a:spcAft>
            </a:pPr>
            <a:r>
              <a:rPr lang="en-US" dirty="0"/>
              <a:t>In </a:t>
            </a:r>
            <a:r>
              <a:rPr lang="en-US" dirty="0">
                <a:solidFill>
                  <a:srgbClr val="0000FF"/>
                </a:solidFill>
              </a:rPr>
              <a:t>direct field</a:t>
            </a:r>
            <a:r>
              <a:rPr lang="en-US" dirty="0"/>
              <a:t>, violin sounds different as you move around</a:t>
            </a:r>
          </a:p>
          <a:p>
            <a:pPr marL="1968197" lvl="3" eaLnBrk="1" hangingPunct="1">
              <a:spcAft>
                <a:spcPts val="600"/>
              </a:spcAft>
            </a:pPr>
            <a:r>
              <a:rPr lang="en-US" dirty="0"/>
              <a:t>Less true in a reverberant field which spreads energy around</a:t>
            </a:r>
          </a:p>
          <a:p>
            <a:pPr marL="1142824" lvl="1" eaLnBrk="1" hangingPunct="1">
              <a:spcAft>
                <a:spcPts val="600"/>
              </a:spcAft>
            </a:pPr>
            <a:r>
              <a:rPr lang="en-US" dirty="0"/>
              <a:t>Large reverberation time makes it difficult to understand speech or follow musical lines</a:t>
            </a:r>
          </a:p>
          <a:p>
            <a:pPr marL="634904" eaLnBrk="1" hangingPunct="1">
              <a:spcAft>
                <a:spcPts val="600"/>
              </a:spcAft>
            </a:pPr>
            <a:r>
              <a:rPr lang="en-US" dirty="0"/>
              <a:t>The ideal direct field: </a:t>
            </a:r>
            <a:r>
              <a:rPr lang="en-US" dirty="0">
                <a:solidFill>
                  <a:srgbClr val="0000FF"/>
                </a:solidFill>
              </a:rPr>
              <a:t>anechoic chamber</a:t>
            </a:r>
            <a:endParaRPr lang="en-US" dirty="0"/>
          </a:p>
          <a:p>
            <a:pPr marL="1142824" lvl="1" eaLnBrk="1" hangingPunct="1">
              <a:spcAft>
                <a:spcPts val="600"/>
              </a:spcAft>
            </a:pPr>
            <a:r>
              <a:rPr lang="en-US" dirty="0"/>
              <a:t>Room designed to have no reflections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pPr eaLnBrk="1" hangingPunct="1"/>
            <a:r>
              <a:rPr lang="en-US"/>
              <a:t>Why use reverb?</a:t>
            </a:r>
          </a:p>
        </p:txBody>
      </p:sp>
      <p:sp>
        <p:nvSpPr>
          <p:cNvPr id="23555" name="Rectangle 2"/>
          <p:cNvSpPr>
            <a:spLocks noGrp="1" noChangeArrowheads="1"/>
          </p:cNvSpPr>
          <p:nvPr>
            <p:ph type="body" idx="1"/>
          </p:nvPr>
        </p:nvSpPr>
        <p:spPr>
          <a:xfrm>
            <a:off x="0" y="1130300"/>
            <a:ext cx="12928600" cy="8547100"/>
          </a:xfrm>
        </p:spPr>
        <p:txBody>
          <a:bodyPr/>
          <a:lstStyle/>
          <a:p>
            <a:pPr marL="634904" eaLnBrk="1" hangingPunct="1"/>
            <a:r>
              <a:rPr lang="en-US" dirty="0"/>
              <a:t>Why add artificial reverb to recorded sound?</a:t>
            </a:r>
          </a:p>
          <a:p>
            <a:pPr marL="1142824" lvl="1" eaLnBrk="1" hangingPunct="1"/>
            <a:r>
              <a:rPr lang="en-US" dirty="0"/>
              <a:t>Dry signals (e.g. </a:t>
            </a:r>
            <a:r>
              <a:rPr lang="en-US" dirty="0">
                <a:solidFill>
                  <a:srgbClr val="2602BE"/>
                </a:solidFill>
              </a:rPr>
              <a:t>close </a:t>
            </a:r>
            <a:r>
              <a:rPr lang="en-US" dirty="0" err="1">
                <a:solidFill>
                  <a:srgbClr val="2602BE"/>
                </a:solidFill>
              </a:rPr>
              <a:t>mic</a:t>
            </a:r>
            <a:r>
              <a:rPr lang="en-US" dirty="0"/>
              <a:t>) sound unnatural</a:t>
            </a:r>
          </a:p>
          <a:p>
            <a:pPr marL="1142824" lvl="1" eaLnBrk="1" hangingPunct="1"/>
            <a:r>
              <a:rPr lang="en-US" dirty="0"/>
              <a:t>Compensate for non-reverberant listening environment</a:t>
            </a:r>
          </a:p>
          <a:p>
            <a:pPr marL="1523765" lvl="2" eaLnBrk="1" hangingPunct="1"/>
            <a:r>
              <a:rPr lang="en-US" dirty="0"/>
              <a:t>Headphones have no natural reverb</a:t>
            </a:r>
          </a:p>
          <a:p>
            <a:pPr marL="1523765" lvl="2" eaLnBrk="1" hangingPunct="1"/>
            <a:r>
              <a:rPr lang="en-US" dirty="0"/>
              <a:t>Car or small room might not have sufficient </a:t>
            </a:r>
            <a:r>
              <a:rPr lang="en-US" dirty="0" err="1"/>
              <a:t>reverberance</a:t>
            </a:r>
            <a:r>
              <a:rPr lang="en-US" dirty="0"/>
              <a:t> to recreate sound of orchestra in concert hall</a:t>
            </a:r>
          </a:p>
          <a:p>
            <a:pPr marL="634904" eaLnBrk="1" hangingPunct="1"/>
            <a:r>
              <a:rPr lang="en-US" dirty="0"/>
              <a:t>Can add natural reverb by recording in large room</a:t>
            </a:r>
          </a:p>
          <a:p>
            <a:pPr marL="1142824" lvl="1" eaLnBrk="1" hangingPunct="1"/>
            <a:r>
              <a:rPr lang="en-US" dirty="0"/>
              <a:t>Distant microphones capture ambience as well as direct signal</a:t>
            </a:r>
          </a:p>
          <a:p>
            <a:pPr marL="1142824" lvl="1" eaLnBrk="1" hangingPunct="1"/>
            <a:r>
              <a:rPr lang="en-US" dirty="0"/>
              <a:t>Impractical in many situations</a:t>
            </a:r>
          </a:p>
          <a:p>
            <a:pPr marL="1142824" lvl="1" eaLnBrk="1" hangingPunct="1">
              <a:buNone/>
            </a:pPr>
            <a:r>
              <a:rPr lang="en-GB" dirty="0">
                <a:sym typeface="Wingdings" pitchFamily="2" charset="2"/>
              </a:rPr>
              <a:t> Add reverb synthetically</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r>
              <a:rPr lang="en-US"/>
              <a:t>Signal processing methods</a:t>
            </a:r>
          </a:p>
        </p:txBody>
      </p:sp>
      <p:sp>
        <p:nvSpPr>
          <p:cNvPr id="40962" name="Rectangle 2"/>
          <p:cNvSpPr>
            <a:spLocks noGrp="1" noChangeArrowheads="1"/>
          </p:cNvSpPr>
          <p:nvPr>
            <p:ph type="body" idx="1"/>
          </p:nvPr>
        </p:nvSpPr>
        <p:spPr>
          <a:xfrm>
            <a:off x="2" y="1395414"/>
            <a:ext cx="12749212" cy="8089900"/>
          </a:xfrm>
        </p:spPr>
        <p:txBody>
          <a:bodyPr anchor="t"/>
          <a:lstStyle/>
          <a:p>
            <a:pPr marL="634872" eaLnBrk="1" hangingPunct="1">
              <a:defRPr/>
            </a:pPr>
            <a:r>
              <a:rPr lang="en-US" dirty="0">
                <a:solidFill>
                  <a:srgbClr val="0000FF"/>
                </a:solidFill>
              </a:rPr>
              <a:t>Algorithmic reverb</a:t>
            </a:r>
          </a:p>
          <a:p>
            <a:pPr marL="1142766" lvl="1" eaLnBrk="1" hangingPunct="1">
              <a:defRPr/>
            </a:pPr>
            <a:r>
              <a:rPr lang="en-US" dirty="0"/>
              <a:t>Early algorithms used two types of </a:t>
            </a:r>
            <a:r>
              <a:rPr lang="en-US" dirty="0">
                <a:solidFill>
                  <a:srgbClr val="0000FF"/>
                </a:solidFill>
              </a:rPr>
              <a:t>IIR</a:t>
            </a:r>
            <a:r>
              <a:rPr lang="en-US" dirty="0"/>
              <a:t> filters</a:t>
            </a:r>
          </a:p>
          <a:p>
            <a:pPr marL="1523687" lvl="2" eaLnBrk="1" hangingPunct="1">
              <a:defRPr/>
            </a:pPr>
            <a:r>
              <a:rPr lang="en-US" dirty="0">
                <a:solidFill>
                  <a:srgbClr val="0000FF"/>
                </a:solidFill>
              </a:rPr>
              <a:t>Comb filter</a:t>
            </a:r>
            <a:r>
              <a:rPr lang="en-US" dirty="0"/>
              <a:t>: regular notches in frequency response</a:t>
            </a:r>
          </a:p>
          <a:p>
            <a:pPr marL="1523687" lvl="2" eaLnBrk="1" hangingPunct="1">
              <a:defRPr/>
            </a:pPr>
            <a:r>
              <a:rPr lang="en-US" dirty="0" err="1">
                <a:solidFill>
                  <a:srgbClr val="0000FF"/>
                </a:solidFill>
              </a:rPr>
              <a:t>Allpass</a:t>
            </a:r>
            <a:r>
              <a:rPr lang="en-US" dirty="0">
                <a:solidFill>
                  <a:srgbClr val="0000FF"/>
                </a:solidFill>
              </a:rPr>
              <a:t> filter</a:t>
            </a:r>
            <a:r>
              <a:rPr lang="en-US" dirty="0"/>
              <a:t>: change phase but pass frequencies equally</a:t>
            </a:r>
          </a:p>
          <a:p>
            <a:pPr marL="1523687" lvl="2" eaLnBrk="1" hangingPunct="1">
              <a:defRPr/>
            </a:pPr>
            <a:r>
              <a:rPr lang="en-US" dirty="0"/>
              <a:t>Goal to mimic reflections within a room, especially gradual decay of later reflections</a:t>
            </a:r>
          </a:p>
          <a:p>
            <a:pPr marL="573900" eaLnBrk="1" hangingPunct="1">
              <a:defRPr/>
            </a:pPr>
            <a:r>
              <a:rPr lang="en-US" dirty="0" err="1">
                <a:solidFill>
                  <a:srgbClr val="0000D0"/>
                </a:solidFill>
              </a:rPr>
              <a:t>Convolutional</a:t>
            </a:r>
            <a:r>
              <a:rPr lang="en-US" dirty="0">
                <a:solidFill>
                  <a:srgbClr val="0000D0"/>
                </a:solidFill>
              </a:rPr>
              <a:t> reverb</a:t>
            </a:r>
          </a:p>
          <a:p>
            <a:pPr marL="1142766" lvl="1" eaLnBrk="1" hangingPunct="1">
              <a:defRPr/>
            </a:pPr>
            <a:r>
              <a:rPr lang="en-US" dirty="0"/>
              <a:t>Convolve a signal with a known impulse response</a:t>
            </a:r>
          </a:p>
          <a:p>
            <a:pPr marL="1142766" lvl="1" eaLnBrk="1" hangingPunct="1">
              <a:defRPr/>
            </a:pPr>
            <a:r>
              <a:rPr lang="en-US" dirty="0"/>
              <a:t>Many techniques using </a:t>
            </a:r>
            <a:r>
              <a:rPr lang="en-US" dirty="0">
                <a:solidFill>
                  <a:srgbClr val="0000FF"/>
                </a:solidFill>
              </a:rPr>
              <a:t>circular buffers</a:t>
            </a:r>
            <a:r>
              <a:rPr lang="en-US" dirty="0"/>
              <a:t> and </a:t>
            </a:r>
            <a:r>
              <a:rPr lang="en-US" dirty="0">
                <a:solidFill>
                  <a:srgbClr val="0000FF"/>
                </a:solidFill>
              </a:rPr>
              <a:t>delay lines</a:t>
            </a:r>
          </a:p>
          <a:p>
            <a:pPr marL="573900" eaLnBrk="1" hangingPunct="1">
              <a:defRPr/>
            </a:pPr>
            <a:r>
              <a:rPr lang="en-US" dirty="0"/>
              <a:t>Hybrid methods</a:t>
            </a:r>
          </a:p>
          <a:p>
            <a:pPr marL="1142766" lvl="1" eaLnBrk="1" hangingPunct="1">
              <a:defRPr/>
            </a:pPr>
            <a:endParaRPr lang="en-US" dirty="0">
              <a:solidFill>
                <a:srgbClr val="0000FF"/>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dirty="0"/>
              <a:t>Schroeder’s </a:t>
            </a:r>
            <a:r>
              <a:rPr lang="en-US" dirty="0" err="1"/>
              <a:t>reverberator</a:t>
            </a:r>
            <a:endParaRPr lang="en-US" dirty="0"/>
          </a:p>
        </p:txBody>
      </p:sp>
      <p:sp>
        <p:nvSpPr>
          <p:cNvPr id="31747" name="Rectangle 2"/>
          <p:cNvSpPr>
            <a:spLocks noGrp="1" noChangeArrowheads="1"/>
          </p:cNvSpPr>
          <p:nvPr>
            <p:ph type="body" idx="1"/>
          </p:nvPr>
        </p:nvSpPr>
        <p:spPr>
          <a:xfrm>
            <a:off x="114302" y="1060376"/>
            <a:ext cx="12814300" cy="5040560"/>
          </a:xfrm>
        </p:spPr>
        <p:txBody>
          <a:bodyPr anchor="t"/>
          <a:lstStyle/>
          <a:p>
            <a:pPr marL="634904" eaLnBrk="1" hangingPunct="1"/>
            <a:r>
              <a:rPr lang="en-US" dirty="0"/>
              <a:t>Early reverb work by Manfred Schroeder (1960s)</a:t>
            </a:r>
          </a:p>
          <a:p>
            <a:pPr marL="634904" eaLnBrk="1" hangingPunct="1"/>
            <a:r>
              <a:rPr lang="en-US" dirty="0"/>
              <a:t>One Schroeder design:</a:t>
            </a:r>
          </a:p>
          <a:p>
            <a:pPr marL="1142824" lvl="1" eaLnBrk="1" hangingPunct="1"/>
            <a:r>
              <a:rPr lang="en-US" dirty="0"/>
              <a:t>4 </a:t>
            </a:r>
            <a:r>
              <a:rPr lang="en-US" dirty="0">
                <a:solidFill>
                  <a:srgbClr val="0000FF"/>
                </a:solidFill>
              </a:rPr>
              <a:t>comb filters</a:t>
            </a:r>
          </a:p>
          <a:p>
            <a:pPr marL="1142824" lvl="1" eaLnBrk="1" hangingPunct="1"/>
            <a:r>
              <a:rPr lang="en-US" dirty="0"/>
              <a:t>2 </a:t>
            </a:r>
            <a:r>
              <a:rPr lang="en-US" dirty="0" err="1">
                <a:solidFill>
                  <a:srgbClr val="0000FF"/>
                </a:solidFill>
              </a:rPr>
              <a:t>allpass</a:t>
            </a:r>
            <a:r>
              <a:rPr lang="en-US" dirty="0">
                <a:solidFill>
                  <a:srgbClr val="0000FF"/>
                </a:solidFill>
              </a:rPr>
              <a:t> filters</a:t>
            </a:r>
          </a:p>
          <a:p>
            <a:pPr marL="1142824" lvl="1" eaLnBrk="1" hangingPunct="1"/>
            <a:r>
              <a:rPr lang="en-US" dirty="0"/>
              <a:t>Basic simulation, but lacks important features</a:t>
            </a:r>
          </a:p>
          <a:p>
            <a:pPr marL="1523765" lvl="2" eaLnBrk="1" hangingPunct="1"/>
            <a:r>
              <a:rPr lang="en-US" dirty="0"/>
              <a:t>Increasing arrival of later reflections</a:t>
            </a:r>
          </a:p>
          <a:p>
            <a:pPr marL="1523765" lvl="2" eaLnBrk="1" hangingPunct="1"/>
            <a:r>
              <a:rPr lang="en-US" dirty="0"/>
              <a:t>Not as effective as modern algorithms</a:t>
            </a:r>
          </a:p>
        </p:txBody>
      </p:sp>
      <p:graphicFrame>
        <p:nvGraphicFramePr>
          <p:cNvPr id="159745" name="Object 1"/>
          <p:cNvGraphicFramePr>
            <a:graphicFrameLocks noChangeAspect="1"/>
          </p:cNvGraphicFramePr>
          <p:nvPr/>
        </p:nvGraphicFramePr>
        <p:xfrm>
          <a:off x="453730" y="5380856"/>
          <a:ext cx="11801475" cy="4343400"/>
        </p:xfrm>
        <a:graphic>
          <a:graphicData uri="http://schemas.openxmlformats.org/presentationml/2006/ole">
            <mc:AlternateContent xmlns:mc="http://schemas.openxmlformats.org/markup-compatibility/2006">
              <mc:Choice xmlns:v="urn:schemas-microsoft-com:vml" Requires="v">
                <p:oleObj name="SmartDraw" r:id="rId3" imgW="5879592" imgH="2167128" progId="SmartDraw.2">
                  <p:embed/>
                </p:oleObj>
              </mc:Choice>
              <mc:Fallback>
                <p:oleObj name="SmartDraw" r:id="rId3" imgW="5879592" imgH="2167128" progId="SmartDraw.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30" y="5380856"/>
                        <a:ext cx="11801475"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What is reverberation?</a:t>
            </a:r>
          </a:p>
        </p:txBody>
      </p:sp>
      <p:sp>
        <p:nvSpPr>
          <p:cNvPr id="9219" name="Rectangle 2"/>
          <p:cNvSpPr>
            <a:spLocks noGrp="1" noChangeArrowheads="1"/>
          </p:cNvSpPr>
          <p:nvPr>
            <p:ph type="body" idx="1"/>
          </p:nvPr>
        </p:nvSpPr>
        <p:spPr>
          <a:xfrm>
            <a:off x="88901" y="1143000"/>
            <a:ext cx="12814300" cy="8610600"/>
          </a:xfrm>
        </p:spPr>
        <p:txBody>
          <a:bodyPr anchor="t"/>
          <a:lstStyle/>
          <a:p>
            <a:pPr marL="634904" eaLnBrk="1" hangingPunct="1"/>
            <a:r>
              <a:rPr lang="en-US" dirty="0"/>
              <a:t>Series of </a:t>
            </a:r>
            <a:r>
              <a:rPr lang="en-US" dirty="0">
                <a:solidFill>
                  <a:srgbClr val="0000FF"/>
                </a:solidFill>
              </a:rPr>
              <a:t>delayed</a:t>
            </a:r>
            <a:r>
              <a:rPr lang="en-US" dirty="0"/>
              <a:t> and </a:t>
            </a:r>
            <a:r>
              <a:rPr lang="en-US" dirty="0">
                <a:solidFill>
                  <a:srgbClr val="0000FF"/>
                </a:solidFill>
              </a:rPr>
              <a:t>attenuated</a:t>
            </a:r>
            <a:r>
              <a:rPr lang="en-US" dirty="0"/>
              <a:t> sound waves </a:t>
            </a:r>
          </a:p>
          <a:p>
            <a:pPr marL="1142824" lvl="1" eaLnBrk="1" hangingPunct="1"/>
            <a:r>
              <a:rPr lang="en-US" dirty="0"/>
              <a:t>Result of many </a:t>
            </a:r>
            <a:r>
              <a:rPr lang="en-US" dirty="0">
                <a:solidFill>
                  <a:srgbClr val="0000FF"/>
                </a:solidFill>
              </a:rPr>
              <a:t>reflections</a:t>
            </a:r>
            <a:r>
              <a:rPr lang="en-US" dirty="0"/>
              <a:t> within a space </a:t>
            </a:r>
          </a:p>
          <a:p>
            <a:pPr marL="634904" eaLnBrk="1" hangingPunct="1"/>
            <a:r>
              <a:rPr lang="en-US" dirty="0"/>
              <a:t>Multiple paths from a source to our ears</a:t>
            </a:r>
          </a:p>
          <a:p>
            <a:pPr marL="1142824" lvl="1" eaLnBrk="1" hangingPunct="1"/>
            <a:r>
              <a:rPr lang="en-US" dirty="0"/>
              <a:t>Direct path</a:t>
            </a:r>
          </a:p>
          <a:p>
            <a:pPr marL="1523765" lvl="2" eaLnBrk="1" hangingPunct="1"/>
            <a:r>
              <a:rPr lang="en-GB" dirty="0"/>
              <a:t>Strongest and first</a:t>
            </a:r>
            <a:endParaRPr lang="en-US" dirty="0"/>
          </a:p>
          <a:p>
            <a:pPr marL="1142824" lvl="1" eaLnBrk="1" hangingPunct="1"/>
            <a:r>
              <a:rPr lang="en-US" dirty="0"/>
              <a:t>Reflected paths, bouncing off walls or ceiling</a:t>
            </a:r>
          </a:p>
          <a:p>
            <a:pPr marL="1523765" lvl="2" eaLnBrk="1" hangingPunct="1"/>
            <a:r>
              <a:rPr lang="en-GB" dirty="0"/>
              <a:t>Weaker and arrive later</a:t>
            </a:r>
            <a:endParaRPr lang="en-US" dirty="0"/>
          </a:p>
          <a:p>
            <a:pPr marL="634904" eaLnBrk="1" hangingPunct="1"/>
            <a:r>
              <a:rPr lang="en-US" dirty="0"/>
              <a:t>Creates </a:t>
            </a:r>
            <a:r>
              <a:rPr lang="en-US" dirty="0">
                <a:solidFill>
                  <a:srgbClr val="0000FF"/>
                </a:solidFill>
              </a:rPr>
              <a:t>spaciousness</a:t>
            </a:r>
            <a:r>
              <a:rPr lang="en-US" dirty="0"/>
              <a:t> of a room</a:t>
            </a:r>
          </a:p>
        </p:txBody>
      </p:sp>
      <p:grpSp>
        <p:nvGrpSpPr>
          <p:cNvPr id="47" name="Group 46"/>
          <p:cNvGrpSpPr/>
          <p:nvPr/>
        </p:nvGrpSpPr>
        <p:grpSpPr>
          <a:xfrm>
            <a:off x="3622083" y="6316959"/>
            <a:ext cx="5735622" cy="2952329"/>
            <a:chOff x="1331640" y="3068960"/>
            <a:chExt cx="5735622" cy="2952328"/>
          </a:xfrm>
        </p:grpSpPr>
        <p:sp>
          <p:nvSpPr>
            <p:cNvPr id="48" name="Rectangle 47"/>
            <p:cNvSpPr/>
            <p:nvPr/>
          </p:nvSpPr>
          <p:spPr>
            <a:xfrm>
              <a:off x="1331640" y="3068960"/>
              <a:ext cx="5688632" cy="2952328"/>
            </a:xfrm>
            <a:prstGeom prst="rect">
              <a:avLst/>
            </a:prstGeom>
            <a:noFill/>
            <a:ln w="25400" cap="flat" cmpd="sng" algn="ctr">
              <a:solidFill>
                <a:srgbClr val="4F81BD">
                  <a:shade val="50000"/>
                </a:srgbClr>
              </a:solidFill>
              <a:prstDash val="solid"/>
            </a:ln>
            <a:effectLst/>
          </p:spPr>
          <p:txBody>
            <a:bodyPr rtlCol="0" anchor="ctr"/>
            <a:lstStyle/>
            <a:p>
              <a:pPr defTabSz="914260" fontAlgn="auto">
                <a:spcBef>
                  <a:spcPts val="0"/>
                </a:spcBef>
                <a:spcAft>
                  <a:spcPts val="0"/>
                </a:spcAft>
              </a:pPr>
              <a:endParaRPr lang="en-GB" sz="1800" kern="0" dirty="0">
                <a:solidFill>
                  <a:sysClr val="window" lastClr="FFFFFF"/>
                </a:solidFill>
                <a:latin typeface="Calibri"/>
                <a:ea typeface="+mn-ea"/>
                <a:cs typeface="+mn-cs"/>
              </a:endParaRPr>
            </a:p>
          </p:txBody>
        </p:sp>
        <p:cxnSp>
          <p:nvCxnSpPr>
            <p:cNvPr id="49" name="Straight Arrow Connector 48"/>
            <p:cNvCxnSpPr/>
            <p:nvPr/>
          </p:nvCxnSpPr>
          <p:spPr>
            <a:xfrm flipV="1">
              <a:off x="2771800" y="4041064"/>
              <a:ext cx="3384376" cy="756088"/>
            </a:xfrm>
            <a:prstGeom prst="straightConnector1">
              <a:avLst/>
            </a:prstGeom>
            <a:noFill/>
            <a:ln w="9525" cap="flat" cmpd="sng" algn="ctr">
              <a:solidFill>
                <a:srgbClr val="4F81BD">
                  <a:shade val="95000"/>
                  <a:satMod val="105000"/>
                </a:srgbClr>
              </a:solidFill>
              <a:prstDash val="solid"/>
              <a:tailEnd type="arrow"/>
            </a:ln>
            <a:effectLst/>
          </p:spPr>
        </p:cxnSp>
        <p:cxnSp>
          <p:nvCxnSpPr>
            <p:cNvPr id="50" name="Straight Arrow Connector 49"/>
            <p:cNvCxnSpPr/>
            <p:nvPr/>
          </p:nvCxnSpPr>
          <p:spPr>
            <a:xfrm>
              <a:off x="2771800" y="4833152"/>
              <a:ext cx="1512168" cy="1188136"/>
            </a:xfrm>
            <a:prstGeom prst="straightConnector1">
              <a:avLst/>
            </a:prstGeom>
            <a:noFill/>
            <a:ln w="9525" cap="flat" cmpd="sng" algn="ctr">
              <a:solidFill>
                <a:srgbClr val="4F81BD">
                  <a:shade val="95000"/>
                  <a:satMod val="105000"/>
                </a:srgbClr>
              </a:solidFill>
              <a:prstDash val="solid"/>
              <a:tailEnd type="arrow" w="lg" len="lg"/>
            </a:ln>
            <a:effectLst/>
          </p:spPr>
        </p:cxnSp>
        <p:cxnSp>
          <p:nvCxnSpPr>
            <p:cNvPr id="51" name="Straight Arrow Connector 50"/>
            <p:cNvCxnSpPr/>
            <p:nvPr/>
          </p:nvCxnSpPr>
          <p:spPr>
            <a:xfrm flipV="1">
              <a:off x="4283968" y="4005064"/>
              <a:ext cx="2016224" cy="2016224"/>
            </a:xfrm>
            <a:prstGeom prst="straightConnector1">
              <a:avLst/>
            </a:prstGeom>
            <a:noFill/>
            <a:ln w="9525" cap="flat" cmpd="sng" algn="ctr">
              <a:solidFill>
                <a:srgbClr val="4F81BD">
                  <a:shade val="95000"/>
                  <a:satMod val="105000"/>
                </a:srgbClr>
              </a:solidFill>
              <a:prstDash val="solid"/>
              <a:tailEnd type="arrow" w="lg" len="lg"/>
            </a:ln>
            <a:effectLst/>
          </p:spPr>
        </p:cxnSp>
        <p:cxnSp>
          <p:nvCxnSpPr>
            <p:cNvPr id="52" name="Straight Arrow Connector 51"/>
            <p:cNvCxnSpPr/>
            <p:nvPr/>
          </p:nvCxnSpPr>
          <p:spPr>
            <a:xfrm flipV="1">
              <a:off x="2735796" y="3068960"/>
              <a:ext cx="2196244" cy="1728192"/>
            </a:xfrm>
            <a:prstGeom prst="straightConnector1">
              <a:avLst/>
            </a:prstGeom>
            <a:noFill/>
            <a:ln w="9525" cap="flat" cmpd="sng" algn="ctr">
              <a:solidFill>
                <a:srgbClr val="4F81BD">
                  <a:shade val="95000"/>
                  <a:satMod val="105000"/>
                </a:srgbClr>
              </a:solidFill>
              <a:prstDash val="solid"/>
              <a:tailEnd type="arrow" w="lg" len="lg"/>
            </a:ln>
            <a:effectLst/>
          </p:spPr>
        </p:cxnSp>
        <p:cxnSp>
          <p:nvCxnSpPr>
            <p:cNvPr id="53" name="Straight Arrow Connector 52"/>
            <p:cNvCxnSpPr/>
            <p:nvPr/>
          </p:nvCxnSpPr>
          <p:spPr>
            <a:xfrm>
              <a:off x="4932040" y="3068960"/>
              <a:ext cx="1368152" cy="936104"/>
            </a:xfrm>
            <a:prstGeom prst="straightConnector1">
              <a:avLst/>
            </a:prstGeom>
            <a:noFill/>
            <a:ln w="9525" cap="flat" cmpd="sng" algn="ctr">
              <a:solidFill>
                <a:srgbClr val="4F81BD">
                  <a:shade val="95000"/>
                  <a:satMod val="105000"/>
                </a:srgbClr>
              </a:solidFill>
              <a:prstDash val="solid"/>
              <a:tailEnd type="arrow" w="lg" len="lg"/>
            </a:ln>
            <a:effectLst/>
          </p:spPr>
        </p:cxnSp>
        <p:cxnSp>
          <p:nvCxnSpPr>
            <p:cNvPr id="54" name="Straight Arrow Connector 53"/>
            <p:cNvCxnSpPr/>
            <p:nvPr/>
          </p:nvCxnSpPr>
          <p:spPr>
            <a:xfrm flipH="1" flipV="1">
              <a:off x="1357101" y="3933056"/>
              <a:ext cx="1353236" cy="874640"/>
            </a:xfrm>
            <a:prstGeom prst="straightConnector1">
              <a:avLst/>
            </a:prstGeom>
            <a:noFill/>
            <a:ln w="9525" cap="flat" cmpd="sng" algn="ctr">
              <a:solidFill>
                <a:srgbClr val="4F81BD">
                  <a:shade val="95000"/>
                  <a:satMod val="105000"/>
                </a:srgbClr>
              </a:solidFill>
              <a:prstDash val="solid"/>
              <a:tailEnd type="arrow"/>
            </a:ln>
            <a:effectLst/>
          </p:spPr>
        </p:cxnSp>
        <p:cxnSp>
          <p:nvCxnSpPr>
            <p:cNvPr id="55" name="Straight Arrow Connector 54"/>
            <p:cNvCxnSpPr/>
            <p:nvPr/>
          </p:nvCxnSpPr>
          <p:spPr>
            <a:xfrm flipV="1">
              <a:off x="1331640" y="3068960"/>
              <a:ext cx="1944216" cy="864096"/>
            </a:xfrm>
            <a:prstGeom prst="straightConnector1">
              <a:avLst/>
            </a:prstGeom>
            <a:noFill/>
            <a:ln w="9525" cap="flat" cmpd="sng" algn="ctr">
              <a:solidFill>
                <a:srgbClr val="4F81BD">
                  <a:shade val="95000"/>
                  <a:satMod val="105000"/>
                </a:srgbClr>
              </a:solidFill>
              <a:prstDash val="solid"/>
              <a:tailEnd type="arrow"/>
            </a:ln>
            <a:effectLst/>
          </p:spPr>
        </p:cxnSp>
        <p:cxnSp>
          <p:nvCxnSpPr>
            <p:cNvPr id="56" name="Straight Arrow Connector 55"/>
            <p:cNvCxnSpPr/>
            <p:nvPr/>
          </p:nvCxnSpPr>
          <p:spPr>
            <a:xfrm>
              <a:off x="3275856" y="3068960"/>
              <a:ext cx="3024336" cy="972104"/>
            </a:xfrm>
            <a:prstGeom prst="straightConnector1">
              <a:avLst/>
            </a:prstGeom>
            <a:noFill/>
            <a:ln w="9525" cap="flat" cmpd="sng" algn="ctr">
              <a:solidFill>
                <a:srgbClr val="4F81BD">
                  <a:shade val="95000"/>
                  <a:satMod val="105000"/>
                </a:srgbClr>
              </a:solidFill>
              <a:prstDash val="solid"/>
              <a:tailEnd type="arrow"/>
            </a:ln>
            <a:effectLst/>
          </p:spPr>
        </p:cxnSp>
        <p:sp>
          <p:nvSpPr>
            <p:cNvPr id="57" name="TextBox 56"/>
            <p:cNvSpPr txBox="1"/>
            <p:nvPr/>
          </p:nvSpPr>
          <p:spPr>
            <a:xfrm>
              <a:off x="1717909" y="4868874"/>
              <a:ext cx="915635" cy="369332"/>
            </a:xfrm>
            <a:prstGeom prst="rect">
              <a:avLst/>
            </a:prstGeom>
            <a:noFill/>
          </p:spPr>
          <p:txBody>
            <a:bodyPr wrap="none" rtlCol="0">
              <a:spAutoFit/>
            </a:bodyPr>
            <a:lstStyle/>
            <a:p>
              <a:pPr defTabSz="914260" fontAlgn="auto">
                <a:spcBef>
                  <a:spcPts val="0"/>
                </a:spcBef>
                <a:spcAft>
                  <a:spcPts val="0"/>
                </a:spcAft>
              </a:pPr>
              <a:r>
                <a:rPr lang="en-GB" sz="1800" kern="0" dirty="0">
                  <a:solidFill>
                    <a:sysClr val="windowText" lastClr="000000"/>
                  </a:solidFill>
                </a:rPr>
                <a:t>Source</a:t>
              </a:r>
            </a:p>
          </p:txBody>
        </p:sp>
        <p:sp>
          <p:nvSpPr>
            <p:cNvPr id="58" name="TextBox 57"/>
            <p:cNvSpPr txBox="1"/>
            <p:nvPr/>
          </p:nvSpPr>
          <p:spPr>
            <a:xfrm>
              <a:off x="5677138" y="4216441"/>
              <a:ext cx="1390124" cy="369332"/>
            </a:xfrm>
            <a:prstGeom prst="rect">
              <a:avLst/>
            </a:prstGeom>
            <a:noFill/>
          </p:spPr>
          <p:txBody>
            <a:bodyPr wrap="none" rtlCol="0">
              <a:spAutoFit/>
            </a:bodyPr>
            <a:lstStyle/>
            <a:p>
              <a:pPr defTabSz="914260" fontAlgn="auto">
                <a:spcBef>
                  <a:spcPts val="0"/>
                </a:spcBef>
                <a:spcAft>
                  <a:spcPts val="0"/>
                </a:spcAft>
              </a:pPr>
              <a:r>
                <a:rPr lang="en-GB" sz="1800" kern="0" dirty="0">
                  <a:solidFill>
                    <a:sysClr val="windowText" lastClr="000000"/>
                  </a:solidFill>
                </a:rPr>
                <a:t>Microphone</a:t>
              </a:r>
            </a:p>
          </p:txBody>
        </p:sp>
        <p:pic>
          <p:nvPicPr>
            <p:cNvPr id="59" name="Picture 2" descr="C:\Users\josh\AppData\Local\Microsoft\Windows\Temporary Internet Files\Content.IE5\7GTD6W37\MC900433836[1].png"/>
            <p:cNvPicPr>
              <a:picLocks noChangeAspect="1" noChangeArrowheads="1"/>
            </p:cNvPicPr>
            <p:nvPr/>
          </p:nvPicPr>
          <p:blipFill>
            <a:blip r:embed="rId3" cstate="print"/>
            <a:srcRect/>
            <a:stretch>
              <a:fillRect/>
            </a:stretch>
          </p:blipFill>
          <p:spPr bwMode="auto">
            <a:xfrm>
              <a:off x="6228184" y="3789040"/>
              <a:ext cx="648072" cy="648072"/>
            </a:xfrm>
            <a:prstGeom prst="rect">
              <a:avLst/>
            </a:prstGeom>
            <a:noFill/>
          </p:spPr>
        </p:pic>
        <p:pic>
          <p:nvPicPr>
            <p:cNvPr id="60" name="Picture 3" descr="C:\Users\josh\AppData\Local\Microsoft\Windows\Temporary Internet Files\Content.IE5\65EWUJ18\MC900390668[1].wmf"/>
            <p:cNvPicPr>
              <a:picLocks noChangeAspect="1" noChangeArrowheads="1"/>
            </p:cNvPicPr>
            <p:nvPr/>
          </p:nvPicPr>
          <p:blipFill>
            <a:blip r:embed="rId4" cstate="print"/>
            <a:srcRect/>
            <a:stretch>
              <a:fillRect/>
            </a:stretch>
          </p:blipFill>
          <p:spPr bwMode="auto">
            <a:xfrm flipH="1">
              <a:off x="2123728" y="4221088"/>
              <a:ext cx="792843" cy="1136367"/>
            </a:xfrm>
            <a:prstGeom prst="rect">
              <a:avLst/>
            </a:prstGeom>
            <a:noFill/>
          </p:spPr>
        </p:pic>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69751" y="0"/>
            <a:ext cx="11704320" cy="985168"/>
          </a:xfrm>
        </p:spPr>
        <p:txBody>
          <a:bodyPr>
            <a:noAutofit/>
          </a:bodyPr>
          <a:lstStyle/>
          <a:p>
            <a:pPr algn="l"/>
            <a:r>
              <a:rPr lang="en-US" sz="6000" kern="0" dirty="0">
                <a:solidFill>
                  <a:srgbClr val="000000"/>
                </a:solidFill>
                <a:latin typeface="Arial"/>
                <a:sym typeface="Arial" charset="0"/>
              </a:rPr>
              <a:t>Schroeder’s </a:t>
            </a:r>
            <a:r>
              <a:rPr lang="en-US" sz="6000" kern="0" dirty="0" err="1">
                <a:solidFill>
                  <a:srgbClr val="000000"/>
                </a:solidFill>
                <a:latin typeface="Arial"/>
                <a:sym typeface="Arial" charset="0"/>
              </a:rPr>
              <a:t>reverberator</a:t>
            </a:r>
            <a:endParaRPr lang="en-US" sz="4000" b="1" dirty="0"/>
          </a:p>
        </p:txBody>
      </p:sp>
      <p:cxnSp>
        <p:nvCxnSpPr>
          <p:cNvPr id="60" name="Straight Arrow Connector 59"/>
          <p:cNvCxnSpPr>
            <a:stCxn id="61" idx="3"/>
          </p:cNvCxnSpPr>
          <p:nvPr/>
        </p:nvCxnSpPr>
        <p:spPr bwMode="auto">
          <a:xfrm flipV="1">
            <a:off x="3141566" y="6278266"/>
            <a:ext cx="1619847" cy="35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1" name="TextBox 12"/>
          <p:cNvSpPr txBox="1">
            <a:spLocks noChangeArrowheads="1"/>
          </p:cNvSpPr>
          <p:nvPr/>
        </p:nvSpPr>
        <p:spPr bwMode="auto">
          <a:xfrm>
            <a:off x="2712221" y="6016137"/>
            <a:ext cx="429345" cy="531426"/>
          </a:xfrm>
          <a:prstGeom prst="rect">
            <a:avLst/>
          </a:prstGeom>
          <a:noFill/>
          <a:ln w="19050">
            <a:solidFill>
              <a:schemeClr val="tx1"/>
            </a:solidFill>
            <a:miter lim="800000"/>
            <a:headEnd/>
            <a:tailEnd/>
          </a:ln>
        </p:spPr>
        <p:txBody>
          <a:bodyPr wrap="none" lIns="130019" tIns="65010" rIns="130019" bIns="65010">
            <a:spAutoFit/>
          </a:bodyPr>
          <a:lstStyle/>
          <a:p>
            <a:pPr algn="l" defTabSz="1300192"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d</a:t>
            </a:r>
            <a:endParaRPr lang="en-US" sz="2600" dirty="0">
              <a:solidFill>
                <a:prstClr val="black"/>
              </a:solidFill>
              <a:latin typeface="Times New Roman" pitchFamily="18" charset="0"/>
              <a:ea typeface="+mn-ea"/>
              <a:cs typeface="Times New Roman" pitchFamily="18" charset="0"/>
            </a:endParaRPr>
          </a:p>
        </p:txBody>
      </p:sp>
      <p:sp>
        <p:nvSpPr>
          <p:cNvPr id="62" name="TextBox 61"/>
          <p:cNvSpPr txBox="1">
            <a:spLocks noChangeArrowheads="1"/>
          </p:cNvSpPr>
          <p:nvPr/>
        </p:nvSpPr>
        <p:spPr bwMode="auto">
          <a:xfrm>
            <a:off x="254973" y="5708952"/>
            <a:ext cx="797980" cy="531399"/>
          </a:xfrm>
          <a:prstGeom prst="rect">
            <a:avLst/>
          </a:prstGeom>
          <a:noFill/>
          <a:ln w="19050">
            <a:noFill/>
            <a:miter lim="800000"/>
            <a:headEnd/>
            <a:tailEnd/>
          </a:ln>
        </p:spPr>
        <p:txBody>
          <a:bodyPr wrap="none" lIns="130019" tIns="65010" rIns="130019" bIns="65010">
            <a:spAutoFit/>
          </a:bodyPr>
          <a:lstStyle/>
          <a:p>
            <a:pPr algn="l" defTabSz="1300192"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x</a:t>
            </a:r>
            <a:r>
              <a:rPr lang="en-GB" sz="2600" dirty="0">
                <a:solidFill>
                  <a:prstClr val="black"/>
                </a:solidFill>
                <a:latin typeface="Times New Roman" pitchFamily="18" charset="0"/>
                <a:ea typeface="+mn-ea"/>
                <a:cs typeface="Times New Roman" pitchFamily="18" charset="0"/>
              </a:rPr>
              <a:t>[</a:t>
            </a:r>
            <a:r>
              <a:rPr lang="en-GB" sz="2600" i="1" dirty="0">
                <a:solidFill>
                  <a:prstClr val="black"/>
                </a:solidFill>
                <a:latin typeface="Times New Roman" pitchFamily="18" charset="0"/>
                <a:ea typeface="+mn-ea"/>
                <a:cs typeface="Times New Roman" pitchFamily="18" charset="0"/>
              </a:rPr>
              <a:t>n</a:t>
            </a:r>
            <a:r>
              <a:rPr lang="en-GB" sz="2600" dirty="0">
                <a:solidFill>
                  <a:prstClr val="black"/>
                </a:solidFill>
                <a:latin typeface="Times New Roman" pitchFamily="18" charset="0"/>
                <a:ea typeface="+mn-ea"/>
                <a:cs typeface="Times New Roman" pitchFamily="18" charset="0"/>
              </a:rPr>
              <a:t>]</a:t>
            </a:r>
            <a:endParaRPr lang="en-US" sz="2600" dirty="0">
              <a:solidFill>
                <a:prstClr val="black"/>
              </a:solidFill>
              <a:latin typeface="Times New Roman" pitchFamily="18" charset="0"/>
              <a:ea typeface="+mn-ea"/>
              <a:cs typeface="Times New Roman" pitchFamily="18" charset="0"/>
            </a:endParaRPr>
          </a:p>
        </p:txBody>
      </p:sp>
      <p:cxnSp>
        <p:nvCxnSpPr>
          <p:cNvPr id="63" name="Straight Arrow Connector 62"/>
          <p:cNvCxnSpPr>
            <a:endCxn id="86" idx="2"/>
          </p:cNvCxnSpPr>
          <p:nvPr/>
        </p:nvCxnSpPr>
        <p:spPr bwMode="auto">
          <a:xfrm flipV="1">
            <a:off x="50202" y="6271895"/>
            <a:ext cx="122371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32"/>
          <p:cNvSpPr txBox="1">
            <a:spLocks noChangeArrowheads="1"/>
          </p:cNvSpPr>
          <p:nvPr/>
        </p:nvSpPr>
        <p:spPr bwMode="auto">
          <a:xfrm>
            <a:off x="4197089" y="5711192"/>
            <a:ext cx="797980" cy="531399"/>
          </a:xfrm>
          <a:prstGeom prst="rect">
            <a:avLst/>
          </a:prstGeom>
          <a:noFill/>
          <a:ln w="19050">
            <a:noFill/>
            <a:miter lim="800000"/>
            <a:headEnd/>
            <a:tailEnd/>
          </a:ln>
        </p:spPr>
        <p:txBody>
          <a:bodyPr wrap="none" lIns="130019" tIns="65010" rIns="130019" bIns="65010">
            <a:spAutoFit/>
          </a:bodyPr>
          <a:lstStyle/>
          <a:p>
            <a:pPr algn="l" defTabSz="1300192"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y</a:t>
            </a:r>
            <a:r>
              <a:rPr lang="en-GB" sz="2600" dirty="0">
                <a:solidFill>
                  <a:prstClr val="black"/>
                </a:solidFill>
                <a:latin typeface="Times New Roman" pitchFamily="18" charset="0"/>
                <a:ea typeface="+mn-ea"/>
                <a:cs typeface="Times New Roman" pitchFamily="18" charset="0"/>
              </a:rPr>
              <a:t>[</a:t>
            </a:r>
            <a:r>
              <a:rPr lang="en-GB" sz="2600" i="1" dirty="0">
                <a:solidFill>
                  <a:prstClr val="black"/>
                </a:solidFill>
                <a:latin typeface="Times New Roman" pitchFamily="18" charset="0"/>
                <a:ea typeface="+mn-ea"/>
                <a:cs typeface="Times New Roman" pitchFamily="18" charset="0"/>
              </a:rPr>
              <a:t>n</a:t>
            </a:r>
            <a:r>
              <a:rPr lang="en-GB" sz="2600" dirty="0">
                <a:solidFill>
                  <a:prstClr val="black"/>
                </a:solidFill>
                <a:latin typeface="Times New Roman" pitchFamily="18" charset="0"/>
                <a:ea typeface="+mn-ea"/>
                <a:cs typeface="Times New Roman" pitchFamily="18" charset="0"/>
              </a:rPr>
              <a:t>]</a:t>
            </a:r>
            <a:endParaRPr lang="en-US" sz="2600" dirty="0">
              <a:solidFill>
                <a:prstClr val="black"/>
              </a:solidFill>
              <a:latin typeface="Times New Roman" pitchFamily="18" charset="0"/>
              <a:ea typeface="+mn-ea"/>
              <a:cs typeface="Times New Roman" pitchFamily="18" charset="0"/>
            </a:endParaRPr>
          </a:p>
        </p:txBody>
      </p:sp>
      <p:cxnSp>
        <p:nvCxnSpPr>
          <p:cNvPr id="65" name="Straight Arrow Connector 64"/>
          <p:cNvCxnSpPr/>
          <p:nvPr/>
        </p:nvCxnSpPr>
        <p:spPr bwMode="auto">
          <a:xfrm>
            <a:off x="4146938" y="5081623"/>
            <a:ext cx="0" cy="118985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8" idx="3"/>
          </p:cNvCxnSpPr>
          <p:nvPr/>
        </p:nvCxnSpPr>
        <p:spPr bwMode="auto">
          <a:xfrm>
            <a:off x="3328574" y="5096721"/>
            <a:ext cx="818364" cy="1129"/>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2" name="Group 87"/>
          <p:cNvGrpSpPr>
            <a:grpSpLocks/>
          </p:cNvGrpSpPr>
          <p:nvPr/>
        </p:nvGrpSpPr>
        <p:grpSpPr bwMode="auto">
          <a:xfrm>
            <a:off x="2712208" y="4738862"/>
            <a:ext cx="616373" cy="715716"/>
            <a:chOff x="3275055" y="2708920"/>
            <a:chExt cx="505747" cy="503317"/>
          </a:xfrm>
        </p:grpSpPr>
        <p:sp>
          <p:nvSpPr>
            <p:cNvPr id="68" name="Isosceles Triangle 67"/>
            <p:cNvSpPr/>
            <p:nvPr/>
          </p:nvSpPr>
          <p:spPr>
            <a:xfrm rot="16200000">
              <a:off x="3276270" y="2707705"/>
              <a:ext cx="503317" cy="505747"/>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300192" fontAlgn="auto">
                <a:spcBef>
                  <a:spcPts val="0"/>
                </a:spcBef>
                <a:spcAft>
                  <a:spcPts val="0"/>
                </a:spcAft>
                <a:defRPr/>
              </a:pPr>
              <a:endParaRPr lang="en-US" sz="2600" dirty="0">
                <a:solidFill>
                  <a:prstClr val="white"/>
                </a:solidFill>
              </a:endParaRPr>
            </a:p>
          </p:txBody>
        </p:sp>
        <p:sp>
          <p:nvSpPr>
            <p:cNvPr id="69" name="Rectangle 27"/>
            <p:cNvSpPr>
              <a:spLocks noChangeArrowheads="1"/>
            </p:cNvSpPr>
            <p:nvPr/>
          </p:nvSpPr>
          <p:spPr bwMode="auto">
            <a:xfrm>
              <a:off x="3369600" y="2725192"/>
              <a:ext cx="288313" cy="346303"/>
            </a:xfrm>
            <a:prstGeom prst="rect">
              <a:avLst/>
            </a:prstGeom>
            <a:noFill/>
            <a:ln w="9525">
              <a:noFill/>
              <a:miter lim="800000"/>
              <a:headEnd/>
              <a:tailEnd/>
            </a:ln>
          </p:spPr>
          <p:txBody>
            <a:bodyPr wrap="none">
              <a:spAutoFit/>
            </a:bodyPr>
            <a:lstStyle/>
            <a:p>
              <a:pPr algn="l" defTabSz="1300192"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g</a:t>
              </a:r>
              <a:endParaRPr lang="en-US" sz="2600" dirty="0">
                <a:solidFill>
                  <a:prstClr val="black"/>
                </a:solidFill>
                <a:latin typeface="Calibri"/>
                <a:ea typeface="+mn-ea"/>
                <a:cs typeface="+mn-cs"/>
              </a:endParaRPr>
            </a:p>
          </p:txBody>
        </p:sp>
      </p:grpSp>
      <p:cxnSp>
        <p:nvCxnSpPr>
          <p:cNvPr id="70" name="Straight Arrow Connector 69"/>
          <p:cNvCxnSpPr>
            <a:endCxn id="68" idx="0"/>
          </p:cNvCxnSpPr>
          <p:nvPr/>
        </p:nvCxnSpPr>
        <p:spPr bwMode="auto">
          <a:xfrm flipV="1">
            <a:off x="1484249" y="5096721"/>
            <a:ext cx="1227959" cy="1129"/>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86" idx="0"/>
          </p:cNvCxnSpPr>
          <p:nvPr/>
        </p:nvCxnSpPr>
        <p:spPr bwMode="auto">
          <a:xfrm flipH="1">
            <a:off x="1529045" y="5095592"/>
            <a:ext cx="0" cy="92117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6" name="Oval 85"/>
          <p:cNvSpPr/>
          <p:nvPr/>
        </p:nvSpPr>
        <p:spPr bwMode="auto">
          <a:xfrm>
            <a:off x="1273919" y="6016767"/>
            <a:ext cx="510258" cy="51251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019" tIns="65010" rIns="130019" bIns="65010" anchor="ctr"/>
          <a:lstStyle/>
          <a:p>
            <a:pPr defTabSz="1300192" fontAlgn="auto">
              <a:spcBef>
                <a:spcPts val="0"/>
              </a:spcBef>
              <a:spcAft>
                <a:spcPts val="0"/>
              </a:spcAft>
              <a:defRPr/>
            </a:pPr>
            <a:endParaRPr lang="en-US" sz="2600" dirty="0">
              <a:solidFill>
                <a:prstClr val="white"/>
              </a:solidFill>
            </a:endParaRPr>
          </a:p>
        </p:txBody>
      </p:sp>
      <p:sp>
        <p:nvSpPr>
          <p:cNvPr id="100" name="TextBox 6"/>
          <p:cNvSpPr txBox="1">
            <a:spLocks noChangeArrowheads="1"/>
          </p:cNvSpPr>
          <p:nvPr/>
        </p:nvSpPr>
        <p:spPr bwMode="auto">
          <a:xfrm>
            <a:off x="1272908" y="5886490"/>
            <a:ext cx="517844" cy="744018"/>
          </a:xfrm>
          <a:prstGeom prst="rect">
            <a:avLst/>
          </a:prstGeom>
          <a:noFill/>
          <a:ln w="19050">
            <a:noFill/>
            <a:miter lim="800000"/>
            <a:headEnd/>
            <a:tailEnd/>
          </a:ln>
        </p:spPr>
        <p:txBody>
          <a:bodyPr lIns="130019" tIns="65010" rIns="130019" bIns="65010">
            <a:spAutoFit/>
          </a:bodyPr>
          <a:lstStyle/>
          <a:p>
            <a:pPr algn="l" defTabSz="1300192" fontAlgn="auto">
              <a:spcBef>
                <a:spcPts val="0"/>
              </a:spcBef>
              <a:spcAft>
                <a:spcPts val="0"/>
              </a:spcAft>
            </a:pPr>
            <a:r>
              <a:rPr lang="en-GB" sz="4000" dirty="0">
                <a:solidFill>
                  <a:prstClr val="black"/>
                </a:solidFill>
                <a:latin typeface="Calibri" pitchFamily="34" charset="0"/>
                <a:ea typeface="+mn-ea"/>
                <a:cs typeface="+mn-cs"/>
              </a:rPr>
              <a:t>+</a:t>
            </a:r>
            <a:endParaRPr lang="en-US" sz="4000" dirty="0">
              <a:solidFill>
                <a:prstClr val="black"/>
              </a:solidFill>
              <a:latin typeface="Calibri" pitchFamily="34" charset="0"/>
              <a:ea typeface="+mn-ea"/>
              <a:cs typeface="+mn-cs"/>
            </a:endParaRPr>
          </a:p>
        </p:txBody>
      </p:sp>
      <p:cxnSp>
        <p:nvCxnSpPr>
          <p:cNvPr id="101" name="Straight Arrow Connector 100"/>
          <p:cNvCxnSpPr>
            <a:stCxn id="86" idx="6"/>
            <a:endCxn id="61" idx="1"/>
          </p:cNvCxnSpPr>
          <p:nvPr/>
        </p:nvCxnSpPr>
        <p:spPr bwMode="auto">
          <a:xfrm>
            <a:off x="1784176" y="6273024"/>
            <a:ext cx="928040" cy="882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478287" y="4738863"/>
            <a:ext cx="841712" cy="744135"/>
          </a:xfrm>
          <a:prstGeom prst="rect">
            <a:avLst/>
          </a:prstGeom>
          <a:noFill/>
        </p:spPr>
        <p:txBody>
          <a:bodyPr wrap="none" lIns="130019" tIns="65010" rIns="130019" bIns="65010" rtlCol="0">
            <a:spAutoFit/>
          </a:bodyPr>
          <a:lstStyle/>
          <a:p>
            <a:pPr algn="l" defTabSz="1300192" fontAlgn="auto">
              <a:spcBef>
                <a:spcPts val="0"/>
              </a:spcBef>
              <a:spcAft>
                <a:spcPts val="0"/>
              </a:spcAft>
            </a:pPr>
            <a:r>
              <a:rPr lang="en-GB" sz="4000" dirty="0">
                <a:solidFill>
                  <a:prstClr val="black"/>
                </a:solidFill>
                <a:latin typeface="Calibri"/>
                <a:ea typeface="+mn-ea"/>
                <a:cs typeface="+mn-cs"/>
              </a:rPr>
              <a:t>(b)</a:t>
            </a:r>
            <a:endParaRPr lang="en-US" sz="4000" dirty="0">
              <a:solidFill>
                <a:prstClr val="black"/>
              </a:solidFill>
              <a:latin typeface="Calibri"/>
              <a:ea typeface="+mn-ea"/>
              <a:cs typeface="+mn-cs"/>
            </a:endParaRPr>
          </a:p>
        </p:txBody>
      </p:sp>
      <p:sp>
        <p:nvSpPr>
          <p:cNvPr id="106" name="Oval 105"/>
          <p:cNvSpPr/>
          <p:nvPr/>
        </p:nvSpPr>
        <p:spPr bwMode="auto">
          <a:xfrm>
            <a:off x="11583912" y="6019024"/>
            <a:ext cx="573476" cy="57347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019" tIns="65010" rIns="130019" bIns="65010" anchor="ctr"/>
          <a:lstStyle/>
          <a:p>
            <a:pPr defTabSz="1300192" fontAlgn="auto">
              <a:spcBef>
                <a:spcPts val="0"/>
              </a:spcBef>
              <a:spcAft>
                <a:spcPts val="0"/>
              </a:spcAft>
              <a:defRPr/>
            </a:pPr>
            <a:endParaRPr lang="en-US" sz="2600" dirty="0">
              <a:solidFill>
                <a:prstClr val="white"/>
              </a:solidFill>
            </a:endParaRPr>
          </a:p>
        </p:txBody>
      </p:sp>
      <p:sp>
        <p:nvSpPr>
          <p:cNvPr id="107" name="TextBox 6"/>
          <p:cNvSpPr txBox="1">
            <a:spLocks noChangeArrowheads="1"/>
          </p:cNvSpPr>
          <p:nvPr/>
        </p:nvSpPr>
        <p:spPr bwMode="auto">
          <a:xfrm>
            <a:off x="11583025" y="5913741"/>
            <a:ext cx="517844" cy="744018"/>
          </a:xfrm>
          <a:prstGeom prst="rect">
            <a:avLst/>
          </a:prstGeom>
          <a:noFill/>
          <a:ln w="19050">
            <a:noFill/>
            <a:miter lim="800000"/>
            <a:headEnd/>
            <a:tailEnd/>
          </a:ln>
        </p:spPr>
        <p:txBody>
          <a:bodyPr wrap="none" lIns="130019" tIns="65010" rIns="130019" bIns="65010">
            <a:spAutoFit/>
          </a:bodyPr>
          <a:lstStyle/>
          <a:p>
            <a:pPr algn="l" defTabSz="1300192" fontAlgn="auto">
              <a:spcBef>
                <a:spcPts val="0"/>
              </a:spcBef>
              <a:spcAft>
                <a:spcPts val="0"/>
              </a:spcAft>
            </a:pPr>
            <a:r>
              <a:rPr lang="en-GB" sz="4000" dirty="0">
                <a:solidFill>
                  <a:prstClr val="black"/>
                </a:solidFill>
                <a:latin typeface="Calibri" pitchFamily="34" charset="0"/>
                <a:ea typeface="+mn-ea"/>
                <a:cs typeface="+mn-cs"/>
              </a:rPr>
              <a:t>+</a:t>
            </a:r>
            <a:endParaRPr lang="en-US" sz="4000" dirty="0">
              <a:solidFill>
                <a:prstClr val="black"/>
              </a:solidFill>
              <a:latin typeface="Calibri" pitchFamily="34" charset="0"/>
              <a:ea typeface="+mn-ea"/>
              <a:cs typeface="+mn-cs"/>
            </a:endParaRPr>
          </a:p>
        </p:txBody>
      </p:sp>
      <p:cxnSp>
        <p:nvCxnSpPr>
          <p:cNvPr id="108" name="Straight Arrow Connector 107"/>
          <p:cNvCxnSpPr>
            <a:stCxn id="110" idx="3"/>
            <a:endCxn id="130" idx="3"/>
          </p:cNvCxnSpPr>
          <p:nvPr/>
        </p:nvCxnSpPr>
        <p:spPr bwMode="auto">
          <a:xfrm flipV="1">
            <a:off x="8529423" y="6278266"/>
            <a:ext cx="1619847" cy="35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bwMode="auto">
          <a:xfrm>
            <a:off x="6257631" y="6258348"/>
            <a:ext cx="0" cy="900853"/>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12"/>
          <p:cNvSpPr txBox="1">
            <a:spLocks noChangeArrowheads="1"/>
          </p:cNvSpPr>
          <p:nvPr/>
        </p:nvSpPr>
        <p:spPr bwMode="auto">
          <a:xfrm>
            <a:off x="8100078" y="6016137"/>
            <a:ext cx="429345" cy="531426"/>
          </a:xfrm>
          <a:prstGeom prst="rect">
            <a:avLst/>
          </a:prstGeom>
          <a:noFill/>
          <a:ln w="19050">
            <a:solidFill>
              <a:schemeClr val="tx1"/>
            </a:solidFill>
            <a:miter lim="800000"/>
            <a:headEnd/>
            <a:tailEnd/>
          </a:ln>
        </p:spPr>
        <p:txBody>
          <a:bodyPr wrap="none" lIns="130019" tIns="65010" rIns="130019" bIns="65010">
            <a:spAutoFit/>
          </a:bodyPr>
          <a:lstStyle/>
          <a:p>
            <a:pPr algn="l" defTabSz="1300192"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d</a:t>
            </a:r>
            <a:endParaRPr lang="en-US" sz="2600" dirty="0">
              <a:solidFill>
                <a:prstClr val="black"/>
              </a:solidFill>
              <a:latin typeface="Times New Roman" pitchFamily="18" charset="0"/>
              <a:ea typeface="+mn-ea"/>
              <a:cs typeface="Times New Roman" pitchFamily="18" charset="0"/>
            </a:endParaRPr>
          </a:p>
        </p:txBody>
      </p:sp>
      <p:sp>
        <p:nvSpPr>
          <p:cNvPr id="111" name="TextBox 110"/>
          <p:cNvSpPr txBox="1">
            <a:spLocks noChangeArrowheads="1"/>
          </p:cNvSpPr>
          <p:nvPr/>
        </p:nvSpPr>
        <p:spPr bwMode="auto">
          <a:xfrm>
            <a:off x="5642830" y="5708952"/>
            <a:ext cx="797980" cy="531399"/>
          </a:xfrm>
          <a:prstGeom prst="rect">
            <a:avLst/>
          </a:prstGeom>
          <a:noFill/>
          <a:ln w="19050">
            <a:noFill/>
            <a:miter lim="800000"/>
            <a:headEnd/>
            <a:tailEnd/>
          </a:ln>
        </p:spPr>
        <p:txBody>
          <a:bodyPr wrap="none" lIns="130019" tIns="65010" rIns="130019" bIns="65010">
            <a:spAutoFit/>
          </a:bodyPr>
          <a:lstStyle/>
          <a:p>
            <a:pPr algn="l" defTabSz="1300192"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x</a:t>
            </a:r>
            <a:r>
              <a:rPr lang="en-GB" sz="2600" dirty="0">
                <a:solidFill>
                  <a:prstClr val="black"/>
                </a:solidFill>
                <a:latin typeface="Times New Roman" pitchFamily="18" charset="0"/>
                <a:ea typeface="+mn-ea"/>
                <a:cs typeface="Times New Roman" pitchFamily="18" charset="0"/>
              </a:rPr>
              <a:t>[</a:t>
            </a:r>
            <a:r>
              <a:rPr lang="en-GB" sz="2600" i="1" dirty="0">
                <a:solidFill>
                  <a:prstClr val="black"/>
                </a:solidFill>
                <a:latin typeface="Times New Roman" pitchFamily="18" charset="0"/>
                <a:ea typeface="+mn-ea"/>
                <a:cs typeface="Times New Roman" pitchFamily="18" charset="0"/>
              </a:rPr>
              <a:t>n</a:t>
            </a:r>
            <a:r>
              <a:rPr lang="en-GB" sz="2600" dirty="0">
                <a:solidFill>
                  <a:prstClr val="black"/>
                </a:solidFill>
                <a:latin typeface="Times New Roman" pitchFamily="18" charset="0"/>
                <a:ea typeface="+mn-ea"/>
                <a:cs typeface="Times New Roman" pitchFamily="18" charset="0"/>
              </a:rPr>
              <a:t>]</a:t>
            </a:r>
            <a:endParaRPr lang="en-US" sz="2600" dirty="0">
              <a:solidFill>
                <a:prstClr val="black"/>
              </a:solidFill>
              <a:latin typeface="Times New Roman" pitchFamily="18" charset="0"/>
              <a:ea typeface="+mn-ea"/>
              <a:cs typeface="Times New Roman" pitchFamily="18" charset="0"/>
            </a:endParaRPr>
          </a:p>
        </p:txBody>
      </p:sp>
      <p:cxnSp>
        <p:nvCxnSpPr>
          <p:cNvPr id="112" name="Straight Arrow Connector 111"/>
          <p:cNvCxnSpPr>
            <a:endCxn id="125" idx="2"/>
          </p:cNvCxnSpPr>
          <p:nvPr/>
        </p:nvCxnSpPr>
        <p:spPr bwMode="auto">
          <a:xfrm flipV="1">
            <a:off x="5438059" y="6271895"/>
            <a:ext cx="122371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28" idx="3"/>
          </p:cNvCxnSpPr>
          <p:nvPr/>
        </p:nvCxnSpPr>
        <p:spPr bwMode="auto">
          <a:xfrm>
            <a:off x="6257632" y="7129850"/>
            <a:ext cx="21494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28" idx="0"/>
          </p:cNvCxnSpPr>
          <p:nvPr/>
        </p:nvCxnSpPr>
        <p:spPr bwMode="auto">
          <a:xfrm>
            <a:off x="9021151" y="7129852"/>
            <a:ext cx="2869106"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6"/>
          </p:cNvCxnSpPr>
          <p:nvPr/>
        </p:nvCxnSpPr>
        <p:spPr bwMode="auto">
          <a:xfrm>
            <a:off x="12157393" y="6305761"/>
            <a:ext cx="961813"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4"/>
          </p:cNvCxnSpPr>
          <p:nvPr/>
        </p:nvCxnSpPr>
        <p:spPr bwMode="auto">
          <a:xfrm>
            <a:off x="11870649" y="6592499"/>
            <a:ext cx="0" cy="55089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7" name="TextBox 32"/>
          <p:cNvSpPr txBox="1">
            <a:spLocks noChangeArrowheads="1"/>
          </p:cNvSpPr>
          <p:nvPr/>
        </p:nvSpPr>
        <p:spPr bwMode="auto">
          <a:xfrm>
            <a:off x="12197494" y="5708952"/>
            <a:ext cx="797980" cy="531399"/>
          </a:xfrm>
          <a:prstGeom prst="rect">
            <a:avLst/>
          </a:prstGeom>
          <a:noFill/>
          <a:ln w="19050">
            <a:noFill/>
            <a:miter lim="800000"/>
            <a:headEnd/>
            <a:tailEnd/>
          </a:ln>
        </p:spPr>
        <p:txBody>
          <a:bodyPr wrap="none" lIns="130019" tIns="65010" rIns="130019" bIns="65010">
            <a:spAutoFit/>
          </a:bodyPr>
          <a:lstStyle/>
          <a:p>
            <a:pPr algn="l" defTabSz="1300192"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y</a:t>
            </a:r>
            <a:r>
              <a:rPr lang="en-GB" sz="2600" dirty="0">
                <a:solidFill>
                  <a:prstClr val="black"/>
                </a:solidFill>
                <a:latin typeface="Times New Roman" pitchFamily="18" charset="0"/>
                <a:ea typeface="+mn-ea"/>
                <a:cs typeface="Times New Roman" pitchFamily="18" charset="0"/>
              </a:rPr>
              <a:t>[</a:t>
            </a:r>
            <a:r>
              <a:rPr lang="en-GB" sz="2600" i="1" dirty="0">
                <a:solidFill>
                  <a:prstClr val="black"/>
                </a:solidFill>
                <a:latin typeface="Times New Roman" pitchFamily="18" charset="0"/>
                <a:ea typeface="+mn-ea"/>
                <a:cs typeface="Times New Roman" pitchFamily="18" charset="0"/>
              </a:rPr>
              <a:t>n</a:t>
            </a:r>
            <a:r>
              <a:rPr lang="en-GB" sz="2600" dirty="0">
                <a:solidFill>
                  <a:prstClr val="black"/>
                </a:solidFill>
                <a:latin typeface="Times New Roman" pitchFamily="18" charset="0"/>
                <a:ea typeface="+mn-ea"/>
                <a:cs typeface="Times New Roman" pitchFamily="18" charset="0"/>
              </a:rPr>
              <a:t>]</a:t>
            </a:r>
            <a:endParaRPr lang="en-US" sz="2600" dirty="0">
              <a:solidFill>
                <a:prstClr val="black"/>
              </a:solidFill>
              <a:latin typeface="Times New Roman" pitchFamily="18" charset="0"/>
              <a:ea typeface="+mn-ea"/>
              <a:cs typeface="Times New Roman" pitchFamily="18" charset="0"/>
            </a:endParaRPr>
          </a:p>
        </p:txBody>
      </p:sp>
      <p:cxnSp>
        <p:nvCxnSpPr>
          <p:cNvPr id="118" name="Straight Arrow Connector 117"/>
          <p:cNvCxnSpPr/>
          <p:nvPr/>
        </p:nvCxnSpPr>
        <p:spPr bwMode="auto">
          <a:xfrm>
            <a:off x="9534795" y="5081623"/>
            <a:ext cx="0" cy="118985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1" idx="3"/>
          </p:cNvCxnSpPr>
          <p:nvPr/>
        </p:nvCxnSpPr>
        <p:spPr bwMode="auto">
          <a:xfrm>
            <a:off x="8716432" y="5096721"/>
            <a:ext cx="818364" cy="1129"/>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4" name="Group 87"/>
          <p:cNvGrpSpPr>
            <a:grpSpLocks/>
          </p:cNvGrpSpPr>
          <p:nvPr/>
        </p:nvGrpSpPr>
        <p:grpSpPr bwMode="auto">
          <a:xfrm>
            <a:off x="8100064" y="4738862"/>
            <a:ext cx="616373" cy="715716"/>
            <a:chOff x="3275055" y="2708920"/>
            <a:chExt cx="505747" cy="503317"/>
          </a:xfrm>
        </p:grpSpPr>
        <p:sp>
          <p:nvSpPr>
            <p:cNvPr id="121" name="Isosceles Triangle 120"/>
            <p:cNvSpPr/>
            <p:nvPr/>
          </p:nvSpPr>
          <p:spPr>
            <a:xfrm rot="16200000">
              <a:off x="3276270" y="2707705"/>
              <a:ext cx="503317" cy="505747"/>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300192" fontAlgn="auto">
                <a:spcBef>
                  <a:spcPts val="0"/>
                </a:spcBef>
                <a:spcAft>
                  <a:spcPts val="0"/>
                </a:spcAft>
                <a:defRPr/>
              </a:pPr>
              <a:endParaRPr lang="en-US" sz="2600" dirty="0">
                <a:solidFill>
                  <a:prstClr val="white"/>
                </a:solidFill>
              </a:endParaRPr>
            </a:p>
          </p:txBody>
        </p:sp>
        <p:sp>
          <p:nvSpPr>
            <p:cNvPr id="122" name="Rectangle 27"/>
            <p:cNvSpPr>
              <a:spLocks noChangeArrowheads="1"/>
            </p:cNvSpPr>
            <p:nvPr/>
          </p:nvSpPr>
          <p:spPr bwMode="auto">
            <a:xfrm>
              <a:off x="3369600" y="2725192"/>
              <a:ext cx="288313" cy="346303"/>
            </a:xfrm>
            <a:prstGeom prst="rect">
              <a:avLst/>
            </a:prstGeom>
            <a:noFill/>
            <a:ln w="9525">
              <a:noFill/>
              <a:miter lim="800000"/>
              <a:headEnd/>
              <a:tailEnd/>
            </a:ln>
          </p:spPr>
          <p:txBody>
            <a:bodyPr wrap="none">
              <a:spAutoFit/>
            </a:bodyPr>
            <a:lstStyle/>
            <a:p>
              <a:pPr algn="l" defTabSz="1300192"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g</a:t>
              </a:r>
              <a:endParaRPr lang="en-US" sz="2600" dirty="0">
                <a:solidFill>
                  <a:prstClr val="black"/>
                </a:solidFill>
                <a:latin typeface="Calibri"/>
                <a:ea typeface="+mn-ea"/>
                <a:cs typeface="+mn-cs"/>
              </a:endParaRPr>
            </a:p>
          </p:txBody>
        </p:sp>
      </p:grpSp>
      <p:cxnSp>
        <p:nvCxnSpPr>
          <p:cNvPr id="123" name="Straight Arrow Connector 122"/>
          <p:cNvCxnSpPr>
            <a:endCxn id="121" idx="0"/>
          </p:cNvCxnSpPr>
          <p:nvPr/>
        </p:nvCxnSpPr>
        <p:spPr bwMode="auto">
          <a:xfrm flipV="1">
            <a:off x="6872106" y="5096721"/>
            <a:ext cx="1227959" cy="1129"/>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125" idx="0"/>
          </p:cNvCxnSpPr>
          <p:nvPr/>
        </p:nvCxnSpPr>
        <p:spPr bwMode="auto">
          <a:xfrm flipH="1">
            <a:off x="6916902" y="5095592"/>
            <a:ext cx="0" cy="92117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bwMode="auto">
          <a:xfrm>
            <a:off x="6661776" y="6016767"/>
            <a:ext cx="510258" cy="51251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019" tIns="65010" rIns="130019" bIns="65010" anchor="ctr"/>
          <a:lstStyle/>
          <a:p>
            <a:pPr defTabSz="1300192" fontAlgn="auto">
              <a:spcBef>
                <a:spcPts val="0"/>
              </a:spcBef>
              <a:spcAft>
                <a:spcPts val="0"/>
              </a:spcAft>
              <a:defRPr/>
            </a:pPr>
            <a:endParaRPr lang="en-US" sz="2600" dirty="0">
              <a:solidFill>
                <a:prstClr val="white"/>
              </a:solidFill>
            </a:endParaRPr>
          </a:p>
        </p:txBody>
      </p:sp>
      <p:sp>
        <p:nvSpPr>
          <p:cNvPr id="126" name="TextBox 6"/>
          <p:cNvSpPr txBox="1">
            <a:spLocks noChangeArrowheads="1"/>
          </p:cNvSpPr>
          <p:nvPr/>
        </p:nvSpPr>
        <p:spPr bwMode="auto">
          <a:xfrm>
            <a:off x="6660765" y="5886490"/>
            <a:ext cx="517844" cy="744018"/>
          </a:xfrm>
          <a:prstGeom prst="rect">
            <a:avLst/>
          </a:prstGeom>
          <a:noFill/>
          <a:ln w="19050">
            <a:noFill/>
            <a:miter lim="800000"/>
            <a:headEnd/>
            <a:tailEnd/>
          </a:ln>
        </p:spPr>
        <p:txBody>
          <a:bodyPr lIns="130019" tIns="65010" rIns="130019" bIns="65010">
            <a:spAutoFit/>
          </a:bodyPr>
          <a:lstStyle/>
          <a:p>
            <a:pPr algn="l" defTabSz="1300192" fontAlgn="auto">
              <a:spcBef>
                <a:spcPts val="0"/>
              </a:spcBef>
              <a:spcAft>
                <a:spcPts val="0"/>
              </a:spcAft>
            </a:pPr>
            <a:r>
              <a:rPr lang="en-GB" sz="4000" dirty="0">
                <a:solidFill>
                  <a:prstClr val="black"/>
                </a:solidFill>
                <a:latin typeface="Calibri" pitchFamily="34" charset="0"/>
                <a:ea typeface="+mn-ea"/>
                <a:cs typeface="+mn-cs"/>
              </a:rPr>
              <a:t>+</a:t>
            </a:r>
            <a:endParaRPr lang="en-US" sz="4000" dirty="0">
              <a:solidFill>
                <a:prstClr val="black"/>
              </a:solidFill>
              <a:latin typeface="Calibri" pitchFamily="34" charset="0"/>
              <a:ea typeface="+mn-ea"/>
              <a:cs typeface="+mn-cs"/>
            </a:endParaRPr>
          </a:p>
        </p:txBody>
      </p:sp>
      <p:cxnSp>
        <p:nvCxnSpPr>
          <p:cNvPr id="127" name="Straight Arrow Connector 126"/>
          <p:cNvCxnSpPr>
            <a:stCxn id="125" idx="6"/>
            <a:endCxn id="110" idx="1"/>
          </p:cNvCxnSpPr>
          <p:nvPr/>
        </p:nvCxnSpPr>
        <p:spPr bwMode="auto">
          <a:xfrm>
            <a:off x="7172033" y="6273024"/>
            <a:ext cx="928040" cy="882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28" name="Isosceles Triangle 127"/>
          <p:cNvSpPr/>
          <p:nvPr/>
        </p:nvSpPr>
        <p:spPr bwMode="auto">
          <a:xfrm rot="5400000">
            <a:off x="8337047" y="6822792"/>
            <a:ext cx="754098" cy="614116"/>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019" tIns="65010" rIns="130019" bIns="65010" anchor="ctr"/>
          <a:lstStyle/>
          <a:p>
            <a:pPr defTabSz="1300192" fontAlgn="auto">
              <a:spcBef>
                <a:spcPts val="0"/>
              </a:spcBef>
              <a:spcAft>
                <a:spcPts val="0"/>
              </a:spcAft>
              <a:defRPr/>
            </a:pPr>
            <a:endParaRPr lang="en-US" sz="2600" dirty="0">
              <a:solidFill>
                <a:prstClr val="white"/>
              </a:solidFill>
            </a:endParaRPr>
          </a:p>
        </p:txBody>
      </p:sp>
      <p:sp>
        <p:nvSpPr>
          <p:cNvPr id="129" name="Rectangle 33"/>
          <p:cNvSpPr>
            <a:spLocks noChangeArrowheads="1"/>
          </p:cNvSpPr>
          <p:nvPr/>
        </p:nvSpPr>
        <p:spPr bwMode="auto">
          <a:xfrm>
            <a:off x="8304844" y="6800234"/>
            <a:ext cx="539952" cy="531426"/>
          </a:xfrm>
          <a:prstGeom prst="rect">
            <a:avLst/>
          </a:prstGeom>
          <a:noFill/>
          <a:ln w="9525">
            <a:noFill/>
            <a:miter lim="800000"/>
            <a:headEnd/>
            <a:tailEnd/>
          </a:ln>
        </p:spPr>
        <p:txBody>
          <a:bodyPr wrap="none" lIns="130019" tIns="65010" rIns="130019" bIns="65010">
            <a:spAutoFit/>
          </a:bodyPr>
          <a:lstStyle/>
          <a:p>
            <a:pPr algn="l" defTabSz="1300192"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-g</a:t>
            </a:r>
            <a:endParaRPr lang="en-US" sz="2600" dirty="0">
              <a:solidFill>
                <a:prstClr val="black"/>
              </a:solidFill>
              <a:latin typeface="Calibri"/>
              <a:ea typeface="+mn-ea"/>
              <a:cs typeface="+mn-cs"/>
            </a:endParaRPr>
          </a:p>
        </p:txBody>
      </p:sp>
      <p:sp>
        <p:nvSpPr>
          <p:cNvPr id="130" name="Isosceles Triangle 129"/>
          <p:cNvSpPr/>
          <p:nvPr/>
        </p:nvSpPr>
        <p:spPr bwMode="auto">
          <a:xfrm rot="5400000">
            <a:off x="10124951" y="5817415"/>
            <a:ext cx="970328" cy="921702"/>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019" tIns="65010" rIns="130019" bIns="65010" anchor="ctr"/>
          <a:lstStyle/>
          <a:p>
            <a:pPr defTabSz="1300192" fontAlgn="auto">
              <a:spcBef>
                <a:spcPts val="0"/>
              </a:spcBef>
              <a:spcAft>
                <a:spcPts val="0"/>
              </a:spcAft>
              <a:defRPr/>
            </a:pPr>
            <a:endParaRPr lang="en-US" sz="2600" dirty="0">
              <a:solidFill>
                <a:prstClr val="white"/>
              </a:solidFill>
            </a:endParaRPr>
          </a:p>
        </p:txBody>
      </p:sp>
      <p:sp>
        <p:nvSpPr>
          <p:cNvPr id="131" name="Rectangle 33"/>
          <p:cNvSpPr>
            <a:spLocks noChangeArrowheads="1"/>
          </p:cNvSpPr>
          <p:nvPr/>
        </p:nvSpPr>
        <p:spPr bwMode="auto">
          <a:xfrm>
            <a:off x="10046855" y="6003328"/>
            <a:ext cx="817216" cy="531399"/>
          </a:xfrm>
          <a:prstGeom prst="rect">
            <a:avLst/>
          </a:prstGeom>
          <a:noFill/>
          <a:ln w="9525">
            <a:noFill/>
            <a:miter lim="800000"/>
            <a:headEnd/>
            <a:tailEnd/>
          </a:ln>
        </p:spPr>
        <p:txBody>
          <a:bodyPr wrap="none" lIns="130019" tIns="65010" rIns="130019" bIns="65010">
            <a:spAutoFit/>
          </a:bodyPr>
          <a:lstStyle/>
          <a:p>
            <a:pPr algn="l" defTabSz="1300192" fontAlgn="auto">
              <a:spcBef>
                <a:spcPts val="0"/>
              </a:spcBef>
              <a:spcAft>
                <a:spcPts val="0"/>
              </a:spcAft>
            </a:pPr>
            <a:r>
              <a:rPr lang="en-GB" sz="2600" dirty="0">
                <a:solidFill>
                  <a:prstClr val="black"/>
                </a:solidFill>
                <a:latin typeface="Times New Roman" pitchFamily="18" charset="0"/>
                <a:ea typeface="+mn-ea"/>
                <a:cs typeface="Times New Roman" pitchFamily="18" charset="0"/>
              </a:rPr>
              <a:t>1</a:t>
            </a:r>
            <a:r>
              <a:rPr lang="en-GB" sz="2600" i="1" dirty="0">
                <a:solidFill>
                  <a:prstClr val="black"/>
                </a:solidFill>
                <a:latin typeface="Times New Roman" pitchFamily="18" charset="0"/>
                <a:ea typeface="+mn-ea"/>
                <a:cs typeface="Times New Roman" pitchFamily="18" charset="0"/>
              </a:rPr>
              <a:t>-g</a:t>
            </a:r>
            <a:r>
              <a:rPr lang="en-GB" sz="2600" i="1" baseline="30000" dirty="0">
                <a:solidFill>
                  <a:prstClr val="black"/>
                </a:solidFill>
                <a:latin typeface="Times New Roman" pitchFamily="18" charset="0"/>
                <a:ea typeface="+mn-ea"/>
                <a:cs typeface="Times New Roman" pitchFamily="18" charset="0"/>
              </a:rPr>
              <a:t>2</a:t>
            </a:r>
            <a:endParaRPr lang="en-US" sz="2600" dirty="0">
              <a:solidFill>
                <a:prstClr val="black"/>
              </a:solidFill>
              <a:latin typeface="Calibri"/>
              <a:ea typeface="+mn-ea"/>
              <a:cs typeface="+mn-cs"/>
            </a:endParaRPr>
          </a:p>
        </p:txBody>
      </p:sp>
      <p:cxnSp>
        <p:nvCxnSpPr>
          <p:cNvPr id="132" name="Straight Arrow Connector 131"/>
          <p:cNvCxnSpPr>
            <a:stCxn id="130" idx="0"/>
            <a:endCxn id="107" idx="1"/>
          </p:cNvCxnSpPr>
          <p:nvPr/>
        </p:nvCxnSpPr>
        <p:spPr bwMode="auto">
          <a:xfrm>
            <a:off x="11070966" y="6278266"/>
            <a:ext cx="512057" cy="74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2" y="4738863"/>
            <a:ext cx="841712" cy="744135"/>
          </a:xfrm>
          <a:prstGeom prst="rect">
            <a:avLst/>
          </a:prstGeom>
          <a:noFill/>
        </p:spPr>
        <p:txBody>
          <a:bodyPr wrap="none" lIns="130019" tIns="65010" rIns="130019" bIns="65010" rtlCol="0">
            <a:spAutoFit/>
          </a:bodyPr>
          <a:lstStyle/>
          <a:p>
            <a:pPr algn="l" defTabSz="1300192" fontAlgn="auto">
              <a:spcBef>
                <a:spcPts val="0"/>
              </a:spcBef>
              <a:spcAft>
                <a:spcPts val="0"/>
              </a:spcAft>
            </a:pPr>
            <a:r>
              <a:rPr lang="en-GB" sz="4000" dirty="0">
                <a:solidFill>
                  <a:prstClr val="black"/>
                </a:solidFill>
                <a:latin typeface="Calibri"/>
                <a:ea typeface="+mn-ea"/>
                <a:cs typeface="+mn-cs"/>
              </a:rPr>
              <a:t>(a)</a:t>
            </a:r>
            <a:endParaRPr lang="en-US" sz="4000" dirty="0">
              <a:solidFill>
                <a:prstClr val="black"/>
              </a:solidFill>
              <a:latin typeface="Calibri"/>
              <a:ea typeface="+mn-ea"/>
              <a:cs typeface="+mn-cs"/>
            </a:endParaRPr>
          </a:p>
        </p:txBody>
      </p:sp>
      <p:sp>
        <p:nvSpPr>
          <p:cNvPr id="47" name="Rectangle 46"/>
          <p:cNvSpPr/>
          <p:nvPr/>
        </p:nvSpPr>
        <p:spPr>
          <a:xfrm>
            <a:off x="3" y="3220617"/>
            <a:ext cx="4912693" cy="646330"/>
          </a:xfrm>
          <a:prstGeom prst="rect">
            <a:avLst/>
          </a:prstGeom>
        </p:spPr>
        <p:txBody>
          <a:bodyPr wrap="none" lIns="91425" tIns="45712" rIns="91425" bIns="45712">
            <a:spAutoFit/>
          </a:bodyPr>
          <a:lstStyle/>
          <a:p>
            <a:r>
              <a:rPr lang="en-US" sz="3600" dirty="0"/>
              <a:t>Schroeder’s comb filter</a:t>
            </a:r>
          </a:p>
        </p:txBody>
      </p:sp>
      <p:sp>
        <p:nvSpPr>
          <p:cNvPr id="48" name="Rectangle 47"/>
          <p:cNvSpPr/>
          <p:nvPr/>
        </p:nvSpPr>
        <p:spPr>
          <a:xfrm>
            <a:off x="6502400" y="2932588"/>
            <a:ext cx="6502400" cy="1200312"/>
          </a:xfrm>
          <a:prstGeom prst="rect">
            <a:avLst/>
          </a:prstGeom>
        </p:spPr>
        <p:txBody>
          <a:bodyPr lIns="91425" tIns="45712" rIns="91425" bIns="45712">
            <a:spAutoFit/>
          </a:bodyPr>
          <a:lstStyle/>
          <a:p>
            <a:r>
              <a:rPr lang="en-US" sz="3600" dirty="0"/>
              <a:t>A Schroeder </a:t>
            </a:r>
            <a:r>
              <a:rPr lang="en-US" sz="3600" dirty="0" err="1"/>
              <a:t>allpass</a:t>
            </a:r>
            <a:r>
              <a:rPr lang="en-US" sz="3600" dirty="0"/>
              <a:t> section. Typical value for </a:t>
            </a:r>
            <a:r>
              <a:rPr lang="en-US" sz="3600" i="1" dirty="0"/>
              <a:t>g</a:t>
            </a:r>
            <a:r>
              <a:rPr lang="en-US" sz="3600" dirty="0"/>
              <a:t> is 0.7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pPr eaLnBrk="1" hangingPunct="1"/>
            <a:r>
              <a:rPr lang="en-US"/>
              <a:t>Moorer’s reverberator</a:t>
            </a:r>
          </a:p>
        </p:txBody>
      </p:sp>
      <p:sp>
        <p:nvSpPr>
          <p:cNvPr id="32771" name="Rectangle 2"/>
          <p:cNvSpPr>
            <a:spLocks noGrp="1" noChangeArrowheads="1"/>
          </p:cNvSpPr>
          <p:nvPr>
            <p:ph type="body" idx="1"/>
          </p:nvPr>
        </p:nvSpPr>
        <p:spPr/>
        <p:txBody>
          <a:bodyPr anchor="t"/>
          <a:lstStyle/>
          <a:p>
            <a:pPr marL="634904" eaLnBrk="1" hangingPunct="1"/>
            <a:r>
              <a:rPr lang="en-US" dirty="0"/>
              <a:t>J. A. </a:t>
            </a:r>
            <a:r>
              <a:rPr lang="en-US" dirty="0" err="1"/>
              <a:t>Moorer</a:t>
            </a:r>
            <a:r>
              <a:rPr lang="en-US" dirty="0"/>
              <a:t>. About this reverberation business. </a:t>
            </a:r>
            <a:r>
              <a:rPr lang="en-US" dirty="0">
                <a:latin typeface="Arial Italic" charset="0"/>
                <a:cs typeface="Arial Italic" charset="0"/>
                <a:sym typeface="Arial Italic" charset="0"/>
              </a:rPr>
              <a:t>Computer Music Journal</a:t>
            </a:r>
            <a:r>
              <a:rPr lang="en-US" dirty="0"/>
              <a:t> 3(2):13-18, 1979</a:t>
            </a:r>
          </a:p>
          <a:p>
            <a:pPr marL="1142824" lvl="1" eaLnBrk="1" hangingPunct="1"/>
            <a:r>
              <a:rPr lang="en-US" dirty="0">
                <a:solidFill>
                  <a:srgbClr val="0000FF"/>
                </a:solidFill>
              </a:rPr>
              <a:t>FIR filter</a:t>
            </a:r>
            <a:r>
              <a:rPr lang="en-US" dirty="0"/>
              <a:t> simulates early room reflections</a:t>
            </a:r>
          </a:p>
          <a:p>
            <a:pPr marL="1523765" lvl="2" eaLnBrk="1" hangingPunct="1"/>
            <a:r>
              <a:rPr lang="en-US" dirty="0"/>
              <a:t>Also consider as a tapped delay line (19 taps)</a:t>
            </a:r>
          </a:p>
          <a:p>
            <a:pPr marL="1142824" lvl="1" eaLnBrk="1" hangingPunct="1"/>
            <a:r>
              <a:rPr lang="en-US" dirty="0"/>
              <a:t>In cascade with a bank of </a:t>
            </a:r>
            <a:r>
              <a:rPr lang="en-US" dirty="0">
                <a:solidFill>
                  <a:srgbClr val="0000FF"/>
                </a:solidFill>
              </a:rPr>
              <a:t>comb filters</a:t>
            </a:r>
          </a:p>
          <a:p>
            <a:pPr marL="1142824" lvl="1" eaLnBrk="1" hangingPunct="1"/>
            <a:r>
              <a:rPr lang="en-US" dirty="0"/>
              <a:t>FIR filter coefficients from </a:t>
            </a:r>
            <a:r>
              <a:rPr lang="en-US" dirty="0" err="1"/>
              <a:t>Moorer’s</a:t>
            </a:r>
            <a:r>
              <a:rPr lang="en-US" dirty="0"/>
              <a:t> article</a:t>
            </a:r>
          </a:p>
          <a:p>
            <a:pPr marL="1523765" lvl="2" eaLnBrk="1" hangingPunct="1"/>
            <a:r>
              <a:rPr lang="en-US" dirty="0"/>
              <a:t>Based on geometric simulation of Boston Symphony Hall</a:t>
            </a:r>
          </a:p>
          <a:p>
            <a:pPr marL="1142824" lvl="1" eaLnBrk="1" hangingPunct="1"/>
            <a:r>
              <a:rPr lang="en-US" dirty="0"/>
              <a:t>Comb filters have unusual gain parameters</a:t>
            </a:r>
          </a:p>
          <a:p>
            <a:pPr marL="1523765" lvl="2" eaLnBrk="1" hangingPunct="1"/>
            <a:r>
              <a:rPr lang="en-US" dirty="0"/>
              <a:t>Include a </a:t>
            </a:r>
            <a:r>
              <a:rPr lang="en-US" dirty="0" err="1"/>
              <a:t>lowpass</a:t>
            </a:r>
            <a:r>
              <a:rPr lang="en-US" dirty="0"/>
              <a:t> filter in the feedback loop</a:t>
            </a:r>
          </a:p>
          <a:p>
            <a:pPr marL="1523765" lvl="2" eaLnBrk="1" hangingPunct="1"/>
            <a:r>
              <a:rPr lang="en-US" dirty="0"/>
              <a:t>Simulates absorption of high frequencies by the air</a:t>
            </a:r>
          </a:p>
          <a:p>
            <a:pPr marL="1142824" lvl="1" eaLnBrk="1" hangingPunct="1"/>
            <a:r>
              <a:rPr lang="en-US" dirty="0"/>
              <a:t>All-pass filter with </a:t>
            </a:r>
            <a:r>
              <a:rPr lang="en-US" dirty="0">
                <a:solidFill>
                  <a:srgbClr val="0000FF"/>
                </a:solidFill>
              </a:rPr>
              <a:t>group delay</a:t>
            </a:r>
            <a:r>
              <a:rPr lang="en-US" dirty="0"/>
              <a:t> 6ms at DC &amp; gain 0.7</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6957532" y="-393950"/>
            <a:ext cx="262711" cy="787903"/>
          </a:xfrm>
          <a:prstGeom prst="rect">
            <a:avLst/>
          </a:prstGeom>
          <a:noFill/>
          <a:ln w="9525">
            <a:noFill/>
            <a:miter lim="800000"/>
            <a:headEnd/>
            <a:tailEnd/>
          </a:ln>
          <a:effectLst/>
        </p:spPr>
        <p:txBody>
          <a:bodyPr vert="horz" wrap="none" lIns="130025" tIns="65013" rIns="130025" bIns="65013" numCol="1" anchor="ctr" anchorCtr="0" compatLnSpc="1">
            <a:prstTxWarp prst="textNoShape">
              <a:avLst/>
            </a:prstTxWarp>
            <a:spAutoFit/>
          </a:bodyPr>
          <a:lstStyle/>
          <a:p>
            <a:endParaRPr lang="en-US"/>
          </a:p>
        </p:txBody>
      </p:sp>
      <p:grpSp>
        <p:nvGrpSpPr>
          <p:cNvPr id="2" name="Group 67"/>
          <p:cNvGrpSpPr>
            <a:grpSpLocks noChangeAspect="1"/>
          </p:cNvGrpSpPr>
          <p:nvPr/>
        </p:nvGrpSpPr>
        <p:grpSpPr>
          <a:xfrm>
            <a:off x="2787611" y="2009281"/>
            <a:ext cx="8323305" cy="6963974"/>
            <a:chOff x="827584" y="620688"/>
            <a:chExt cx="7315406" cy="6120680"/>
          </a:xfrm>
        </p:grpSpPr>
        <p:sp>
          <p:nvSpPr>
            <p:cNvPr id="7" name="TextBox 12"/>
            <p:cNvSpPr txBox="1">
              <a:spLocks noChangeArrowheads="1"/>
            </p:cNvSpPr>
            <p:nvPr/>
          </p:nvSpPr>
          <p:spPr bwMode="auto">
            <a:xfrm>
              <a:off x="3130671" y="3645024"/>
              <a:ext cx="896279" cy="311083"/>
            </a:xfrm>
            <a:prstGeom prst="rect">
              <a:avLst/>
            </a:prstGeom>
            <a:noFill/>
            <a:ln w="19050">
              <a:solidFill>
                <a:schemeClr val="tx1"/>
              </a:solidFill>
              <a:miter lim="800000"/>
              <a:headEnd/>
              <a:tailEnd/>
            </a:ln>
          </p:spPr>
          <p:txBody>
            <a:bodyPr wrap="none">
              <a:spAutoFit/>
            </a:bodyPr>
            <a:lstStyle/>
            <a:p>
              <a:r>
                <a:rPr lang="en-GB" sz="1700" dirty="0">
                  <a:latin typeface="Times New Roman" pitchFamily="18" charset="0"/>
                  <a:cs typeface="Times New Roman" pitchFamily="18" charset="0"/>
                </a:rPr>
                <a:t>LP Comb</a:t>
              </a:r>
              <a:endParaRPr lang="en-US" sz="1700" dirty="0">
                <a:latin typeface="Times New Roman" pitchFamily="18" charset="0"/>
                <a:cs typeface="Times New Roman" pitchFamily="18" charset="0"/>
              </a:endParaRPr>
            </a:p>
          </p:txBody>
        </p:sp>
        <p:cxnSp>
          <p:nvCxnSpPr>
            <p:cNvPr id="8" name="Straight Arrow Connector 7"/>
            <p:cNvCxnSpPr>
              <a:endCxn id="7" idx="1"/>
            </p:cNvCxnSpPr>
            <p:nvPr/>
          </p:nvCxnSpPr>
          <p:spPr bwMode="auto">
            <a:xfrm flipV="1">
              <a:off x="2663281" y="3800565"/>
              <a:ext cx="467390" cy="2508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1" name="TextBox 12"/>
            <p:cNvSpPr txBox="1">
              <a:spLocks noChangeArrowheads="1"/>
            </p:cNvSpPr>
            <p:nvPr/>
          </p:nvSpPr>
          <p:spPr bwMode="auto">
            <a:xfrm>
              <a:off x="3130671" y="4125077"/>
              <a:ext cx="896279" cy="311083"/>
            </a:xfrm>
            <a:prstGeom prst="rect">
              <a:avLst/>
            </a:prstGeom>
            <a:noFill/>
            <a:ln w="19050">
              <a:solidFill>
                <a:schemeClr val="tx1"/>
              </a:solidFill>
              <a:miter lim="800000"/>
              <a:headEnd/>
              <a:tailEnd/>
            </a:ln>
          </p:spPr>
          <p:txBody>
            <a:bodyPr wrap="none">
              <a:spAutoFit/>
            </a:bodyPr>
            <a:lstStyle/>
            <a:p>
              <a:r>
                <a:rPr lang="en-GB" sz="1700" dirty="0">
                  <a:latin typeface="Times New Roman" pitchFamily="18" charset="0"/>
                  <a:cs typeface="Times New Roman" pitchFamily="18" charset="0"/>
                </a:rPr>
                <a:t>LP Comb</a:t>
              </a:r>
              <a:endParaRPr lang="en-US" sz="1700" dirty="0">
                <a:latin typeface="Times New Roman" pitchFamily="18" charset="0"/>
                <a:cs typeface="Times New Roman" pitchFamily="18" charset="0"/>
              </a:endParaRPr>
            </a:p>
          </p:txBody>
        </p:sp>
        <p:cxnSp>
          <p:nvCxnSpPr>
            <p:cNvPr id="22" name="Straight Arrow Connector 21"/>
            <p:cNvCxnSpPr>
              <a:endCxn id="21" idx="1"/>
            </p:cNvCxnSpPr>
            <p:nvPr/>
          </p:nvCxnSpPr>
          <p:spPr bwMode="auto">
            <a:xfrm flipV="1">
              <a:off x="2663281" y="4280619"/>
              <a:ext cx="467390" cy="2508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4" name="TextBox 12"/>
            <p:cNvSpPr txBox="1">
              <a:spLocks noChangeArrowheads="1"/>
            </p:cNvSpPr>
            <p:nvPr/>
          </p:nvSpPr>
          <p:spPr bwMode="auto">
            <a:xfrm>
              <a:off x="3130671" y="4605130"/>
              <a:ext cx="896279" cy="311083"/>
            </a:xfrm>
            <a:prstGeom prst="rect">
              <a:avLst/>
            </a:prstGeom>
            <a:noFill/>
            <a:ln w="19050">
              <a:solidFill>
                <a:schemeClr val="tx1"/>
              </a:solidFill>
              <a:miter lim="800000"/>
              <a:headEnd/>
              <a:tailEnd/>
            </a:ln>
          </p:spPr>
          <p:txBody>
            <a:bodyPr wrap="none">
              <a:spAutoFit/>
            </a:bodyPr>
            <a:lstStyle/>
            <a:p>
              <a:r>
                <a:rPr lang="en-GB" sz="1700" dirty="0">
                  <a:latin typeface="Times New Roman" pitchFamily="18" charset="0"/>
                  <a:cs typeface="Times New Roman" pitchFamily="18" charset="0"/>
                </a:rPr>
                <a:t>LP Comb</a:t>
              </a:r>
              <a:endParaRPr lang="en-US" sz="1700" dirty="0">
                <a:latin typeface="Times New Roman" pitchFamily="18" charset="0"/>
                <a:cs typeface="Times New Roman" pitchFamily="18" charset="0"/>
              </a:endParaRPr>
            </a:p>
          </p:txBody>
        </p:sp>
        <p:cxnSp>
          <p:nvCxnSpPr>
            <p:cNvPr id="25" name="Straight Arrow Connector 24"/>
            <p:cNvCxnSpPr>
              <a:endCxn id="24" idx="1"/>
            </p:cNvCxnSpPr>
            <p:nvPr/>
          </p:nvCxnSpPr>
          <p:spPr bwMode="auto">
            <a:xfrm flipV="1">
              <a:off x="2663281" y="4760672"/>
              <a:ext cx="467390" cy="2508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7" name="TextBox 12"/>
            <p:cNvSpPr txBox="1">
              <a:spLocks noChangeArrowheads="1"/>
            </p:cNvSpPr>
            <p:nvPr/>
          </p:nvSpPr>
          <p:spPr bwMode="auto">
            <a:xfrm>
              <a:off x="3130671" y="5085183"/>
              <a:ext cx="896279" cy="311083"/>
            </a:xfrm>
            <a:prstGeom prst="rect">
              <a:avLst/>
            </a:prstGeom>
            <a:noFill/>
            <a:ln w="19050">
              <a:solidFill>
                <a:schemeClr val="tx1"/>
              </a:solidFill>
              <a:miter lim="800000"/>
              <a:headEnd/>
              <a:tailEnd/>
            </a:ln>
          </p:spPr>
          <p:txBody>
            <a:bodyPr wrap="none">
              <a:spAutoFit/>
            </a:bodyPr>
            <a:lstStyle/>
            <a:p>
              <a:r>
                <a:rPr lang="en-GB" sz="1700" dirty="0">
                  <a:latin typeface="Times New Roman" pitchFamily="18" charset="0"/>
                  <a:cs typeface="Times New Roman" pitchFamily="18" charset="0"/>
                </a:rPr>
                <a:t>LP Comb</a:t>
              </a:r>
              <a:endParaRPr lang="en-US" sz="1700" dirty="0">
                <a:latin typeface="Times New Roman" pitchFamily="18" charset="0"/>
                <a:cs typeface="Times New Roman" pitchFamily="18" charset="0"/>
              </a:endParaRPr>
            </a:p>
          </p:txBody>
        </p:sp>
        <p:cxnSp>
          <p:nvCxnSpPr>
            <p:cNvPr id="28" name="Straight Arrow Connector 27"/>
            <p:cNvCxnSpPr>
              <a:endCxn id="27" idx="1"/>
            </p:cNvCxnSpPr>
            <p:nvPr/>
          </p:nvCxnSpPr>
          <p:spPr bwMode="auto">
            <a:xfrm flipV="1">
              <a:off x="2663281" y="5240724"/>
              <a:ext cx="467390" cy="2508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0" name="TextBox 12"/>
            <p:cNvSpPr txBox="1">
              <a:spLocks noChangeArrowheads="1"/>
            </p:cNvSpPr>
            <p:nvPr/>
          </p:nvSpPr>
          <p:spPr bwMode="auto">
            <a:xfrm>
              <a:off x="3130671" y="5565235"/>
              <a:ext cx="896279" cy="311083"/>
            </a:xfrm>
            <a:prstGeom prst="rect">
              <a:avLst/>
            </a:prstGeom>
            <a:noFill/>
            <a:ln w="19050">
              <a:solidFill>
                <a:schemeClr val="tx1"/>
              </a:solidFill>
              <a:miter lim="800000"/>
              <a:headEnd/>
              <a:tailEnd/>
            </a:ln>
          </p:spPr>
          <p:txBody>
            <a:bodyPr wrap="none">
              <a:spAutoFit/>
            </a:bodyPr>
            <a:lstStyle/>
            <a:p>
              <a:r>
                <a:rPr lang="en-GB" sz="1700" dirty="0">
                  <a:latin typeface="Times New Roman" pitchFamily="18" charset="0"/>
                  <a:cs typeface="Times New Roman" pitchFamily="18" charset="0"/>
                </a:rPr>
                <a:t>LP Comb</a:t>
              </a:r>
              <a:endParaRPr lang="en-US" sz="1700" dirty="0">
                <a:latin typeface="Times New Roman" pitchFamily="18" charset="0"/>
                <a:cs typeface="Times New Roman" pitchFamily="18" charset="0"/>
              </a:endParaRPr>
            </a:p>
          </p:txBody>
        </p:sp>
        <p:cxnSp>
          <p:nvCxnSpPr>
            <p:cNvPr id="31" name="Straight Arrow Connector 30"/>
            <p:cNvCxnSpPr>
              <a:endCxn id="30" idx="1"/>
            </p:cNvCxnSpPr>
            <p:nvPr/>
          </p:nvCxnSpPr>
          <p:spPr bwMode="auto">
            <a:xfrm flipV="1">
              <a:off x="2663281" y="5720777"/>
              <a:ext cx="467390" cy="25091"/>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3" name="TextBox 12"/>
            <p:cNvSpPr txBox="1">
              <a:spLocks noChangeArrowheads="1"/>
            </p:cNvSpPr>
            <p:nvPr/>
          </p:nvSpPr>
          <p:spPr bwMode="auto">
            <a:xfrm>
              <a:off x="3130671" y="6045289"/>
              <a:ext cx="896279" cy="311083"/>
            </a:xfrm>
            <a:prstGeom prst="rect">
              <a:avLst/>
            </a:prstGeom>
            <a:noFill/>
            <a:ln w="19050">
              <a:solidFill>
                <a:schemeClr val="tx1"/>
              </a:solidFill>
              <a:miter lim="800000"/>
              <a:headEnd/>
              <a:tailEnd/>
            </a:ln>
          </p:spPr>
          <p:txBody>
            <a:bodyPr wrap="none">
              <a:spAutoFit/>
            </a:bodyPr>
            <a:lstStyle/>
            <a:p>
              <a:r>
                <a:rPr lang="en-GB" sz="1700" dirty="0">
                  <a:latin typeface="Times New Roman" pitchFamily="18" charset="0"/>
                  <a:cs typeface="Times New Roman" pitchFamily="18" charset="0"/>
                </a:rPr>
                <a:t>LP Comb</a:t>
              </a:r>
              <a:endParaRPr lang="en-US" sz="1700" dirty="0">
                <a:latin typeface="Times New Roman" pitchFamily="18" charset="0"/>
                <a:cs typeface="Times New Roman" pitchFamily="18" charset="0"/>
              </a:endParaRPr>
            </a:p>
          </p:txBody>
        </p:sp>
        <p:cxnSp>
          <p:nvCxnSpPr>
            <p:cNvPr id="34" name="Straight Arrow Connector 33"/>
            <p:cNvCxnSpPr>
              <a:endCxn id="33" idx="1"/>
            </p:cNvCxnSpPr>
            <p:nvPr/>
          </p:nvCxnSpPr>
          <p:spPr bwMode="auto">
            <a:xfrm flipV="1">
              <a:off x="2663281" y="6200831"/>
              <a:ext cx="467390" cy="2508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9" idx="3"/>
              <a:endCxn id="65" idx="1"/>
            </p:cNvCxnSpPr>
            <p:nvPr/>
          </p:nvCxnSpPr>
          <p:spPr bwMode="auto">
            <a:xfrm>
              <a:off x="6460074" y="5024259"/>
              <a:ext cx="487511"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9" name="TextBox 12"/>
            <p:cNvSpPr txBox="1">
              <a:spLocks noChangeArrowheads="1"/>
            </p:cNvSpPr>
            <p:nvPr/>
          </p:nvSpPr>
          <p:spPr bwMode="auto">
            <a:xfrm>
              <a:off x="5722943" y="4868718"/>
              <a:ext cx="737131" cy="311083"/>
            </a:xfrm>
            <a:prstGeom prst="rect">
              <a:avLst/>
            </a:prstGeom>
            <a:noFill/>
            <a:ln w="19050">
              <a:solidFill>
                <a:schemeClr val="tx1"/>
              </a:solidFill>
              <a:miter lim="800000"/>
              <a:headEnd/>
              <a:tailEnd/>
            </a:ln>
          </p:spPr>
          <p:txBody>
            <a:bodyPr wrap="none">
              <a:spAutoFit/>
            </a:bodyPr>
            <a:lstStyle/>
            <a:p>
              <a:r>
                <a:rPr lang="en-GB" sz="1700" dirty="0" err="1">
                  <a:latin typeface="Times New Roman" pitchFamily="18" charset="0"/>
                  <a:cs typeface="Times New Roman" pitchFamily="18" charset="0"/>
                </a:rPr>
                <a:t>Allpass</a:t>
              </a:r>
              <a:endParaRPr lang="en-US" sz="1700" dirty="0">
                <a:latin typeface="Times New Roman" pitchFamily="18" charset="0"/>
                <a:cs typeface="Times New Roman" pitchFamily="18" charset="0"/>
              </a:endParaRPr>
            </a:p>
          </p:txBody>
        </p:sp>
        <p:sp>
          <p:nvSpPr>
            <p:cNvPr id="40" name="Oval 39"/>
            <p:cNvSpPr/>
            <p:nvPr/>
          </p:nvSpPr>
          <p:spPr bwMode="auto">
            <a:xfrm>
              <a:off x="4967472" y="4869160"/>
              <a:ext cx="358775" cy="36036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300" b="1" dirty="0">
                  <a:solidFill>
                    <a:schemeClr val="tx1"/>
                  </a:solidFill>
                </a:rPr>
                <a:t>+</a:t>
              </a:r>
              <a:endParaRPr lang="en-US" sz="2300" b="1" dirty="0">
                <a:solidFill>
                  <a:schemeClr val="tx1"/>
                </a:solidFill>
              </a:endParaRPr>
            </a:p>
          </p:txBody>
        </p:sp>
        <p:cxnSp>
          <p:nvCxnSpPr>
            <p:cNvPr id="42" name="Straight Arrow Connector 41"/>
            <p:cNvCxnSpPr>
              <a:stCxn id="40" idx="6"/>
              <a:endCxn id="39" idx="1"/>
            </p:cNvCxnSpPr>
            <p:nvPr/>
          </p:nvCxnSpPr>
          <p:spPr bwMode="auto">
            <a:xfrm flipV="1">
              <a:off x="5326247" y="5024259"/>
              <a:ext cx="396696" cy="2508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3"/>
              <a:endCxn id="40" idx="4"/>
            </p:cNvCxnSpPr>
            <p:nvPr/>
          </p:nvCxnSpPr>
          <p:spPr bwMode="auto">
            <a:xfrm flipV="1">
              <a:off x="4026950" y="5229523"/>
              <a:ext cx="1119910" cy="971308"/>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0" idx="3"/>
              <a:endCxn id="40" idx="3"/>
            </p:cNvCxnSpPr>
            <p:nvPr/>
          </p:nvCxnSpPr>
          <p:spPr bwMode="auto">
            <a:xfrm flipV="1">
              <a:off x="4026950" y="5176749"/>
              <a:ext cx="993063" cy="544028"/>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 idx="3"/>
              <a:endCxn id="40" idx="2"/>
            </p:cNvCxnSpPr>
            <p:nvPr/>
          </p:nvCxnSpPr>
          <p:spPr bwMode="auto">
            <a:xfrm flipV="1">
              <a:off x="4026950" y="5049342"/>
              <a:ext cx="940522" cy="19138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a:endCxn id="40" idx="2"/>
            </p:cNvCxnSpPr>
            <p:nvPr/>
          </p:nvCxnSpPr>
          <p:spPr bwMode="auto">
            <a:xfrm>
              <a:off x="4026950" y="4760672"/>
              <a:ext cx="940522" cy="28867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1" idx="3"/>
              <a:endCxn id="40" idx="1"/>
            </p:cNvCxnSpPr>
            <p:nvPr/>
          </p:nvCxnSpPr>
          <p:spPr bwMode="auto">
            <a:xfrm>
              <a:off x="4026950" y="4280619"/>
              <a:ext cx="993063" cy="641315"/>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3"/>
              <a:endCxn id="40" idx="0"/>
            </p:cNvCxnSpPr>
            <p:nvPr/>
          </p:nvCxnSpPr>
          <p:spPr bwMode="auto">
            <a:xfrm>
              <a:off x="4026950" y="3800565"/>
              <a:ext cx="1119910" cy="106859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12"/>
            <p:cNvSpPr txBox="1">
              <a:spLocks noChangeArrowheads="1"/>
            </p:cNvSpPr>
            <p:nvPr/>
          </p:nvSpPr>
          <p:spPr bwMode="auto">
            <a:xfrm>
              <a:off x="6947585" y="4868718"/>
              <a:ext cx="432048" cy="311083"/>
            </a:xfrm>
            <a:prstGeom prst="rect">
              <a:avLst/>
            </a:prstGeom>
            <a:noFill/>
            <a:ln w="19050">
              <a:solidFill>
                <a:schemeClr val="tx1"/>
              </a:solidFill>
              <a:miter lim="800000"/>
              <a:headEnd/>
              <a:tailEnd/>
            </a:ln>
          </p:spPr>
          <p:txBody>
            <a:bodyPr wrap="square">
              <a:spAutoFit/>
            </a:bodyPr>
            <a:lstStyle/>
            <a:p>
              <a:r>
                <a:rPr lang="en-GB" sz="1700" i="1" dirty="0">
                  <a:latin typeface="Times New Roman" pitchFamily="18" charset="0"/>
                  <a:cs typeface="Times New Roman" pitchFamily="18" charset="0"/>
                </a:rPr>
                <a:t>z</a:t>
              </a:r>
              <a:r>
                <a:rPr lang="en-GB" sz="1700" i="1" baseline="30000" dirty="0">
                  <a:latin typeface="Times New Roman" pitchFamily="18" charset="0"/>
                  <a:cs typeface="Times New Roman" pitchFamily="18" charset="0"/>
                </a:rPr>
                <a:t>-d</a:t>
              </a:r>
              <a:endParaRPr lang="en-US" sz="1700" i="1" dirty="0">
                <a:latin typeface="Times New Roman" pitchFamily="18" charset="0"/>
                <a:cs typeface="Times New Roman" pitchFamily="18" charset="0"/>
              </a:endParaRPr>
            </a:p>
          </p:txBody>
        </p:sp>
        <p:sp>
          <p:nvSpPr>
            <p:cNvPr id="129" name="Oval 128"/>
            <p:cNvSpPr/>
            <p:nvPr/>
          </p:nvSpPr>
          <p:spPr bwMode="auto">
            <a:xfrm>
              <a:off x="6985025" y="3789040"/>
              <a:ext cx="358775" cy="36036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300" b="1" dirty="0">
                  <a:solidFill>
                    <a:schemeClr val="tx1"/>
                  </a:solidFill>
                </a:rPr>
                <a:t>+</a:t>
              </a:r>
              <a:endParaRPr lang="en-US" sz="2300" b="1" dirty="0">
                <a:solidFill>
                  <a:schemeClr val="tx1"/>
                </a:solidFill>
              </a:endParaRPr>
            </a:p>
          </p:txBody>
        </p:sp>
        <p:cxnSp>
          <p:nvCxnSpPr>
            <p:cNvPr id="130" name="Straight Arrow Connector 129"/>
            <p:cNvCxnSpPr/>
            <p:nvPr/>
          </p:nvCxnSpPr>
          <p:spPr bwMode="auto">
            <a:xfrm>
              <a:off x="2663280" y="3312024"/>
              <a:ext cx="0" cy="292320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72" idx="3"/>
            </p:cNvCxnSpPr>
            <p:nvPr/>
          </p:nvCxnSpPr>
          <p:spPr bwMode="auto">
            <a:xfrm>
              <a:off x="5004049" y="3049054"/>
              <a:ext cx="2159495" cy="19908"/>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29" idx="4"/>
              <a:endCxn id="65" idx="0"/>
            </p:cNvCxnSpPr>
            <p:nvPr/>
          </p:nvCxnSpPr>
          <p:spPr bwMode="auto">
            <a:xfrm flipH="1">
              <a:off x="7163610" y="4149403"/>
              <a:ext cx="802" cy="719314"/>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endCxn id="129" idx="0"/>
            </p:cNvCxnSpPr>
            <p:nvPr/>
          </p:nvCxnSpPr>
          <p:spPr bwMode="auto">
            <a:xfrm flipH="1">
              <a:off x="7164413" y="3068960"/>
              <a:ext cx="64" cy="72008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29" idx="6"/>
            </p:cNvCxnSpPr>
            <p:nvPr/>
          </p:nvCxnSpPr>
          <p:spPr bwMode="auto">
            <a:xfrm flipV="1">
              <a:off x="7343799" y="3937098"/>
              <a:ext cx="720000"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2015208" y="3429000"/>
              <a:ext cx="5616624" cy="3312368"/>
            </a:xfrm>
            <a:prstGeom prst="ellipse">
              <a:avLst/>
            </a:prstGeom>
            <a:noFill/>
            <a:ln w="158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p>
          </p:txBody>
        </p:sp>
        <p:sp>
          <p:nvSpPr>
            <p:cNvPr id="157" name="Oval 156"/>
            <p:cNvSpPr/>
            <p:nvPr/>
          </p:nvSpPr>
          <p:spPr>
            <a:xfrm>
              <a:off x="1007096" y="692696"/>
              <a:ext cx="4824536" cy="2736304"/>
            </a:xfrm>
            <a:prstGeom prst="ellipse">
              <a:avLst/>
            </a:prstGeom>
            <a:noFill/>
            <a:ln w="158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p>
          </p:txBody>
        </p:sp>
        <p:sp>
          <p:nvSpPr>
            <p:cNvPr id="158" name="TextBox 157"/>
            <p:cNvSpPr txBox="1"/>
            <p:nvPr/>
          </p:nvSpPr>
          <p:spPr>
            <a:xfrm>
              <a:off x="5015650" y="692695"/>
              <a:ext cx="1527517" cy="311083"/>
            </a:xfrm>
            <a:prstGeom prst="rect">
              <a:avLst/>
            </a:prstGeom>
            <a:noFill/>
          </p:spPr>
          <p:txBody>
            <a:bodyPr wrap="none" rtlCol="0">
              <a:spAutoFit/>
            </a:bodyPr>
            <a:lstStyle/>
            <a:p>
              <a:r>
                <a:rPr lang="en-GB" sz="1700" dirty="0">
                  <a:solidFill>
                    <a:srgbClr val="C00000"/>
                  </a:solidFill>
                </a:rPr>
                <a:t>Early reflections</a:t>
              </a:r>
            </a:p>
          </p:txBody>
        </p:sp>
        <p:sp>
          <p:nvSpPr>
            <p:cNvPr id="159" name="TextBox 158"/>
            <p:cNvSpPr txBox="1"/>
            <p:nvPr/>
          </p:nvSpPr>
          <p:spPr>
            <a:xfrm>
              <a:off x="6677463" y="6237312"/>
              <a:ext cx="1465527" cy="311083"/>
            </a:xfrm>
            <a:prstGeom prst="rect">
              <a:avLst/>
            </a:prstGeom>
            <a:noFill/>
          </p:spPr>
          <p:txBody>
            <a:bodyPr wrap="none" rtlCol="0">
              <a:spAutoFit/>
            </a:bodyPr>
            <a:lstStyle/>
            <a:p>
              <a:r>
                <a:rPr lang="en-GB" sz="1700" dirty="0">
                  <a:solidFill>
                    <a:srgbClr val="C00000"/>
                  </a:solidFill>
                </a:rPr>
                <a:t>Late reflections</a:t>
              </a:r>
            </a:p>
          </p:txBody>
        </p:sp>
        <p:sp>
          <p:nvSpPr>
            <p:cNvPr id="160" name="TextBox 159"/>
            <p:cNvSpPr txBox="1">
              <a:spLocks noChangeArrowheads="1"/>
            </p:cNvSpPr>
            <p:nvPr/>
          </p:nvSpPr>
          <p:spPr bwMode="auto">
            <a:xfrm>
              <a:off x="978871" y="620688"/>
              <a:ext cx="480714" cy="311083"/>
            </a:xfrm>
            <a:prstGeom prst="rect">
              <a:avLst/>
            </a:prstGeom>
            <a:noFill/>
            <a:ln w="19050">
              <a:noFill/>
              <a:miter lim="800000"/>
              <a:headEnd/>
              <a:tailEnd/>
            </a:ln>
          </p:spPr>
          <p:txBody>
            <a:bodyPr wrap="none">
              <a:spAutoFit/>
            </a:bodyPr>
            <a:lstStyle/>
            <a:p>
              <a:r>
                <a:rPr lang="en-GB" sz="1700" i="1" dirty="0">
                  <a:latin typeface="Times New Roman" pitchFamily="18" charset="0"/>
                  <a:cs typeface="Times New Roman" pitchFamily="18" charset="0"/>
                </a:rPr>
                <a:t>X</a:t>
              </a:r>
              <a:r>
                <a:rPr lang="en-GB" sz="1700" dirty="0">
                  <a:latin typeface="Times New Roman" pitchFamily="18" charset="0"/>
                  <a:cs typeface="Times New Roman" pitchFamily="18" charset="0"/>
                </a:rPr>
                <a:t>(</a:t>
              </a:r>
              <a:r>
                <a:rPr lang="en-GB" sz="1700" i="1" dirty="0">
                  <a:latin typeface="Times New Roman" pitchFamily="18" charset="0"/>
                  <a:cs typeface="Times New Roman" pitchFamily="18" charset="0"/>
                </a:rPr>
                <a:t>z</a:t>
              </a:r>
              <a:r>
                <a:rPr lang="en-GB" sz="1700" dirty="0">
                  <a:latin typeface="Times New Roman" pitchFamily="18" charset="0"/>
                  <a:cs typeface="Times New Roman" pitchFamily="18" charset="0"/>
                </a:rPr>
                <a:t>)</a:t>
              </a:r>
              <a:endParaRPr lang="en-US" sz="1700" dirty="0">
                <a:latin typeface="Times New Roman" pitchFamily="18" charset="0"/>
                <a:cs typeface="Times New Roman" pitchFamily="18" charset="0"/>
              </a:endParaRPr>
            </a:p>
          </p:txBody>
        </p:sp>
        <p:sp>
          <p:nvSpPr>
            <p:cNvPr id="161" name="TextBox 160"/>
            <p:cNvSpPr txBox="1">
              <a:spLocks noChangeArrowheads="1"/>
            </p:cNvSpPr>
            <p:nvPr/>
          </p:nvSpPr>
          <p:spPr bwMode="auto">
            <a:xfrm>
              <a:off x="7530521" y="3501008"/>
              <a:ext cx="470851" cy="311083"/>
            </a:xfrm>
            <a:prstGeom prst="rect">
              <a:avLst/>
            </a:prstGeom>
            <a:noFill/>
            <a:ln w="19050">
              <a:noFill/>
              <a:miter lim="800000"/>
              <a:headEnd/>
              <a:tailEnd/>
            </a:ln>
          </p:spPr>
          <p:txBody>
            <a:bodyPr wrap="none">
              <a:spAutoFit/>
            </a:bodyPr>
            <a:lstStyle/>
            <a:p>
              <a:r>
                <a:rPr lang="en-GB" sz="1700" i="1" dirty="0">
                  <a:latin typeface="Times New Roman" pitchFamily="18" charset="0"/>
                  <a:cs typeface="Times New Roman" pitchFamily="18" charset="0"/>
                </a:rPr>
                <a:t>Y</a:t>
              </a:r>
              <a:r>
                <a:rPr lang="en-GB" sz="1700" dirty="0">
                  <a:latin typeface="Times New Roman" pitchFamily="18" charset="0"/>
                  <a:cs typeface="Times New Roman" pitchFamily="18" charset="0"/>
                </a:rPr>
                <a:t>(</a:t>
              </a:r>
              <a:r>
                <a:rPr lang="en-GB" sz="1700" i="1" dirty="0">
                  <a:latin typeface="Times New Roman" pitchFamily="18" charset="0"/>
                  <a:cs typeface="Times New Roman" pitchFamily="18" charset="0"/>
                </a:rPr>
                <a:t>z</a:t>
              </a:r>
              <a:r>
                <a:rPr lang="en-GB" sz="1700" dirty="0">
                  <a:latin typeface="Times New Roman" pitchFamily="18" charset="0"/>
                  <a:cs typeface="Times New Roman" pitchFamily="18" charset="0"/>
                </a:rPr>
                <a:t>)</a:t>
              </a:r>
              <a:endParaRPr lang="en-US" sz="1700" dirty="0">
                <a:latin typeface="Times New Roman" pitchFamily="18" charset="0"/>
                <a:cs typeface="Times New Roman" pitchFamily="18" charset="0"/>
              </a:endParaRPr>
            </a:p>
          </p:txBody>
        </p:sp>
        <p:sp>
          <p:nvSpPr>
            <p:cNvPr id="72" name="TextBox 12"/>
            <p:cNvSpPr txBox="1">
              <a:spLocks noChangeArrowheads="1"/>
            </p:cNvSpPr>
            <p:nvPr/>
          </p:nvSpPr>
          <p:spPr bwMode="auto">
            <a:xfrm>
              <a:off x="1835697" y="2852937"/>
              <a:ext cx="3168352" cy="392235"/>
            </a:xfrm>
            <a:prstGeom prst="rect">
              <a:avLst/>
            </a:prstGeom>
            <a:noFill/>
            <a:ln w="19050">
              <a:solidFill>
                <a:schemeClr val="tx1"/>
              </a:solidFill>
              <a:miter lim="800000"/>
              <a:headEnd/>
              <a:tailEnd/>
            </a:ln>
          </p:spPr>
          <p:txBody>
            <a:bodyPr wrap="square">
              <a:spAutoFit/>
            </a:bodyPr>
            <a:lstStyle/>
            <a:p>
              <a:pPr algn="ctr"/>
              <a:r>
                <a:rPr lang="en-GB" sz="2300" b="1" dirty="0">
                  <a:latin typeface="Symbol" pitchFamily="18" charset="2"/>
                  <a:cs typeface="Times New Roman" pitchFamily="18" charset="0"/>
                </a:rPr>
                <a:t>+</a:t>
              </a:r>
              <a:endParaRPr lang="en-US" sz="1700" b="1" dirty="0">
                <a:latin typeface="Symbol" pitchFamily="18" charset="2"/>
                <a:cs typeface="Times New Roman" pitchFamily="18" charset="0"/>
              </a:endParaRPr>
            </a:p>
          </p:txBody>
        </p:sp>
        <p:sp>
          <p:nvSpPr>
            <p:cNvPr id="74" name="Isosceles Triangle 73"/>
            <p:cNvSpPr/>
            <p:nvPr/>
          </p:nvSpPr>
          <p:spPr>
            <a:xfrm rot="10800000">
              <a:off x="1835696" y="2132856"/>
              <a:ext cx="504056"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300" i="1" dirty="0">
                <a:solidFill>
                  <a:schemeClr val="tx1"/>
                </a:solidFill>
              </a:endParaRPr>
            </a:p>
          </p:txBody>
        </p:sp>
        <p:sp>
          <p:nvSpPr>
            <p:cNvPr id="75" name="TextBox 12"/>
            <p:cNvSpPr txBox="1">
              <a:spLocks noChangeArrowheads="1"/>
            </p:cNvSpPr>
            <p:nvPr/>
          </p:nvSpPr>
          <p:spPr bwMode="auto">
            <a:xfrm>
              <a:off x="1871488" y="1412776"/>
              <a:ext cx="468264" cy="311083"/>
            </a:xfrm>
            <a:prstGeom prst="rect">
              <a:avLst/>
            </a:prstGeom>
            <a:noFill/>
            <a:ln w="19050">
              <a:solidFill>
                <a:schemeClr val="tx1"/>
              </a:solidFill>
              <a:miter lim="800000"/>
              <a:headEnd/>
              <a:tailEnd/>
            </a:ln>
          </p:spPr>
          <p:txBody>
            <a:bodyPr wrap="square">
              <a:spAutoFit/>
            </a:bodyPr>
            <a:lstStyle/>
            <a:p>
              <a:r>
                <a:rPr lang="en-GB" sz="1700" i="1" dirty="0">
                  <a:latin typeface="Times New Roman" pitchFamily="18" charset="0"/>
                  <a:cs typeface="Times New Roman" pitchFamily="18" charset="0"/>
                </a:rPr>
                <a:t>z</a:t>
              </a:r>
              <a:r>
                <a:rPr lang="en-GB" sz="1700" i="1" baseline="30000" dirty="0">
                  <a:latin typeface="Times New Roman" pitchFamily="18" charset="0"/>
                  <a:cs typeface="Times New Roman" pitchFamily="18" charset="0"/>
                </a:rPr>
                <a:t>-d</a:t>
              </a:r>
              <a:r>
                <a:rPr lang="en-GB" sz="1600" baseline="30000" dirty="0">
                  <a:latin typeface="Times New Roman" pitchFamily="18" charset="0"/>
                  <a:cs typeface="Times New Roman" pitchFamily="18" charset="0"/>
                </a:rPr>
                <a:t>1</a:t>
              </a:r>
              <a:endParaRPr lang="en-US" sz="1700" dirty="0">
                <a:latin typeface="Times New Roman" pitchFamily="18" charset="0"/>
                <a:cs typeface="Times New Roman" pitchFamily="18" charset="0"/>
              </a:endParaRPr>
            </a:p>
          </p:txBody>
        </p:sp>
        <p:cxnSp>
          <p:nvCxnSpPr>
            <p:cNvPr id="76" name="Straight Arrow Connector 75"/>
            <p:cNvCxnSpPr>
              <a:stCxn id="75" idx="2"/>
            </p:cNvCxnSpPr>
            <p:nvPr/>
          </p:nvCxnSpPr>
          <p:spPr bwMode="auto">
            <a:xfrm>
              <a:off x="2105620" y="1723859"/>
              <a:ext cx="0" cy="40899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4" idx="0"/>
            </p:cNvCxnSpPr>
            <p:nvPr/>
          </p:nvCxnSpPr>
          <p:spPr bwMode="auto">
            <a:xfrm>
              <a:off x="2087724" y="2564904"/>
              <a:ext cx="0" cy="28803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943140" y="2060848"/>
              <a:ext cx="310238" cy="311083"/>
            </a:xfrm>
            <a:prstGeom prst="rect">
              <a:avLst/>
            </a:prstGeom>
            <a:noFill/>
          </p:spPr>
          <p:txBody>
            <a:bodyPr wrap="none" rtlCol="0">
              <a:spAutoFit/>
            </a:bodyPr>
            <a:lstStyle/>
            <a:p>
              <a:r>
                <a:rPr lang="en-GB" sz="1700" i="1" dirty="0">
                  <a:latin typeface="Times New Roman" pitchFamily="18" charset="0"/>
                  <a:cs typeface="Times New Roman" pitchFamily="18" charset="0"/>
                </a:rPr>
                <a:t>c</a:t>
              </a:r>
              <a:r>
                <a:rPr lang="en-GB" sz="1700" baseline="-25000" dirty="0">
                  <a:latin typeface="Times New Roman" pitchFamily="18" charset="0"/>
                  <a:cs typeface="Times New Roman" pitchFamily="18" charset="0"/>
                </a:rPr>
                <a:t>1</a:t>
              </a:r>
              <a:endParaRPr lang="en-US" sz="1700" dirty="0">
                <a:latin typeface="Times New Roman" pitchFamily="18" charset="0"/>
                <a:cs typeface="Times New Roman" pitchFamily="18" charset="0"/>
              </a:endParaRPr>
            </a:p>
          </p:txBody>
        </p:sp>
        <p:sp>
          <p:nvSpPr>
            <p:cNvPr id="82" name="Isosceles Triangle 81"/>
            <p:cNvSpPr/>
            <p:nvPr/>
          </p:nvSpPr>
          <p:spPr>
            <a:xfrm rot="10800000">
              <a:off x="2483768" y="2132856"/>
              <a:ext cx="504056"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300" i="1" dirty="0">
                <a:solidFill>
                  <a:schemeClr val="tx1"/>
                </a:solidFill>
              </a:endParaRPr>
            </a:p>
          </p:txBody>
        </p:sp>
        <p:sp>
          <p:nvSpPr>
            <p:cNvPr id="83" name="TextBox 82"/>
            <p:cNvSpPr txBox="1">
              <a:spLocks noChangeArrowheads="1"/>
            </p:cNvSpPr>
            <p:nvPr/>
          </p:nvSpPr>
          <p:spPr bwMode="auto">
            <a:xfrm>
              <a:off x="2519984" y="1412776"/>
              <a:ext cx="468000" cy="311083"/>
            </a:xfrm>
            <a:prstGeom prst="rect">
              <a:avLst/>
            </a:prstGeom>
            <a:noFill/>
            <a:ln w="19050">
              <a:solidFill>
                <a:schemeClr val="tx1"/>
              </a:solidFill>
              <a:miter lim="800000"/>
              <a:headEnd/>
              <a:tailEnd/>
            </a:ln>
          </p:spPr>
          <p:txBody>
            <a:bodyPr wrap="square">
              <a:spAutoFit/>
            </a:bodyPr>
            <a:lstStyle/>
            <a:p>
              <a:r>
                <a:rPr lang="en-GB" sz="1700" i="1" dirty="0">
                  <a:latin typeface="Times New Roman" pitchFamily="18" charset="0"/>
                  <a:cs typeface="Times New Roman" pitchFamily="18" charset="0"/>
                </a:rPr>
                <a:t>z</a:t>
              </a:r>
              <a:r>
                <a:rPr lang="en-GB" sz="1700" i="1" baseline="30000" dirty="0">
                  <a:latin typeface="Times New Roman" pitchFamily="18" charset="0"/>
                  <a:cs typeface="Times New Roman" pitchFamily="18" charset="0"/>
                </a:rPr>
                <a:t>-d</a:t>
              </a:r>
              <a:r>
                <a:rPr lang="en-GB" sz="1600" baseline="30000" dirty="0">
                  <a:latin typeface="Times New Roman" pitchFamily="18" charset="0"/>
                  <a:cs typeface="Times New Roman" pitchFamily="18" charset="0"/>
                </a:rPr>
                <a:t>2</a:t>
              </a:r>
              <a:endParaRPr lang="en-US" sz="1700" i="1" dirty="0">
                <a:latin typeface="Times New Roman" pitchFamily="18" charset="0"/>
                <a:cs typeface="Times New Roman" pitchFamily="18" charset="0"/>
              </a:endParaRPr>
            </a:p>
          </p:txBody>
        </p:sp>
        <p:cxnSp>
          <p:nvCxnSpPr>
            <p:cNvPr id="85" name="Straight Arrow Connector 84"/>
            <p:cNvCxnSpPr>
              <a:stCxn id="83" idx="2"/>
            </p:cNvCxnSpPr>
            <p:nvPr/>
          </p:nvCxnSpPr>
          <p:spPr bwMode="auto">
            <a:xfrm>
              <a:off x="2753984" y="1723859"/>
              <a:ext cx="0" cy="40899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2" idx="0"/>
            </p:cNvCxnSpPr>
            <p:nvPr/>
          </p:nvCxnSpPr>
          <p:spPr bwMode="auto">
            <a:xfrm>
              <a:off x="2735796" y="2564904"/>
              <a:ext cx="0" cy="28803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591215" y="2060849"/>
              <a:ext cx="310238" cy="311083"/>
            </a:xfrm>
            <a:prstGeom prst="rect">
              <a:avLst/>
            </a:prstGeom>
            <a:noFill/>
          </p:spPr>
          <p:txBody>
            <a:bodyPr wrap="none" rtlCol="0">
              <a:spAutoFit/>
            </a:bodyPr>
            <a:lstStyle/>
            <a:p>
              <a:r>
                <a:rPr lang="en-GB" sz="1700" i="1" dirty="0">
                  <a:latin typeface="Times New Roman" pitchFamily="18" charset="0"/>
                  <a:cs typeface="Times New Roman" pitchFamily="18" charset="0"/>
                </a:rPr>
                <a:t>c</a:t>
              </a:r>
              <a:r>
                <a:rPr lang="en-GB" sz="1700" baseline="-25000" dirty="0">
                  <a:latin typeface="Times New Roman" pitchFamily="18" charset="0"/>
                  <a:cs typeface="Times New Roman" pitchFamily="18" charset="0"/>
                </a:rPr>
                <a:t>2</a:t>
              </a:r>
              <a:endParaRPr lang="en-US" sz="1700" dirty="0">
                <a:latin typeface="Times New Roman" pitchFamily="18" charset="0"/>
                <a:cs typeface="Times New Roman" pitchFamily="18" charset="0"/>
              </a:endParaRPr>
            </a:p>
          </p:txBody>
        </p:sp>
        <p:sp>
          <p:nvSpPr>
            <p:cNvPr id="88" name="Isosceles Triangle 87"/>
            <p:cNvSpPr/>
            <p:nvPr/>
          </p:nvSpPr>
          <p:spPr>
            <a:xfrm rot="10800000">
              <a:off x="4427984" y="2132856"/>
              <a:ext cx="504056"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300" i="1" dirty="0">
                <a:solidFill>
                  <a:schemeClr val="tx1"/>
                </a:solidFill>
              </a:endParaRPr>
            </a:p>
          </p:txBody>
        </p:sp>
        <p:sp>
          <p:nvSpPr>
            <p:cNvPr id="89" name="TextBox 12"/>
            <p:cNvSpPr txBox="1">
              <a:spLocks noChangeArrowheads="1"/>
            </p:cNvSpPr>
            <p:nvPr/>
          </p:nvSpPr>
          <p:spPr bwMode="auto">
            <a:xfrm>
              <a:off x="4464202" y="1412776"/>
              <a:ext cx="468000" cy="311083"/>
            </a:xfrm>
            <a:prstGeom prst="rect">
              <a:avLst/>
            </a:prstGeom>
            <a:noFill/>
            <a:ln w="19050">
              <a:solidFill>
                <a:schemeClr val="tx1"/>
              </a:solidFill>
              <a:miter lim="800000"/>
              <a:headEnd/>
              <a:tailEnd/>
            </a:ln>
          </p:spPr>
          <p:txBody>
            <a:bodyPr wrap="square">
              <a:spAutoFit/>
            </a:bodyPr>
            <a:lstStyle/>
            <a:p>
              <a:r>
                <a:rPr lang="en-GB" sz="1700" i="1" dirty="0">
                  <a:latin typeface="Times New Roman" pitchFamily="18" charset="0"/>
                  <a:cs typeface="Times New Roman" pitchFamily="18" charset="0"/>
                </a:rPr>
                <a:t>z</a:t>
              </a:r>
              <a:r>
                <a:rPr lang="en-GB" sz="1700" i="1" baseline="30000" dirty="0">
                  <a:latin typeface="Times New Roman" pitchFamily="18" charset="0"/>
                  <a:cs typeface="Times New Roman" pitchFamily="18" charset="0"/>
                </a:rPr>
                <a:t>-</a:t>
              </a:r>
              <a:r>
                <a:rPr lang="en-GB" sz="1700" i="1" baseline="30000" dirty="0" err="1">
                  <a:latin typeface="Times New Roman" pitchFamily="18" charset="0"/>
                  <a:cs typeface="Times New Roman" pitchFamily="18" charset="0"/>
                </a:rPr>
                <a:t>d</a:t>
              </a:r>
              <a:r>
                <a:rPr lang="en-GB" sz="1600" i="1" baseline="30000" dirty="0" err="1">
                  <a:latin typeface="Times New Roman" pitchFamily="18" charset="0"/>
                  <a:cs typeface="Times New Roman" pitchFamily="18" charset="0"/>
                </a:rPr>
                <a:t>n</a:t>
              </a:r>
              <a:endParaRPr lang="en-US" sz="1700" i="1" dirty="0">
                <a:latin typeface="Times New Roman" pitchFamily="18" charset="0"/>
                <a:cs typeface="Times New Roman" pitchFamily="18" charset="0"/>
              </a:endParaRPr>
            </a:p>
          </p:txBody>
        </p:sp>
        <p:cxnSp>
          <p:nvCxnSpPr>
            <p:cNvPr id="90" name="Straight Arrow Connector 89"/>
            <p:cNvCxnSpPr>
              <a:stCxn id="89" idx="2"/>
              <a:endCxn id="88" idx="3"/>
            </p:cNvCxnSpPr>
            <p:nvPr/>
          </p:nvCxnSpPr>
          <p:spPr bwMode="auto">
            <a:xfrm flipH="1">
              <a:off x="4680012" y="1723859"/>
              <a:ext cx="18191" cy="40899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8" idx="0"/>
            </p:cNvCxnSpPr>
            <p:nvPr/>
          </p:nvCxnSpPr>
          <p:spPr bwMode="auto">
            <a:xfrm>
              <a:off x="4680012" y="2564904"/>
              <a:ext cx="0" cy="28803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535431" y="2060849"/>
              <a:ext cx="310238" cy="311083"/>
            </a:xfrm>
            <a:prstGeom prst="rect">
              <a:avLst/>
            </a:prstGeom>
            <a:noFill/>
          </p:spPr>
          <p:txBody>
            <a:bodyPr wrap="none" rtlCol="0">
              <a:spAutoFit/>
            </a:bodyPr>
            <a:lstStyle/>
            <a:p>
              <a:r>
                <a:rPr lang="en-GB" sz="1700" i="1" dirty="0" err="1">
                  <a:latin typeface="Times New Roman" pitchFamily="18" charset="0"/>
                  <a:cs typeface="Times New Roman" pitchFamily="18" charset="0"/>
                </a:rPr>
                <a:t>c</a:t>
              </a:r>
              <a:r>
                <a:rPr lang="en-GB" sz="1700" i="1" baseline="-25000" dirty="0" err="1">
                  <a:latin typeface="Times New Roman" pitchFamily="18" charset="0"/>
                  <a:cs typeface="Times New Roman" pitchFamily="18" charset="0"/>
                </a:rPr>
                <a:t>n</a:t>
              </a:r>
              <a:endParaRPr lang="en-US" sz="1700" i="1" dirty="0">
                <a:latin typeface="Times New Roman" pitchFamily="18" charset="0"/>
                <a:cs typeface="Times New Roman" pitchFamily="18" charset="0"/>
              </a:endParaRPr>
            </a:p>
          </p:txBody>
        </p:sp>
        <p:sp>
          <p:nvSpPr>
            <p:cNvPr id="93" name="Isosceles Triangle 92"/>
            <p:cNvSpPr/>
            <p:nvPr/>
          </p:nvSpPr>
          <p:spPr>
            <a:xfrm rot="10800000">
              <a:off x="3203848" y="2132856"/>
              <a:ext cx="504056"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300" i="1" dirty="0">
                <a:solidFill>
                  <a:schemeClr val="tx1"/>
                </a:solidFill>
              </a:endParaRPr>
            </a:p>
          </p:txBody>
        </p:sp>
        <p:sp>
          <p:nvSpPr>
            <p:cNvPr id="94" name="TextBox 12"/>
            <p:cNvSpPr txBox="1">
              <a:spLocks noChangeArrowheads="1"/>
            </p:cNvSpPr>
            <p:nvPr/>
          </p:nvSpPr>
          <p:spPr bwMode="auto">
            <a:xfrm>
              <a:off x="3240064" y="1412776"/>
              <a:ext cx="468000" cy="311083"/>
            </a:xfrm>
            <a:prstGeom prst="rect">
              <a:avLst/>
            </a:prstGeom>
            <a:noFill/>
            <a:ln w="19050">
              <a:solidFill>
                <a:schemeClr val="tx1"/>
              </a:solidFill>
              <a:miter lim="800000"/>
              <a:headEnd/>
              <a:tailEnd/>
            </a:ln>
          </p:spPr>
          <p:txBody>
            <a:bodyPr wrap="square">
              <a:spAutoFit/>
            </a:bodyPr>
            <a:lstStyle/>
            <a:p>
              <a:r>
                <a:rPr lang="en-GB" sz="1700" i="1" dirty="0">
                  <a:latin typeface="Times New Roman" pitchFamily="18" charset="0"/>
                  <a:cs typeface="Times New Roman" pitchFamily="18" charset="0"/>
                </a:rPr>
                <a:t>z</a:t>
              </a:r>
              <a:r>
                <a:rPr lang="en-GB" sz="1700" i="1" baseline="30000" dirty="0">
                  <a:latin typeface="Times New Roman" pitchFamily="18" charset="0"/>
                  <a:cs typeface="Times New Roman" pitchFamily="18" charset="0"/>
                </a:rPr>
                <a:t>-d</a:t>
              </a:r>
              <a:r>
                <a:rPr lang="en-GB" sz="1600" baseline="30000" dirty="0">
                  <a:latin typeface="Times New Roman" pitchFamily="18" charset="0"/>
                  <a:cs typeface="Times New Roman" pitchFamily="18" charset="0"/>
                </a:rPr>
                <a:t>3</a:t>
              </a:r>
              <a:endParaRPr lang="en-US" sz="1700" i="1" dirty="0">
                <a:latin typeface="Times New Roman" pitchFamily="18" charset="0"/>
                <a:cs typeface="Times New Roman" pitchFamily="18" charset="0"/>
              </a:endParaRPr>
            </a:p>
          </p:txBody>
        </p:sp>
        <p:cxnSp>
          <p:nvCxnSpPr>
            <p:cNvPr id="95" name="Straight Arrow Connector 94"/>
            <p:cNvCxnSpPr>
              <a:stCxn id="94" idx="2"/>
              <a:endCxn id="93" idx="3"/>
            </p:cNvCxnSpPr>
            <p:nvPr/>
          </p:nvCxnSpPr>
          <p:spPr bwMode="auto">
            <a:xfrm flipH="1">
              <a:off x="3455876" y="1723859"/>
              <a:ext cx="18188" cy="40899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3" idx="0"/>
            </p:cNvCxnSpPr>
            <p:nvPr/>
          </p:nvCxnSpPr>
          <p:spPr bwMode="auto">
            <a:xfrm>
              <a:off x="3455876" y="2564904"/>
              <a:ext cx="0" cy="28800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311294" y="2060849"/>
              <a:ext cx="310238" cy="311083"/>
            </a:xfrm>
            <a:prstGeom prst="rect">
              <a:avLst/>
            </a:prstGeom>
            <a:noFill/>
            <a:ln w="19050">
              <a:noFill/>
            </a:ln>
          </p:spPr>
          <p:txBody>
            <a:bodyPr wrap="none" rtlCol="0">
              <a:spAutoFit/>
            </a:bodyPr>
            <a:lstStyle/>
            <a:p>
              <a:r>
                <a:rPr lang="en-GB" sz="1700" i="1" dirty="0">
                  <a:latin typeface="Times New Roman" pitchFamily="18" charset="0"/>
                  <a:cs typeface="Times New Roman" pitchFamily="18" charset="0"/>
                </a:rPr>
                <a:t>c</a:t>
              </a:r>
              <a:r>
                <a:rPr lang="en-GB" sz="1700" baseline="-25000" dirty="0">
                  <a:latin typeface="Times New Roman" pitchFamily="18" charset="0"/>
                  <a:cs typeface="Times New Roman" pitchFamily="18" charset="0"/>
                </a:rPr>
                <a:t>3</a:t>
              </a:r>
              <a:endParaRPr lang="en-US" sz="1700" dirty="0">
                <a:latin typeface="Times New Roman" pitchFamily="18" charset="0"/>
                <a:cs typeface="Times New Roman" pitchFamily="18" charset="0"/>
              </a:endParaRPr>
            </a:p>
          </p:txBody>
        </p:sp>
        <p:cxnSp>
          <p:nvCxnSpPr>
            <p:cNvPr id="104" name="Straight Arrow Connector 103"/>
            <p:cNvCxnSpPr/>
            <p:nvPr/>
          </p:nvCxnSpPr>
          <p:spPr bwMode="auto">
            <a:xfrm>
              <a:off x="827584" y="980728"/>
              <a:ext cx="3859184"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endCxn id="72" idx="1"/>
            </p:cNvCxnSpPr>
            <p:nvPr/>
          </p:nvCxnSpPr>
          <p:spPr bwMode="auto">
            <a:xfrm flipV="1">
              <a:off x="1259632" y="3049054"/>
              <a:ext cx="576064" cy="1991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743044" y="1700808"/>
              <a:ext cx="646962" cy="662742"/>
            </a:xfrm>
            <a:prstGeom prst="rect">
              <a:avLst/>
            </a:prstGeom>
            <a:noFill/>
          </p:spPr>
          <p:txBody>
            <a:bodyPr wrap="none" rtlCol="0">
              <a:spAutoFit/>
            </a:bodyPr>
            <a:lstStyle/>
            <a:p>
              <a:r>
                <a:rPr lang="en-GB" dirty="0"/>
                <a:t>…</a:t>
              </a:r>
              <a:endParaRPr lang="en-US" dirty="0"/>
            </a:p>
          </p:txBody>
        </p:sp>
        <p:cxnSp>
          <p:nvCxnSpPr>
            <p:cNvPr id="121" name="Straight Arrow Connector 120"/>
            <p:cNvCxnSpPr>
              <a:endCxn id="75" idx="0"/>
            </p:cNvCxnSpPr>
            <p:nvPr/>
          </p:nvCxnSpPr>
          <p:spPr bwMode="auto">
            <a:xfrm>
              <a:off x="2105620" y="980728"/>
              <a:ext cx="0" cy="43204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endCxn id="83" idx="0"/>
            </p:cNvCxnSpPr>
            <p:nvPr/>
          </p:nvCxnSpPr>
          <p:spPr bwMode="auto">
            <a:xfrm>
              <a:off x="2736008" y="980728"/>
              <a:ext cx="17976" cy="43204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endCxn id="94" idx="0"/>
            </p:cNvCxnSpPr>
            <p:nvPr/>
          </p:nvCxnSpPr>
          <p:spPr bwMode="auto">
            <a:xfrm>
              <a:off x="3456088" y="980728"/>
              <a:ext cx="17976" cy="43204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89" idx="0"/>
            </p:cNvCxnSpPr>
            <p:nvPr/>
          </p:nvCxnSpPr>
          <p:spPr bwMode="auto">
            <a:xfrm>
              <a:off x="4680224" y="980728"/>
              <a:ext cx="17978" cy="432047"/>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bwMode="auto">
            <a:xfrm>
              <a:off x="1259632" y="980728"/>
              <a:ext cx="0" cy="2088232"/>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 name="Title 66"/>
          <p:cNvSpPr>
            <a:spLocks noGrp="1"/>
          </p:cNvSpPr>
          <p:nvPr>
            <p:ph type="title" idx="4294967295"/>
          </p:nvPr>
        </p:nvSpPr>
        <p:spPr>
          <a:xfrm>
            <a:off x="0" y="0"/>
            <a:ext cx="13004800" cy="1204392"/>
          </a:xfrm>
        </p:spPr>
        <p:txBody>
          <a:bodyPr>
            <a:normAutofit/>
          </a:bodyPr>
          <a:lstStyle/>
          <a:p>
            <a:r>
              <a:rPr lang="en-US" dirty="0" err="1">
                <a:solidFill>
                  <a:srgbClr val="000000"/>
                </a:solidFill>
              </a:rPr>
              <a:t>Moorer’s</a:t>
            </a:r>
            <a:r>
              <a:rPr lang="en-US" dirty="0">
                <a:solidFill>
                  <a:srgbClr val="000000"/>
                </a:solidFill>
              </a:rPr>
              <a:t> </a:t>
            </a:r>
            <a:r>
              <a:rPr lang="en-US" dirty="0" err="1">
                <a:solidFill>
                  <a:srgbClr val="000000"/>
                </a:solidFill>
              </a:rPr>
              <a:t>reverberator</a:t>
            </a:r>
            <a:endParaRPr lang="en-US" sz="2800" dirty="0"/>
          </a:p>
        </p:txBody>
      </p:sp>
      <p:sp>
        <p:nvSpPr>
          <p:cNvPr id="69" name="Rectangle 68"/>
          <p:cNvSpPr/>
          <p:nvPr/>
        </p:nvSpPr>
        <p:spPr>
          <a:xfrm>
            <a:off x="9022680" y="1132383"/>
            <a:ext cx="3982120" cy="1055329"/>
          </a:xfrm>
          <a:prstGeom prst="rect">
            <a:avLst/>
          </a:prstGeom>
        </p:spPr>
        <p:txBody>
          <a:bodyPr wrap="square" lIns="91425" tIns="45712" rIns="91425" bIns="45712">
            <a:spAutoFit/>
          </a:bodyPr>
          <a:lstStyle/>
          <a:p>
            <a:r>
              <a:rPr lang="en-US" sz="3100" dirty="0">
                <a:latin typeface="+mn-lt"/>
                <a:ea typeface="Times New Roman"/>
              </a:rPr>
              <a:t>FIR filter to simulate early reflections</a:t>
            </a:r>
            <a:endParaRPr lang="en-US" sz="3100" dirty="0">
              <a:latin typeface="+mn-lt"/>
            </a:endParaRPr>
          </a:p>
        </p:txBody>
      </p:sp>
      <p:sp>
        <p:nvSpPr>
          <p:cNvPr id="70" name="Rectangle 69"/>
          <p:cNvSpPr/>
          <p:nvPr/>
        </p:nvSpPr>
        <p:spPr>
          <a:xfrm>
            <a:off x="2" y="6604994"/>
            <a:ext cx="4054128" cy="2018328"/>
          </a:xfrm>
          <a:prstGeom prst="rect">
            <a:avLst/>
          </a:prstGeom>
        </p:spPr>
        <p:txBody>
          <a:bodyPr wrap="square" lIns="91425" tIns="45712" rIns="91425" bIns="45712">
            <a:spAutoFit/>
          </a:bodyPr>
          <a:lstStyle/>
          <a:p>
            <a:pPr algn="l"/>
            <a:r>
              <a:rPr lang="en-US" sz="3100" dirty="0">
                <a:latin typeface="+mn-lt"/>
                <a:ea typeface="Times New Roman"/>
              </a:rPr>
              <a:t>Parallel comb filters with low pass filtering to simulate the late reflections</a:t>
            </a:r>
            <a:endParaRPr lang="en-US" sz="3600"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pPr eaLnBrk="1" hangingPunct="1"/>
            <a:r>
              <a:rPr lang="en-US" dirty="0" err="1"/>
              <a:t>Moorer’s</a:t>
            </a:r>
            <a:r>
              <a:rPr lang="en-US" dirty="0"/>
              <a:t> </a:t>
            </a:r>
            <a:r>
              <a:rPr lang="en-US" dirty="0" err="1"/>
              <a:t>reverberator</a:t>
            </a:r>
            <a:endParaRPr lang="en-US" dirty="0"/>
          </a:p>
        </p:txBody>
      </p:sp>
      <p:sp>
        <p:nvSpPr>
          <p:cNvPr id="34819" name="Rectangle 2"/>
          <p:cNvSpPr>
            <a:spLocks noGrp="1" noChangeArrowheads="1"/>
          </p:cNvSpPr>
          <p:nvPr>
            <p:ph type="body" idx="1"/>
          </p:nvPr>
        </p:nvSpPr>
        <p:spPr/>
        <p:txBody>
          <a:bodyPr/>
          <a:lstStyle/>
          <a:p>
            <a:pPr marL="634904" eaLnBrk="1" hangingPunct="1">
              <a:spcAft>
                <a:spcPts val="600"/>
              </a:spcAft>
            </a:pPr>
            <a:r>
              <a:rPr lang="en-US" dirty="0"/>
              <a:t>6 parallel </a:t>
            </a:r>
            <a:r>
              <a:rPr lang="en-US" dirty="0">
                <a:solidFill>
                  <a:srgbClr val="0000FF"/>
                </a:solidFill>
              </a:rPr>
              <a:t>comb filters</a:t>
            </a:r>
            <a:r>
              <a:rPr lang="en-US" dirty="0"/>
              <a:t> with different delay lengths </a:t>
            </a:r>
          </a:p>
          <a:p>
            <a:pPr marL="1142824" lvl="1" eaLnBrk="1" hangingPunct="1">
              <a:spcAft>
                <a:spcPts val="600"/>
              </a:spcAft>
            </a:pPr>
            <a:r>
              <a:rPr lang="en-US" dirty="0"/>
              <a:t>Simulate modes of a room</a:t>
            </a:r>
          </a:p>
          <a:p>
            <a:pPr marL="1142824" lvl="1" eaLnBrk="1" hangingPunct="1">
              <a:spcAft>
                <a:spcPts val="600"/>
              </a:spcAft>
            </a:pPr>
            <a:r>
              <a:rPr lang="en-US" dirty="0"/>
              <a:t>Sound reflecting between parallel walls</a:t>
            </a:r>
          </a:p>
          <a:p>
            <a:pPr marL="634904" eaLnBrk="1" hangingPunct="1">
              <a:spcAft>
                <a:spcPts val="600"/>
              </a:spcAft>
            </a:pPr>
            <a:r>
              <a:rPr lang="en-US" dirty="0" err="1">
                <a:solidFill>
                  <a:srgbClr val="0000FF"/>
                </a:solidFill>
              </a:rPr>
              <a:t>Allpass</a:t>
            </a:r>
            <a:r>
              <a:rPr lang="en-US" dirty="0">
                <a:solidFill>
                  <a:srgbClr val="0000FF"/>
                </a:solidFill>
              </a:rPr>
              <a:t> filter</a:t>
            </a:r>
            <a:r>
              <a:rPr lang="en-US" dirty="0"/>
              <a:t> to increase the reflection density</a:t>
            </a:r>
          </a:p>
          <a:p>
            <a:pPr marL="1142824" lvl="1" eaLnBrk="1" hangingPunct="1">
              <a:spcAft>
                <a:spcPts val="600"/>
              </a:spcAft>
            </a:pPr>
            <a:r>
              <a:rPr lang="en-US" dirty="0"/>
              <a:t>Avoid </a:t>
            </a:r>
            <a:r>
              <a:rPr lang="en-US" dirty="0">
                <a:solidFill>
                  <a:srgbClr val="0000FF"/>
                </a:solidFill>
              </a:rPr>
              <a:t>flutter echoes </a:t>
            </a:r>
            <a:r>
              <a:rPr lang="en-US" dirty="0"/>
              <a:t>(rapid echo of even rate)</a:t>
            </a:r>
          </a:p>
          <a:p>
            <a:pPr marL="634904" eaLnBrk="1" hangingPunct="1">
              <a:spcAft>
                <a:spcPts val="600"/>
              </a:spcAft>
            </a:pPr>
            <a:r>
              <a:rPr lang="en-US" dirty="0" err="1"/>
              <a:t>Lowpass</a:t>
            </a:r>
            <a:r>
              <a:rPr lang="en-US" dirty="0"/>
              <a:t> filters in feedback loops</a:t>
            </a:r>
          </a:p>
          <a:p>
            <a:pPr marL="1142824" lvl="1" eaLnBrk="1" hangingPunct="1">
              <a:spcAft>
                <a:spcPts val="600"/>
              </a:spcAft>
            </a:pPr>
            <a:r>
              <a:rPr lang="en-US" dirty="0"/>
              <a:t>Alter reverberation time as a function of frequency</a:t>
            </a:r>
          </a:p>
          <a:p>
            <a:pPr marL="1142824" lvl="1" eaLnBrk="1" hangingPunct="1">
              <a:spcAft>
                <a:spcPts val="600"/>
              </a:spcAft>
            </a:pPr>
            <a:r>
              <a:rPr lang="en-US" dirty="0"/>
              <a:t>Different in each comb filter because their coefficients depend on delay line length</a:t>
            </a:r>
          </a:p>
          <a:p>
            <a:pPr marL="634904" eaLnBrk="1" hangingPunct="1">
              <a:spcAft>
                <a:spcPts val="600"/>
              </a:spcAft>
            </a:pPr>
            <a:r>
              <a:rPr lang="en-US" dirty="0"/>
              <a:t>Last delay block</a:t>
            </a:r>
          </a:p>
          <a:p>
            <a:pPr marL="1142824" lvl="1" eaLnBrk="1" hangingPunct="1">
              <a:spcAft>
                <a:spcPts val="600"/>
              </a:spcAft>
            </a:pPr>
            <a:r>
              <a:rPr lang="en-US" dirty="0"/>
              <a:t>Used to delay late reflections compared to early ones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GB"/>
              <a:t>Flutter Echoes</a:t>
            </a:r>
            <a:endParaRPr lang="en-US"/>
          </a:p>
        </p:txBody>
      </p:sp>
      <p:sp>
        <p:nvSpPr>
          <p:cNvPr id="102403" name="Rectangle 3"/>
          <p:cNvSpPr>
            <a:spLocks noGrp="1" noChangeArrowheads="1"/>
          </p:cNvSpPr>
          <p:nvPr>
            <p:ph type="body" idx="1"/>
          </p:nvPr>
        </p:nvSpPr>
        <p:spPr/>
        <p:txBody>
          <a:bodyPr/>
          <a:lstStyle/>
          <a:p>
            <a:r>
              <a:rPr lang="en-US"/>
              <a:t>Output of single comb filter has distinct periodicity</a:t>
            </a:r>
          </a:p>
          <a:p>
            <a:pPr lvl="1"/>
            <a:r>
              <a:rPr lang="en-US"/>
              <a:t>distances between adjacent echoes decided by single delay parameter</a:t>
            </a:r>
          </a:p>
          <a:p>
            <a:r>
              <a:rPr lang="en-US"/>
              <a:t>Flutter echo - rapid multiple echo of even rate</a:t>
            </a:r>
          </a:p>
          <a:p>
            <a:r>
              <a:rPr lang="en-US"/>
              <a:t>Moorer’s Reverberator</a:t>
            </a:r>
          </a:p>
          <a:p>
            <a:pPr lvl="1"/>
            <a:r>
              <a:rPr lang="en-US"/>
              <a:t>To avoid periodicity, several comb filters with co-prime delays in paralleled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Examples</a:t>
            </a:r>
            <a:endParaRPr lang="en-US"/>
          </a:p>
        </p:txBody>
      </p:sp>
      <p:sp>
        <p:nvSpPr>
          <p:cNvPr id="105475" name="Rectangle 3"/>
          <p:cNvSpPr>
            <a:spLocks noGrp="1" noChangeArrowheads="1"/>
          </p:cNvSpPr>
          <p:nvPr>
            <p:ph type="body" idx="1"/>
          </p:nvPr>
        </p:nvSpPr>
        <p:spPr>
          <a:xfrm>
            <a:off x="0" y="1088250"/>
            <a:ext cx="2609991" cy="8396676"/>
          </a:xfrm>
        </p:spPr>
        <p:txBody>
          <a:bodyPr anchor="t"/>
          <a:lstStyle/>
          <a:p>
            <a:pPr marL="0" indent="0">
              <a:buNone/>
            </a:pPr>
            <a:r>
              <a:rPr lang="en-CA" sz="2800" dirty="0"/>
              <a:t>Concert hall simulation, RT</a:t>
            </a:r>
            <a:r>
              <a:rPr lang="en-CA" sz="2800" baseline="-25000" dirty="0"/>
              <a:t>60</a:t>
            </a:r>
            <a:r>
              <a:rPr lang="en-CA" sz="2800" dirty="0"/>
              <a:t> = 3.0s</a:t>
            </a:r>
          </a:p>
          <a:p>
            <a:pPr marL="0" indent="0"/>
            <a:endParaRPr lang="en-CA" sz="2800" dirty="0"/>
          </a:p>
          <a:p>
            <a:pPr marL="0" indent="0"/>
            <a:endParaRPr lang="en-CA" sz="2800" dirty="0"/>
          </a:p>
          <a:p>
            <a:pPr marL="0" indent="0"/>
            <a:endParaRPr lang="en-CA" sz="2800" dirty="0"/>
          </a:p>
          <a:p>
            <a:pPr marL="0" indent="0">
              <a:buNone/>
            </a:pPr>
            <a:endParaRPr lang="en-CA" sz="2800" dirty="0"/>
          </a:p>
          <a:p>
            <a:pPr marL="0" indent="0"/>
            <a:endParaRPr lang="en-CA" sz="2800" dirty="0"/>
          </a:p>
          <a:p>
            <a:pPr marL="0" indent="0">
              <a:buNone/>
            </a:pPr>
            <a:endParaRPr lang="en-CA" sz="2800" dirty="0"/>
          </a:p>
          <a:p>
            <a:pPr marL="0" indent="0">
              <a:buNone/>
            </a:pPr>
            <a:r>
              <a:rPr lang="en-CA" sz="2800" dirty="0"/>
              <a:t>Concert hall simulation, RT</a:t>
            </a:r>
            <a:r>
              <a:rPr lang="en-CA" sz="2800" baseline="-25000" dirty="0"/>
              <a:t>60</a:t>
            </a:r>
            <a:r>
              <a:rPr lang="en-CA" sz="2800" dirty="0"/>
              <a:t> = 0.4s</a:t>
            </a:r>
            <a:r>
              <a:rPr lang="en-CA" sz="4000" dirty="0"/>
              <a:t> </a:t>
            </a:r>
            <a:endParaRPr lang="en-US" sz="4000" dirty="0"/>
          </a:p>
        </p:txBody>
      </p:sp>
      <p:graphicFrame>
        <p:nvGraphicFramePr>
          <p:cNvPr id="105481" name="Object 9">
            <a:hlinkClick r:id="" action="ppaction://ole?verb=0"/>
          </p:cNvPr>
          <p:cNvGraphicFramePr>
            <a:graphicFrameLocks noChangeAspect="1"/>
          </p:cNvGraphicFramePr>
          <p:nvPr/>
        </p:nvGraphicFramePr>
        <p:xfrm>
          <a:off x="603250" y="2406650"/>
          <a:ext cx="1147763" cy="1379538"/>
        </p:xfrm>
        <a:graphic>
          <a:graphicData uri="http://schemas.openxmlformats.org/presentationml/2006/ole">
            <mc:AlternateContent xmlns:mc="http://schemas.openxmlformats.org/markup-compatibility/2006">
              <mc:Choice xmlns:v="urn:schemas-microsoft-com:vml" Requires="v">
                <p:oleObj name="Package" showAsIcon="1" r:id="rId3" imgW="572040" imgH="685440" progId="Package">
                  <p:embed/>
                </p:oleObj>
              </mc:Choice>
              <mc:Fallback>
                <p:oleObj name="Package" showAsIcon="1" r:id="rId3" imgW="572040" imgH="685440" progId="Package">
                  <p:embed/>
                  <p:pic>
                    <p:nvPicPr>
                      <p:cNvPr id="105481" name="Object 9">
                        <a:hlinkClick r:id="" action="ppaction://ole?verb=0"/>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 y="2406650"/>
                        <a:ext cx="1147763" cy="1379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83" name="Object 11">
            <a:hlinkClick r:id="" action="ppaction://ole?verb=0"/>
          </p:cNvPr>
          <p:cNvGraphicFramePr>
            <a:graphicFrameLocks noChangeAspect="1"/>
          </p:cNvGraphicFramePr>
          <p:nvPr/>
        </p:nvGraphicFramePr>
        <p:xfrm>
          <a:off x="501650" y="7015163"/>
          <a:ext cx="1147763" cy="1379537"/>
        </p:xfrm>
        <a:graphic>
          <a:graphicData uri="http://schemas.openxmlformats.org/presentationml/2006/ole">
            <mc:AlternateContent xmlns:mc="http://schemas.openxmlformats.org/markup-compatibility/2006">
              <mc:Choice xmlns:v="urn:schemas-microsoft-com:vml" Requires="v">
                <p:oleObj name="Package" showAsIcon="1" r:id="rId5" imgW="572040" imgH="685440" progId="Package">
                  <p:embed/>
                </p:oleObj>
              </mc:Choice>
              <mc:Fallback>
                <p:oleObj name="Package" showAsIcon="1" r:id="rId5" imgW="572040" imgH="685440" progId="Package">
                  <p:embed/>
                  <p:pic>
                    <p:nvPicPr>
                      <p:cNvPr id="105483" name="Object 11">
                        <a:hlinkClick r:id="" action="ppaction://ole?verb=0"/>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 y="7015163"/>
                        <a:ext cx="1147763" cy="1379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5" name="Rectangle 13"/>
          <p:cNvSpPr>
            <a:spLocks noChangeArrowheads="1"/>
          </p:cNvSpPr>
          <p:nvPr/>
        </p:nvSpPr>
        <p:spPr bwMode="auto">
          <a:xfrm>
            <a:off x="0" y="9279467"/>
            <a:ext cx="12338756" cy="476026"/>
          </a:xfrm>
          <a:prstGeom prst="rect">
            <a:avLst/>
          </a:prstGeom>
          <a:noFill/>
          <a:ln w="9525">
            <a:noFill/>
            <a:miter lim="800000"/>
            <a:headEnd/>
            <a:tailEnd/>
          </a:ln>
          <a:effectLst/>
        </p:spPr>
        <p:txBody>
          <a:bodyPr lIns="130046" tIns="65023" rIns="130046" bIns="65023">
            <a:spAutoFit/>
          </a:bodyPr>
          <a:lstStyle/>
          <a:p>
            <a:pPr>
              <a:lnSpc>
                <a:spcPct val="80000"/>
              </a:lnSpc>
              <a:spcBef>
                <a:spcPct val="20000"/>
              </a:spcBef>
              <a:buClr>
                <a:schemeClr val="accent2"/>
              </a:buClr>
              <a:buFont typeface="Wingdings" pitchFamily="2" charset="2"/>
              <a:buNone/>
            </a:pPr>
            <a:r>
              <a:rPr lang="en-CA" sz="2800" dirty="0"/>
              <a:t>Some clicking, or something </a:t>
            </a:r>
            <a:r>
              <a:rPr lang="en-CA" sz="2800" i="1" dirty="0"/>
              <a:t>squishy</a:t>
            </a:r>
            <a:r>
              <a:rPr lang="en-CA" sz="2800" dirty="0"/>
              <a:t> can be heard during the word </a:t>
            </a:r>
            <a:r>
              <a:rPr lang="en-CA" sz="2800" i="1" dirty="0"/>
              <a:t>sitting</a:t>
            </a:r>
            <a:endParaRPr lang="en-US" sz="2800" i="1" dirty="0"/>
          </a:p>
        </p:txBody>
      </p:sp>
      <p:sp>
        <p:nvSpPr>
          <p:cNvPr id="105480" name="Text Box 8"/>
          <p:cNvSpPr txBox="1">
            <a:spLocks noChangeArrowheads="1"/>
          </p:cNvSpPr>
          <p:nvPr/>
        </p:nvSpPr>
        <p:spPr bwMode="auto">
          <a:xfrm>
            <a:off x="2300475" y="4885578"/>
            <a:ext cx="616575" cy="1440970"/>
          </a:xfrm>
          <a:prstGeom prst="rect">
            <a:avLst/>
          </a:prstGeom>
          <a:noFill/>
          <a:ln w="9525">
            <a:noFill/>
            <a:miter lim="800000"/>
            <a:headEnd/>
            <a:tailEnd/>
          </a:ln>
          <a:effectLst/>
        </p:spPr>
        <p:txBody>
          <a:bodyPr vert="eaVert" wrap="none" lIns="130046" tIns="65023" rIns="130046" bIns="65023">
            <a:spAutoFit/>
          </a:bodyPr>
          <a:lstStyle/>
          <a:p>
            <a:r>
              <a:rPr lang="en-GB" sz="2300" dirty="0"/>
              <a:t>Amplitude</a:t>
            </a:r>
            <a:endParaRPr lang="en-US" sz="2300" dirty="0"/>
          </a:p>
        </p:txBody>
      </p:sp>
      <p:sp>
        <p:nvSpPr>
          <p:cNvPr id="105486" name="AutoShape 14"/>
          <p:cNvSpPr>
            <a:spLocks noChangeAspect="1" noChangeArrowheads="1" noTextEdit="1"/>
          </p:cNvSpPr>
          <p:nvPr/>
        </p:nvSpPr>
        <p:spPr bwMode="auto">
          <a:xfrm>
            <a:off x="2508393" y="1097281"/>
            <a:ext cx="10496408" cy="8656320"/>
          </a:xfrm>
          <a:prstGeom prst="rect">
            <a:avLst/>
          </a:prstGeom>
          <a:noFill/>
          <a:ln w="9525">
            <a:noFill/>
            <a:miter lim="800000"/>
            <a:headEnd/>
            <a:tailEnd/>
          </a:ln>
        </p:spPr>
        <p:txBody>
          <a:bodyPr lIns="130046" tIns="65023" rIns="130046" bIns="65023"/>
          <a:lstStyle/>
          <a:p>
            <a:endParaRPr lang="en-US"/>
          </a:p>
        </p:txBody>
      </p:sp>
      <p:sp>
        <p:nvSpPr>
          <p:cNvPr id="105489" name="Rectangle 17"/>
          <p:cNvSpPr>
            <a:spLocks noChangeArrowheads="1"/>
          </p:cNvSpPr>
          <p:nvPr/>
        </p:nvSpPr>
        <p:spPr bwMode="auto">
          <a:xfrm>
            <a:off x="3163148" y="1088250"/>
            <a:ext cx="9803271" cy="7728374"/>
          </a:xfrm>
          <a:prstGeom prst="rect">
            <a:avLst/>
          </a:prstGeom>
          <a:noFill/>
          <a:ln w="0">
            <a:solidFill>
              <a:srgbClr val="FFFFFF"/>
            </a:solidFill>
            <a:miter lim="800000"/>
            <a:headEnd/>
            <a:tailEnd/>
          </a:ln>
        </p:spPr>
        <p:txBody>
          <a:bodyPr lIns="130046" tIns="65023" rIns="130046" bIns="65023"/>
          <a:lstStyle/>
          <a:p>
            <a:endParaRPr lang="en-US"/>
          </a:p>
        </p:txBody>
      </p:sp>
      <p:sp>
        <p:nvSpPr>
          <p:cNvPr id="105490" name="Line 18"/>
          <p:cNvSpPr>
            <a:spLocks noChangeShapeType="1"/>
          </p:cNvSpPr>
          <p:nvPr/>
        </p:nvSpPr>
        <p:spPr bwMode="auto">
          <a:xfrm>
            <a:off x="3163148" y="1088249"/>
            <a:ext cx="9803271" cy="2258"/>
          </a:xfrm>
          <a:prstGeom prst="line">
            <a:avLst/>
          </a:prstGeom>
          <a:noFill/>
          <a:ln w="0">
            <a:solidFill>
              <a:srgbClr val="000000"/>
            </a:solidFill>
            <a:round/>
            <a:headEnd/>
            <a:tailEnd/>
          </a:ln>
        </p:spPr>
        <p:txBody>
          <a:bodyPr lIns="130046" tIns="65023" rIns="130046" bIns="65023"/>
          <a:lstStyle/>
          <a:p>
            <a:endParaRPr lang="en-US"/>
          </a:p>
        </p:txBody>
      </p:sp>
      <p:sp>
        <p:nvSpPr>
          <p:cNvPr id="105491" name="Freeform 19"/>
          <p:cNvSpPr>
            <a:spLocks/>
          </p:cNvSpPr>
          <p:nvPr/>
        </p:nvSpPr>
        <p:spPr bwMode="auto">
          <a:xfrm>
            <a:off x="3163148" y="1088250"/>
            <a:ext cx="9803271" cy="7728374"/>
          </a:xfrm>
          <a:custGeom>
            <a:avLst/>
            <a:gdLst/>
            <a:ahLst/>
            <a:cxnLst>
              <a:cxn ang="0">
                <a:pos x="0" y="342"/>
              </a:cxn>
              <a:cxn ang="0">
                <a:pos x="434" y="342"/>
              </a:cxn>
              <a:cxn ang="0">
                <a:pos x="434" y="0"/>
              </a:cxn>
            </a:cxnLst>
            <a:rect l="0" t="0" r="r" b="b"/>
            <a:pathLst>
              <a:path w="434" h="342">
                <a:moveTo>
                  <a:pt x="0" y="342"/>
                </a:moveTo>
                <a:lnTo>
                  <a:pt x="434" y="342"/>
                </a:lnTo>
                <a:lnTo>
                  <a:pt x="434" y="0"/>
                </a:lnTo>
              </a:path>
            </a:pathLst>
          </a:custGeom>
          <a:noFill/>
          <a:ln w="0">
            <a:solidFill>
              <a:srgbClr val="000000"/>
            </a:solidFill>
            <a:prstDash val="solid"/>
            <a:round/>
            <a:headEnd/>
            <a:tailEnd/>
          </a:ln>
        </p:spPr>
        <p:txBody>
          <a:bodyPr lIns="130046" tIns="65023" rIns="130046" bIns="65023"/>
          <a:lstStyle/>
          <a:p>
            <a:endParaRPr lang="en-US"/>
          </a:p>
        </p:txBody>
      </p:sp>
      <p:sp>
        <p:nvSpPr>
          <p:cNvPr id="105492" name="Line 20"/>
          <p:cNvSpPr>
            <a:spLocks noChangeShapeType="1"/>
          </p:cNvSpPr>
          <p:nvPr/>
        </p:nvSpPr>
        <p:spPr bwMode="auto">
          <a:xfrm flipV="1">
            <a:off x="3163148" y="1088250"/>
            <a:ext cx="2257" cy="7728374"/>
          </a:xfrm>
          <a:prstGeom prst="line">
            <a:avLst/>
          </a:prstGeom>
          <a:noFill/>
          <a:ln w="0">
            <a:solidFill>
              <a:srgbClr val="000000"/>
            </a:solidFill>
            <a:round/>
            <a:headEnd/>
            <a:tailEnd/>
          </a:ln>
        </p:spPr>
        <p:txBody>
          <a:bodyPr lIns="130046" tIns="65023" rIns="130046" bIns="65023"/>
          <a:lstStyle/>
          <a:p>
            <a:endParaRPr lang="en-US"/>
          </a:p>
        </p:txBody>
      </p:sp>
      <p:sp>
        <p:nvSpPr>
          <p:cNvPr id="105493" name="Line 21"/>
          <p:cNvSpPr>
            <a:spLocks noChangeShapeType="1"/>
          </p:cNvSpPr>
          <p:nvPr/>
        </p:nvSpPr>
        <p:spPr bwMode="auto">
          <a:xfrm>
            <a:off x="3163148" y="8816624"/>
            <a:ext cx="9803271" cy="2257"/>
          </a:xfrm>
          <a:prstGeom prst="line">
            <a:avLst/>
          </a:prstGeom>
          <a:noFill/>
          <a:ln w="0">
            <a:solidFill>
              <a:srgbClr val="000000"/>
            </a:solidFill>
            <a:round/>
            <a:headEnd/>
            <a:tailEnd/>
          </a:ln>
        </p:spPr>
        <p:txBody>
          <a:bodyPr lIns="130046" tIns="65023" rIns="130046" bIns="65023"/>
          <a:lstStyle/>
          <a:p>
            <a:endParaRPr lang="en-US"/>
          </a:p>
        </p:txBody>
      </p:sp>
      <p:sp>
        <p:nvSpPr>
          <p:cNvPr id="105494" name="Line 22"/>
          <p:cNvSpPr>
            <a:spLocks noChangeShapeType="1"/>
          </p:cNvSpPr>
          <p:nvPr/>
        </p:nvSpPr>
        <p:spPr bwMode="auto">
          <a:xfrm flipV="1">
            <a:off x="3163148" y="1088250"/>
            <a:ext cx="2257" cy="7728374"/>
          </a:xfrm>
          <a:prstGeom prst="line">
            <a:avLst/>
          </a:prstGeom>
          <a:noFill/>
          <a:ln w="0">
            <a:solidFill>
              <a:srgbClr val="000000"/>
            </a:solidFill>
            <a:round/>
            <a:headEnd/>
            <a:tailEnd/>
          </a:ln>
        </p:spPr>
        <p:txBody>
          <a:bodyPr lIns="130046" tIns="65023" rIns="130046" bIns="65023"/>
          <a:lstStyle/>
          <a:p>
            <a:endParaRPr lang="en-US"/>
          </a:p>
        </p:txBody>
      </p:sp>
      <p:sp>
        <p:nvSpPr>
          <p:cNvPr id="105495" name="Line 23"/>
          <p:cNvSpPr>
            <a:spLocks noChangeShapeType="1"/>
          </p:cNvSpPr>
          <p:nvPr/>
        </p:nvSpPr>
        <p:spPr bwMode="auto">
          <a:xfrm flipV="1">
            <a:off x="3388926" y="8703735"/>
            <a:ext cx="2257" cy="112889"/>
          </a:xfrm>
          <a:prstGeom prst="line">
            <a:avLst/>
          </a:prstGeom>
          <a:noFill/>
          <a:ln w="0">
            <a:solidFill>
              <a:srgbClr val="000000"/>
            </a:solidFill>
            <a:round/>
            <a:headEnd/>
            <a:tailEnd/>
          </a:ln>
        </p:spPr>
        <p:txBody>
          <a:bodyPr lIns="130046" tIns="65023" rIns="130046" bIns="65023"/>
          <a:lstStyle/>
          <a:p>
            <a:endParaRPr lang="en-US"/>
          </a:p>
        </p:txBody>
      </p:sp>
      <p:sp>
        <p:nvSpPr>
          <p:cNvPr id="105496" name="Line 24"/>
          <p:cNvSpPr>
            <a:spLocks noChangeShapeType="1"/>
          </p:cNvSpPr>
          <p:nvPr/>
        </p:nvSpPr>
        <p:spPr bwMode="auto">
          <a:xfrm>
            <a:off x="3388926" y="1088249"/>
            <a:ext cx="2257" cy="90311"/>
          </a:xfrm>
          <a:prstGeom prst="line">
            <a:avLst/>
          </a:prstGeom>
          <a:noFill/>
          <a:ln w="0">
            <a:solidFill>
              <a:srgbClr val="000000"/>
            </a:solidFill>
            <a:round/>
            <a:headEnd/>
            <a:tailEnd/>
          </a:ln>
        </p:spPr>
        <p:txBody>
          <a:bodyPr lIns="130046" tIns="65023" rIns="130046" bIns="65023"/>
          <a:lstStyle/>
          <a:p>
            <a:endParaRPr lang="en-US"/>
          </a:p>
        </p:txBody>
      </p:sp>
      <p:sp>
        <p:nvSpPr>
          <p:cNvPr id="105497" name="Rectangle 25"/>
          <p:cNvSpPr>
            <a:spLocks noChangeArrowheads="1"/>
          </p:cNvSpPr>
          <p:nvPr/>
        </p:nvSpPr>
        <p:spPr bwMode="auto">
          <a:xfrm>
            <a:off x="3319590" y="8884357"/>
            <a:ext cx="163507" cy="353943"/>
          </a:xfrm>
          <a:prstGeom prst="rect">
            <a:avLst/>
          </a:prstGeom>
          <a:noFill/>
          <a:ln w="9525">
            <a:noFill/>
            <a:miter lim="800000"/>
            <a:headEnd/>
            <a:tailEnd/>
          </a:ln>
        </p:spPr>
        <p:txBody>
          <a:bodyPr wrap="none" lIns="0" tIns="0" rIns="0" bIns="0">
            <a:spAutoFit/>
          </a:bodyPr>
          <a:lstStyle/>
          <a:p>
            <a:r>
              <a:rPr lang="en-US" sz="2300" dirty="0">
                <a:latin typeface="Helvetica" charset="0"/>
              </a:rPr>
              <a:t>0</a:t>
            </a:r>
            <a:endParaRPr lang="en-US" dirty="0"/>
          </a:p>
        </p:txBody>
      </p:sp>
      <p:sp>
        <p:nvSpPr>
          <p:cNvPr id="105498" name="Line 26"/>
          <p:cNvSpPr>
            <a:spLocks noChangeShapeType="1"/>
          </p:cNvSpPr>
          <p:nvPr/>
        </p:nvSpPr>
        <p:spPr bwMode="auto">
          <a:xfrm flipV="1">
            <a:off x="6439182" y="8703735"/>
            <a:ext cx="2258" cy="112889"/>
          </a:xfrm>
          <a:prstGeom prst="line">
            <a:avLst/>
          </a:prstGeom>
          <a:noFill/>
          <a:ln w="0">
            <a:solidFill>
              <a:srgbClr val="000000"/>
            </a:solidFill>
            <a:round/>
            <a:headEnd/>
            <a:tailEnd/>
          </a:ln>
        </p:spPr>
        <p:txBody>
          <a:bodyPr lIns="130046" tIns="65023" rIns="130046" bIns="65023"/>
          <a:lstStyle/>
          <a:p>
            <a:endParaRPr lang="en-US"/>
          </a:p>
        </p:txBody>
      </p:sp>
      <p:sp>
        <p:nvSpPr>
          <p:cNvPr id="105500" name="Rectangle 28"/>
          <p:cNvSpPr>
            <a:spLocks noChangeArrowheads="1"/>
          </p:cNvSpPr>
          <p:nvPr/>
        </p:nvSpPr>
        <p:spPr bwMode="auto">
          <a:xfrm>
            <a:off x="6163206" y="8884357"/>
            <a:ext cx="572273" cy="353943"/>
          </a:xfrm>
          <a:prstGeom prst="rect">
            <a:avLst/>
          </a:prstGeom>
          <a:noFill/>
          <a:ln w="9525">
            <a:noFill/>
            <a:miter lim="800000"/>
            <a:headEnd/>
            <a:tailEnd/>
          </a:ln>
        </p:spPr>
        <p:txBody>
          <a:bodyPr wrap="none" lIns="0" tIns="0" rIns="0" bIns="0">
            <a:spAutoFit/>
          </a:bodyPr>
          <a:lstStyle/>
          <a:p>
            <a:r>
              <a:rPr lang="en-US" sz="2300" dirty="0">
                <a:latin typeface="Helvetica" charset="0"/>
              </a:rPr>
              <a:t>0.05</a:t>
            </a:r>
            <a:endParaRPr lang="en-US" dirty="0"/>
          </a:p>
        </p:txBody>
      </p:sp>
      <p:sp>
        <p:nvSpPr>
          <p:cNvPr id="105501" name="Line 29"/>
          <p:cNvSpPr>
            <a:spLocks noChangeShapeType="1"/>
          </p:cNvSpPr>
          <p:nvPr/>
        </p:nvSpPr>
        <p:spPr bwMode="auto">
          <a:xfrm flipV="1">
            <a:off x="9509760" y="8703735"/>
            <a:ext cx="2258" cy="112889"/>
          </a:xfrm>
          <a:prstGeom prst="line">
            <a:avLst/>
          </a:prstGeom>
          <a:noFill/>
          <a:ln w="0">
            <a:solidFill>
              <a:srgbClr val="000000"/>
            </a:solidFill>
            <a:round/>
            <a:headEnd/>
            <a:tailEnd/>
          </a:ln>
        </p:spPr>
        <p:txBody>
          <a:bodyPr lIns="130046" tIns="65023" rIns="130046" bIns="65023"/>
          <a:lstStyle/>
          <a:p>
            <a:endParaRPr lang="en-US"/>
          </a:p>
        </p:txBody>
      </p:sp>
      <p:sp>
        <p:nvSpPr>
          <p:cNvPr id="105503" name="Rectangle 31"/>
          <p:cNvSpPr>
            <a:spLocks noChangeArrowheads="1"/>
          </p:cNvSpPr>
          <p:nvPr/>
        </p:nvSpPr>
        <p:spPr bwMode="auto">
          <a:xfrm>
            <a:off x="9303120" y="8884357"/>
            <a:ext cx="408766" cy="353943"/>
          </a:xfrm>
          <a:prstGeom prst="rect">
            <a:avLst/>
          </a:prstGeom>
          <a:noFill/>
          <a:ln w="9525">
            <a:noFill/>
            <a:miter lim="800000"/>
            <a:headEnd/>
            <a:tailEnd/>
          </a:ln>
        </p:spPr>
        <p:txBody>
          <a:bodyPr wrap="none" lIns="0" tIns="0" rIns="0" bIns="0">
            <a:spAutoFit/>
          </a:bodyPr>
          <a:lstStyle/>
          <a:p>
            <a:r>
              <a:rPr lang="en-US" sz="2300" dirty="0">
                <a:latin typeface="Helvetica" charset="0"/>
              </a:rPr>
              <a:t>0.1</a:t>
            </a:r>
            <a:endParaRPr lang="en-US" dirty="0"/>
          </a:p>
        </p:txBody>
      </p:sp>
      <p:sp>
        <p:nvSpPr>
          <p:cNvPr id="105504" name="Line 32"/>
          <p:cNvSpPr>
            <a:spLocks noChangeShapeType="1"/>
          </p:cNvSpPr>
          <p:nvPr/>
        </p:nvSpPr>
        <p:spPr bwMode="auto">
          <a:xfrm flipV="1">
            <a:off x="12582597" y="8703735"/>
            <a:ext cx="2257" cy="112889"/>
          </a:xfrm>
          <a:prstGeom prst="line">
            <a:avLst/>
          </a:prstGeom>
          <a:noFill/>
          <a:ln w="0">
            <a:solidFill>
              <a:srgbClr val="000000"/>
            </a:solidFill>
            <a:round/>
            <a:headEnd/>
            <a:tailEnd/>
          </a:ln>
        </p:spPr>
        <p:txBody>
          <a:bodyPr lIns="130046" tIns="65023" rIns="130046" bIns="65023"/>
          <a:lstStyle/>
          <a:p>
            <a:endParaRPr lang="en-US"/>
          </a:p>
        </p:txBody>
      </p:sp>
      <p:sp>
        <p:nvSpPr>
          <p:cNvPr id="105506" name="Rectangle 34"/>
          <p:cNvSpPr>
            <a:spLocks noChangeArrowheads="1"/>
          </p:cNvSpPr>
          <p:nvPr/>
        </p:nvSpPr>
        <p:spPr bwMode="auto">
          <a:xfrm>
            <a:off x="12306621" y="8884357"/>
            <a:ext cx="572273" cy="353943"/>
          </a:xfrm>
          <a:prstGeom prst="rect">
            <a:avLst/>
          </a:prstGeom>
          <a:noFill/>
          <a:ln w="9525">
            <a:noFill/>
            <a:miter lim="800000"/>
            <a:headEnd/>
            <a:tailEnd/>
          </a:ln>
        </p:spPr>
        <p:txBody>
          <a:bodyPr wrap="none" lIns="0" tIns="0" rIns="0" bIns="0">
            <a:spAutoFit/>
          </a:bodyPr>
          <a:lstStyle/>
          <a:p>
            <a:r>
              <a:rPr lang="en-US" sz="2300" dirty="0">
                <a:latin typeface="Helvetica" charset="0"/>
              </a:rPr>
              <a:t>0.15</a:t>
            </a:r>
            <a:endParaRPr lang="en-US" dirty="0"/>
          </a:p>
        </p:txBody>
      </p:sp>
      <p:sp>
        <p:nvSpPr>
          <p:cNvPr id="105507" name="Line 35"/>
          <p:cNvSpPr>
            <a:spLocks noChangeShapeType="1"/>
          </p:cNvSpPr>
          <p:nvPr/>
        </p:nvSpPr>
        <p:spPr bwMode="auto">
          <a:xfrm>
            <a:off x="3163148" y="8204765"/>
            <a:ext cx="112889" cy="2258"/>
          </a:xfrm>
          <a:prstGeom prst="line">
            <a:avLst/>
          </a:prstGeom>
          <a:noFill/>
          <a:ln w="0">
            <a:solidFill>
              <a:srgbClr val="000000"/>
            </a:solidFill>
            <a:round/>
            <a:headEnd/>
            <a:tailEnd/>
          </a:ln>
        </p:spPr>
        <p:txBody>
          <a:bodyPr lIns="130046" tIns="65023" rIns="130046" bIns="65023"/>
          <a:lstStyle/>
          <a:p>
            <a:endParaRPr lang="en-US"/>
          </a:p>
        </p:txBody>
      </p:sp>
      <p:sp>
        <p:nvSpPr>
          <p:cNvPr id="105508" name="Line 36"/>
          <p:cNvSpPr>
            <a:spLocks noChangeShapeType="1"/>
          </p:cNvSpPr>
          <p:nvPr/>
        </p:nvSpPr>
        <p:spPr bwMode="auto">
          <a:xfrm flipH="1">
            <a:off x="12876107" y="8204765"/>
            <a:ext cx="90311" cy="2258"/>
          </a:xfrm>
          <a:prstGeom prst="line">
            <a:avLst/>
          </a:prstGeom>
          <a:noFill/>
          <a:ln w="0">
            <a:solidFill>
              <a:srgbClr val="000000"/>
            </a:solidFill>
            <a:round/>
            <a:headEnd/>
            <a:tailEnd/>
          </a:ln>
        </p:spPr>
        <p:txBody>
          <a:bodyPr lIns="130046" tIns="65023" rIns="130046" bIns="65023"/>
          <a:lstStyle/>
          <a:p>
            <a:endParaRPr lang="en-US"/>
          </a:p>
        </p:txBody>
      </p:sp>
      <p:sp>
        <p:nvSpPr>
          <p:cNvPr id="105509" name="Rectangle 37"/>
          <p:cNvSpPr>
            <a:spLocks noChangeArrowheads="1"/>
          </p:cNvSpPr>
          <p:nvPr/>
        </p:nvSpPr>
        <p:spPr bwMode="auto">
          <a:xfrm>
            <a:off x="2594913" y="8024143"/>
            <a:ext cx="506550" cy="353943"/>
          </a:xfrm>
          <a:prstGeom prst="rect">
            <a:avLst/>
          </a:prstGeom>
          <a:noFill/>
          <a:ln w="9525">
            <a:noFill/>
            <a:miter lim="800000"/>
            <a:headEnd/>
            <a:tailEnd/>
          </a:ln>
        </p:spPr>
        <p:txBody>
          <a:bodyPr wrap="none" lIns="0" tIns="0" rIns="0" bIns="0">
            <a:spAutoFit/>
          </a:bodyPr>
          <a:lstStyle/>
          <a:p>
            <a:r>
              <a:rPr lang="en-US" sz="2300" dirty="0">
                <a:latin typeface="Helvetica" charset="0"/>
              </a:rPr>
              <a:t>-0.6</a:t>
            </a:r>
            <a:endParaRPr lang="en-US" dirty="0"/>
          </a:p>
        </p:txBody>
      </p:sp>
      <p:sp>
        <p:nvSpPr>
          <p:cNvPr id="105510" name="Line 38"/>
          <p:cNvSpPr>
            <a:spLocks noChangeShapeType="1"/>
          </p:cNvSpPr>
          <p:nvPr/>
        </p:nvSpPr>
        <p:spPr bwMode="auto">
          <a:xfrm>
            <a:off x="3163148" y="7346809"/>
            <a:ext cx="112889" cy="2258"/>
          </a:xfrm>
          <a:prstGeom prst="line">
            <a:avLst/>
          </a:prstGeom>
          <a:noFill/>
          <a:ln w="0">
            <a:solidFill>
              <a:srgbClr val="000000"/>
            </a:solidFill>
            <a:round/>
            <a:headEnd/>
            <a:tailEnd/>
          </a:ln>
        </p:spPr>
        <p:txBody>
          <a:bodyPr lIns="130046" tIns="65023" rIns="130046" bIns="65023"/>
          <a:lstStyle/>
          <a:p>
            <a:endParaRPr lang="en-US"/>
          </a:p>
        </p:txBody>
      </p:sp>
      <p:sp>
        <p:nvSpPr>
          <p:cNvPr id="105511" name="Line 39"/>
          <p:cNvSpPr>
            <a:spLocks noChangeShapeType="1"/>
          </p:cNvSpPr>
          <p:nvPr/>
        </p:nvSpPr>
        <p:spPr bwMode="auto">
          <a:xfrm flipH="1">
            <a:off x="12876107" y="7346809"/>
            <a:ext cx="90311" cy="2258"/>
          </a:xfrm>
          <a:prstGeom prst="line">
            <a:avLst/>
          </a:prstGeom>
          <a:noFill/>
          <a:ln w="0">
            <a:solidFill>
              <a:srgbClr val="000000"/>
            </a:solidFill>
            <a:round/>
            <a:headEnd/>
            <a:tailEnd/>
          </a:ln>
        </p:spPr>
        <p:txBody>
          <a:bodyPr lIns="130046" tIns="65023" rIns="130046" bIns="65023"/>
          <a:lstStyle/>
          <a:p>
            <a:endParaRPr lang="en-US"/>
          </a:p>
        </p:txBody>
      </p:sp>
      <p:sp>
        <p:nvSpPr>
          <p:cNvPr id="105512" name="Rectangle 40"/>
          <p:cNvSpPr>
            <a:spLocks noChangeArrowheads="1"/>
          </p:cNvSpPr>
          <p:nvPr/>
        </p:nvSpPr>
        <p:spPr bwMode="auto">
          <a:xfrm>
            <a:off x="2594913" y="7166187"/>
            <a:ext cx="506550" cy="353943"/>
          </a:xfrm>
          <a:prstGeom prst="rect">
            <a:avLst/>
          </a:prstGeom>
          <a:noFill/>
          <a:ln w="9525">
            <a:noFill/>
            <a:miter lim="800000"/>
            <a:headEnd/>
            <a:tailEnd/>
          </a:ln>
        </p:spPr>
        <p:txBody>
          <a:bodyPr wrap="none" lIns="0" tIns="0" rIns="0" bIns="0">
            <a:spAutoFit/>
          </a:bodyPr>
          <a:lstStyle/>
          <a:p>
            <a:r>
              <a:rPr lang="en-US" sz="2300" dirty="0">
                <a:latin typeface="Helvetica" charset="0"/>
              </a:rPr>
              <a:t>-0.4</a:t>
            </a:r>
            <a:endParaRPr lang="en-US" dirty="0"/>
          </a:p>
        </p:txBody>
      </p:sp>
      <p:sp>
        <p:nvSpPr>
          <p:cNvPr id="105513" name="Line 41"/>
          <p:cNvSpPr>
            <a:spLocks noChangeShapeType="1"/>
          </p:cNvSpPr>
          <p:nvPr/>
        </p:nvSpPr>
        <p:spPr bwMode="auto">
          <a:xfrm>
            <a:off x="3163148" y="6488854"/>
            <a:ext cx="112889" cy="2258"/>
          </a:xfrm>
          <a:prstGeom prst="line">
            <a:avLst/>
          </a:prstGeom>
          <a:noFill/>
          <a:ln w="0">
            <a:solidFill>
              <a:srgbClr val="000000"/>
            </a:solidFill>
            <a:round/>
            <a:headEnd/>
            <a:tailEnd/>
          </a:ln>
        </p:spPr>
        <p:txBody>
          <a:bodyPr lIns="130046" tIns="65023" rIns="130046" bIns="65023"/>
          <a:lstStyle/>
          <a:p>
            <a:endParaRPr lang="en-US"/>
          </a:p>
        </p:txBody>
      </p:sp>
      <p:sp>
        <p:nvSpPr>
          <p:cNvPr id="105514" name="Line 42"/>
          <p:cNvSpPr>
            <a:spLocks noChangeShapeType="1"/>
          </p:cNvSpPr>
          <p:nvPr/>
        </p:nvSpPr>
        <p:spPr bwMode="auto">
          <a:xfrm flipH="1">
            <a:off x="12876107" y="6488854"/>
            <a:ext cx="90311" cy="2258"/>
          </a:xfrm>
          <a:prstGeom prst="line">
            <a:avLst/>
          </a:prstGeom>
          <a:noFill/>
          <a:ln w="0">
            <a:solidFill>
              <a:srgbClr val="000000"/>
            </a:solidFill>
            <a:round/>
            <a:headEnd/>
            <a:tailEnd/>
          </a:ln>
        </p:spPr>
        <p:txBody>
          <a:bodyPr lIns="130046" tIns="65023" rIns="130046" bIns="65023"/>
          <a:lstStyle/>
          <a:p>
            <a:endParaRPr lang="en-US"/>
          </a:p>
        </p:txBody>
      </p:sp>
      <p:sp>
        <p:nvSpPr>
          <p:cNvPr id="105515" name="Rectangle 43"/>
          <p:cNvSpPr>
            <a:spLocks noChangeArrowheads="1"/>
          </p:cNvSpPr>
          <p:nvPr/>
        </p:nvSpPr>
        <p:spPr bwMode="auto">
          <a:xfrm>
            <a:off x="2594913" y="6308232"/>
            <a:ext cx="506550" cy="353943"/>
          </a:xfrm>
          <a:prstGeom prst="rect">
            <a:avLst/>
          </a:prstGeom>
          <a:noFill/>
          <a:ln w="9525">
            <a:noFill/>
            <a:miter lim="800000"/>
            <a:headEnd/>
            <a:tailEnd/>
          </a:ln>
        </p:spPr>
        <p:txBody>
          <a:bodyPr wrap="none" lIns="0" tIns="0" rIns="0" bIns="0">
            <a:spAutoFit/>
          </a:bodyPr>
          <a:lstStyle/>
          <a:p>
            <a:r>
              <a:rPr lang="en-US" sz="2300" dirty="0">
                <a:latin typeface="Helvetica" charset="0"/>
              </a:rPr>
              <a:t>-0.2</a:t>
            </a:r>
            <a:endParaRPr lang="en-US" dirty="0"/>
          </a:p>
        </p:txBody>
      </p:sp>
      <p:sp>
        <p:nvSpPr>
          <p:cNvPr id="105516" name="Line 44"/>
          <p:cNvSpPr>
            <a:spLocks noChangeShapeType="1"/>
          </p:cNvSpPr>
          <p:nvPr/>
        </p:nvSpPr>
        <p:spPr bwMode="auto">
          <a:xfrm>
            <a:off x="3163148" y="5630898"/>
            <a:ext cx="112889" cy="2258"/>
          </a:xfrm>
          <a:prstGeom prst="line">
            <a:avLst/>
          </a:prstGeom>
          <a:noFill/>
          <a:ln w="0">
            <a:solidFill>
              <a:srgbClr val="000000"/>
            </a:solidFill>
            <a:round/>
            <a:headEnd/>
            <a:tailEnd/>
          </a:ln>
        </p:spPr>
        <p:txBody>
          <a:bodyPr lIns="130046" tIns="65023" rIns="130046" bIns="65023"/>
          <a:lstStyle/>
          <a:p>
            <a:endParaRPr lang="en-US"/>
          </a:p>
        </p:txBody>
      </p:sp>
      <p:sp>
        <p:nvSpPr>
          <p:cNvPr id="105517" name="Line 45"/>
          <p:cNvSpPr>
            <a:spLocks noChangeShapeType="1"/>
          </p:cNvSpPr>
          <p:nvPr/>
        </p:nvSpPr>
        <p:spPr bwMode="auto">
          <a:xfrm flipH="1">
            <a:off x="12876107" y="5630898"/>
            <a:ext cx="90311" cy="2258"/>
          </a:xfrm>
          <a:prstGeom prst="line">
            <a:avLst/>
          </a:prstGeom>
          <a:noFill/>
          <a:ln w="0">
            <a:solidFill>
              <a:srgbClr val="000000"/>
            </a:solidFill>
            <a:round/>
            <a:headEnd/>
            <a:tailEnd/>
          </a:ln>
        </p:spPr>
        <p:txBody>
          <a:bodyPr lIns="130046" tIns="65023" rIns="130046" bIns="65023"/>
          <a:lstStyle/>
          <a:p>
            <a:endParaRPr lang="en-US"/>
          </a:p>
        </p:txBody>
      </p:sp>
      <p:sp>
        <p:nvSpPr>
          <p:cNvPr id="105518" name="Rectangle 46"/>
          <p:cNvSpPr>
            <a:spLocks noChangeArrowheads="1"/>
          </p:cNvSpPr>
          <p:nvPr/>
        </p:nvSpPr>
        <p:spPr bwMode="auto">
          <a:xfrm>
            <a:off x="2935767" y="5450276"/>
            <a:ext cx="163507" cy="353943"/>
          </a:xfrm>
          <a:prstGeom prst="rect">
            <a:avLst/>
          </a:prstGeom>
          <a:noFill/>
          <a:ln w="9525">
            <a:noFill/>
            <a:miter lim="800000"/>
            <a:headEnd/>
            <a:tailEnd/>
          </a:ln>
        </p:spPr>
        <p:txBody>
          <a:bodyPr wrap="none" lIns="0" tIns="0" rIns="0" bIns="0">
            <a:spAutoFit/>
          </a:bodyPr>
          <a:lstStyle/>
          <a:p>
            <a:r>
              <a:rPr lang="en-US" sz="2300" dirty="0">
                <a:latin typeface="Helvetica" charset="0"/>
              </a:rPr>
              <a:t>0</a:t>
            </a:r>
            <a:endParaRPr lang="en-US" dirty="0"/>
          </a:p>
        </p:txBody>
      </p:sp>
      <p:sp>
        <p:nvSpPr>
          <p:cNvPr id="105519" name="Line 47"/>
          <p:cNvSpPr>
            <a:spLocks noChangeShapeType="1"/>
          </p:cNvSpPr>
          <p:nvPr/>
        </p:nvSpPr>
        <p:spPr bwMode="auto">
          <a:xfrm>
            <a:off x="3163148" y="4770686"/>
            <a:ext cx="112889" cy="2257"/>
          </a:xfrm>
          <a:prstGeom prst="line">
            <a:avLst/>
          </a:prstGeom>
          <a:noFill/>
          <a:ln w="0">
            <a:solidFill>
              <a:srgbClr val="000000"/>
            </a:solidFill>
            <a:round/>
            <a:headEnd/>
            <a:tailEnd/>
          </a:ln>
        </p:spPr>
        <p:txBody>
          <a:bodyPr lIns="130046" tIns="65023" rIns="130046" bIns="65023"/>
          <a:lstStyle/>
          <a:p>
            <a:endParaRPr lang="en-US"/>
          </a:p>
        </p:txBody>
      </p:sp>
      <p:sp>
        <p:nvSpPr>
          <p:cNvPr id="105520" name="Line 48"/>
          <p:cNvSpPr>
            <a:spLocks noChangeShapeType="1"/>
          </p:cNvSpPr>
          <p:nvPr/>
        </p:nvSpPr>
        <p:spPr bwMode="auto">
          <a:xfrm flipH="1">
            <a:off x="12876107" y="4770686"/>
            <a:ext cx="90311" cy="2257"/>
          </a:xfrm>
          <a:prstGeom prst="line">
            <a:avLst/>
          </a:prstGeom>
          <a:noFill/>
          <a:ln w="0">
            <a:solidFill>
              <a:srgbClr val="000000"/>
            </a:solidFill>
            <a:round/>
            <a:headEnd/>
            <a:tailEnd/>
          </a:ln>
        </p:spPr>
        <p:txBody>
          <a:bodyPr lIns="130046" tIns="65023" rIns="130046" bIns="65023"/>
          <a:lstStyle/>
          <a:p>
            <a:endParaRPr lang="en-US"/>
          </a:p>
        </p:txBody>
      </p:sp>
      <p:sp>
        <p:nvSpPr>
          <p:cNvPr id="105521" name="Rectangle 49"/>
          <p:cNvSpPr>
            <a:spLocks noChangeArrowheads="1"/>
          </p:cNvSpPr>
          <p:nvPr/>
        </p:nvSpPr>
        <p:spPr bwMode="auto">
          <a:xfrm>
            <a:off x="2685574" y="4590064"/>
            <a:ext cx="408766" cy="353943"/>
          </a:xfrm>
          <a:prstGeom prst="rect">
            <a:avLst/>
          </a:prstGeom>
          <a:noFill/>
          <a:ln w="9525">
            <a:noFill/>
            <a:miter lim="800000"/>
            <a:headEnd/>
            <a:tailEnd/>
          </a:ln>
        </p:spPr>
        <p:txBody>
          <a:bodyPr wrap="none" lIns="0" tIns="0" rIns="0" bIns="0">
            <a:spAutoFit/>
          </a:bodyPr>
          <a:lstStyle/>
          <a:p>
            <a:r>
              <a:rPr lang="en-US" sz="2300" dirty="0">
                <a:latin typeface="Helvetica" charset="0"/>
              </a:rPr>
              <a:t>0.2</a:t>
            </a:r>
            <a:endParaRPr lang="en-US" dirty="0"/>
          </a:p>
        </p:txBody>
      </p:sp>
      <p:sp>
        <p:nvSpPr>
          <p:cNvPr id="105522" name="Line 50"/>
          <p:cNvSpPr>
            <a:spLocks noChangeShapeType="1"/>
          </p:cNvSpPr>
          <p:nvPr/>
        </p:nvSpPr>
        <p:spPr bwMode="auto">
          <a:xfrm>
            <a:off x="3163148" y="3912730"/>
            <a:ext cx="112889" cy="2257"/>
          </a:xfrm>
          <a:prstGeom prst="line">
            <a:avLst/>
          </a:prstGeom>
          <a:noFill/>
          <a:ln w="0">
            <a:solidFill>
              <a:srgbClr val="000000"/>
            </a:solidFill>
            <a:round/>
            <a:headEnd/>
            <a:tailEnd/>
          </a:ln>
        </p:spPr>
        <p:txBody>
          <a:bodyPr lIns="130046" tIns="65023" rIns="130046" bIns="65023"/>
          <a:lstStyle/>
          <a:p>
            <a:endParaRPr lang="en-US"/>
          </a:p>
        </p:txBody>
      </p:sp>
      <p:sp>
        <p:nvSpPr>
          <p:cNvPr id="105524" name="Rectangle 52"/>
          <p:cNvSpPr>
            <a:spLocks noChangeArrowheads="1"/>
          </p:cNvSpPr>
          <p:nvPr/>
        </p:nvSpPr>
        <p:spPr bwMode="auto">
          <a:xfrm>
            <a:off x="2685574" y="3732108"/>
            <a:ext cx="408766" cy="353943"/>
          </a:xfrm>
          <a:prstGeom prst="rect">
            <a:avLst/>
          </a:prstGeom>
          <a:noFill/>
          <a:ln w="9525">
            <a:noFill/>
            <a:miter lim="800000"/>
            <a:headEnd/>
            <a:tailEnd/>
          </a:ln>
        </p:spPr>
        <p:txBody>
          <a:bodyPr wrap="none" lIns="0" tIns="0" rIns="0" bIns="0">
            <a:spAutoFit/>
          </a:bodyPr>
          <a:lstStyle/>
          <a:p>
            <a:r>
              <a:rPr lang="en-US" sz="2300" dirty="0">
                <a:latin typeface="Helvetica" charset="0"/>
              </a:rPr>
              <a:t>0.4</a:t>
            </a:r>
            <a:endParaRPr lang="en-US" dirty="0"/>
          </a:p>
        </p:txBody>
      </p:sp>
      <p:sp>
        <p:nvSpPr>
          <p:cNvPr id="105525" name="Line 53"/>
          <p:cNvSpPr>
            <a:spLocks noChangeShapeType="1"/>
          </p:cNvSpPr>
          <p:nvPr/>
        </p:nvSpPr>
        <p:spPr bwMode="auto">
          <a:xfrm>
            <a:off x="3163148" y="3054775"/>
            <a:ext cx="112889" cy="2257"/>
          </a:xfrm>
          <a:prstGeom prst="line">
            <a:avLst/>
          </a:prstGeom>
          <a:noFill/>
          <a:ln w="0">
            <a:solidFill>
              <a:srgbClr val="000000"/>
            </a:solidFill>
            <a:round/>
            <a:headEnd/>
            <a:tailEnd/>
          </a:ln>
        </p:spPr>
        <p:txBody>
          <a:bodyPr lIns="130046" tIns="65023" rIns="130046" bIns="65023"/>
          <a:lstStyle/>
          <a:p>
            <a:endParaRPr lang="en-US"/>
          </a:p>
        </p:txBody>
      </p:sp>
      <p:sp>
        <p:nvSpPr>
          <p:cNvPr id="105527" name="Rectangle 55"/>
          <p:cNvSpPr>
            <a:spLocks noChangeArrowheads="1"/>
          </p:cNvSpPr>
          <p:nvPr/>
        </p:nvSpPr>
        <p:spPr bwMode="auto">
          <a:xfrm>
            <a:off x="2685574" y="2874152"/>
            <a:ext cx="408766" cy="353943"/>
          </a:xfrm>
          <a:prstGeom prst="rect">
            <a:avLst/>
          </a:prstGeom>
          <a:noFill/>
          <a:ln w="9525">
            <a:noFill/>
            <a:miter lim="800000"/>
            <a:headEnd/>
            <a:tailEnd/>
          </a:ln>
        </p:spPr>
        <p:txBody>
          <a:bodyPr wrap="none" lIns="0" tIns="0" rIns="0" bIns="0">
            <a:spAutoFit/>
          </a:bodyPr>
          <a:lstStyle/>
          <a:p>
            <a:r>
              <a:rPr lang="en-US" sz="2300" dirty="0">
                <a:latin typeface="Helvetica" charset="0"/>
              </a:rPr>
              <a:t>0.6</a:t>
            </a:r>
            <a:endParaRPr lang="en-US" dirty="0"/>
          </a:p>
        </p:txBody>
      </p:sp>
      <p:sp>
        <p:nvSpPr>
          <p:cNvPr id="105528" name="Line 56"/>
          <p:cNvSpPr>
            <a:spLocks noChangeShapeType="1"/>
          </p:cNvSpPr>
          <p:nvPr/>
        </p:nvSpPr>
        <p:spPr bwMode="auto">
          <a:xfrm>
            <a:off x="3163148" y="2196819"/>
            <a:ext cx="112889" cy="2257"/>
          </a:xfrm>
          <a:prstGeom prst="line">
            <a:avLst/>
          </a:prstGeom>
          <a:noFill/>
          <a:ln w="0">
            <a:solidFill>
              <a:srgbClr val="000000"/>
            </a:solidFill>
            <a:round/>
            <a:headEnd/>
            <a:tailEnd/>
          </a:ln>
        </p:spPr>
        <p:txBody>
          <a:bodyPr lIns="130046" tIns="65023" rIns="130046" bIns="65023"/>
          <a:lstStyle/>
          <a:p>
            <a:endParaRPr lang="en-US"/>
          </a:p>
        </p:txBody>
      </p:sp>
      <p:sp>
        <p:nvSpPr>
          <p:cNvPr id="105530" name="Rectangle 58"/>
          <p:cNvSpPr>
            <a:spLocks noChangeArrowheads="1"/>
          </p:cNvSpPr>
          <p:nvPr/>
        </p:nvSpPr>
        <p:spPr bwMode="auto">
          <a:xfrm>
            <a:off x="2685574" y="2016197"/>
            <a:ext cx="408766" cy="353943"/>
          </a:xfrm>
          <a:prstGeom prst="rect">
            <a:avLst/>
          </a:prstGeom>
          <a:noFill/>
          <a:ln w="9525">
            <a:noFill/>
            <a:miter lim="800000"/>
            <a:headEnd/>
            <a:tailEnd/>
          </a:ln>
        </p:spPr>
        <p:txBody>
          <a:bodyPr wrap="none" lIns="0" tIns="0" rIns="0" bIns="0">
            <a:spAutoFit/>
          </a:bodyPr>
          <a:lstStyle/>
          <a:p>
            <a:r>
              <a:rPr lang="en-US" sz="2300" dirty="0">
                <a:latin typeface="Helvetica" charset="0"/>
              </a:rPr>
              <a:t>0.8</a:t>
            </a:r>
            <a:endParaRPr lang="en-US" dirty="0"/>
          </a:p>
        </p:txBody>
      </p:sp>
      <p:sp>
        <p:nvSpPr>
          <p:cNvPr id="105531" name="Line 59"/>
          <p:cNvSpPr>
            <a:spLocks noChangeShapeType="1"/>
          </p:cNvSpPr>
          <p:nvPr/>
        </p:nvSpPr>
        <p:spPr bwMode="auto">
          <a:xfrm>
            <a:off x="3163148" y="1336605"/>
            <a:ext cx="112889" cy="2258"/>
          </a:xfrm>
          <a:prstGeom prst="line">
            <a:avLst/>
          </a:prstGeom>
          <a:noFill/>
          <a:ln w="0">
            <a:solidFill>
              <a:srgbClr val="000000"/>
            </a:solidFill>
            <a:round/>
            <a:headEnd/>
            <a:tailEnd/>
          </a:ln>
        </p:spPr>
        <p:txBody>
          <a:bodyPr lIns="130046" tIns="65023" rIns="130046" bIns="65023"/>
          <a:lstStyle/>
          <a:p>
            <a:endParaRPr lang="en-US"/>
          </a:p>
        </p:txBody>
      </p:sp>
      <p:sp>
        <p:nvSpPr>
          <p:cNvPr id="105533" name="Rectangle 61"/>
          <p:cNvSpPr>
            <a:spLocks noChangeArrowheads="1"/>
          </p:cNvSpPr>
          <p:nvPr/>
        </p:nvSpPr>
        <p:spPr bwMode="auto">
          <a:xfrm>
            <a:off x="2935767" y="1155983"/>
            <a:ext cx="163507" cy="353943"/>
          </a:xfrm>
          <a:prstGeom prst="rect">
            <a:avLst/>
          </a:prstGeom>
          <a:noFill/>
          <a:ln w="9525">
            <a:noFill/>
            <a:miter lim="800000"/>
            <a:headEnd/>
            <a:tailEnd/>
          </a:ln>
        </p:spPr>
        <p:txBody>
          <a:bodyPr wrap="none" lIns="0" tIns="0" rIns="0" bIns="0">
            <a:spAutoFit/>
          </a:bodyPr>
          <a:lstStyle/>
          <a:p>
            <a:r>
              <a:rPr lang="en-US" sz="2300" dirty="0">
                <a:latin typeface="Helvetica" charset="0"/>
              </a:rPr>
              <a:t>1</a:t>
            </a:r>
            <a:endParaRPr lang="en-US" dirty="0"/>
          </a:p>
        </p:txBody>
      </p:sp>
      <p:sp>
        <p:nvSpPr>
          <p:cNvPr id="105534" name="Line 62"/>
          <p:cNvSpPr>
            <a:spLocks noChangeShapeType="1"/>
          </p:cNvSpPr>
          <p:nvPr/>
        </p:nvSpPr>
        <p:spPr bwMode="auto">
          <a:xfrm>
            <a:off x="3163148" y="1088249"/>
            <a:ext cx="9803271" cy="2258"/>
          </a:xfrm>
          <a:prstGeom prst="line">
            <a:avLst/>
          </a:prstGeom>
          <a:noFill/>
          <a:ln w="0">
            <a:solidFill>
              <a:srgbClr val="000000"/>
            </a:solidFill>
            <a:round/>
            <a:headEnd/>
            <a:tailEnd/>
          </a:ln>
        </p:spPr>
        <p:txBody>
          <a:bodyPr lIns="130046" tIns="65023" rIns="130046" bIns="65023"/>
          <a:lstStyle/>
          <a:p>
            <a:endParaRPr lang="en-US"/>
          </a:p>
        </p:txBody>
      </p:sp>
      <p:sp>
        <p:nvSpPr>
          <p:cNvPr id="105535" name="Freeform 63"/>
          <p:cNvSpPr>
            <a:spLocks/>
          </p:cNvSpPr>
          <p:nvPr/>
        </p:nvSpPr>
        <p:spPr bwMode="auto">
          <a:xfrm>
            <a:off x="3163148" y="1088250"/>
            <a:ext cx="9803271" cy="7728374"/>
          </a:xfrm>
          <a:custGeom>
            <a:avLst/>
            <a:gdLst/>
            <a:ahLst/>
            <a:cxnLst>
              <a:cxn ang="0">
                <a:pos x="0" y="342"/>
              </a:cxn>
              <a:cxn ang="0">
                <a:pos x="434" y="342"/>
              </a:cxn>
              <a:cxn ang="0">
                <a:pos x="434" y="0"/>
              </a:cxn>
            </a:cxnLst>
            <a:rect l="0" t="0" r="r" b="b"/>
            <a:pathLst>
              <a:path w="434" h="342">
                <a:moveTo>
                  <a:pt x="0" y="342"/>
                </a:moveTo>
                <a:lnTo>
                  <a:pt x="434" y="342"/>
                </a:lnTo>
                <a:lnTo>
                  <a:pt x="434" y="0"/>
                </a:lnTo>
              </a:path>
            </a:pathLst>
          </a:custGeom>
          <a:noFill/>
          <a:ln w="0">
            <a:solidFill>
              <a:srgbClr val="000000"/>
            </a:solidFill>
            <a:prstDash val="solid"/>
            <a:round/>
            <a:headEnd/>
            <a:tailEnd/>
          </a:ln>
        </p:spPr>
        <p:txBody>
          <a:bodyPr lIns="130046" tIns="65023" rIns="130046" bIns="65023"/>
          <a:lstStyle/>
          <a:p>
            <a:endParaRPr lang="en-US"/>
          </a:p>
        </p:txBody>
      </p:sp>
      <p:sp>
        <p:nvSpPr>
          <p:cNvPr id="105536" name="Line 64"/>
          <p:cNvSpPr>
            <a:spLocks noChangeShapeType="1"/>
          </p:cNvSpPr>
          <p:nvPr/>
        </p:nvSpPr>
        <p:spPr bwMode="auto">
          <a:xfrm flipV="1">
            <a:off x="3163148" y="1088250"/>
            <a:ext cx="2257" cy="7728374"/>
          </a:xfrm>
          <a:prstGeom prst="line">
            <a:avLst/>
          </a:prstGeom>
          <a:noFill/>
          <a:ln w="0">
            <a:solidFill>
              <a:srgbClr val="000000"/>
            </a:solidFill>
            <a:round/>
            <a:headEnd/>
            <a:tailEnd/>
          </a:ln>
        </p:spPr>
        <p:txBody>
          <a:bodyPr lIns="130046" tIns="65023" rIns="130046" bIns="65023"/>
          <a:lstStyle/>
          <a:p>
            <a:endParaRPr lang="en-US"/>
          </a:p>
        </p:txBody>
      </p:sp>
      <p:sp>
        <p:nvSpPr>
          <p:cNvPr id="105537" name="Freeform 65"/>
          <p:cNvSpPr>
            <a:spLocks/>
          </p:cNvSpPr>
          <p:nvPr/>
        </p:nvSpPr>
        <p:spPr bwMode="auto">
          <a:xfrm>
            <a:off x="3388925" y="1336605"/>
            <a:ext cx="2282613" cy="7276818"/>
          </a:xfrm>
          <a:custGeom>
            <a:avLst/>
            <a:gdLst/>
            <a:ahLst/>
            <a:cxnLst>
              <a:cxn ang="0">
                <a:pos x="10" y="1902"/>
              </a:cxn>
              <a:cxn ang="0">
                <a:pos x="40" y="1902"/>
              </a:cxn>
              <a:cxn ang="0">
                <a:pos x="70" y="1902"/>
              </a:cxn>
              <a:cxn ang="0">
                <a:pos x="80" y="1902"/>
              </a:cxn>
              <a:cxn ang="0">
                <a:pos x="110" y="1902"/>
              </a:cxn>
              <a:cxn ang="0">
                <a:pos x="140" y="1902"/>
              </a:cxn>
              <a:cxn ang="0">
                <a:pos x="170" y="1902"/>
              </a:cxn>
              <a:cxn ang="0">
                <a:pos x="200" y="1902"/>
              </a:cxn>
              <a:cxn ang="0">
                <a:pos x="230" y="1902"/>
              </a:cxn>
              <a:cxn ang="0">
                <a:pos x="260" y="1902"/>
              </a:cxn>
              <a:cxn ang="0">
                <a:pos x="290" y="1902"/>
              </a:cxn>
              <a:cxn ang="0">
                <a:pos x="320" y="1902"/>
              </a:cxn>
              <a:cxn ang="0">
                <a:pos x="350" y="1902"/>
              </a:cxn>
              <a:cxn ang="0">
                <a:pos x="370" y="951"/>
              </a:cxn>
              <a:cxn ang="0">
                <a:pos x="380" y="971"/>
              </a:cxn>
              <a:cxn ang="0">
                <a:pos x="400" y="1902"/>
              </a:cxn>
              <a:cxn ang="0">
                <a:pos x="430" y="1902"/>
              </a:cxn>
              <a:cxn ang="0">
                <a:pos x="450" y="1181"/>
              </a:cxn>
              <a:cxn ang="0">
                <a:pos x="460" y="1902"/>
              </a:cxn>
              <a:cxn ang="0">
                <a:pos x="490" y="1902"/>
              </a:cxn>
              <a:cxn ang="0">
                <a:pos x="510" y="1251"/>
              </a:cxn>
              <a:cxn ang="0">
                <a:pos x="530" y="1902"/>
              </a:cxn>
              <a:cxn ang="0">
                <a:pos x="560" y="1902"/>
              </a:cxn>
              <a:cxn ang="0">
                <a:pos x="591" y="1902"/>
              </a:cxn>
              <a:cxn ang="0">
                <a:pos x="621" y="1902"/>
              </a:cxn>
              <a:cxn ang="0">
                <a:pos x="651" y="1902"/>
              </a:cxn>
              <a:cxn ang="0">
                <a:pos x="681" y="1902"/>
              </a:cxn>
              <a:cxn ang="0">
                <a:pos x="711" y="1902"/>
              </a:cxn>
              <a:cxn ang="0">
                <a:pos x="741" y="1902"/>
              </a:cxn>
              <a:cxn ang="0">
                <a:pos x="771" y="1902"/>
              </a:cxn>
              <a:cxn ang="0">
                <a:pos x="781" y="1902"/>
              </a:cxn>
              <a:cxn ang="0">
                <a:pos x="811" y="1902"/>
              </a:cxn>
              <a:cxn ang="0">
                <a:pos x="831" y="1902"/>
              </a:cxn>
              <a:cxn ang="0">
                <a:pos x="851" y="3223"/>
              </a:cxn>
              <a:cxn ang="0">
                <a:pos x="861" y="1892"/>
              </a:cxn>
              <a:cxn ang="0">
                <a:pos x="891" y="1902"/>
              </a:cxn>
              <a:cxn ang="0">
                <a:pos x="921" y="1902"/>
              </a:cxn>
              <a:cxn ang="0">
                <a:pos x="931" y="1892"/>
              </a:cxn>
              <a:cxn ang="0">
                <a:pos x="951" y="3213"/>
              </a:cxn>
              <a:cxn ang="0">
                <a:pos x="971" y="1882"/>
              </a:cxn>
              <a:cxn ang="0">
                <a:pos x="981" y="1892"/>
              </a:cxn>
              <a:cxn ang="0">
                <a:pos x="1001" y="1531"/>
              </a:cxn>
            </a:cxnLst>
            <a:rect l="0" t="0" r="r" b="b"/>
            <a:pathLst>
              <a:path w="1011" h="3223">
                <a:moveTo>
                  <a:pt x="0" y="0"/>
                </a:moveTo>
                <a:lnTo>
                  <a:pt x="0" y="1902"/>
                </a:lnTo>
                <a:lnTo>
                  <a:pt x="10" y="1902"/>
                </a:lnTo>
                <a:lnTo>
                  <a:pt x="20" y="1902"/>
                </a:lnTo>
                <a:lnTo>
                  <a:pt x="30" y="1902"/>
                </a:lnTo>
                <a:lnTo>
                  <a:pt x="40" y="1902"/>
                </a:lnTo>
                <a:lnTo>
                  <a:pt x="50" y="1902"/>
                </a:lnTo>
                <a:lnTo>
                  <a:pt x="60" y="1902"/>
                </a:lnTo>
                <a:lnTo>
                  <a:pt x="70" y="1902"/>
                </a:lnTo>
                <a:lnTo>
                  <a:pt x="70" y="311"/>
                </a:lnTo>
                <a:lnTo>
                  <a:pt x="70" y="1902"/>
                </a:lnTo>
                <a:lnTo>
                  <a:pt x="80" y="1902"/>
                </a:lnTo>
                <a:lnTo>
                  <a:pt x="90" y="1902"/>
                </a:lnTo>
                <a:lnTo>
                  <a:pt x="100" y="1902"/>
                </a:lnTo>
                <a:lnTo>
                  <a:pt x="110" y="1902"/>
                </a:lnTo>
                <a:lnTo>
                  <a:pt x="120" y="1902"/>
                </a:lnTo>
                <a:lnTo>
                  <a:pt x="130" y="1902"/>
                </a:lnTo>
                <a:lnTo>
                  <a:pt x="140" y="1902"/>
                </a:lnTo>
                <a:lnTo>
                  <a:pt x="150" y="1902"/>
                </a:lnTo>
                <a:lnTo>
                  <a:pt x="160" y="1902"/>
                </a:lnTo>
                <a:lnTo>
                  <a:pt x="170" y="1902"/>
                </a:lnTo>
                <a:lnTo>
                  <a:pt x="180" y="1902"/>
                </a:lnTo>
                <a:lnTo>
                  <a:pt x="190" y="1902"/>
                </a:lnTo>
                <a:lnTo>
                  <a:pt x="200" y="1902"/>
                </a:lnTo>
                <a:lnTo>
                  <a:pt x="210" y="1902"/>
                </a:lnTo>
                <a:lnTo>
                  <a:pt x="220" y="1902"/>
                </a:lnTo>
                <a:lnTo>
                  <a:pt x="230" y="1902"/>
                </a:lnTo>
                <a:lnTo>
                  <a:pt x="240" y="1902"/>
                </a:lnTo>
                <a:lnTo>
                  <a:pt x="250" y="1902"/>
                </a:lnTo>
                <a:lnTo>
                  <a:pt x="260" y="1902"/>
                </a:lnTo>
                <a:lnTo>
                  <a:pt x="270" y="1902"/>
                </a:lnTo>
                <a:lnTo>
                  <a:pt x="280" y="1902"/>
                </a:lnTo>
                <a:lnTo>
                  <a:pt x="290" y="1902"/>
                </a:lnTo>
                <a:lnTo>
                  <a:pt x="300" y="1902"/>
                </a:lnTo>
                <a:lnTo>
                  <a:pt x="310" y="1902"/>
                </a:lnTo>
                <a:lnTo>
                  <a:pt x="320" y="1902"/>
                </a:lnTo>
                <a:lnTo>
                  <a:pt x="330" y="1902"/>
                </a:lnTo>
                <a:lnTo>
                  <a:pt x="340" y="1902"/>
                </a:lnTo>
                <a:lnTo>
                  <a:pt x="350" y="1902"/>
                </a:lnTo>
                <a:lnTo>
                  <a:pt x="360" y="1902"/>
                </a:lnTo>
                <a:lnTo>
                  <a:pt x="370" y="1902"/>
                </a:lnTo>
                <a:lnTo>
                  <a:pt x="370" y="951"/>
                </a:lnTo>
                <a:lnTo>
                  <a:pt x="370" y="1902"/>
                </a:lnTo>
                <a:lnTo>
                  <a:pt x="380" y="1902"/>
                </a:lnTo>
                <a:lnTo>
                  <a:pt x="380" y="971"/>
                </a:lnTo>
                <a:lnTo>
                  <a:pt x="380" y="1902"/>
                </a:lnTo>
                <a:lnTo>
                  <a:pt x="390" y="1902"/>
                </a:lnTo>
                <a:lnTo>
                  <a:pt x="400" y="1902"/>
                </a:lnTo>
                <a:lnTo>
                  <a:pt x="410" y="1902"/>
                </a:lnTo>
                <a:lnTo>
                  <a:pt x="420" y="1902"/>
                </a:lnTo>
                <a:lnTo>
                  <a:pt x="430" y="1902"/>
                </a:lnTo>
                <a:lnTo>
                  <a:pt x="440" y="1902"/>
                </a:lnTo>
                <a:lnTo>
                  <a:pt x="450" y="1902"/>
                </a:lnTo>
                <a:lnTo>
                  <a:pt x="450" y="1181"/>
                </a:lnTo>
                <a:lnTo>
                  <a:pt x="460" y="1902"/>
                </a:lnTo>
                <a:lnTo>
                  <a:pt x="460" y="1181"/>
                </a:lnTo>
                <a:lnTo>
                  <a:pt x="460" y="1902"/>
                </a:lnTo>
                <a:lnTo>
                  <a:pt x="470" y="1902"/>
                </a:lnTo>
                <a:lnTo>
                  <a:pt x="480" y="1902"/>
                </a:lnTo>
                <a:lnTo>
                  <a:pt x="490" y="1902"/>
                </a:lnTo>
                <a:lnTo>
                  <a:pt x="500" y="1902"/>
                </a:lnTo>
                <a:lnTo>
                  <a:pt x="510" y="1902"/>
                </a:lnTo>
                <a:lnTo>
                  <a:pt x="510" y="1251"/>
                </a:lnTo>
                <a:lnTo>
                  <a:pt x="510" y="1902"/>
                </a:lnTo>
                <a:lnTo>
                  <a:pt x="520" y="1902"/>
                </a:lnTo>
                <a:lnTo>
                  <a:pt x="530" y="1902"/>
                </a:lnTo>
                <a:lnTo>
                  <a:pt x="540" y="1902"/>
                </a:lnTo>
                <a:lnTo>
                  <a:pt x="550" y="1902"/>
                </a:lnTo>
                <a:lnTo>
                  <a:pt x="560" y="1902"/>
                </a:lnTo>
                <a:lnTo>
                  <a:pt x="570" y="1902"/>
                </a:lnTo>
                <a:lnTo>
                  <a:pt x="581" y="1902"/>
                </a:lnTo>
                <a:lnTo>
                  <a:pt x="591" y="1902"/>
                </a:lnTo>
                <a:lnTo>
                  <a:pt x="601" y="1902"/>
                </a:lnTo>
                <a:lnTo>
                  <a:pt x="611" y="1902"/>
                </a:lnTo>
                <a:lnTo>
                  <a:pt x="621" y="1902"/>
                </a:lnTo>
                <a:lnTo>
                  <a:pt x="631" y="1902"/>
                </a:lnTo>
                <a:lnTo>
                  <a:pt x="641" y="1902"/>
                </a:lnTo>
                <a:lnTo>
                  <a:pt x="651" y="1902"/>
                </a:lnTo>
                <a:lnTo>
                  <a:pt x="661" y="1902"/>
                </a:lnTo>
                <a:lnTo>
                  <a:pt x="671" y="1902"/>
                </a:lnTo>
                <a:lnTo>
                  <a:pt x="681" y="1902"/>
                </a:lnTo>
                <a:lnTo>
                  <a:pt x="691" y="1902"/>
                </a:lnTo>
                <a:lnTo>
                  <a:pt x="701" y="1902"/>
                </a:lnTo>
                <a:lnTo>
                  <a:pt x="711" y="1902"/>
                </a:lnTo>
                <a:lnTo>
                  <a:pt x="721" y="1902"/>
                </a:lnTo>
                <a:lnTo>
                  <a:pt x="731" y="1902"/>
                </a:lnTo>
                <a:lnTo>
                  <a:pt x="741" y="1902"/>
                </a:lnTo>
                <a:lnTo>
                  <a:pt x="751" y="1902"/>
                </a:lnTo>
                <a:lnTo>
                  <a:pt x="761" y="1902"/>
                </a:lnTo>
                <a:lnTo>
                  <a:pt x="771" y="1902"/>
                </a:lnTo>
                <a:lnTo>
                  <a:pt x="781" y="1902"/>
                </a:lnTo>
                <a:lnTo>
                  <a:pt x="781" y="1361"/>
                </a:lnTo>
                <a:lnTo>
                  <a:pt x="781" y="1902"/>
                </a:lnTo>
                <a:lnTo>
                  <a:pt x="791" y="1902"/>
                </a:lnTo>
                <a:lnTo>
                  <a:pt x="801" y="1902"/>
                </a:lnTo>
                <a:lnTo>
                  <a:pt x="811" y="1902"/>
                </a:lnTo>
                <a:lnTo>
                  <a:pt x="821" y="1902"/>
                </a:lnTo>
                <a:lnTo>
                  <a:pt x="831" y="1391"/>
                </a:lnTo>
                <a:lnTo>
                  <a:pt x="831" y="1902"/>
                </a:lnTo>
                <a:lnTo>
                  <a:pt x="841" y="1902"/>
                </a:lnTo>
                <a:lnTo>
                  <a:pt x="851" y="1902"/>
                </a:lnTo>
                <a:lnTo>
                  <a:pt x="851" y="3223"/>
                </a:lnTo>
                <a:lnTo>
                  <a:pt x="851" y="1882"/>
                </a:lnTo>
                <a:lnTo>
                  <a:pt x="851" y="1892"/>
                </a:lnTo>
                <a:lnTo>
                  <a:pt x="861" y="1892"/>
                </a:lnTo>
                <a:lnTo>
                  <a:pt x="871" y="1892"/>
                </a:lnTo>
                <a:lnTo>
                  <a:pt x="881" y="1892"/>
                </a:lnTo>
                <a:lnTo>
                  <a:pt x="891" y="1902"/>
                </a:lnTo>
                <a:lnTo>
                  <a:pt x="901" y="1902"/>
                </a:lnTo>
                <a:lnTo>
                  <a:pt x="911" y="1902"/>
                </a:lnTo>
                <a:lnTo>
                  <a:pt x="921" y="1902"/>
                </a:lnTo>
                <a:lnTo>
                  <a:pt x="921" y="3012"/>
                </a:lnTo>
                <a:lnTo>
                  <a:pt x="921" y="1882"/>
                </a:lnTo>
                <a:lnTo>
                  <a:pt x="931" y="1892"/>
                </a:lnTo>
                <a:lnTo>
                  <a:pt x="941" y="1892"/>
                </a:lnTo>
                <a:lnTo>
                  <a:pt x="951" y="1892"/>
                </a:lnTo>
                <a:lnTo>
                  <a:pt x="951" y="3213"/>
                </a:lnTo>
                <a:lnTo>
                  <a:pt x="951" y="1872"/>
                </a:lnTo>
                <a:lnTo>
                  <a:pt x="961" y="1882"/>
                </a:lnTo>
                <a:lnTo>
                  <a:pt x="971" y="1882"/>
                </a:lnTo>
                <a:lnTo>
                  <a:pt x="971" y="1521"/>
                </a:lnTo>
                <a:lnTo>
                  <a:pt x="971" y="1882"/>
                </a:lnTo>
                <a:lnTo>
                  <a:pt x="981" y="1892"/>
                </a:lnTo>
                <a:lnTo>
                  <a:pt x="991" y="1892"/>
                </a:lnTo>
                <a:lnTo>
                  <a:pt x="1001" y="1892"/>
                </a:lnTo>
                <a:lnTo>
                  <a:pt x="1001" y="1531"/>
                </a:lnTo>
                <a:lnTo>
                  <a:pt x="1001" y="1892"/>
                </a:lnTo>
                <a:lnTo>
                  <a:pt x="1011" y="1892"/>
                </a:lnTo>
              </a:path>
            </a:pathLst>
          </a:custGeom>
          <a:noFill/>
          <a:ln w="0">
            <a:solidFill>
              <a:srgbClr val="0000FF"/>
            </a:solidFill>
            <a:prstDash val="solid"/>
            <a:round/>
            <a:headEnd/>
            <a:tailEnd/>
          </a:ln>
        </p:spPr>
        <p:txBody>
          <a:bodyPr lIns="130046" tIns="65023" rIns="130046" bIns="65023"/>
          <a:lstStyle/>
          <a:p>
            <a:endParaRPr lang="en-US"/>
          </a:p>
        </p:txBody>
      </p:sp>
      <p:sp>
        <p:nvSpPr>
          <p:cNvPr id="105538" name="Freeform 66"/>
          <p:cNvSpPr>
            <a:spLocks/>
          </p:cNvSpPr>
          <p:nvPr/>
        </p:nvSpPr>
        <p:spPr bwMode="auto">
          <a:xfrm>
            <a:off x="5671538" y="4680374"/>
            <a:ext cx="1399822" cy="3910471"/>
          </a:xfrm>
          <a:custGeom>
            <a:avLst/>
            <a:gdLst/>
            <a:ahLst/>
            <a:cxnLst>
              <a:cxn ang="0">
                <a:pos x="0" y="421"/>
              </a:cxn>
              <a:cxn ang="0">
                <a:pos x="20" y="1531"/>
              </a:cxn>
              <a:cxn ang="0">
                <a:pos x="30" y="1732"/>
              </a:cxn>
              <a:cxn ang="0">
                <a:pos x="40" y="401"/>
              </a:cxn>
              <a:cxn ang="0">
                <a:pos x="70" y="411"/>
              </a:cxn>
              <a:cxn ang="0">
                <a:pos x="100" y="421"/>
              </a:cxn>
              <a:cxn ang="0">
                <a:pos x="110" y="401"/>
              </a:cxn>
              <a:cxn ang="0">
                <a:pos x="140" y="411"/>
              </a:cxn>
              <a:cxn ang="0">
                <a:pos x="150" y="391"/>
              </a:cxn>
              <a:cxn ang="0">
                <a:pos x="170" y="411"/>
              </a:cxn>
              <a:cxn ang="0">
                <a:pos x="190" y="70"/>
              </a:cxn>
              <a:cxn ang="0">
                <a:pos x="200" y="70"/>
              </a:cxn>
              <a:cxn ang="0">
                <a:pos x="210" y="1081"/>
              </a:cxn>
              <a:cxn ang="0">
                <a:pos x="220" y="1732"/>
              </a:cxn>
              <a:cxn ang="0">
                <a:pos x="230" y="40"/>
              </a:cxn>
              <a:cxn ang="0">
                <a:pos x="250" y="391"/>
              </a:cxn>
              <a:cxn ang="0">
                <a:pos x="260" y="401"/>
              </a:cxn>
              <a:cxn ang="0">
                <a:pos x="270" y="401"/>
              </a:cxn>
              <a:cxn ang="0">
                <a:pos x="290" y="1521"/>
              </a:cxn>
              <a:cxn ang="0">
                <a:pos x="300" y="401"/>
              </a:cxn>
              <a:cxn ang="0">
                <a:pos x="300" y="391"/>
              </a:cxn>
              <a:cxn ang="0">
                <a:pos x="310" y="381"/>
              </a:cxn>
              <a:cxn ang="0">
                <a:pos x="320" y="371"/>
              </a:cxn>
              <a:cxn ang="0">
                <a:pos x="330" y="371"/>
              </a:cxn>
              <a:cxn ang="0">
                <a:pos x="350" y="841"/>
              </a:cxn>
              <a:cxn ang="0">
                <a:pos x="360" y="391"/>
              </a:cxn>
              <a:cxn ang="0">
                <a:pos x="390" y="411"/>
              </a:cxn>
              <a:cxn ang="0">
                <a:pos x="400" y="391"/>
              </a:cxn>
              <a:cxn ang="0">
                <a:pos x="410" y="381"/>
              </a:cxn>
              <a:cxn ang="0">
                <a:pos x="420" y="381"/>
              </a:cxn>
              <a:cxn ang="0">
                <a:pos x="450" y="401"/>
              </a:cxn>
              <a:cxn ang="0">
                <a:pos x="460" y="401"/>
              </a:cxn>
              <a:cxn ang="0">
                <a:pos x="490" y="411"/>
              </a:cxn>
              <a:cxn ang="0">
                <a:pos x="490" y="401"/>
              </a:cxn>
              <a:cxn ang="0">
                <a:pos x="520" y="411"/>
              </a:cxn>
              <a:cxn ang="0">
                <a:pos x="530" y="401"/>
              </a:cxn>
              <a:cxn ang="0">
                <a:pos x="530" y="401"/>
              </a:cxn>
              <a:cxn ang="0">
                <a:pos x="540" y="391"/>
              </a:cxn>
              <a:cxn ang="0">
                <a:pos x="560" y="401"/>
              </a:cxn>
              <a:cxn ang="0">
                <a:pos x="580" y="1081"/>
              </a:cxn>
              <a:cxn ang="0">
                <a:pos x="600" y="401"/>
              </a:cxn>
              <a:cxn ang="0">
                <a:pos x="620" y="401"/>
              </a:cxn>
            </a:cxnLst>
            <a:rect l="0" t="0" r="r" b="b"/>
            <a:pathLst>
              <a:path w="620" h="1732">
                <a:moveTo>
                  <a:pt x="0" y="411"/>
                </a:moveTo>
                <a:lnTo>
                  <a:pt x="0" y="0"/>
                </a:lnTo>
                <a:lnTo>
                  <a:pt x="0" y="421"/>
                </a:lnTo>
                <a:lnTo>
                  <a:pt x="10" y="421"/>
                </a:lnTo>
                <a:lnTo>
                  <a:pt x="20" y="421"/>
                </a:lnTo>
                <a:lnTo>
                  <a:pt x="20" y="1531"/>
                </a:lnTo>
                <a:lnTo>
                  <a:pt x="20" y="401"/>
                </a:lnTo>
                <a:lnTo>
                  <a:pt x="30" y="411"/>
                </a:lnTo>
                <a:lnTo>
                  <a:pt x="30" y="1732"/>
                </a:lnTo>
                <a:lnTo>
                  <a:pt x="30" y="40"/>
                </a:lnTo>
                <a:lnTo>
                  <a:pt x="30" y="391"/>
                </a:lnTo>
                <a:lnTo>
                  <a:pt x="40" y="401"/>
                </a:lnTo>
                <a:lnTo>
                  <a:pt x="50" y="401"/>
                </a:lnTo>
                <a:lnTo>
                  <a:pt x="60" y="411"/>
                </a:lnTo>
                <a:lnTo>
                  <a:pt x="70" y="411"/>
                </a:lnTo>
                <a:lnTo>
                  <a:pt x="80" y="411"/>
                </a:lnTo>
                <a:lnTo>
                  <a:pt x="90" y="411"/>
                </a:lnTo>
                <a:lnTo>
                  <a:pt x="100" y="421"/>
                </a:lnTo>
                <a:lnTo>
                  <a:pt x="100" y="1531"/>
                </a:lnTo>
                <a:lnTo>
                  <a:pt x="100" y="401"/>
                </a:lnTo>
                <a:lnTo>
                  <a:pt x="110" y="401"/>
                </a:lnTo>
                <a:lnTo>
                  <a:pt x="120" y="411"/>
                </a:lnTo>
                <a:lnTo>
                  <a:pt x="130" y="411"/>
                </a:lnTo>
                <a:lnTo>
                  <a:pt x="140" y="411"/>
                </a:lnTo>
                <a:lnTo>
                  <a:pt x="150" y="411"/>
                </a:lnTo>
                <a:lnTo>
                  <a:pt x="150" y="1732"/>
                </a:lnTo>
                <a:lnTo>
                  <a:pt x="150" y="391"/>
                </a:lnTo>
                <a:lnTo>
                  <a:pt x="150" y="401"/>
                </a:lnTo>
                <a:lnTo>
                  <a:pt x="160" y="401"/>
                </a:lnTo>
                <a:lnTo>
                  <a:pt x="170" y="411"/>
                </a:lnTo>
                <a:lnTo>
                  <a:pt x="180" y="411"/>
                </a:lnTo>
                <a:lnTo>
                  <a:pt x="190" y="411"/>
                </a:lnTo>
                <a:lnTo>
                  <a:pt x="190" y="70"/>
                </a:lnTo>
                <a:lnTo>
                  <a:pt x="190" y="411"/>
                </a:lnTo>
                <a:lnTo>
                  <a:pt x="200" y="411"/>
                </a:lnTo>
                <a:lnTo>
                  <a:pt x="200" y="70"/>
                </a:lnTo>
                <a:lnTo>
                  <a:pt x="200" y="411"/>
                </a:lnTo>
                <a:lnTo>
                  <a:pt x="210" y="421"/>
                </a:lnTo>
                <a:lnTo>
                  <a:pt x="210" y="1081"/>
                </a:lnTo>
                <a:lnTo>
                  <a:pt x="210" y="411"/>
                </a:lnTo>
                <a:lnTo>
                  <a:pt x="220" y="411"/>
                </a:lnTo>
                <a:lnTo>
                  <a:pt x="220" y="1732"/>
                </a:lnTo>
                <a:lnTo>
                  <a:pt x="220" y="371"/>
                </a:lnTo>
                <a:lnTo>
                  <a:pt x="230" y="371"/>
                </a:lnTo>
                <a:lnTo>
                  <a:pt x="230" y="40"/>
                </a:lnTo>
                <a:lnTo>
                  <a:pt x="230" y="381"/>
                </a:lnTo>
                <a:lnTo>
                  <a:pt x="240" y="391"/>
                </a:lnTo>
                <a:lnTo>
                  <a:pt x="250" y="391"/>
                </a:lnTo>
                <a:lnTo>
                  <a:pt x="250" y="120"/>
                </a:lnTo>
                <a:lnTo>
                  <a:pt x="250" y="391"/>
                </a:lnTo>
                <a:lnTo>
                  <a:pt x="260" y="401"/>
                </a:lnTo>
                <a:lnTo>
                  <a:pt x="270" y="401"/>
                </a:lnTo>
                <a:lnTo>
                  <a:pt x="270" y="90"/>
                </a:lnTo>
                <a:lnTo>
                  <a:pt x="270" y="401"/>
                </a:lnTo>
                <a:lnTo>
                  <a:pt x="280" y="411"/>
                </a:lnTo>
                <a:lnTo>
                  <a:pt x="290" y="411"/>
                </a:lnTo>
                <a:lnTo>
                  <a:pt x="290" y="1521"/>
                </a:lnTo>
                <a:lnTo>
                  <a:pt x="290" y="391"/>
                </a:lnTo>
                <a:lnTo>
                  <a:pt x="290" y="401"/>
                </a:lnTo>
                <a:lnTo>
                  <a:pt x="300" y="401"/>
                </a:lnTo>
                <a:lnTo>
                  <a:pt x="300" y="901"/>
                </a:lnTo>
                <a:lnTo>
                  <a:pt x="300" y="381"/>
                </a:lnTo>
                <a:lnTo>
                  <a:pt x="300" y="391"/>
                </a:lnTo>
                <a:lnTo>
                  <a:pt x="310" y="391"/>
                </a:lnTo>
                <a:lnTo>
                  <a:pt x="310" y="1061"/>
                </a:lnTo>
                <a:lnTo>
                  <a:pt x="310" y="381"/>
                </a:lnTo>
                <a:lnTo>
                  <a:pt x="320" y="391"/>
                </a:lnTo>
                <a:lnTo>
                  <a:pt x="320" y="1712"/>
                </a:lnTo>
                <a:lnTo>
                  <a:pt x="320" y="371"/>
                </a:lnTo>
                <a:lnTo>
                  <a:pt x="330" y="381"/>
                </a:lnTo>
                <a:lnTo>
                  <a:pt x="330" y="1021"/>
                </a:lnTo>
                <a:lnTo>
                  <a:pt x="330" y="371"/>
                </a:lnTo>
                <a:lnTo>
                  <a:pt x="340" y="381"/>
                </a:lnTo>
                <a:lnTo>
                  <a:pt x="350" y="381"/>
                </a:lnTo>
                <a:lnTo>
                  <a:pt x="350" y="841"/>
                </a:lnTo>
                <a:lnTo>
                  <a:pt x="350" y="130"/>
                </a:lnTo>
                <a:lnTo>
                  <a:pt x="350" y="381"/>
                </a:lnTo>
                <a:lnTo>
                  <a:pt x="360" y="391"/>
                </a:lnTo>
                <a:lnTo>
                  <a:pt x="370" y="401"/>
                </a:lnTo>
                <a:lnTo>
                  <a:pt x="380" y="401"/>
                </a:lnTo>
                <a:lnTo>
                  <a:pt x="390" y="411"/>
                </a:lnTo>
                <a:lnTo>
                  <a:pt x="390" y="1521"/>
                </a:lnTo>
                <a:lnTo>
                  <a:pt x="390" y="391"/>
                </a:lnTo>
                <a:lnTo>
                  <a:pt x="400" y="391"/>
                </a:lnTo>
                <a:lnTo>
                  <a:pt x="400" y="1061"/>
                </a:lnTo>
                <a:lnTo>
                  <a:pt x="400" y="371"/>
                </a:lnTo>
                <a:lnTo>
                  <a:pt x="410" y="381"/>
                </a:lnTo>
                <a:lnTo>
                  <a:pt x="410" y="1031"/>
                </a:lnTo>
                <a:lnTo>
                  <a:pt x="410" y="371"/>
                </a:lnTo>
                <a:lnTo>
                  <a:pt x="420" y="381"/>
                </a:lnTo>
                <a:lnTo>
                  <a:pt x="430" y="391"/>
                </a:lnTo>
                <a:lnTo>
                  <a:pt x="440" y="401"/>
                </a:lnTo>
                <a:lnTo>
                  <a:pt x="450" y="401"/>
                </a:lnTo>
                <a:lnTo>
                  <a:pt x="450" y="861"/>
                </a:lnTo>
                <a:lnTo>
                  <a:pt x="450" y="391"/>
                </a:lnTo>
                <a:lnTo>
                  <a:pt x="460" y="401"/>
                </a:lnTo>
                <a:lnTo>
                  <a:pt x="470" y="401"/>
                </a:lnTo>
                <a:lnTo>
                  <a:pt x="480" y="411"/>
                </a:lnTo>
                <a:lnTo>
                  <a:pt x="490" y="411"/>
                </a:lnTo>
                <a:lnTo>
                  <a:pt x="490" y="911"/>
                </a:lnTo>
                <a:lnTo>
                  <a:pt x="490" y="391"/>
                </a:lnTo>
                <a:lnTo>
                  <a:pt x="490" y="401"/>
                </a:lnTo>
                <a:lnTo>
                  <a:pt x="500" y="401"/>
                </a:lnTo>
                <a:lnTo>
                  <a:pt x="510" y="411"/>
                </a:lnTo>
                <a:lnTo>
                  <a:pt x="520" y="411"/>
                </a:lnTo>
                <a:lnTo>
                  <a:pt x="520" y="1071"/>
                </a:lnTo>
                <a:lnTo>
                  <a:pt x="520" y="401"/>
                </a:lnTo>
                <a:lnTo>
                  <a:pt x="530" y="401"/>
                </a:lnTo>
                <a:lnTo>
                  <a:pt x="530" y="1051"/>
                </a:lnTo>
                <a:lnTo>
                  <a:pt x="530" y="391"/>
                </a:lnTo>
                <a:lnTo>
                  <a:pt x="530" y="401"/>
                </a:lnTo>
                <a:lnTo>
                  <a:pt x="540" y="401"/>
                </a:lnTo>
                <a:lnTo>
                  <a:pt x="540" y="851"/>
                </a:lnTo>
                <a:lnTo>
                  <a:pt x="540" y="391"/>
                </a:lnTo>
                <a:lnTo>
                  <a:pt x="540" y="401"/>
                </a:lnTo>
                <a:lnTo>
                  <a:pt x="550" y="401"/>
                </a:lnTo>
                <a:lnTo>
                  <a:pt x="560" y="401"/>
                </a:lnTo>
                <a:lnTo>
                  <a:pt x="570" y="411"/>
                </a:lnTo>
                <a:lnTo>
                  <a:pt x="580" y="411"/>
                </a:lnTo>
                <a:lnTo>
                  <a:pt x="580" y="1081"/>
                </a:lnTo>
                <a:lnTo>
                  <a:pt x="600" y="411"/>
                </a:lnTo>
                <a:lnTo>
                  <a:pt x="600" y="1061"/>
                </a:lnTo>
                <a:lnTo>
                  <a:pt x="600" y="401"/>
                </a:lnTo>
                <a:lnTo>
                  <a:pt x="610" y="901"/>
                </a:lnTo>
                <a:lnTo>
                  <a:pt x="610" y="391"/>
                </a:lnTo>
                <a:lnTo>
                  <a:pt x="620" y="401"/>
                </a:lnTo>
                <a:lnTo>
                  <a:pt x="620" y="781"/>
                </a:lnTo>
                <a:lnTo>
                  <a:pt x="620" y="391"/>
                </a:lnTo>
              </a:path>
            </a:pathLst>
          </a:custGeom>
          <a:noFill/>
          <a:ln w="0">
            <a:solidFill>
              <a:srgbClr val="0000FF"/>
            </a:solidFill>
            <a:prstDash val="solid"/>
            <a:round/>
            <a:headEnd/>
            <a:tailEnd/>
          </a:ln>
        </p:spPr>
        <p:txBody>
          <a:bodyPr lIns="130046" tIns="65023" rIns="130046" bIns="65023"/>
          <a:lstStyle/>
          <a:p>
            <a:endParaRPr lang="en-US"/>
          </a:p>
        </p:txBody>
      </p:sp>
      <p:sp>
        <p:nvSpPr>
          <p:cNvPr id="105539" name="Freeform 67"/>
          <p:cNvSpPr>
            <a:spLocks/>
          </p:cNvSpPr>
          <p:nvPr/>
        </p:nvSpPr>
        <p:spPr bwMode="auto">
          <a:xfrm>
            <a:off x="7071361" y="5540587"/>
            <a:ext cx="1196622" cy="1535289"/>
          </a:xfrm>
          <a:custGeom>
            <a:avLst/>
            <a:gdLst/>
            <a:ahLst/>
            <a:cxnLst>
              <a:cxn ang="0">
                <a:pos x="20" y="20"/>
              </a:cxn>
              <a:cxn ang="0">
                <a:pos x="40" y="480"/>
              </a:cxn>
              <a:cxn ang="0">
                <a:pos x="50" y="520"/>
              </a:cxn>
              <a:cxn ang="0">
                <a:pos x="60" y="20"/>
              </a:cxn>
              <a:cxn ang="0">
                <a:pos x="70" y="20"/>
              </a:cxn>
              <a:cxn ang="0">
                <a:pos x="70" y="10"/>
              </a:cxn>
              <a:cxn ang="0">
                <a:pos x="80" y="0"/>
              </a:cxn>
              <a:cxn ang="0">
                <a:pos x="100" y="20"/>
              </a:cxn>
              <a:cxn ang="0">
                <a:pos x="110" y="10"/>
              </a:cxn>
              <a:cxn ang="0">
                <a:pos x="140" y="30"/>
              </a:cxn>
              <a:cxn ang="0">
                <a:pos x="150" y="20"/>
              </a:cxn>
              <a:cxn ang="0">
                <a:pos x="160" y="10"/>
              </a:cxn>
              <a:cxn ang="0">
                <a:pos x="190" y="30"/>
              </a:cxn>
              <a:cxn ang="0">
                <a:pos x="200" y="20"/>
              </a:cxn>
              <a:cxn ang="0">
                <a:pos x="210" y="20"/>
              </a:cxn>
              <a:cxn ang="0">
                <a:pos x="220" y="20"/>
              </a:cxn>
              <a:cxn ang="0">
                <a:pos x="230" y="30"/>
              </a:cxn>
              <a:cxn ang="0">
                <a:pos x="240" y="20"/>
              </a:cxn>
              <a:cxn ang="0">
                <a:pos x="270" y="270"/>
              </a:cxn>
              <a:cxn ang="0">
                <a:pos x="280" y="90"/>
              </a:cxn>
              <a:cxn ang="0">
                <a:pos x="300" y="30"/>
              </a:cxn>
              <a:cxn ang="0">
                <a:pos x="310" y="30"/>
              </a:cxn>
              <a:cxn ang="0">
                <a:pos x="320" y="30"/>
              </a:cxn>
              <a:cxn ang="0">
                <a:pos x="340" y="30"/>
              </a:cxn>
              <a:cxn ang="0">
                <a:pos x="350" y="30"/>
              </a:cxn>
              <a:cxn ang="0">
                <a:pos x="360" y="30"/>
              </a:cxn>
              <a:cxn ang="0">
                <a:pos x="370" y="30"/>
              </a:cxn>
              <a:cxn ang="0">
                <a:pos x="380" y="30"/>
              </a:cxn>
              <a:cxn ang="0">
                <a:pos x="380" y="280"/>
              </a:cxn>
              <a:cxn ang="0">
                <a:pos x="400" y="30"/>
              </a:cxn>
              <a:cxn ang="0">
                <a:pos x="410" y="30"/>
              </a:cxn>
              <a:cxn ang="0">
                <a:pos x="420" y="20"/>
              </a:cxn>
              <a:cxn ang="0">
                <a:pos x="430" y="20"/>
              </a:cxn>
              <a:cxn ang="0">
                <a:pos x="440" y="20"/>
              </a:cxn>
              <a:cxn ang="0">
                <a:pos x="450" y="20"/>
              </a:cxn>
              <a:cxn ang="0">
                <a:pos x="460" y="20"/>
              </a:cxn>
              <a:cxn ang="0">
                <a:pos x="480" y="410"/>
              </a:cxn>
              <a:cxn ang="0">
                <a:pos x="490" y="20"/>
              </a:cxn>
              <a:cxn ang="0">
                <a:pos x="500" y="280"/>
              </a:cxn>
              <a:cxn ang="0">
                <a:pos x="510" y="250"/>
              </a:cxn>
              <a:cxn ang="0">
                <a:pos x="520" y="30"/>
              </a:cxn>
              <a:cxn ang="0">
                <a:pos x="530" y="30"/>
              </a:cxn>
            </a:cxnLst>
            <a:rect l="0" t="0" r="r" b="b"/>
            <a:pathLst>
              <a:path w="530" h="680">
                <a:moveTo>
                  <a:pt x="0" y="10"/>
                </a:moveTo>
                <a:lnTo>
                  <a:pt x="10" y="20"/>
                </a:lnTo>
                <a:lnTo>
                  <a:pt x="20" y="20"/>
                </a:lnTo>
                <a:lnTo>
                  <a:pt x="30" y="30"/>
                </a:lnTo>
                <a:lnTo>
                  <a:pt x="40" y="30"/>
                </a:lnTo>
                <a:lnTo>
                  <a:pt x="40" y="480"/>
                </a:lnTo>
                <a:lnTo>
                  <a:pt x="40" y="20"/>
                </a:lnTo>
                <a:lnTo>
                  <a:pt x="50" y="30"/>
                </a:lnTo>
                <a:lnTo>
                  <a:pt x="50" y="520"/>
                </a:lnTo>
                <a:lnTo>
                  <a:pt x="50" y="10"/>
                </a:lnTo>
                <a:lnTo>
                  <a:pt x="50" y="20"/>
                </a:lnTo>
                <a:lnTo>
                  <a:pt x="60" y="20"/>
                </a:lnTo>
                <a:lnTo>
                  <a:pt x="60" y="520"/>
                </a:lnTo>
                <a:lnTo>
                  <a:pt x="60" y="10"/>
                </a:lnTo>
                <a:lnTo>
                  <a:pt x="70" y="20"/>
                </a:lnTo>
                <a:lnTo>
                  <a:pt x="70" y="680"/>
                </a:lnTo>
                <a:lnTo>
                  <a:pt x="70" y="10"/>
                </a:lnTo>
                <a:lnTo>
                  <a:pt x="70" y="10"/>
                </a:lnTo>
                <a:lnTo>
                  <a:pt x="80" y="10"/>
                </a:lnTo>
                <a:lnTo>
                  <a:pt x="80" y="660"/>
                </a:lnTo>
                <a:lnTo>
                  <a:pt x="80" y="0"/>
                </a:lnTo>
                <a:lnTo>
                  <a:pt x="80" y="10"/>
                </a:lnTo>
                <a:lnTo>
                  <a:pt x="90" y="10"/>
                </a:lnTo>
                <a:lnTo>
                  <a:pt x="100" y="20"/>
                </a:lnTo>
                <a:lnTo>
                  <a:pt x="100" y="480"/>
                </a:lnTo>
                <a:lnTo>
                  <a:pt x="100" y="390"/>
                </a:lnTo>
                <a:lnTo>
                  <a:pt x="110" y="10"/>
                </a:lnTo>
                <a:lnTo>
                  <a:pt x="120" y="20"/>
                </a:lnTo>
                <a:lnTo>
                  <a:pt x="130" y="20"/>
                </a:lnTo>
                <a:lnTo>
                  <a:pt x="140" y="30"/>
                </a:lnTo>
                <a:lnTo>
                  <a:pt x="150" y="30"/>
                </a:lnTo>
                <a:lnTo>
                  <a:pt x="150" y="390"/>
                </a:lnTo>
                <a:lnTo>
                  <a:pt x="150" y="20"/>
                </a:lnTo>
                <a:lnTo>
                  <a:pt x="160" y="20"/>
                </a:lnTo>
                <a:lnTo>
                  <a:pt x="160" y="520"/>
                </a:lnTo>
                <a:lnTo>
                  <a:pt x="160" y="10"/>
                </a:lnTo>
                <a:lnTo>
                  <a:pt x="170" y="20"/>
                </a:lnTo>
                <a:lnTo>
                  <a:pt x="180" y="20"/>
                </a:lnTo>
                <a:lnTo>
                  <a:pt x="190" y="30"/>
                </a:lnTo>
                <a:lnTo>
                  <a:pt x="190" y="410"/>
                </a:lnTo>
                <a:lnTo>
                  <a:pt x="190" y="20"/>
                </a:lnTo>
                <a:lnTo>
                  <a:pt x="200" y="20"/>
                </a:lnTo>
                <a:lnTo>
                  <a:pt x="200" y="280"/>
                </a:lnTo>
                <a:lnTo>
                  <a:pt x="200" y="20"/>
                </a:lnTo>
                <a:lnTo>
                  <a:pt x="210" y="20"/>
                </a:lnTo>
                <a:lnTo>
                  <a:pt x="210" y="480"/>
                </a:lnTo>
                <a:lnTo>
                  <a:pt x="210" y="20"/>
                </a:lnTo>
                <a:lnTo>
                  <a:pt x="220" y="20"/>
                </a:lnTo>
                <a:lnTo>
                  <a:pt x="220" y="280"/>
                </a:lnTo>
                <a:lnTo>
                  <a:pt x="220" y="20"/>
                </a:lnTo>
                <a:lnTo>
                  <a:pt x="230" y="30"/>
                </a:lnTo>
                <a:lnTo>
                  <a:pt x="240" y="30"/>
                </a:lnTo>
                <a:lnTo>
                  <a:pt x="240" y="670"/>
                </a:lnTo>
                <a:lnTo>
                  <a:pt x="240" y="20"/>
                </a:lnTo>
                <a:lnTo>
                  <a:pt x="250" y="30"/>
                </a:lnTo>
                <a:lnTo>
                  <a:pt x="260" y="30"/>
                </a:lnTo>
                <a:lnTo>
                  <a:pt x="270" y="270"/>
                </a:lnTo>
                <a:lnTo>
                  <a:pt x="270" y="30"/>
                </a:lnTo>
                <a:lnTo>
                  <a:pt x="280" y="30"/>
                </a:lnTo>
                <a:lnTo>
                  <a:pt x="280" y="90"/>
                </a:lnTo>
                <a:lnTo>
                  <a:pt x="280" y="30"/>
                </a:lnTo>
                <a:lnTo>
                  <a:pt x="290" y="30"/>
                </a:lnTo>
                <a:lnTo>
                  <a:pt x="300" y="30"/>
                </a:lnTo>
                <a:lnTo>
                  <a:pt x="300" y="290"/>
                </a:lnTo>
                <a:lnTo>
                  <a:pt x="300" y="30"/>
                </a:lnTo>
                <a:lnTo>
                  <a:pt x="310" y="30"/>
                </a:lnTo>
                <a:lnTo>
                  <a:pt x="310" y="410"/>
                </a:lnTo>
                <a:lnTo>
                  <a:pt x="310" y="30"/>
                </a:lnTo>
                <a:lnTo>
                  <a:pt x="320" y="30"/>
                </a:lnTo>
                <a:lnTo>
                  <a:pt x="330" y="290"/>
                </a:lnTo>
                <a:lnTo>
                  <a:pt x="330" y="30"/>
                </a:lnTo>
                <a:lnTo>
                  <a:pt x="340" y="30"/>
                </a:lnTo>
                <a:lnTo>
                  <a:pt x="340" y="320"/>
                </a:lnTo>
                <a:lnTo>
                  <a:pt x="340" y="30"/>
                </a:lnTo>
                <a:lnTo>
                  <a:pt x="350" y="30"/>
                </a:lnTo>
                <a:lnTo>
                  <a:pt x="350" y="90"/>
                </a:lnTo>
                <a:lnTo>
                  <a:pt x="350" y="30"/>
                </a:lnTo>
                <a:lnTo>
                  <a:pt x="360" y="30"/>
                </a:lnTo>
                <a:lnTo>
                  <a:pt x="360" y="390"/>
                </a:lnTo>
                <a:lnTo>
                  <a:pt x="360" y="30"/>
                </a:lnTo>
                <a:lnTo>
                  <a:pt x="370" y="30"/>
                </a:lnTo>
                <a:lnTo>
                  <a:pt x="370" y="270"/>
                </a:lnTo>
                <a:lnTo>
                  <a:pt x="370" y="30"/>
                </a:lnTo>
                <a:lnTo>
                  <a:pt x="380" y="30"/>
                </a:lnTo>
                <a:lnTo>
                  <a:pt x="380" y="410"/>
                </a:lnTo>
                <a:lnTo>
                  <a:pt x="380" y="20"/>
                </a:lnTo>
                <a:lnTo>
                  <a:pt x="380" y="280"/>
                </a:lnTo>
                <a:lnTo>
                  <a:pt x="400" y="30"/>
                </a:lnTo>
                <a:lnTo>
                  <a:pt x="390" y="30"/>
                </a:lnTo>
                <a:lnTo>
                  <a:pt x="400" y="30"/>
                </a:lnTo>
                <a:lnTo>
                  <a:pt x="410" y="30"/>
                </a:lnTo>
                <a:lnTo>
                  <a:pt x="410" y="290"/>
                </a:lnTo>
                <a:lnTo>
                  <a:pt x="410" y="30"/>
                </a:lnTo>
                <a:lnTo>
                  <a:pt x="420" y="30"/>
                </a:lnTo>
                <a:lnTo>
                  <a:pt x="420" y="680"/>
                </a:lnTo>
                <a:lnTo>
                  <a:pt x="420" y="20"/>
                </a:lnTo>
                <a:lnTo>
                  <a:pt x="430" y="20"/>
                </a:lnTo>
                <a:lnTo>
                  <a:pt x="430" y="260"/>
                </a:lnTo>
                <a:lnTo>
                  <a:pt x="430" y="20"/>
                </a:lnTo>
                <a:lnTo>
                  <a:pt x="440" y="20"/>
                </a:lnTo>
                <a:lnTo>
                  <a:pt x="440" y="60"/>
                </a:lnTo>
                <a:lnTo>
                  <a:pt x="440" y="20"/>
                </a:lnTo>
                <a:lnTo>
                  <a:pt x="450" y="30"/>
                </a:lnTo>
                <a:lnTo>
                  <a:pt x="450" y="260"/>
                </a:lnTo>
                <a:lnTo>
                  <a:pt x="450" y="20"/>
                </a:lnTo>
                <a:lnTo>
                  <a:pt x="460" y="20"/>
                </a:lnTo>
                <a:lnTo>
                  <a:pt x="460" y="260"/>
                </a:lnTo>
                <a:lnTo>
                  <a:pt x="460" y="20"/>
                </a:lnTo>
                <a:lnTo>
                  <a:pt x="470" y="30"/>
                </a:lnTo>
                <a:lnTo>
                  <a:pt x="480" y="30"/>
                </a:lnTo>
                <a:lnTo>
                  <a:pt x="480" y="410"/>
                </a:lnTo>
                <a:lnTo>
                  <a:pt x="480" y="20"/>
                </a:lnTo>
                <a:lnTo>
                  <a:pt x="490" y="210"/>
                </a:lnTo>
                <a:lnTo>
                  <a:pt x="490" y="20"/>
                </a:lnTo>
                <a:lnTo>
                  <a:pt x="490" y="30"/>
                </a:lnTo>
                <a:lnTo>
                  <a:pt x="500" y="30"/>
                </a:lnTo>
                <a:lnTo>
                  <a:pt x="500" y="280"/>
                </a:lnTo>
                <a:lnTo>
                  <a:pt x="500" y="30"/>
                </a:lnTo>
                <a:lnTo>
                  <a:pt x="510" y="30"/>
                </a:lnTo>
                <a:lnTo>
                  <a:pt x="510" y="250"/>
                </a:lnTo>
                <a:lnTo>
                  <a:pt x="510" y="20"/>
                </a:lnTo>
                <a:lnTo>
                  <a:pt x="510" y="30"/>
                </a:lnTo>
                <a:lnTo>
                  <a:pt x="520" y="30"/>
                </a:lnTo>
                <a:lnTo>
                  <a:pt x="520" y="80"/>
                </a:lnTo>
                <a:lnTo>
                  <a:pt x="520" y="30"/>
                </a:lnTo>
                <a:lnTo>
                  <a:pt x="530" y="30"/>
                </a:lnTo>
                <a:lnTo>
                  <a:pt x="530" y="520"/>
                </a:lnTo>
                <a:lnTo>
                  <a:pt x="530" y="10"/>
                </a:lnTo>
              </a:path>
            </a:pathLst>
          </a:custGeom>
          <a:noFill/>
          <a:ln w="0">
            <a:solidFill>
              <a:srgbClr val="0000FF"/>
            </a:solidFill>
            <a:prstDash val="solid"/>
            <a:round/>
            <a:headEnd/>
            <a:tailEnd/>
          </a:ln>
        </p:spPr>
        <p:txBody>
          <a:bodyPr lIns="130046" tIns="65023" rIns="130046" bIns="65023"/>
          <a:lstStyle/>
          <a:p>
            <a:endParaRPr lang="en-US"/>
          </a:p>
        </p:txBody>
      </p:sp>
      <p:sp>
        <p:nvSpPr>
          <p:cNvPr id="105540" name="Freeform 68"/>
          <p:cNvSpPr>
            <a:spLocks/>
          </p:cNvSpPr>
          <p:nvPr/>
        </p:nvSpPr>
        <p:spPr bwMode="auto">
          <a:xfrm>
            <a:off x="8267983" y="5563165"/>
            <a:ext cx="1196622" cy="1151467"/>
          </a:xfrm>
          <a:custGeom>
            <a:avLst/>
            <a:gdLst/>
            <a:ahLst/>
            <a:cxnLst>
              <a:cxn ang="0">
                <a:pos x="10" y="20"/>
              </a:cxn>
              <a:cxn ang="0">
                <a:pos x="20" y="10"/>
              </a:cxn>
              <a:cxn ang="0">
                <a:pos x="30" y="10"/>
              </a:cxn>
              <a:cxn ang="0">
                <a:pos x="40" y="10"/>
              </a:cxn>
              <a:cxn ang="0">
                <a:pos x="50" y="10"/>
              </a:cxn>
              <a:cxn ang="0">
                <a:pos x="60" y="10"/>
              </a:cxn>
              <a:cxn ang="0">
                <a:pos x="70" y="10"/>
              </a:cxn>
              <a:cxn ang="0">
                <a:pos x="80" y="10"/>
              </a:cxn>
              <a:cxn ang="0">
                <a:pos x="90" y="250"/>
              </a:cxn>
              <a:cxn ang="0">
                <a:pos x="100" y="10"/>
              </a:cxn>
              <a:cxn ang="0">
                <a:pos x="110" y="10"/>
              </a:cxn>
              <a:cxn ang="0">
                <a:pos x="120" y="10"/>
              </a:cxn>
              <a:cxn ang="0">
                <a:pos x="130" y="20"/>
              </a:cxn>
              <a:cxn ang="0">
                <a:pos x="140" y="270"/>
              </a:cxn>
              <a:cxn ang="0">
                <a:pos x="150" y="10"/>
              </a:cxn>
              <a:cxn ang="0">
                <a:pos x="160" y="10"/>
              </a:cxn>
              <a:cxn ang="0">
                <a:pos x="170" y="10"/>
              </a:cxn>
              <a:cxn ang="0">
                <a:pos x="180" y="10"/>
              </a:cxn>
              <a:cxn ang="0">
                <a:pos x="200" y="260"/>
              </a:cxn>
              <a:cxn ang="0">
                <a:pos x="210" y="260"/>
              </a:cxn>
              <a:cxn ang="0">
                <a:pos x="230" y="20"/>
              </a:cxn>
              <a:cxn ang="0">
                <a:pos x="240" y="20"/>
              </a:cxn>
              <a:cxn ang="0">
                <a:pos x="240" y="20"/>
              </a:cxn>
              <a:cxn ang="0">
                <a:pos x="260" y="210"/>
              </a:cxn>
              <a:cxn ang="0">
                <a:pos x="270" y="260"/>
              </a:cxn>
              <a:cxn ang="0">
                <a:pos x="280" y="240"/>
              </a:cxn>
              <a:cxn ang="0">
                <a:pos x="290" y="20"/>
              </a:cxn>
              <a:cxn ang="0">
                <a:pos x="300" y="50"/>
              </a:cxn>
              <a:cxn ang="0">
                <a:pos x="310" y="250"/>
              </a:cxn>
              <a:cxn ang="0">
                <a:pos x="330" y="30"/>
              </a:cxn>
              <a:cxn ang="0">
                <a:pos x="340" y="20"/>
              </a:cxn>
              <a:cxn ang="0">
                <a:pos x="350" y="20"/>
              </a:cxn>
              <a:cxn ang="0">
                <a:pos x="360" y="20"/>
              </a:cxn>
              <a:cxn ang="0">
                <a:pos x="370" y="20"/>
              </a:cxn>
              <a:cxn ang="0">
                <a:pos x="380" y="280"/>
              </a:cxn>
              <a:cxn ang="0">
                <a:pos x="390" y="20"/>
              </a:cxn>
              <a:cxn ang="0">
                <a:pos x="410" y="20"/>
              </a:cxn>
              <a:cxn ang="0">
                <a:pos x="430" y="210"/>
              </a:cxn>
              <a:cxn ang="0">
                <a:pos x="450" y="30"/>
              </a:cxn>
              <a:cxn ang="0">
                <a:pos x="460" y="20"/>
              </a:cxn>
              <a:cxn ang="0">
                <a:pos x="490" y="30"/>
              </a:cxn>
              <a:cxn ang="0">
                <a:pos x="500" y="30"/>
              </a:cxn>
            </a:cxnLst>
            <a:rect l="0" t="0" r="r" b="b"/>
            <a:pathLst>
              <a:path w="530" h="510">
                <a:moveTo>
                  <a:pt x="0" y="0"/>
                </a:moveTo>
                <a:lnTo>
                  <a:pt x="0" y="30"/>
                </a:lnTo>
                <a:lnTo>
                  <a:pt x="10" y="20"/>
                </a:lnTo>
                <a:lnTo>
                  <a:pt x="10" y="300"/>
                </a:lnTo>
                <a:lnTo>
                  <a:pt x="10" y="10"/>
                </a:lnTo>
                <a:lnTo>
                  <a:pt x="20" y="10"/>
                </a:lnTo>
                <a:lnTo>
                  <a:pt x="30" y="10"/>
                </a:lnTo>
                <a:lnTo>
                  <a:pt x="30" y="250"/>
                </a:lnTo>
                <a:lnTo>
                  <a:pt x="30" y="10"/>
                </a:lnTo>
                <a:lnTo>
                  <a:pt x="40" y="20"/>
                </a:lnTo>
                <a:lnTo>
                  <a:pt x="40" y="510"/>
                </a:lnTo>
                <a:lnTo>
                  <a:pt x="40" y="10"/>
                </a:lnTo>
                <a:lnTo>
                  <a:pt x="50" y="10"/>
                </a:lnTo>
                <a:lnTo>
                  <a:pt x="50" y="190"/>
                </a:lnTo>
                <a:lnTo>
                  <a:pt x="50" y="10"/>
                </a:lnTo>
                <a:lnTo>
                  <a:pt x="60" y="10"/>
                </a:lnTo>
                <a:lnTo>
                  <a:pt x="60" y="200"/>
                </a:lnTo>
                <a:lnTo>
                  <a:pt x="60" y="10"/>
                </a:lnTo>
                <a:lnTo>
                  <a:pt x="70" y="10"/>
                </a:lnTo>
                <a:lnTo>
                  <a:pt x="70" y="270"/>
                </a:lnTo>
                <a:lnTo>
                  <a:pt x="70" y="10"/>
                </a:lnTo>
                <a:lnTo>
                  <a:pt x="80" y="10"/>
                </a:lnTo>
                <a:lnTo>
                  <a:pt x="80" y="300"/>
                </a:lnTo>
                <a:lnTo>
                  <a:pt x="80" y="10"/>
                </a:lnTo>
                <a:lnTo>
                  <a:pt x="80" y="250"/>
                </a:lnTo>
                <a:lnTo>
                  <a:pt x="90" y="10"/>
                </a:lnTo>
                <a:lnTo>
                  <a:pt x="90" y="250"/>
                </a:lnTo>
                <a:lnTo>
                  <a:pt x="90" y="0"/>
                </a:lnTo>
                <a:lnTo>
                  <a:pt x="90" y="10"/>
                </a:lnTo>
                <a:lnTo>
                  <a:pt x="100" y="10"/>
                </a:lnTo>
                <a:lnTo>
                  <a:pt x="110" y="20"/>
                </a:lnTo>
                <a:lnTo>
                  <a:pt x="110" y="250"/>
                </a:lnTo>
                <a:lnTo>
                  <a:pt x="110" y="10"/>
                </a:lnTo>
                <a:lnTo>
                  <a:pt x="120" y="10"/>
                </a:lnTo>
                <a:lnTo>
                  <a:pt x="120" y="250"/>
                </a:lnTo>
                <a:lnTo>
                  <a:pt x="120" y="10"/>
                </a:lnTo>
                <a:lnTo>
                  <a:pt x="130" y="20"/>
                </a:lnTo>
                <a:lnTo>
                  <a:pt x="130" y="50"/>
                </a:lnTo>
                <a:lnTo>
                  <a:pt x="130" y="20"/>
                </a:lnTo>
                <a:lnTo>
                  <a:pt x="140" y="20"/>
                </a:lnTo>
                <a:lnTo>
                  <a:pt x="140" y="20"/>
                </a:lnTo>
                <a:lnTo>
                  <a:pt x="140" y="270"/>
                </a:lnTo>
                <a:lnTo>
                  <a:pt x="150" y="10"/>
                </a:lnTo>
                <a:lnTo>
                  <a:pt x="150" y="190"/>
                </a:lnTo>
                <a:lnTo>
                  <a:pt x="150" y="10"/>
                </a:lnTo>
                <a:lnTo>
                  <a:pt x="160" y="20"/>
                </a:lnTo>
                <a:lnTo>
                  <a:pt x="160" y="240"/>
                </a:lnTo>
                <a:lnTo>
                  <a:pt x="160" y="10"/>
                </a:lnTo>
                <a:lnTo>
                  <a:pt x="170" y="20"/>
                </a:lnTo>
                <a:lnTo>
                  <a:pt x="170" y="270"/>
                </a:lnTo>
                <a:lnTo>
                  <a:pt x="170" y="10"/>
                </a:lnTo>
                <a:lnTo>
                  <a:pt x="180" y="20"/>
                </a:lnTo>
                <a:lnTo>
                  <a:pt x="180" y="300"/>
                </a:lnTo>
                <a:lnTo>
                  <a:pt x="180" y="10"/>
                </a:lnTo>
                <a:lnTo>
                  <a:pt x="190" y="20"/>
                </a:lnTo>
                <a:lnTo>
                  <a:pt x="200" y="20"/>
                </a:lnTo>
                <a:lnTo>
                  <a:pt x="200" y="260"/>
                </a:lnTo>
                <a:lnTo>
                  <a:pt x="200" y="20"/>
                </a:lnTo>
                <a:lnTo>
                  <a:pt x="210" y="20"/>
                </a:lnTo>
                <a:lnTo>
                  <a:pt x="210" y="260"/>
                </a:lnTo>
                <a:lnTo>
                  <a:pt x="210" y="10"/>
                </a:lnTo>
                <a:lnTo>
                  <a:pt x="220" y="20"/>
                </a:lnTo>
                <a:lnTo>
                  <a:pt x="230" y="20"/>
                </a:lnTo>
                <a:lnTo>
                  <a:pt x="230" y="70"/>
                </a:lnTo>
                <a:lnTo>
                  <a:pt x="230" y="20"/>
                </a:lnTo>
                <a:lnTo>
                  <a:pt x="240" y="20"/>
                </a:lnTo>
                <a:lnTo>
                  <a:pt x="240" y="250"/>
                </a:lnTo>
                <a:lnTo>
                  <a:pt x="240" y="10"/>
                </a:lnTo>
                <a:lnTo>
                  <a:pt x="240" y="20"/>
                </a:lnTo>
                <a:lnTo>
                  <a:pt x="250" y="20"/>
                </a:lnTo>
                <a:lnTo>
                  <a:pt x="260" y="30"/>
                </a:lnTo>
                <a:lnTo>
                  <a:pt x="260" y="210"/>
                </a:lnTo>
                <a:lnTo>
                  <a:pt x="260" y="20"/>
                </a:lnTo>
                <a:lnTo>
                  <a:pt x="270" y="20"/>
                </a:lnTo>
                <a:lnTo>
                  <a:pt x="270" y="260"/>
                </a:lnTo>
                <a:lnTo>
                  <a:pt x="270" y="10"/>
                </a:lnTo>
                <a:lnTo>
                  <a:pt x="280" y="20"/>
                </a:lnTo>
                <a:lnTo>
                  <a:pt x="280" y="240"/>
                </a:lnTo>
                <a:lnTo>
                  <a:pt x="280" y="10"/>
                </a:lnTo>
                <a:lnTo>
                  <a:pt x="280" y="20"/>
                </a:lnTo>
                <a:lnTo>
                  <a:pt x="290" y="20"/>
                </a:lnTo>
                <a:lnTo>
                  <a:pt x="290" y="80"/>
                </a:lnTo>
                <a:lnTo>
                  <a:pt x="300" y="50"/>
                </a:lnTo>
                <a:lnTo>
                  <a:pt x="300" y="50"/>
                </a:lnTo>
                <a:lnTo>
                  <a:pt x="300" y="20"/>
                </a:lnTo>
                <a:lnTo>
                  <a:pt x="300" y="20"/>
                </a:lnTo>
                <a:lnTo>
                  <a:pt x="310" y="250"/>
                </a:lnTo>
                <a:lnTo>
                  <a:pt x="310" y="20"/>
                </a:lnTo>
                <a:lnTo>
                  <a:pt x="320" y="20"/>
                </a:lnTo>
                <a:lnTo>
                  <a:pt x="330" y="30"/>
                </a:lnTo>
                <a:lnTo>
                  <a:pt x="330" y="210"/>
                </a:lnTo>
                <a:lnTo>
                  <a:pt x="330" y="20"/>
                </a:lnTo>
                <a:lnTo>
                  <a:pt x="340" y="20"/>
                </a:lnTo>
                <a:lnTo>
                  <a:pt x="350" y="20"/>
                </a:lnTo>
                <a:lnTo>
                  <a:pt x="350" y="250"/>
                </a:lnTo>
                <a:lnTo>
                  <a:pt x="350" y="20"/>
                </a:lnTo>
                <a:lnTo>
                  <a:pt x="360" y="20"/>
                </a:lnTo>
                <a:lnTo>
                  <a:pt x="360" y="200"/>
                </a:lnTo>
                <a:lnTo>
                  <a:pt x="360" y="20"/>
                </a:lnTo>
                <a:lnTo>
                  <a:pt x="370" y="20"/>
                </a:lnTo>
                <a:lnTo>
                  <a:pt x="370" y="70"/>
                </a:lnTo>
                <a:lnTo>
                  <a:pt x="370" y="20"/>
                </a:lnTo>
                <a:lnTo>
                  <a:pt x="370" y="20"/>
                </a:lnTo>
                <a:lnTo>
                  <a:pt x="380" y="260"/>
                </a:lnTo>
                <a:lnTo>
                  <a:pt x="380" y="280"/>
                </a:lnTo>
                <a:lnTo>
                  <a:pt x="380" y="20"/>
                </a:lnTo>
                <a:lnTo>
                  <a:pt x="380" y="20"/>
                </a:lnTo>
                <a:lnTo>
                  <a:pt x="390" y="20"/>
                </a:lnTo>
                <a:lnTo>
                  <a:pt x="410" y="20"/>
                </a:lnTo>
                <a:lnTo>
                  <a:pt x="410" y="260"/>
                </a:lnTo>
                <a:lnTo>
                  <a:pt x="410" y="20"/>
                </a:lnTo>
                <a:lnTo>
                  <a:pt x="420" y="20"/>
                </a:lnTo>
                <a:lnTo>
                  <a:pt x="430" y="20"/>
                </a:lnTo>
                <a:lnTo>
                  <a:pt x="430" y="210"/>
                </a:lnTo>
                <a:lnTo>
                  <a:pt x="430" y="20"/>
                </a:lnTo>
                <a:lnTo>
                  <a:pt x="440" y="20"/>
                </a:lnTo>
                <a:lnTo>
                  <a:pt x="450" y="30"/>
                </a:lnTo>
                <a:lnTo>
                  <a:pt x="450" y="250"/>
                </a:lnTo>
                <a:lnTo>
                  <a:pt x="450" y="20"/>
                </a:lnTo>
                <a:lnTo>
                  <a:pt x="460" y="20"/>
                </a:lnTo>
                <a:lnTo>
                  <a:pt x="470" y="30"/>
                </a:lnTo>
                <a:lnTo>
                  <a:pt x="480" y="30"/>
                </a:lnTo>
                <a:lnTo>
                  <a:pt x="490" y="30"/>
                </a:lnTo>
                <a:lnTo>
                  <a:pt x="500" y="30"/>
                </a:lnTo>
                <a:lnTo>
                  <a:pt x="500" y="90"/>
                </a:lnTo>
                <a:lnTo>
                  <a:pt x="500" y="30"/>
                </a:lnTo>
                <a:lnTo>
                  <a:pt x="510" y="30"/>
                </a:lnTo>
                <a:lnTo>
                  <a:pt x="530" y="30"/>
                </a:lnTo>
              </a:path>
            </a:pathLst>
          </a:custGeom>
          <a:noFill/>
          <a:ln w="0">
            <a:solidFill>
              <a:srgbClr val="0000FF"/>
            </a:solidFill>
            <a:prstDash val="solid"/>
            <a:round/>
            <a:headEnd/>
            <a:tailEnd/>
          </a:ln>
        </p:spPr>
        <p:txBody>
          <a:bodyPr lIns="130046" tIns="65023" rIns="130046" bIns="65023"/>
          <a:lstStyle/>
          <a:p>
            <a:endParaRPr lang="en-US"/>
          </a:p>
        </p:txBody>
      </p:sp>
      <p:sp>
        <p:nvSpPr>
          <p:cNvPr id="105541" name="Freeform 69"/>
          <p:cNvSpPr>
            <a:spLocks/>
          </p:cNvSpPr>
          <p:nvPr/>
        </p:nvSpPr>
        <p:spPr bwMode="auto">
          <a:xfrm>
            <a:off x="9464604" y="5630898"/>
            <a:ext cx="1444978" cy="406400"/>
          </a:xfrm>
          <a:custGeom>
            <a:avLst/>
            <a:gdLst/>
            <a:ahLst/>
            <a:cxnLst>
              <a:cxn ang="0">
                <a:pos x="0" y="0"/>
              </a:cxn>
              <a:cxn ang="0">
                <a:pos x="10" y="0"/>
              </a:cxn>
              <a:cxn ang="0">
                <a:pos x="30" y="0"/>
              </a:cxn>
              <a:cxn ang="0">
                <a:pos x="40" y="0"/>
              </a:cxn>
              <a:cxn ang="0">
                <a:pos x="50" y="0"/>
              </a:cxn>
              <a:cxn ang="0">
                <a:pos x="70" y="0"/>
              </a:cxn>
              <a:cxn ang="0">
                <a:pos x="90" y="30"/>
              </a:cxn>
              <a:cxn ang="0">
                <a:pos x="110" y="0"/>
              </a:cxn>
              <a:cxn ang="0">
                <a:pos x="130" y="30"/>
              </a:cxn>
              <a:cxn ang="0">
                <a:pos x="140" y="20"/>
              </a:cxn>
              <a:cxn ang="0">
                <a:pos x="150" y="30"/>
              </a:cxn>
              <a:cxn ang="0">
                <a:pos x="170" y="10"/>
              </a:cxn>
              <a:cxn ang="0">
                <a:pos x="170" y="10"/>
              </a:cxn>
              <a:cxn ang="0">
                <a:pos x="200" y="20"/>
              </a:cxn>
              <a:cxn ang="0">
                <a:pos x="220" y="10"/>
              </a:cxn>
              <a:cxn ang="0">
                <a:pos x="230" y="0"/>
              </a:cxn>
              <a:cxn ang="0">
                <a:pos x="230" y="10"/>
              </a:cxn>
              <a:cxn ang="0">
                <a:pos x="250" y="10"/>
              </a:cxn>
              <a:cxn ang="0">
                <a:pos x="270" y="20"/>
              </a:cxn>
              <a:cxn ang="0">
                <a:pos x="280" y="0"/>
              </a:cxn>
              <a:cxn ang="0">
                <a:pos x="300" y="0"/>
              </a:cxn>
              <a:cxn ang="0">
                <a:pos x="330" y="10"/>
              </a:cxn>
              <a:cxn ang="0">
                <a:pos x="340" y="20"/>
              </a:cxn>
              <a:cxn ang="0">
                <a:pos x="350" y="20"/>
              </a:cxn>
              <a:cxn ang="0">
                <a:pos x="360" y="0"/>
              </a:cxn>
              <a:cxn ang="0">
                <a:pos x="370" y="0"/>
              </a:cxn>
              <a:cxn ang="0">
                <a:pos x="390" y="10"/>
              </a:cxn>
              <a:cxn ang="0">
                <a:pos x="400" y="0"/>
              </a:cxn>
              <a:cxn ang="0">
                <a:pos x="410" y="20"/>
              </a:cxn>
              <a:cxn ang="0">
                <a:pos x="430" y="10"/>
              </a:cxn>
              <a:cxn ang="0">
                <a:pos x="440" y="0"/>
              </a:cxn>
              <a:cxn ang="0">
                <a:pos x="460" y="20"/>
              </a:cxn>
              <a:cxn ang="0">
                <a:pos x="480" y="10"/>
              </a:cxn>
              <a:cxn ang="0">
                <a:pos x="480" y="0"/>
              </a:cxn>
              <a:cxn ang="0">
                <a:pos x="500" y="20"/>
              </a:cxn>
              <a:cxn ang="0">
                <a:pos x="520" y="0"/>
              </a:cxn>
              <a:cxn ang="0">
                <a:pos x="550" y="20"/>
              </a:cxn>
              <a:cxn ang="0">
                <a:pos x="560" y="0"/>
              </a:cxn>
              <a:cxn ang="0">
                <a:pos x="590" y="20"/>
              </a:cxn>
              <a:cxn ang="0">
                <a:pos x="600" y="0"/>
              </a:cxn>
              <a:cxn ang="0">
                <a:pos x="610" y="0"/>
              </a:cxn>
              <a:cxn ang="0">
                <a:pos x="630" y="20"/>
              </a:cxn>
            </a:cxnLst>
            <a:rect l="0" t="0" r="r" b="b"/>
            <a:pathLst>
              <a:path w="640" h="180">
                <a:moveTo>
                  <a:pt x="0" y="0"/>
                </a:moveTo>
                <a:lnTo>
                  <a:pt x="0" y="180"/>
                </a:lnTo>
                <a:lnTo>
                  <a:pt x="0" y="0"/>
                </a:lnTo>
                <a:lnTo>
                  <a:pt x="10" y="0"/>
                </a:lnTo>
                <a:lnTo>
                  <a:pt x="10" y="30"/>
                </a:lnTo>
                <a:lnTo>
                  <a:pt x="10" y="0"/>
                </a:lnTo>
                <a:lnTo>
                  <a:pt x="30" y="0"/>
                </a:lnTo>
                <a:lnTo>
                  <a:pt x="30" y="10"/>
                </a:lnTo>
                <a:lnTo>
                  <a:pt x="30" y="0"/>
                </a:lnTo>
                <a:lnTo>
                  <a:pt x="40" y="0"/>
                </a:lnTo>
                <a:lnTo>
                  <a:pt x="40" y="50"/>
                </a:lnTo>
                <a:lnTo>
                  <a:pt x="40" y="0"/>
                </a:lnTo>
                <a:lnTo>
                  <a:pt x="50" y="10"/>
                </a:lnTo>
                <a:lnTo>
                  <a:pt x="50" y="20"/>
                </a:lnTo>
                <a:lnTo>
                  <a:pt x="50" y="0"/>
                </a:lnTo>
                <a:lnTo>
                  <a:pt x="70" y="0"/>
                </a:lnTo>
                <a:lnTo>
                  <a:pt x="60" y="0"/>
                </a:lnTo>
                <a:lnTo>
                  <a:pt x="70" y="0"/>
                </a:lnTo>
                <a:lnTo>
                  <a:pt x="80" y="0"/>
                </a:lnTo>
                <a:lnTo>
                  <a:pt x="90" y="0"/>
                </a:lnTo>
                <a:lnTo>
                  <a:pt x="90" y="30"/>
                </a:lnTo>
                <a:lnTo>
                  <a:pt x="90" y="0"/>
                </a:lnTo>
                <a:lnTo>
                  <a:pt x="100" y="0"/>
                </a:lnTo>
                <a:lnTo>
                  <a:pt x="110" y="0"/>
                </a:lnTo>
                <a:lnTo>
                  <a:pt x="120" y="0"/>
                </a:lnTo>
                <a:lnTo>
                  <a:pt x="130" y="20"/>
                </a:lnTo>
                <a:lnTo>
                  <a:pt x="130" y="30"/>
                </a:lnTo>
                <a:lnTo>
                  <a:pt x="130" y="0"/>
                </a:lnTo>
                <a:lnTo>
                  <a:pt x="140" y="10"/>
                </a:lnTo>
                <a:lnTo>
                  <a:pt x="140" y="20"/>
                </a:lnTo>
                <a:lnTo>
                  <a:pt x="140" y="0"/>
                </a:lnTo>
                <a:lnTo>
                  <a:pt x="150" y="20"/>
                </a:lnTo>
                <a:lnTo>
                  <a:pt x="150" y="30"/>
                </a:lnTo>
                <a:lnTo>
                  <a:pt x="150" y="0"/>
                </a:lnTo>
                <a:lnTo>
                  <a:pt x="160" y="0"/>
                </a:lnTo>
                <a:lnTo>
                  <a:pt x="170" y="10"/>
                </a:lnTo>
                <a:lnTo>
                  <a:pt x="170" y="20"/>
                </a:lnTo>
                <a:lnTo>
                  <a:pt x="170" y="0"/>
                </a:lnTo>
                <a:lnTo>
                  <a:pt x="170" y="10"/>
                </a:lnTo>
                <a:lnTo>
                  <a:pt x="180" y="0"/>
                </a:lnTo>
                <a:lnTo>
                  <a:pt x="190" y="0"/>
                </a:lnTo>
                <a:lnTo>
                  <a:pt x="200" y="20"/>
                </a:lnTo>
                <a:lnTo>
                  <a:pt x="200" y="0"/>
                </a:lnTo>
                <a:lnTo>
                  <a:pt x="210" y="0"/>
                </a:lnTo>
                <a:lnTo>
                  <a:pt x="220" y="10"/>
                </a:lnTo>
                <a:lnTo>
                  <a:pt x="220" y="40"/>
                </a:lnTo>
                <a:lnTo>
                  <a:pt x="220" y="0"/>
                </a:lnTo>
                <a:lnTo>
                  <a:pt x="230" y="0"/>
                </a:lnTo>
                <a:lnTo>
                  <a:pt x="230" y="30"/>
                </a:lnTo>
                <a:lnTo>
                  <a:pt x="230" y="0"/>
                </a:lnTo>
                <a:lnTo>
                  <a:pt x="230" y="10"/>
                </a:lnTo>
                <a:lnTo>
                  <a:pt x="240" y="0"/>
                </a:lnTo>
                <a:lnTo>
                  <a:pt x="250" y="10"/>
                </a:lnTo>
                <a:lnTo>
                  <a:pt x="250" y="10"/>
                </a:lnTo>
                <a:lnTo>
                  <a:pt x="250" y="0"/>
                </a:lnTo>
                <a:lnTo>
                  <a:pt x="270" y="0"/>
                </a:lnTo>
                <a:lnTo>
                  <a:pt x="270" y="20"/>
                </a:lnTo>
                <a:lnTo>
                  <a:pt x="270" y="0"/>
                </a:lnTo>
                <a:lnTo>
                  <a:pt x="290" y="0"/>
                </a:lnTo>
                <a:lnTo>
                  <a:pt x="280" y="0"/>
                </a:lnTo>
                <a:lnTo>
                  <a:pt x="290" y="0"/>
                </a:lnTo>
                <a:lnTo>
                  <a:pt x="310" y="0"/>
                </a:lnTo>
                <a:lnTo>
                  <a:pt x="300" y="0"/>
                </a:lnTo>
                <a:lnTo>
                  <a:pt x="310" y="0"/>
                </a:lnTo>
                <a:lnTo>
                  <a:pt x="330" y="0"/>
                </a:lnTo>
                <a:lnTo>
                  <a:pt x="330" y="10"/>
                </a:lnTo>
                <a:lnTo>
                  <a:pt x="320" y="0"/>
                </a:lnTo>
                <a:lnTo>
                  <a:pt x="330" y="0"/>
                </a:lnTo>
                <a:lnTo>
                  <a:pt x="340" y="20"/>
                </a:lnTo>
                <a:lnTo>
                  <a:pt x="340" y="30"/>
                </a:lnTo>
                <a:lnTo>
                  <a:pt x="340" y="0"/>
                </a:lnTo>
                <a:lnTo>
                  <a:pt x="350" y="20"/>
                </a:lnTo>
                <a:lnTo>
                  <a:pt x="350" y="30"/>
                </a:lnTo>
                <a:lnTo>
                  <a:pt x="350" y="0"/>
                </a:lnTo>
                <a:lnTo>
                  <a:pt x="360" y="0"/>
                </a:lnTo>
                <a:lnTo>
                  <a:pt x="370" y="10"/>
                </a:lnTo>
                <a:lnTo>
                  <a:pt x="370" y="20"/>
                </a:lnTo>
                <a:lnTo>
                  <a:pt x="370" y="0"/>
                </a:lnTo>
                <a:lnTo>
                  <a:pt x="370" y="0"/>
                </a:lnTo>
                <a:lnTo>
                  <a:pt x="380" y="0"/>
                </a:lnTo>
                <a:lnTo>
                  <a:pt x="390" y="10"/>
                </a:lnTo>
                <a:lnTo>
                  <a:pt x="390" y="20"/>
                </a:lnTo>
                <a:lnTo>
                  <a:pt x="390" y="0"/>
                </a:lnTo>
                <a:lnTo>
                  <a:pt x="400" y="0"/>
                </a:lnTo>
                <a:lnTo>
                  <a:pt x="400" y="20"/>
                </a:lnTo>
                <a:lnTo>
                  <a:pt x="410" y="10"/>
                </a:lnTo>
                <a:lnTo>
                  <a:pt x="410" y="20"/>
                </a:lnTo>
                <a:lnTo>
                  <a:pt x="410" y="0"/>
                </a:lnTo>
                <a:lnTo>
                  <a:pt x="420" y="0"/>
                </a:lnTo>
                <a:lnTo>
                  <a:pt x="430" y="10"/>
                </a:lnTo>
                <a:lnTo>
                  <a:pt x="430" y="40"/>
                </a:lnTo>
                <a:lnTo>
                  <a:pt x="430" y="0"/>
                </a:lnTo>
                <a:lnTo>
                  <a:pt x="440" y="0"/>
                </a:lnTo>
                <a:lnTo>
                  <a:pt x="450" y="0"/>
                </a:lnTo>
                <a:lnTo>
                  <a:pt x="460" y="10"/>
                </a:lnTo>
                <a:lnTo>
                  <a:pt x="460" y="20"/>
                </a:lnTo>
                <a:lnTo>
                  <a:pt x="460" y="0"/>
                </a:lnTo>
                <a:lnTo>
                  <a:pt x="470" y="0"/>
                </a:lnTo>
                <a:lnTo>
                  <a:pt x="480" y="10"/>
                </a:lnTo>
                <a:lnTo>
                  <a:pt x="480" y="20"/>
                </a:lnTo>
                <a:lnTo>
                  <a:pt x="480" y="0"/>
                </a:lnTo>
                <a:lnTo>
                  <a:pt x="480" y="0"/>
                </a:lnTo>
                <a:lnTo>
                  <a:pt x="490" y="0"/>
                </a:lnTo>
                <a:lnTo>
                  <a:pt x="500" y="10"/>
                </a:lnTo>
                <a:lnTo>
                  <a:pt x="500" y="20"/>
                </a:lnTo>
                <a:lnTo>
                  <a:pt x="500" y="0"/>
                </a:lnTo>
                <a:lnTo>
                  <a:pt x="510" y="0"/>
                </a:lnTo>
                <a:lnTo>
                  <a:pt x="520" y="0"/>
                </a:lnTo>
                <a:lnTo>
                  <a:pt x="530" y="0"/>
                </a:lnTo>
                <a:lnTo>
                  <a:pt x="550" y="0"/>
                </a:lnTo>
                <a:lnTo>
                  <a:pt x="550" y="20"/>
                </a:lnTo>
                <a:lnTo>
                  <a:pt x="550" y="0"/>
                </a:lnTo>
                <a:lnTo>
                  <a:pt x="570" y="0"/>
                </a:lnTo>
                <a:lnTo>
                  <a:pt x="560" y="0"/>
                </a:lnTo>
                <a:lnTo>
                  <a:pt x="570" y="0"/>
                </a:lnTo>
                <a:lnTo>
                  <a:pt x="590" y="0"/>
                </a:lnTo>
                <a:lnTo>
                  <a:pt x="590" y="20"/>
                </a:lnTo>
                <a:lnTo>
                  <a:pt x="590" y="0"/>
                </a:lnTo>
                <a:lnTo>
                  <a:pt x="600" y="10"/>
                </a:lnTo>
                <a:lnTo>
                  <a:pt x="600" y="0"/>
                </a:lnTo>
                <a:lnTo>
                  <a:pt x="600" y="20"/>
                </a:lnTo>
                <a:lnTo>
                  <a:pt x="620" y="0"/>
                </a:lnTo>
                <a:lnTo>
                  <a:pt x="610" y="0"/>
                </a:lnTo>
                <a:lnTo>
                  <a:pt x="620" y="0"/>
                </a:lnTo>
                <a:lnTo>
                  <a:pt x="630" y="10"/>
                </a:lnTo>
                <a:lnTo>
                  <a:pt x="630" y="20"/>
                </a:lnTo>
                <a:lnTo>
                  <a:pt x="630" y="0"/>
                </a:lnTo>
                <a:lnTo>
                  <a:pt x="640" y="10"/>
                </a:lnTo>
              </a:path>
            </a:pathLst>
          </a:custGeom>
          <a:noFill/>
          <a:ln w="0">
            <a:solidFill>
              <a:srgbClr val="0000FF"/>
            </a:solidFill>
            <a:prstDash val="solid"/>
            <a:round/>
            <a:headEnd/>
            <a:tailEnd/>
          </a:ln>
        </p:spPr>
        <p:txBody>
          <a:bodyPr lIns="130046" tIns="65023" rIns="130046" bIns="65023"/>
          <a:lstStyle/>
          <a:p>
            <a:endParaRPr lang="en-US"/>
          </a:p>
        </p:txBody>
      </p:sp>
      <p:sp>
        <p:nvSpPr>
          <p:cNvPr id="105542" name="Freeform 70"/>
          <p:cNvSpPr>
            <a:spLocks/>
          </p:cNvSpPr>
          <p:nvPr/>
        </p:nvSpPr>
        <p:spPr bwMode="auto">
          <a:xfrm>
            <a:off x="10909583" y="5630898"/>
            <a:ext cx="1740747" cy="45156"/>
          </a:xfrm>
          <a:custGeom>
            <a:avLst/>
            <a:gdLst/>
            <a:ahLst/>
            <a:cxnLst>
              <a:cxn ang="0">
                <a:pos x="0" y="0"/>
              </a:cxn>
              <a:cxn ang="0">
                <a:pos x="20" y="0"/>
              </a:cxn>
              <a:cxn ang="0">
                <a:pos x="30" y="10"/>
              </a:cxn>
              <a:cxn ang="0">
                <a:pos x="61" y="0"/>
              </a:cxn>
              <a:cxn ang="0">
                <a:pos x="91" y="0"/>
              </a:cxn>
              <a:cxn ang="0">
                <a:pos x="101" y="0"/>
              </a:cxn>
              <a:cxn ang="0">
                <a:pos x="111" y="0"/>
              </a:cxn>
              <a:cxn ang="0">
                <a:pos x="131" y="20"/>
              </a:cxn>
              <a:cxn ang="0">
                <a:pos x="141" y="20"/>
              </a:cxn>
              <a:cxn ang="0">
                <a:pos x="161" y="20"/>
              </a:cxn>
              <a:cxn ang="0">
                <a:pos x="171" y="10"/>
              </a:cxn>
              <a:cxn ang="0">
                <a:pos x="181" y="0"/>
              </a:cxn>
              <a:cxn ang="0">
                <a:pos x="201" y="10"/>
              </a:cxn>
              <a:cxn ang="0">
                <a:pos x="211" y="0"/>
              </a:cxn>
              <a:cxn ang="0">
                <a:pos x="231" y="0"/>
              </a:cxn>
              <a:cxn ang="0">
                <a:pos x="251" y="10"/>
              </a:cxn>
              <a:cxn ang="0">
                <a:pos x="281" y="0"/>
              </a:cxn>
              <a:cxn ang="0">
                <a:pos x="291" y="0"/>
              </a:cxn>
              <a:cxn ang="0">
                <a:pos x="311" y="0"/>
              </a:cxn>
              <a:cxn ang="0">
                <a:pos x="331" y="0"/>
              </a:cxn>
              <a:cxn ang="0">
                <a:pos x="351" y="0"/>
              </a:cxn>
              <a:cxn ang="0">
                <a:pos x="361" y="0"/>
              </a:cxn>
              <a:cxn ang="0">
                <a:pos x="401" y="0"/>
              </a:cxn>
              <a:cxn ang="0">
                <a:pos x="421" y="0"/>
              </a:cxn>
              <a:cxn ang="0">
                <a:pos x="441" y="0"/>
              </a:cxn>
              <a:cxn ang="0">
                <a:pos x="451" y="0"/>
              </a:cxn>
              <a:cxn ang="0">
                <a:pos x="471" y="0"/>
              </a:cxn>
              <a:cxn ang="0">
                <a:pos x="501" y="0"/>
              </a:cxn>
              <a:cxn ang="0">
                <a:pos x="531" y="0"/>
              </a:cxn>
              <a:cxn ang="0">
                <a:pos x="531" y="0"/>
              </a:cxn>
              <a:cxn ang="0">
                <a:pos x="541" y="0"/>
              </a:cxn>
              <a:cxn ang="0">
                <a:pos x="571" y="10"/>
              </a:cxn>
              <a:cxn ang="0">
                <a:pos x="581" y="0"/>
              </a:cxn>
              <a:cxn ang="0">
                <a:pos x="611" y="10"/>
              </a:cxn>
              <a:cxn ang="0">
                <a:pos x="621" y="0"/>
              </a:cxn>
              <a:cxn ang="0">
                <a:pos x="631" y="0"/>
              </a:cxn>
              <a:cxn ang="0">
                <a:pos x="661" y="10"/>
              </a:cxn>
              <a:cxn ang="0">
                <a:pos x="671" y="0"/>
              </a:cxn>
              <a:cxn ang="0">
                <a:pos x="691" y="0"/>
              </a:cxn>
              <a:cxn ang="0">
                <a:pos x="731" y="0"/>
              </a:cxn>
              <a:cxn ang="0">
                <a:pos x="741" y="0"/>
              </a:cxn>
              <a:cxn ang="0">
                <a:pos x="751" y="0"/>
              </a:cxn>
            </a:cxnLst>
            <a:rect l="0" t="0" r="r" b="b"/>
            <a:pathLst>
              <a:path w="771" h="20">
                <a:moveTo>
                  <a:pt x="0" y="10"/>
                </a:moveTo>
                <a:lnTo>
                  <a:pt x="0" y="20"/>
                </a:lnTo>
                <a:lnTo>
                  <a:pt x="0" y="0"/>
                </a:lnTo>
                <a:lnTo>
                  <a:pt x="20" y="0"/>
                </a:lnTo>
                <a:lnTo>
                  <a:pt x="10" y="0"/>
                </a:lnTo>
                <a:lnTo>
                  <a:pt x="20" y="0"/>
                </a:lnTo>
                <a:lnTo>
                  <a:pt x="30" y="10"/>
                </a:lnTo>
                <a:lnTo>
                  <a:pt x="30" y="0"/>
                </a:lnTo>
                <a:lnTo>
                  <a:pt x="30" y="10"/>
                </a:lnTo>
                <a:lnTo>
                  <a:pt x="40" y="0"/>
                </a:lnTo>
                <a:lnTo>
                  <a:pt x="51" y="0"/>
                </a:lnTo>
                <a:lnTo>
                  <a:pt x="61" y="0"/>
                </a:lnTo>
                <a:lnTo>
                  <a:pt x="71" y="0"/>
                </a:lnTo>
                <a:lnTo>
                  <a:pt x="81" y="0"/>
                </a:lnTo>
                <a:lnTo>
                  <a:pt x="91" y="0"/>
                </a:lnTo>
                <a:lnTo>
                  <a:pt x="101" y="10"/>
                </a:lnTo>
                <a:lnTo>
                  <a:pt x="101" y="20"/>
                </a:lnTo>
                <a:lnTo>
                  <a:pt x="101" y="0"/>
                </a:lnTo>
                <a:lnTo>
                  <a:pt x="111" y="10"/>
                </a:lnTo>
                <a:lnTo>
                  <a:pt x="111" y="20"/>
                </a:lnTo>
                <a:lnTo>
                  <a:pt x="111" y="0"/>
                </a:lnTo>
                <a:lnTo>
                  <a:pt x="121" y="0"/>
                </a:lnTo>
                <a:lnTo>
                  <a:pt x="131" y="10"/>
                </a:lnTo>
                <a:lnTo>
                  <a:pt x="131" y="20"/>
                </a:lnTo>
                <a:lnTo>
                  <a:pt x="131" y="0"/>
                </a:lnTo>
                <a:lnTo>
                  <a:pt x="141" y="10"/>
                </a:lnTo>
                <a:lnTo>
                  <a:pt x="141" y="20"/>
                </a:lnTo>
                <a:lnTo>
                  <a:pt x="141" y="0"/>
                </a:lnTo>
                <a:lnTo>
                  <a:pt x="161" y="0"/>
                </a:lnTo>
                <a:lnTo>
                  <a:pt x="161" y="20"/>
                </a:lnTo>
                <a:lnTo>
                  <a:pt x="161" y="0"/>
                </a:lnTo>
                <a:lnTo>
                  <a:pt x="161" y="0"/>
                </a:lnTo>
                <a:lnTo>
                  <a:pt x="171" y="10"/>
                </a:lnTo>
                <a:lnTo>
                  <a:pt x="171" y="0"/>
                </a:lnTo>
                <a:lnTo>
                  <a:pt x="171" y="0"/>
                </a:lnTo>
                <a:lnTo>
                  <a:pt x="181" y="0"/>
                </a:lnTo>
                <a:lnTo>
                  <a:pt x="191" y="0"/>
                </a:lnTo>
                <a:lnTo>
                  <a:pt x="191" y="20"/>
                </a:lnTo>
                <a:lnTo>
                  <a:pt x="201" y="10"/>
                </a:lnTo>
                <a:lnTo>
                  <a:pt x="201" y="10"/>
                </a:lnTo>
                <a:lnTo>
                  <a:pt x="201" y="0"/>
                </a:lnTo>
                <a:lnTo>
                  <a:pt x="211" y="0"/>
                </a:lnTo>
                <a:lnTo>
                  <a:pt x="231" y="0"/>
                </a:lnTo>
                <a:lnTo>
                  <a:pt x="231" y="10"/>
                </a:lnTo>
                <a:lnTo>
                  <a:pt x="231" y="0"/>
                </a:lnTo>
                <a:lnTo>
                  <a:pt x="241" y="0"/>
                </a:lnTo>
                <a:lnTo>
                  <a:pt x="251" y="10"/>
                </a:lnTo>
                <a:lnTo>
                  <a:pt x="251" y="10"/>
                </a:lnTo>
                <a:lnTo>
                  <a:pt x="251" y="0"/>
                </a:lnTo>
                <a:lnTo>
                  <a:pt x="261" y="0"/>
                </a:lnTo>
                <a:lnTo>
                  <a:pt x="281" y="0"/>
                </a:lnTo>
                <a:lnTo>
                  <a:pt x="271" y="0"/>
                </a:lnTo>
                <a:lnTo>
                  <a:pt x="281" y="0"/>
                </a:lnTo>
                <a:lnTo>
                  <a:pt x="291" y="0"/>
                </a:lnTo>
                <a:lnTo>
                  <a:pt x="311" y="0"/>
                </a:lnTo>
                <a:lnTo>
                  <a:pt x="311" y="20"/>
                </a:lnTo>
                <a:lnTo>
                  <a:pt x="311" y="0"/>
                </a:lnTo>
                <a:lnTo>
                  <a:pt x="331" y="0"/>
                </a:lnTo>
                <a:lnTo>
                  <a:pt x="331" y="20"/>
                </a:lnTo>
                <a:lnTo>
                  <a:pt x="331" y="0"/>
                </a:lnTo>
                <a:lnTo>
                  <a:pt x="341" y="0"/>
                </a:lnTo>
                <a:lnTo>
                  <a:pt x="351" y="20"/>
                </a:lnTo>
                <a:lnTo>
                  <a:pt x="351" y="0"/>
                </a:lnTo>
                <a:lnTo>
                  <a:pt x="351" y="0"/>
                </a:lnTo>
                <a:lnTo>
                  <a:pt x="371" y="0"/>
                </a:lnTo>
                <a:lnTo>
                  <a:pt x="361" y="0"/>
                </a:lnTo>
                <a:lnTo>
                  <a:pt x="371" y="0"/>
                </a:lnTo>
                <a:lnTo>
                  <a:pt x="381" y="0"/>
                </a:lnTo>
                <a:lnTo>
                  <a:pt x="401" y="0"/>
                </a:lnTo>
                <a:lnTo>
                  <a:pt x="391" y="0"/>
                </a:lnTo>
                <a:lnTo>
                  <a:pt x="401" y="0"/>
                </a:lnTo>
                <a:lnTo>
                  <a:pt x="421" y="0"/>
                </a:lnTo>
                <a:lnTo>
                  <a:pt x="411" y="0"/>
                </a:lnTo>
                <a:lnTo>
                  <a:pt x="421" y="0"/>
                </a:lnTo>
                <a:lnTo>
                  <a:pt x="441" y="0"/>
                </a:lnTo>
                <a:lnTo>
                  <a:pt x="431" y="0"/>
                </a:lnTo>
                <a:lnTo>
                  <a:pt x="441" y="0"/>
                </a:lnTo>
                <a:lnTo>
                  <a:pt x="451" y="0"/>
                </a:lnTo>
                <a:lnTo>
                  <a:pt x="461" y="0"/>
                </a:lnTo>
                <a:lnTo>
                  <a:pt x="481" y="0"/>
                </a:lnTo>
                <a:lnTo>
                  <a:pt x="471" y="0"/>
                </a:lnTo>
                <a:lnTo>
                  <a:pt x="481" y="10"/>
                </a:lnTo>
                <a:lnTo>
                  <a:pt x="491" y="0"/>
                </a:lnTo>
                <a:lnTo>
                  <a:pt x="501" y="0"/>
                </a:lnTo>
                <a:lnTo>
                  <a:pt x="511" y="10"/>
                </a:lnTo>
                <a:lnTo>
                  <a:pt x="511" y="0"/>
                </a:lnTo>
                <a:lnTo>
                  <a:pt x="531" y="0"/>
                </a:lnTo>
                <a:lnTo>
                  <a:pt x="531" y="10"/>
                </a:lnTo>
                <a:lnTo>
                  <a:pt x="521" y="0"/>
                </a:lnTo>
                <a:lnTo>
                  <a:pt x="531" y="0"/>
                </a:lnTo>
                <a:lnTo>
                  <a:pt x="541" y="10"/>
                </a:lnTo>
                <a:lnTo>
                  <a:pt x="541" y="20"/>
                </a:lnTo>
                <a:lnTo>
                  <a:pt x="541" y="0"/>
                </a:lnTo>
                <a:lnTo>
                  <a:pt x="551" y="0"/>
                </a:lnTo>
                <a:lnTo>
                  <a:pt x="561" y="0"/>
                </a:lnTo>
                <a:lnTo>
                  <a:pt x="571" y="10"/>
                </a:lnTo>
                <a:lnTo>
                  <a:pt x="571" y="0"/>
                </a:lnTo>
                <a:lnTo>
                  <a:pt x="571" y="0"/>
                </a:lnTo>
                <a:lnTo>
                  <a:pt x="581" y="0"/>
                </a:lnTo>
                <a:lnTo>
                  <a:pt x="591" y="10"/>
                </a:lnTo>
                <a:lnTo>
                  <a:pt x="601" y="0"/>
                </a:lnTo>
                <a:lnTo>
                  <a:pt x="611" y="10"/>
                </a:lnTo>
                <a:lnTo>
                  <a:pt x="611" y="0"/>
                </a:lnTo>
                <a:lnTo>
                  <a:pt x="611" y="10"/>
                </a:lnTo>
                <a:lnTo>
                  <a:pt x="621" y="0"/>
                </a:lnTo>
                <a:lnTo>
                  <a:pt x="621" y="10"/>
                </a:lnTo>
                <a:lnTo>
                  <a:pt x="621" y="0"/>
                </a:lnTo>
                <a:lnTo>
                  <a:pt x="631" y="0"/>
                </a:lnTo>
                <a:lnTo>
                  <a:pt x="641" y="0"/>
                </a:lnTo>
                <a:lnTo>
                  <a:pt x="651" y="0"/>
                </a:lnTo>
                <a:lnTo>
                  <a:pt x="661" y="10"/>
                </a:lnTo>
                <a:lnTo>
                  <a:pt x="661" y="10"/>
                </a:lnTo>
                <a:lnTo>
                  <a:pt x="661" y="0"/>
                </a:lnTo>
                <a:lnTo>
                  <a:pt x="671" y="0"/>
                </a:lnTo>
                <a:lnTo>
                  <a:pt x="681" y="0"/>
                </a:lnTo>
                <a:lnTo>
                  <a:pt x="701" y="0"/>
                </a:lnTo>
                <a:lnTo>
                  <a:pt x="691" y="0"/>
                </a:lnTo>
                <a:lnTo>
                  <a:pt x="701" y="0"/>
                </a:lnTo>
                <a:lnTo>
                  <a:pt x="711" y="0"/>
                </a:lnTo>
                <a:lnTo>
                  <a:pt x="731" y="0"/>
                </a:lnTo>
                <a:lnTo>
                  <a:pt x="721" y="0"/>
                </a:lnTo>
                <a:lnTo>
                  <a:pt x="731" y="10"/>
                </a:lnTo>
                <a:lnTo>
                  <a:pt x="741" y="0"/>
                </a:lnTo>
                <a:lnTo>
                  <a:pt x="741" y="10"/>
                </a:lnTo>
                <a:lnTo>
                  <a:pt x="741" y="0"/>
                </a:lnTo>
                <a:lnTo>
                  <a:pt x="751" y="0"/>
                </a:lnTo>
                <a:lnTo>
                  <a:pt x="761" y="0"/>
                </a:lnTo>
                <a:lnTo>
                  <a:pt x="771" y="10"/>
                </a:lnTo>
              </a:path>
            </a:pathLst>
          </a:custGeom>
          <a:noFill/>
          <a:ln w="0">
            <a:solidFill>
              <a:srgbClr val="0000FF"/>
            </a:solidFill>
            <a:prstDash val="solid"/>
            <a:round/>
            <a:headEnd/>
            <a:tailEnd/>
          </a:ln>
        </p:spPr>
        <p:txBody>
          <a:bodyPr lIns="130046" tIns="65023" rIns="130046" bIns="65023"/>
          <a:lstStyle/>
          <a:p>
            <a:endParaRPr lang="en-US"/>
          </a:p>
        </p:txBody>
      </p:sp>
      <p:sp>
        <p:nvSpPr>
          <p:cNvPr id="105543" name="Freeform 71"/>
          <p:cNvSpPr>
            <a:spLocks/>
          </p:cNvSpPr>
          <p:nvPr/>
        </p:nvSpPr>
        <p:spPr bwMode="auto">
          <a:xfrm>
            <a:off x="12650330" y="5630898"/>
            <a:ext cx="338667" cy="22578"/>
          </a:xfrm>
          <a:custGeom>
            <a:avLst/>
            <a:gdLst/>
            <a:ahLst/>
            <a:cxnLst>
              <a:cxn ang="0">
                <a:pos x="0" y="10"/>
              </a:cxn>
              <a:cxn ang="0">
                <a:pos x="0" y="0"/>
              </a:cxn>
              <a:cxn ang="0">
                <a:pos x="10" y="0"/>
              </a:cxn>
              <a:cxn ang="0">
                <a:pos x="30" y="0"/>
              </a:cxn>
              <a:cxn ang="0">
                <a:pos x="30" y="0"/>
              </a:cxn>
              <a:cxn ang="0">
                <a:pos x="40" y="10"/>
              </a:cxn>
              <a:cxn ang="0">
                <a:pos x="40" y="10"/>
              </a:cxn>
              <a:cxn ang="0">
                <a:pos x="40" y="0"/>
              </a:cxn>
              <a:cxn ang="0">
                <a:pos x="40" y="0"/>
              </a:cxn>
              <a:cxn ang="0">
                <a:pos x="60" y="0"/>
              </a:cxn>
              <a:cxn ang="0">
                <a:pos x="50" y="0"/>
              </a:cxn>
              <a:cxn ang="0">
                <a:pos x="60" y="10"/>
              </a:cxn>
              <a:cxn ang="0">
                <a:pos x="70" y="0"/>
              </a:cxn>
              <a:cxn ang="0">
                <a:pos x="80" y="0"/>
              </a:cxn>
              <a:cxn ang="0">
                <a:pos x="100" y="0"/>
              </a:cxn>
              <a:cxn ang="0">
                <a:pos x="90" y="0"/>
              </a:cxn>
              <a:cxn ang="0">
                <a:pos x="100" y="0"/>
              </a:cxn>
              <a:cxn ang="0">
                <a:pos x="110" y="0"/>
              </a:cxn>
              <a:cxn ang="0">
                <a:pos x="120" y="10"/>
              </a:cxn>
              <a:cxn ang="0">
                <a:pos x="130" y="0"/>
              </a:cxn>
              <a:cxn ang="0">
                <a:pos x="140" y="0"/>
              </a:cxn>
              <a:cxn ang="0">
                <a:pos x="150" y="0"/>
              </a:cxn>
            </a:cxnLst>
            <a:rect l="0" t="0" r="r" b="b"/>
            <a:pathLst>
              <a:path w="150" h="10">
                <a:moveTo>
                  <a:pt x="0" y="10"/>
                </a:moveTo>
                <a:lnTo>
                  <a:pt x="0" y="0"/>
                </a:lnTo>
                <a:lnTo>
                  <a:pt x="10" y="0"/>
                </a:lnTo>
                <a:lnTo>
                  <a:pt x="30" y="0"/>
                </a:lnTo>
                <a:lnTo>
                  <a:pt x="30" y="0"/>
                </a:lnTo>
                <a:lnTo>
                  <a:pt x="40" y="10"/>
                </a:lnTo>
                <a:lnTo>
                  <a:pt x="40" y="10"/>
                </a:lnTo>
                <a:lnTo>
                  <a:pt x="40" y="0"/>
                </a:lnTo>
                <a:lnTo>
                  <a:pt x="40" y="0"/>
                </a:lnTo>
                <a:lnTo>
                  <a:pt x="60" y="0"/>
                </a:lnTo>
                <a:lnTo>
                  <a:pt x="50" y="0"/>
                </a:lnTo>
                <a:lnTo>
                  <a:pt x="60" y="10"/>
                </a:lnTo>
                <a:lnTo>
                  <a:pt x="70" y="0"/>
                </a:lnTo>
                <a:lnTo>
                  <a:pt x="80" y="0"/>
                </a:lnTo>
                <a:lnTo>
                  <a:pt x="100" y="0"/>
                </a:lnTo>
                <a:lnTo>
                  <a:pt x="90" y="0"/>
                </a:lnTo>
                <a:lnTo>
                  <a:pt x="100" y="0"/>
                </a:lnTo>
                <a:lnTo>
                  <a:pt x="110" y="0"/>
                </a:lnTo>
                <a:lnTo>
                  <a:pt x="120" y="10"/>
                </a:lnTo>
                <a:lnTo>
                  <a:pt x="130" y="0"/>
                </a:lnTo>
                <a:lnTo>
                  <a:pt x="140" y="0"/>
                </a:lnTo>
                <a:lnTo>
                  <a:pt x="150" y="0"/>
                </a:lnTo>
              </a:path>
            </a:pathLst>
          </a:custGeom>
          <a:noFill/>
          <a:ln w="0">
            <a:solidFill>
              <a:srgbClr val="0000FF"/>
            </a:solidFill>
            <a:prstDash val="solid"/>
            <a:round/>
            <a:headEnd/>
            <a:tailEnd/>
          </a:ln>
        </p:spPr>
        <p:txBody>
          <a:bodyPr lIns="130046" tIns="65023" rIns="130046" bIns="65023"/>
          <a:lstStyle/>
          <a:p>
            <a:endParaRPr lang="en-US"/>
          </a:p>
        </p:txBody>
      </p:sp>
      <p:sp>
        <p:nvSpPr>
          <p:cNvPr id="105544" name="Rectangle 72"/>
          <p:cNvSpPr>
            <a:spLocks noChangeArrowheads="1"/>
          </p:cNvSpPr>
          <p:nvPr/>
        </p:nvSpPr>
        <p:spPr bwMode="auto">
          <a:xfrm>
            <a:off x="7420224" y="8893388"/>
            <a:ext cx="1067856" cy="353943"/>
          </a:xfrm>
          <a:prstGeom prst="rect">
            <a:avLst/>
          </a:prstGeom>
          <a:noFill/>
          <a:ln w="9525">
            <a:noFill/>
            <a:miter lim="800000"/>
            <a:headEnd/>
            <a:tailEnd/>
          </a:ln>
        </p:spPr>
        <p:txBody>
          <a:bodyPr wrap="none" lIns="0" tIns="0" rIns="0" bIns="0">
            <a:spAutoFit/>
          </a:bodyPr>
          <a:lstStyle/>
          <a:p>
            <a:r>
              <a:rPr lang="en-US" sz="2300" dirty="0">
                <a:latin typeface="Helvetica" charset="0"/>
              </a:rPr>
              <a:t>Time (s)</a:t>
            </a:r>
            <a:endParaRPr lang="en-US" dirty="0"/>
          </a:p>
        </p:txBody>
      </p:sp>
      <p:sp>
        <p:nvSpPr>
          <p:cNvPr id="105479" name="Rectangle 7"/>
          <p:cNvSpPr>
            <a:spLocks noChangeArrowheads="1"/>
          </p:cNvSpPr>
          <p:nvPr/>
        </p:nvSpPr>
        <p:spPr bwMode="auto">
          <a:xfrm>
            <a:off x="5581228" y="1828800"/>
            <a:ext cx="7014916" cy="1977975"/>
          </a:xfrm>
          <a:prstGeom prst="rect">
            <a:avLst/>
          </a:prstGeom>
          <a:noFill/>
          <a:ln w="9525">
            <a:noFill/>
            <a:miter lim="800000"/>
            <a:headEnd/>
            <a:tailEnd/>
          </a:ln>
          <a:effectLst/>
        </p:spPr>
        <p:txBody>
          <a:bodyPr lIns="130046" tIns="65023" rIns="130046" bIns="65023">
            <a:spAutoFit/>
          </a:bodyPr>
          <a:lstStyle/>
          <a:p>
            <a:r>
              <a:rPr lang="en-GB" sz="4000" dirty="0"/>
              <a:t>Impulse Response for </a:t>
            </a:r>
            <a:r>
              <a:rPr lang="en-GB" sz="4000" dirty="0" err="1"/>
              <a:t>Moorer’s</a:t>
            </a:r>
            <a:r>
              <a:rPr lang="en-GB" sz="4000" dirty="0"/>
              <a:t> </a:t>
            </a:r>
            <a:r>
              <a:rPr lang="en-GB" sz="4000" dirty="0" err="1"/>
              <a:t>Reverberator</a:t>
            </a:r>
            <a:r>
              <a:rPr lang="en-GB" sz="4000" dirty="0"/>
              <a:t>, </a:t>
            </a:r>
          </a:p>
          <a:p>
            <a:r>
              <a:rPr lang="en-GB" sz="4000" dirty="0"/>
              <a:t>RT</a:t>
            </a:r>
            <a:r>
              <a:rPr lang="en-GB" sz="4000" baseline="-25000" dirty="0"/>
              <a:t>60</a:t>
            </a:r>
            <a:r>
              <a:rPr lang="en-GB" sz="4000" dirty="0"/>
              <a:t>=0.4s</a:t>
            </a:r>
            <a:endParaRPr lang="en-US" sz="4000" dirty="0"/>
          </a:p>
        </p:txBody>
      </p:sp>
      <p:sp>
        <p:nvSpPr>
          <p:cNvPr id="105505" name="Line 33"/>
          <p:cNvSpPr>
            <a:spLocks noChangeShapeType="1"/>
          </p:cNvSpPr>
          <p:nvPr/>
        </p:nvSpPr>
        <p:spPr bwMode="auto">
          <a:xfrm>
            <a:off x="12582597" y="1088249"/>
            <a:ext cx="2257" cy="90311"/>
          </a:xfrm>
          <a:prstGeom prst="line">
            <a:avLst/>
          </a:prstGeom>
          <a:noFill/>
          <a:ln w="0">
            <a:solidFill>
              <a:srgbClr val="000000"/>
            </a:solidFill>
            <a:round/>
            <a:headEnd/>
            <a:tailEnd/>
          </a:ln>
        </p:spPr>
        <p:txBody>
          <a:bodyPr lIns="130046" tIns="65023" rIns="130046" bIns="65023"/>
          <a:lstStyle/>
          <a:p>
            <a:endParaRPr lang="en-US" sz="4000"/>
          </a:p>
        </p:txBody>
      </p:sp>
      <p:sp>
        <p:nvSpPr>
          <p:cNvPr id="105523" name="Line 51"/>
          <p:cNvSpPr>
            <a:spLocks noChangeShapeType="1"/>
          </p:cNvSpPr>
          <p:nvPr/>
        </p:nvSpPr>
        <p:spPr bwMode="auto">
          <a:xfrm flipH="1">
            <a:off x="12876107" y="3912730"/>
            <a:ext cx="90311" cy="2257"/>
          </a:xfrm>
          <a:prstGeom prst="line">
            <a:avLst/>
          </a:prstGeom>
          <a:noFill/>
          <a:ln w="0">
            <a:solidFill>
              <a:srgbClr val="000000"/>
            </a:solidFill>
            <a:round/>
            <a:headEnd/>
            <a:tailEnd/>
          </a:ln>
        </p:spPr>
        <p:txBody>
          <a:bodyPr lIns="130046" tIns="65023" rIns="130046" bIns="65023"/>
          <a:lstStyle/>
          <a:p>
            <a:endParaRPr lang="en-US"/>
          </a:p>
        </p:txBody>
      </p:sp>
      <p:sp>
        <p:nvSpPr>
          <p:cNvPr id="105526" name="Line 54"/>
          <p:cNvSpPr>
            <a:spLocks noChangeShapeType="1"/>
          </p:cNvSpPr>
          <p:nvPr/>
        </p:nvSpPr>
        <p:spPr bwMode="auto">
          <a:xfrm flipH="1">
            <a:off x="12876107" y="3054775"/>
            <a:ext cx="90311" cy="2257"/>
          </a:xfrm>
          <a:prstGeom prst="line">
            <a:avLst/>
          </a:prstGeom>
          <a:noFill/>
          <a:ln w="0">
            <a:solidFill>
              <a:srgbClr val="000000"/>
            </a:solidFill>
            <a:round/>
            <a:headEnd/>
            <a:tailEnd/>
          </a:ln>
        </p:spPr>
        <p:txBody>
          <a:bodyPr lIns="130046" tIns="65023" rIns="130046" bIns="65023"/>
          <a:lstStyle/>
          <a:p>
            <a:endParaRPr lang="en-US"/>
          </a:p>
        </p:txBody>
      </p:sp>
      <p:sp>
        <p:nvSpPr>
          <p:cNvPr id="105529" name="Line 57"/>
          <p:cNvSpPr>
            <a:spLocks noChangeShapeType="1"/>
          </p:cNvSpPr>
          <p:nvPr/>
        </p:nvSpPr>
        <p:spPr bwMode="auto">
          <a:xfrm flipH="1">
            <a:off x="12876107" y="2196819"/>
            <a:ext cx="90311" cy="2257"/>
          </a:xfrm>
          <a:prstGeom prst="line">
            <a:avLst/>
          </a:prstGeom>
          <a:noFill/>
          <a:ln w="0">
            <a:solidFill>
              <a:srgbClr val="000000"/>
            </a:solidFill>
            <a:round/>
            <a:headEnd/>
            <a:tailEnd/>
          </a:ln>
        </p:spPr>
        <p:txBody>
          <a:bodyPr lIns="130046" tIns="65023" rIns="130046" bIns="65023"/>
          <a:lstStyle/>
          <a:p>
            <a:endParaRPr lang="en-US"/>
          </a:p>
        </p:txBody>
      </p:sp>
      <p:sp>
        <p:nvSpPr>
          <p:cNvPr id="105532" name="Line 60"/>
          <p:cNvSpPr>
            <a:spLocks noChangeShapeType="1"/>
          </p:cNvSpPr>
          <p:nvPr/>
        </p:nvSpPr>
        <p:spPr bwMode="auto">
          <a:xfrm flipH="1">
            <a:off x="12876107" y="1336605"/>
            <a:ext cx="90311" cy="2258"/>
          </a:xfrm>
          <a:prstGeom prst="line">
            <a:avLst/>
          </a:prstGeom>
          <a:noFill/>
          <a:ln w="0">
            <a:solidFill>
              <a:srgbClr val="000000"/>
            </a:solidFill>
            <a:round/>
            <a:headEnd/>
            <a:tailEnd/>
          </a:ln>
        </p:spPr>
        <p:txBody>
          <a:bodyPr lIns="130046" tIns="65023" rIns="130046" bIns="65023"/>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pPr eaLnBrk="1" hangingPunct="1"/>
            <a:r>
              <a:rPr lang="en-US" dirty="0" err="1"/>
              <a:t>Modelling</a:t>
            </a:r>
            <a:r>
              <a:rPr lang="en-US" dirty="0"/>
              <a:t> room reverberation</a:t>
            </a:r>
          </a:p>
        </p:txBody>
      </p:sp>
      <p:sp>
        <p:nvSpPr>
          <p:cNvPr id="35843" name="Rectangle 2"/>
          <p:cNvSpPr>
            <a:spLocks noGrp="1" noChangeArrowheads="1"/>
          </p:cNvSpPr>
          <p:nvPr>
            <p:ph type="body" idx="1"/>
          </p:nvPr>
        </p:nvSpPr>
        <p:spPr/>
        <p:txBody>
          <a:bodyPr/>
          <a:lstStyle/>
          <a:p>
            <a:pPr marL="634904" eaLnBrk="1" hangingPunct="1"/>
            <a:r>
              <a:rPr lang="en-US" dirty="0"/>
              <a:t>Algorithms can model specific room properties</a:t>
            </a:r>
          </a:p>
          <a:p>
            <a:pPr marL="1142824" lvl="1" eaLnBrk="1" hangingPunct="1"/>
            <a:r>
              <a:rPr lang="en-US" dirty="0">
                <a:solidFill>
                  <a:srgbClr val="0000FF"/>
                </a:solidFill>
              </a:rPr>
              <a:t>Ray tracing</a:t>
            </a:r>
            <a:r>
              <a:rPr lang="en-US" dirty="0"/>
              <a:t> techniques (follow paths of sound waves)</a:t>
            </a:r>
          </a:p>
          <a:p>
            <a:pPr marL="1142824" lvl="1" eaLnBrk="1" hangingPunct="1"/>
            <a:r>
              <a:rPr lang="en-US" dirty="0"/>
              <a:t>Inputs include</a:t>
            </a:r>
          </a:p>
          <a:p>
            <a:pPr marL="1523765" lvl="2" eaLnBrk="1" hangingPunct="1"/>
            <a:r>
              <a:rPr lang="en-US" dirty="0">
                <a:solidFill>
                  <a:srgbClr val="0000FF"/>
                </a:solidFill>
              </a:rPr>
              <a:t>Geometry</a:t>
            </a:r>
            <a:r>
              <a:rPr lang="en-US" dirty="0"/>
              <a:t> of room</a:t>
            </a:r>
          </a:p>
          <a:p>
            <a:pPr marL="1523765" lvl="2" eaLnBrk="1" hangingPunct="1"/>
            <a:r>
              <a:rPr lang="en-US" dirty="0"/>
              <a:t>Sound </a:t>
            </a:r>
            <a:r>
              <a:rPr lang="en-US" dirty="0">
                <a:solidFill>
                  <a:srgbClr val="0000FF"/>
                </a:solidFill>
              </a:rPr>
              <a:t>source location</a:t>
            </a:r>
          </a:p>
          <a:p>
            <a:pPr marL="1523765" lvl="2" eaLnBrk="1" hangingPunct="1">
              <a:buClr>
                <a:srgbClr val="0000FF"/>
              </a:buClr>
            </a:pPr>
            <a:r>
              <a:rPr lang="en-US" dirty="0">
                <a:solidFill>
                  <a:srgbClr val="0000FF"/>
                </a:solidFill>
              </a:rPr>
              <a:t>Listener location</a:t>
            </a:r>
          </a:p>
          <a:p>
            <a:pPr marL="634904" eaLnBrk="1" hangingPunct="1"/>
            <a:r>
              <a:rPr lang="en-US" dirty="0"/>
              <a:t>Filters used</a:t>
            </a:r>
          </a:p>
          <a:p>
            <a:pPr marL="1142824" lvl="1" eaLnBrk="1" hangingPunct="1"/>
            <a:r>
              <a:rPr lang="en-US" dirty="0"/>
              <a:t>Finite impulse response (</a:t>
            </a:r>
            <a:r>
              <a:rPr lang="en-US" dirty="0">
                <a:solidFill>
                  <a:srgbClr val="0000FF"/>
                </a:solidFill>
              </a:rPr>
              <a:t>FIR</a:t>
            </a:r>
            <a:r>
              <a:rPr lang="en-US" dirty="0"/>
              <a:t>) filter for early reflections</a:t>
            </a:r>
          </a:p>
          <a:p>
            <a:pPr marL="1142824" lvl="1" eaLnBrk="1" hangingPunct="1"/>
            <a:r>
              <a:rPr lang="en-US" dirty="0"/>
              <a:t>Infinite impulse respond (</a:t>
            </a:r>
            <a:r>
              <a:rPr lang="en-US" dirty="0">
                <a:solidFill>
                  <a:srgbClr val="0000FF"/>
                </a:solidFill>
              </a:rPr>
              <a:t>IIR</a:t>
            </a:r>
            <a:r>
              <a:rPr lang="en-US" dirty="0"/>
              <a:t>) filters for later, diffuse reverberation</a:t>
            </a:r>
          </a:p>
          <a:p>
            <a:pPr marL="1142824" lvl="1" eaLnBrk="1" hangingPunct="1"/>
            <a:r>
              <a:rPr lang="en-US" dirty="0">
                <a:solidFill>
                  <a:srgbClr val="0000FF"/>
                </a:solidFill>
              </a:rPr>
              <a:t>Low pass filters</a:t>
            </a:r>
            <a:r>
              <a:rPr lang="en-US" dirty="0"/>
              <a:t> for </a:t>
            </a:r>
            <a:r>
              <a:rPr lang="en-US" dirty="0" err="1"/>
              <a:t>modelling</a:t>
            </a:r>
            <a:r>
              <a:rPr lang="en-US" dirty="0"/>
              <a:t> air absorption</a:t>
            </a:r>
          </a:p>
          <a:p>
            <a:pPr marL="1142824" lvl="1" eaLnBrk="1" hangingPunct="1"/>
            <a:r>
              <a:rPr lang="en-US" dirty="0"/>
              <a:t>Can get complicated very quickly</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D1BA-3408-4C72-8CED-F365756F3556}"/>
              </a:ext>
            </a:extLst>
          </p:cNvPr>
          <p:cNvSpPr>
            <a:spLocks noGrp="1"/>
          </p:cNvSpPr>
          <p:nvPr>
            <p:ph type="title"/>
          </p:nvPr>
        </p:nvSpPr>
        <p:spPr/>
        <p:txBody>
          <a:bodyPr/>
          <a:lstStyle/>
          <a:p>
            <a:r>
              <a:rPr lang="en-GB" dirty="0"/>
              <a:t>Convolution Reverb</a:t>
            </a:r>
          </a:p>
        </p:txBody>
      </p:sp>
      <p:sp>
        <p:nvSpPr>
          <p:cNvPr id="3" name="Content Placeholder 2">
            <a:extLst>
              <a:ext uri="{FF2B5EF4-FFF2-40B4-BE49-F238E27FC236}">
                <a16:creationId xmlns:a16="http://schemas.microsoft.com/office/drawing/2014/main" id="{0A456DC0-EA3E-4F82-BE29-749FCC768852}"/>
              </a:ext>
            </a:extLst>
          </p:cNvPr>
          <p:cNvSpPr>
            <a:spLocks noGrp="1"/>
          </p:cNvSpPr>
          <p:nvPr>
            <p:ph idx="1"/>
          </p:nvPr>
        </p:nvSpPr>
        <p:spPr>
          <a:xfrm>
            <a:off x="114302" y="1130300"/>
            <a:ext cx="13228858" cy="8547100"/>
          </a:xfrm>
        </p:spPr>
        <p:txBody>
          <a:bodyPr anchor="t"/>
          <a:lstStyle/>
          <a:p>
            <a:r>
              <a:rPr lang="en-GB" sz="4000" dirty="0"/>
              <a:t>Reverb completely characterised by </a:t>
            </a:r>
            <a:r>
              <a:rPr lang="en-GB" sz="4000" dirty="0">
                <a:solidFill>
                  <a:srgbClr val="0000D0"/>
                </a:solidFill>
              </a:rPr>
              <a:t>impulse response</a:t>
            </a:r>
          </a:p>
          <a:p>
            <a:pPr lvl="1"/>
            <a:r>
              <a:rPr lang="en-GB" sz="3300" dirty="0">
                <a:solidFill>
                  <a:srgbClr val="0000D0"/>
                </a:solidFill>
              </a:rPr>
              <a:t>It </a:t>
            </a:r>
            <a:r>
              <a:rPr lang="en-US" sz="3600" dirty="0"/>
              <a:t>is a </a:t>
            </a:r>
            <a:r>
              <a:rPr lang="en-US" sz="3600" dirty="0">
                <a:solidFill>
                  <a:srgbClr val="0000FF"/>
                </a:solidFill>
              </a:rPr>
              <a:t>linear, time-invariant (LTI)</a:t>
            </a:r>
            <a:r>
              <a:rPr lang="en-US" sz="3600" dirty="0"/>
              <a:t> effect</a:t>
            </a:r>
            <a:endParaRPr lang="en-GB" sz="3300" dirty="0">
              <a:solidFill>
                <a:srgbClr val="0000D0"/>
              </a:solidFill>
            </a:endParaRPr>
          </a:p>
          <a:p>
            <a:r>
              <a:rPr lang="en-GB" sz="4000" dirty="0"/>
              <a:t>Suppose we have impulse response of a room</a:t>
            </a:r>
          </a:p>
          <a:p>
            <a:pPr lvl="1"/>
            <a:r>
              <a:rPr lang="en-GB" sz="3200" dirty="0"/>
              <a:t>Record impulse (like popping balloon) with microphone in one location, sound source in another location</a:t>
            </a:r>
          </a:p>
          <a:p>
            <a:r>
              <a:rPr lang="en-GB" sz="4000" dirty="0"/>
              <a:t>Apply reverb by convolving signal with recorded impulse response</a:t>
            </a:r>
          </a:p>
          <a:p>
            <a:pPr lvl="1"/>
            <a:r>
              <a:rPr lang="en-GB" sz="3200" dirty="0"/>
              <a:t>Makes it sound as if it is in the space</a:t>
            </a:r>
          </a:p>
          <a:p>
            <a:pPr marL="203169" indent="0">
              <a:buNone/>
            </a:pPr>
            <a:endParaRPr lang="en-GB" dirty="0"/>
          </a:p>
        </p:txBody>
      </p:sp>
      <p:pic>
        <p:nvPicPr>
          <p:cNvPr id="4" name="Picture 3">
            <a:extLst>
              <a:ext uri="{FF2B5EF4-FFF2-40B4-BE49-F238E27FC236}">
                <a16:creationId xmlns:a16="http://schemas.microsoft.com/office/drawing/2014/main" id="{38B9D569-1C25-4A0E-880C-95F118E51BC3}"/>
              </a:ext>
            </a:extLst>
          </p:cNvPr>
          <p:cNvPicPr>
            <a:picLocks noChangeAspect="1"/>
          </p:cNvPicPr>
          <p:nvPr/>
        </p:nvPicPr>
        <p:blipFill>
          <a:blip r:embed="rId2"/>
          <a:stretch>
            <a:fillRect/>
          </a:stretch>
        </p:blipFill>
        <p:spPr>
          <a:xfrm>
            <a:off x="3406056" y="5956920"/>
            <a:ext cx="4717965" cy="1008112"/>
          </a:xfrm>
          <a:prstGeom prst="rect">
            <a:avLst/>
          </a:prstGeom>
        </p:spPr>
      </p:pic>
      <p:pic>
        <p:nvPicPr>
          <p:cNvPr id="6" name="Picture 5" descr="A close up of a map&#10;&#10;Description automatically generated">
            <a:extLst>
              <a:ext uri="{FF2B5EF4-FFF2-40B4-BE49-F238E27FC236}">
                <a16:creationId xmlns:a16="http://schemas.microsoft.com/office/drawing/2014/main" id="{AB402355-F923-41B8-92FC-9A7080A19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816" y="7031009"/>
            <a:ext cx="9505056" cy="2741844"/>
          </a:xfrm>
          <a:prstGeom prst="rect">
            <a:avLst/>
          </a:prstGeom>
        </p:spPr>
      </p:pic>
    </p:spTree>
    <p:extLst>
      <p:ext uri="{BB962C8B-B14F-4D97-AF65-F5344CB8AC3E}">
        <p14:creationId xmlns:p14="http://schemas.microsoft.com/office/powerpoint/2010/main" val="3650845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r>
              <a:rPr lang="en-US"/>
              <a:t>Convolution reverb</a:t>
            </a:r>
          </a:p>
        </p:txBody>
      </p:sp>
      <p:sp>
        <p:nvSpPr>
          <p:cNvPr id="54274" name="Rectangle 2"/>
          <p:cNvSpPr>
            <a:spLocks noGrp="1" noChangeArrowheads="1"/>
          </p:cNvSpPr>
          <p:nvPr>
            <p:ph type="body" idx="1"/>
          </p:nvPr>
        </p:nvSpPr>
        <p:spPr/>
        <p:txBody>
          <a:bodyPr anchor="t"/>
          <a:lstStyle/>
          <a:p>
            <a:pPr marL="634904" eaLnBrk="1" hangingPunct="1"/>
            <a:r>
              <a:rPr lang="en-US" sz="3700" dirty="0"/>
              <a:t>Naive convolution is</a:t>
            </a:r>
            <a:r>
              <a:rPr lang="en-US" sz="3700" dirty="0">
                <a:solidFill>
                  <a:srgbClr val="0000FF"/>
                </a:solidFill>
              </a:rPr>
              <a:t> very computationally expensive</a:t>
            </a:r>
            <a:endParaRPr lang="en-US" sz="3700" dirty="0"/>
          </a:p>
          <a:p>
            <a:pPr marL="634904" eaLnBrk="1" hangingPunct="1"/>
            <a:r>
              <a:rPr lang="en-US" sz="3700" dirty="0"/>
              <a:t>Real impulses can be 3+ seconds long</a:t>
            </a:r>
          </a:p>
          <a:p>
            <a:pPr marL="1142824" lvl="1" eaLnBrk="1" hangingPunct="1"/>
            <a:r>
              <a:rPr lang="en-US" sz="3100" dirty="0"/>
              <a:t>At 44.1kHz, 3 seconds = 132300 samples</a:t>
            </a:r>
          </a:p>
          <a:p>
            <a:pPr marL="1142824" lvl="1" eaLnBrk="1" hangingPunct="1"/>
            <a:r>
              <a:rPr lang="en-US" sz="3100" dirty="0"/>
              <a:t>Like applying a 132300-coefficient FIR filter!</a:t>
            </a:r>
          </a:p>
          <a:p>
            <a:pPr marL="1142824" lvl="1" eaLnBrk="1" hangingPunct="1"/>
            <a:r>
              <a:rPr lang="en-US" sz="3100" dirty="0"/>
              <a:t>Can’t be done in real time. So what do we do?</a:t>
            </a:r>
          </a:p>
          <a:p>
            <a:pPr marL="634904" eaLnBrk="1" hangingPunct="1"/>
            <a:r>
              <a:rPr lang="en-US" sz="3600" dirty="0"/>
              <a:t>Implement convolution as</a:t>
            </a:r>
            <a:r>
              <a:rPr lang="en-US" sz="3600" dirty="0">
                <a:solidFill>
                  <a:srgbClr val="0000FF"/>
                </a:solidFill>
              </a:rPr>
              <a:t> multiplication in frequency domain</a:t>
            </a:r>
          </a:p>
          <a:p>
            <a:pPr marL="1142824" lvl="1" eaLnBrk="1" hangingPunct="1"/>
            <a:r>
              <a:rPr lang="en-US" sz="3100" dirty="0"/>
              <a:t>Break the signal into </a:t>
            </a:r>
            <a:r>
              <a:rPr lang="en-US" sz="3100" dirty="0">
                <a:solidFill>
                  <a:srgbClr val="0000FF"/>
                </a:solidFill>
              </a:rPr>
              <a:t>blocks</a:t>
            </a:r>
            <a:r>
              <a:rPr lang="en-US" sz="3100" dirty="0"/>
              <a:t>; take </a:t>
            </a:r>
            <a:r>
              <a:rPr lang="en-US" sz="3100" dirty="0">
                <a:solidFill>
                  <a:srgbClr val="0000FF"/>
                </a:solidFill>
              </a:rPr>
              <a:t>FFT</a:t>
            </a:r>
            <a:r>
              <a:rPr lang="en-US" sz="3100" dirty="0"/>
              <a:t> of each block</a:t>
            </a:r>
          </a:p>
          <a:p>
            <a:pPr marL="1142824" lvl="1" eaLnBrk="1" hangingPunct="1"/>
            <a:r>
              <a:rPr lang="en-US" sz="3100" dirty="0"/>
              <a:t>Blocks overlap; know as the </a:t>
            </a:r>
            <a:r>
              <a:rPr lang="en-US" sz="3100" dirty="0">
                <a:solidFill>
                  <a:srgbClr val="0000FF"/>
                </a:solidFill>
              </a:rPr>
              <a:t>overlap-add process</a:t>
            </a:r>
          </a:p>
          <a:p>
            <a:pPr marL="1523765" lvl="2" eaLnBrk="1" hangingPunct="1"/>
            <a:r>
              <a:rPr lang="en-US" sz="3100" dirty="0"/>
              <a:t>Same as the </a:t>
            </a:r>
            <a:r>
              <a:rPr lang="en-US" sz="3100" dirty="0">
                <a:solidFill>
                  <a:srgbClr val="0000FF"/>
                </a:solidFill>
              </a:rPr>
              <a:t>phase </a:t>
            </a:r>
            <a:r>
              <a:rPr lang="en-US" sz="3100" dirty="0" err="1">
                <a:solidFill>
                  <a:srgbClr val="0000FF"/>
                </a:solidFill>
              </a:rPr>
              <a:t>vocoder</a:t>
            </a:r>
            <a:endParaRPr lang="en-US" sz="3100" dirty="0">
              <a:solidFill>
                <a:srgbClr val="0000FF"/>
              </a:solidFill>
            </a:endParaRPr>
          </a:p>
          <a:p>
            <a:pPr marL="634904" eaLnBrk="1" hangingPunct="1"/>
            <a:r>
              <a:rPr lang="en-US" sz="3600" dirty="0"/>
              <a:t>Problem: how long of an FFT to use?</a:t>
            </a:r>
          </a:p>
          <a:p>
            <a:pPr marL="1142824" lvl="1" eaLnBrk="1" hangingPunct="1"/>
            <a:r>
              <a:rPr lang="en-US" sz="3100" dirty="0"/>
              <a:t>As long as the impulse?</a:t>
            </a:r>
          </a:p>
          <a:p>
            <a:pPr marL="1142824" lvl="1" eaLnBrk="1" hangingPunct="1"/>
            <a:r>
              <a:rPr lang="en-US" sz="3100" dirty="0">
                <a:solidFill>
                  <a:srgbClr val="0000FF"/>
                </a:solidFill>
              </a:rPr>
              <a:t>Latency</a:t>
            </a:r>
            <a:r>
              <a:rPr lang="en-US" sz="3100" dirty="0"/>
              <a:t> will be at least 3 seconds. Not usable!</a:t>
            </a:r>
          </a:p>
          <a:p>
            <a:pPr marL="1142824" lvl="1" eaLnBrk="1" hangingPunct="1"/>
            <a:r>
              <a:rPr lang="en-US" sz="3100" dirty="0"/>
              <a:t>Also, not very efficient</a:t>
            </a:r>
          </a:p>
          <a:p>
            <a:pPr marL="1142824" lvl="1" eaLnBrk="1" hangingPunct="1"/>
            <a:r>
              <a:rPr lang="en-US" sz="3100" dirty="0"/>
              <a:t>Several possible solutions involving groups of smaller FFTs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27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427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427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427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427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4274">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4274">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4274">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54274">
                                            <p:txEl>
                                              <p:pRg st="8" end="8"/>
                                            </p:txEl>
                                          </p:spTgt>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54274">
                                            <p:txEl>
                                              <p:pRg st="9" end="9"/>
                                            </p:txEl>
                                          </p:spTgt>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54274">
                                            <p:txEl>
                                              <p:pRg st="10" end="10"/>
                                            </p:txEl>
                                          </p:spTgt>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54274">
                                            <p:txEl>
                                              <p:pRg st="11" end="11"/>
                                            </p:txEl>
                                          </p:spTgt>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54274">
                                            <p:txEl>
                                              <p:pRg st="12" end="12"/>
                                            </p:txEl>
                                          </p:spTgt>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5427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bldLvl="5"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6689" y="4240107"/>
            <a:ext cx="2304000" cy="43349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sp>
        <p:nvSpPr>
          <p:cNvPr id="5" name="Rectangle 4"/>
          <p:cNvSpPr/>
          <p:nvPr/>
        </p:nvSpPr>
        <p:spPr>
          <a:xfrm>
            <a:off x="2950080" y="4240107"/>
            <a:ext cx="2317861" cy="43349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sp>
        <p:nvSpPr>
          <p:cNvPr id="6" name="Rectangle 5"/>
          <p:cNvSpPr/>
          <p:nvPr/>
        </p:nvSpPr>
        <p:spPr>
          <a:xfrm>
            <a:off x="636689" y="5445760"/>
            <a:ext cx="2304000" cy="43349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sp>
        <p:nvSpPr>
          <p:cNvPr id="7" name="Rectangle 6"/>
          <p:cNvSpPr/>
          <p:nvPr/>
        </p:nvSpPr>
        <p:spPr>
          <a:xfrm>
            <a:off x="2950079" y="5445760"/>
            <a:ext cx="2317862" cy="43349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sp>
        <p:nvSpPr>
          <p:cNvPr id="8" name="Rectangle 7"/>
          <p:cNvSpPr/>
          <p:nvPr/>
        </p:nvSpPr>
        <p:spPr>
          <a:xfrm>
            <a:off x="636689" y="6475307"/>
            <a:ext cx="2304000" cy="43349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sp>
        <p:nvSpPr>
          <p:cNvPr id="9" name="Rectangle 8"/>
          <p:cNvSpPr/>
          <p:nvPr/>
        </p:nvSpPr>
        <p:spPr>
          <a:xfrm>
            <a:off x="2950079" y="6475307"/>
            <a:ext cx="2317862" cy="43349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sp>
        <p:nvSpPr>
          <p:cNvPr id="10" name="Rectangle 9"/>
          <p:cNvSpPr/>
          <p:nvPr/>
        </p:nvSpPr>
        <p:spPr>
          <a:xfrm>
            <a:off x="636690" y="7680960"/>
            <a:ext cx="2304000" cy="43349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sp>
        <p:nvSpPr>
          <p:cNvPr id="11" name="Rectangle 10"/>
          <p:cNvSpPr/>
          <p:nvPr/>
        </p:nvSpPr>
        <p:spPr>
          <a:xfrm>
            <a:off x="2950079" y="7680960"/>
            <a:ext cx="2304000" cy="43349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cxnSp>
        <p:nvCxnSpPr>
          <p:cNvPr id="15" name="Straight Arrow Connector 14"/>
          <p:cNvCxnSpPr/>
          <p:nvPr/>
        </p:nvCxnSpPr>
        <p:spPr>
          <a:xfrm>
            <a:off x="636691" y="8398933"/>
            <a:ext cx="2313388" cy="0"/>
          </a:xfrm>
          <a:prstGeom prst="straightConnector1">
            <a:avLst/>
          </a:prstGeom>
          <a:ln w="12700">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950079" y="8398933"/>
            <a:ext cx="2317862" cy="0"/>
          </a:xfrm>
          <a:prstGeom prst="straightConnector1">
            <a:avLst/>
          </a:prstGeom>
          <a:ln w="12700">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193665" y="8307155"/>
            <a:ext cx="3111796" cy="531419"/>
          </a:xfrm>
          <a:prstGeom prst="rect">
            <a:avLst/>
          </a:prstGeom>
          <a:noFill/>
          <a:effectLst/>
        </p:spPr>
        <p:txBody>
          <a:bodyPr wrap="none" lIns="130039" tIns="65020" rIns="130039" bIns="65020" rtlCol="0">
            <a:spAutoFit/>
          </a:bodyPr>
          <a:lstStyle/>
          <a:p>
            <a:pPr algn="l" defTabSz="1300393"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N		</a:t>
            </a:r>
            <a:r>
              <a:rPr lang="en-GB" sz="2600" i="1" dirty="0" err="1">
                <a:solidFill>
                  <a:prstClr val="black"/>
                </a:solidFill>
                <a:latin typeface="Times New Roman" pitchFamily="18" charset="0"/>
                <a:ea typeface="+mn-ea"/>
                <a:cs typeface="Times New Roman" pitchFamily="18" charset="0"/>
              </a:rPr>
              <a:t>N</a:t>
            </a:r>
            <a:endParaRPr lang="en-US" sz="2600" i="1" dirty="0">
              <a:solidFill>
                <a:prstClr val="black"/>
              </a:solidFill>
              <a:latin typeface="Times New Roman" pitchFamily="18" charset="0"/>
              <a:ea typeface="+mn-ea"/>
              <a:cs typeface="Times New Roman" pitchFamily="18" charset="0"/>
            </a:endParaRPr>
          </a:p>
        </p:txBody>
      </p:sp>
      <p:sp>
        <p:nvSpPr>
          <p:cNvPr id="19" name="TextBox 18"/>
          <p:cNvSpPr txBox="1"/>
          <p:nvPr/>
        </p:nvSpPr>
        <p:spPr>
          <a:xfrm>
            <a:off x="1463040" y="7640322"/>
            <a:ext cx="3708012" cy="531426"/>
          </a:xfrm>
          <a:prstGeom prst="rect">
            <a:avLst/>
          </a:prstGeom>
          <a:noFill/>
          <a:effectLst/>
        </p:spPr>
        <p:txBody>
          <a:bodyPr wrap="square" lIns="130039" tIns="65020" rIns="130039" bIns="65020" rtlCol="0">
            <a:spAutoFit/>
          </a:bodyPr>
          <a:lstStyle/>
          <a:p>
            <a:pPr algn="l" defTabSz="1300393"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h	          zeros</a:t>
            </a:r>
            <a:endParaRPr lang="en-US" sz="2600" i="1" dirty="0">
              <a:solidFill>
                <a:prstClr val="black"/>
              </a:solidFill>
              <a:latin typeface="Times New Roman" pitchFamily="18" charset="0"/>
              <a:ea typeface="+mn-ea"/>
              <a:cs typeface="Times New Roman" pitchFamily="18" charset="0"/>
            </a:endParaRPr>
          </a:p>
        </p:txBody>
      </p:sp>
      <p:sp>
        <p:nvSpPr>
          <p:cNvPr id="20" name="TextBox 19"/>
          <p:cNvSpPr txBox="1"/>
          <p:nvPr/>
        </p:nvSpPr>
        <p:spPr>
          <a:xfrm>
            <a:off x="1124374" y="4185921"/>
            <a:ext cx="3580321" cy="531419"/>
          </a:xfrm>
          <a:prstGeom prst="rect">
            <a:avLst/>
          </a:prstGeom>
          <a:noFill/>
          <a:effectLst/>
        </p:spPr>
        <p:txBody>
          <a:bodyPr wrap="none" lIns="130039" tIns="65020" rIns="130039" bIns="65020" rtlCol="0">
            <a:spAutoFit/>
          </a:bodyPr>
          <a:lstStyle/>
          <a:p>
            <a:pPr algn="l" defTabSz="1300393"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S</a:t>
            </a:r>
            <a:r>
              <a:rPr lang="en-GB" sz="2600" i="1" baseline="-25000" dirty="0">
                <a:solidFill>
                  <a:prstClr val="black"/>
                </a:solidFill>
                <a:latin typeface="Times New Roman" pitchFamily="18" charset="0"/>
                <a:ea typeface="+mn-ea"/>
                <a:cs typeface="Times New Roman" pitchFamily="18" charset="0"/>
              </a:rPr>
              <a:t>kN</a:t>
            </a:r>
            <a:r>
              <a:rPr lang="en-GB" sz="2600" baseline="-25000" dirty="0">
                <a:solidFill>
                  <a:prstClr val="black"/>
                </a:solidFill>
                <a:latin typeface="Times New Roman" pitchFamily="18" charset="0"/>
                <a:ea typeface="+mn-ea"/>
                <a:cs typeface="Times New Roman" pitchFamily="18" charset="0"/>
                <a:sym typeface="Wingdings" pitchFamily="2" charset="2"/>
              </a:rPr>
              <a:t>:(</a:t>
            </a:r>
            <a:r>
              <a:rPr lang="en-GB" sz="2600" i="1" baseline="-25000" dirty="0">
                <a:solidFill>
                  <a:prstClr val="black"/>
                </a:solidFill>
                <a:latin typeface="Times New Roman" pitchFamily="18" charset="0"/>
                <a:ea typeface="+mn-ea"/>
                <a:cs typeface="Times New Roman" pitchFamily="18" charset="0"/>
                <a:sym typeface="Wingdings" pitchFamily="2" charset="2"/>
              </a:rPr>
              <a:t>k</a:t>
            </a:r>
            <a:r>
              <a:rPr lang="en-GB" sz="2600" baseline="-25000" dirty="0">
                <a:solidFill>
                  <a:prstClr val="black"/>
                </a:solidFill>
                <a:latin typeface="Times New Roman" pitchFamily="18" charset="0"/>
                <a:ea typeface="+mn-ea"/>
                <a:cs typeface="Times New Roman" pitchFamily="18" charset="0"/>
                <a:sym typeface="Wingdings" pitchFamily="2" charset="2"/>
              </a:rPr>
              <a:t>+1)</a:t>
            </a:r>
            <a:r>
              <a:rPr lang="en-GB" sz="2600" i="1" baseline="-25000" dirty="0">
                <a:solidFill>
                  <a:prstClr val="black"/>
                </a:solidFill>
                <a:latin typeface="Times New Roman" pitchFamily="18" charset="0"/>
                <a:ea typeface="+mn-ea"/>
                <a:cs typeface="Times New Roman" pitchFamily="18" charset="0"/>
                <a:sym typeface="Wingdings" pitchFamily="2" charset="2"/>
              </a:rPr>
              <a:t>N</a:t>
            </a:r>
            <a:r>
              <a:rPr lang="en-GB" sz="2600" baseline="-25000" dirty="0">
                <a:solidFill>
                  <a:prstClr val="black"/>
                </a:solidFill>
                <a:latin typeface="Times New Roman" pitchFamily="18" charset="0"/>
                <a:ea typeface="+mn-ea"/>
                <a:cs typeface="Times New Roman" pitchFamily="18" charset="0"/>
                <a:sym typeface="Wingdings" pitchFamily="2" charset="2"/>
              </a:rPr>
              <a:t>-1</a:t>
            </a:r>
            <a:r>
              <a:rPr lang="en-GB" sz="2600" i="1" dirty="0">
                <a:solidFill>
                  <a:prstClr val="black"/>
                </a:solidFill>
                <a:latin typeface="Times New Roman" pitchFamily="18" charset="0"/>
                <a:ea typeface="+mn-ea"/>
                <a:cs typeface="Times New Roman" pitchFamily="18" charset="0"/>
              </a:rPr>
              <a:t>		zeros</a:t>
            </a:r>
            <a:endParaRPr lang="en-US" sz="2600" i="1" dirty="0">
              <a:solidFill>
                <a:prstClr val="black"/>
              </a:solidFill>
              <a:latin typeface="Times New Roman" pitchFamily="18" charset="0"/>
              <a:ea typeface="+mn-ea"/>
              <a:cs typeface="Times New Roman" pitchFamily="18" charset="0"/>
            </a:endParaRPr>
          </a:p>
        </p:txBody>
      </p:sp>
      <p:cxnSp>
        <p:nvCxnSpPr>
          <p:cNvPr id="22" name="Straight Arrow Connector 21"/>
          <p:cNvCxnSpPr/>
          <p:nvPr/>
        </p:nvCxnSpPr>
        <p:spPr>
          <a:xfrm flipV="1">
            <a:off x="2950080" y="6908800"/>
            <a:ext cx="0" cy="73152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2950079" y="4673600"/>
            <a:ext cx="0" cy="731520"/>
          </a:xfrm>
          <a:prstGeom prst="straightConnector1">
            <a:avLst/>
          </a:prstGeom>
          <a:ln>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950079" y="4765380"/>
            <a:ext cx="732312" cy="531426"/>
          </a:xfrm>
          <a:prstGeom prst="rect">
            <a:avLst/>
          </a:prstGeom>
          <a:noFill/>
          <a:effectLst/>
        </p:spPr>
        <p:txBody>
          <a:bodyPr wrap="none" lIns="130039" tIns="65020" rIns="130039" bIns="65020" rtlCol="0">
            <a:spAutoFit/>
          </a:bodyPr>
          <a:lstStyle/>
          <a:p>
            <a:pPr algn="l" defTabSz="1300393" fontAlgn="auto">
              <a:spcBef>
                <a:spcPts val="0"/>
              </a:spcBef>
              <a:spcAft>
                <a:spcPts val="0"/>
              </a:spcAft>
            </a:pPr>
            <a:r>
              <a:rPr lang="en-GB" sz="2600" dirty="0">
                <a:solidFill>
                  <a:prstClr val="black"/>
                </a:solidFill>
                <a:latin typeface="Calibri"/>
                <a:ea typeface="+mn-ea"/>
                <a:cs typeface="+mn-cs"/>
              </a:rPr>
              <a:t>FFT</a:t>
            </a:r>
            <a:endParaRPr lang="en-US" sz="2600" dirty="0">
              <a:solidFill>
                <a:prstClr val="black"/>
              </a:solidFill>
              <a:latin typeface="Calibri"/>
              <a:ea typeface="+mn-ea"/>
              <a:cs typeface="+mn-cs"/>
            </a:endParaRPr>
          </a:p>
        </p:txBody>
      </p:sp>
      <p:sp>
        <p:nvSpPr>
          <p:cNvPr id="25" name="TextBox 24"/>
          <p:cNvSpPr txBox="1"/>
          <p:nvPr/>
        </p:nvSpPr>
        <p:spPr>
          <a:xfrm>
            <a:off x="3031359" y="7003627"/>
            <a:ext cx="732312" cy="531426"/>
          </a:xfrm>
          <a:prstGeom prst="rect">
            <a:avLst/>
          </a:prstGeom>
          <a:noFill/>
          <a:effectLst/>
        </p:spPr>
        <p:txBody>
          <a:bodyPr wrap="none" lIns="130039" tIns="65020" rIns="130039" bIns="65020" rtlCol="0">
            <a:spAutoFit/>
          </a:bodyPr>
          <a:lstStyle/>
          <a:p>
            <a:pPr algn="l" defTabSz="1300393" fontAlgn="auto">
              <a:spcBef>
                <a:spcPts val="0"/>
              </a:spcBef>
              <a:spcAft>
                <a:spcPts val="0"/>
              </a:spcAft>
            </a:pPr>
            <a:r>
              <a:rPr lang="en-GB" sz="2600" dirty="0">
                <a:solidFill>
                  <a:prstClr val="black"/>
                </a:solidFill>
                <a:latin typeface="Calibri"/>
                <a:ea typeface="+mn-ea"/>
                <a:cs typeface="+mn-cs"/>
              </a:rPr>
              <a:t>FFT</a:t>
            </a:r>
            <a:endParaRPr lang="en-US" sz="2600" dirty="0">
              <a:solidFill>
                <a:prstClr val="black"/>
              </a:solidFill>
              <a:latin typeface="Calibri"/>
              <a:ea typeface="+mn-ea"/>
              <a:cs typeface="+mn-cs"/>
            </a:endParaRPr>
          </a:p>
        </p:txBody>
      </p:sp>
      <p:sp>
        <p:nvSpPr>
          <p:cNvPr id="26" name="Oval 25"/>
          <p:cNvSpPr/>
          <p:nvPr/>
        </p:nvSpPr>
        <p:spPr>
          <a:xfrm>
            <a:off x="6380480" y="5778255"/>
            <a:ext cx="744107" cy="764784"/>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sp>
        <p:nvSpPr>
          <p:cNvPr id="27" name="TextBox 26"/>
          <p:cNvSpPr txBox="1"/>
          <p:nvPr/>
        </p:nvSpPr>
        <p:spPr>
          <a:xfrm>
            <a:off x="6502400" y="5853290"/>
            <a:ext cx="488656" cy="654537"/>
          </a:xfrm>
          <a:prstGeom prst="rect">
            <a:avLst/>
          </a:prstGeom>
          <a:noFill/>
          <a:effectLst/>
        </p:spPr>
        <p:txBody>
          <a:bodyPr wrap="none" lIns="130039" tIns="65020" rIns="130039" bIns="65020" rtlCol="0">
            <a:spAutoFit/>
          </a:bodyPr>
          <a:lstStyle/>
          <a:p>
            <a:pPr algn="l" defTabSz="1300393" fontAlgn="auto">
              <a:spcBef>
                <a:spcPts val="0"/>
              </a:spcBef>
              <a:spcAft>
                <a:spcPts val="0"/>
              </a:spcAft>
            </a:pPr>
            <a:r>
              <a:rPr lang="en-GB" sz="3400" dirty="0">
                <a:solidFill>
                  <a:prstClr val="black"/>
                </a:solidFill>
                <a:latin typeface="Calibri"/>
                <a:ea typeface="+mn-ea"/>
                <a:cs typeface="+mn-cs"/>
              </a:rPr>
              <a:t>X</a:t>
            </a:r>
            <a:endParaRPr lang="en-US" sz="3400" dirty="0">
              <a:solidFill>
                <a:prstClr val="black"/>
              </a:solidFill>
              <a:latin typeface="Calibri"/>
              <a:ea typeface="+mn-ea"/>
              <a:cs typeface="+mn-cs"/>
            </a:endParaRPr>
          </a:p>
        </p:txBody>
      </p:sp>
      <p:cxnSp>
        <p:nvCxnSpPr>
          <p:cNvPr id="29" name="Straight Arrow Connector 28"/>
          <p:cNvCxnSpPr>
            <a:stCxn id="9" idx="3"/>
            <a:endCxn id="26" idx="3"/>
          </p:cNvCxnSpPr>
          <p:nvPr/>
        </p:nvCxnSpPr>
        <p:spPr>
          <a:xfrm flipV="1">
            <a:off x="5267943" y="6431038"/>
            <a:ext cx="1221511" cy="26101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7" idx="3"/>
            <a:endCxn id="26" idx="1"/>
          </p:cNvCxnSpPr>
          <p:nvPr/>
        </p:nvCxnSpPr>
        <p:spPr>
          <a:xfrm>
            <a:off x="5267943" y="5662507"/>
            <a:ext cx="1221511" cy="22774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6" idx="6"/>
            <a:endCxn id="51" idx="1"/>
          </p:cNvCxnSpPr>
          <p:nvPr/>
        </p:nvCxnSpPr>
        <p:spPr>
          <a:xfrm flipV="1">
            <a:off x="7124587" y="6149227"/>
            <a:ext cx="1206613" cy="1142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7263490" y="5569807"/>
            <a:ext cx="815669" cy="531426"/>
          </a:xfrm>
          <a:prstGeom prst="rect">
            <a:avLst/>
          </a:prstGeom>
          <a:noFill/>
          <a:effectLst/>
        </p:spPr>
        <p:txBody>
          <a:bodyPr wrap="none" lIns="130039" tIns="65020" rIns="130039" bIns="65020" rtlCol="0">
            <a:spAutoFit/>
          </a:bodyPr>
          <a:lstStyle/>
          <a:p>
            <a:pPr algn="l" defTabSz="1300393" fontAlgn="auto">
              <a:spcBef>
                <a:spcPts val="0"/>
              </a:spcBef>
              <a:spcAft>
                <a:spcPts val="0"/>
              </a:spcAft>
            </a:pPr>
            <a:r>
              <a:rPr lang="en-GB" sz="2600" dirty="0">
                <a:solidFill>
                  <a:prstClr val="black"/>
                </a:solidFill>
                <a:latin typeface="Calibri"/>
                <a:ea typeface="+mn-ea"/>
                <a:cs typeface="+mn-cs"/>
              </a:rPr>
              <a:t>IFFT</a:t>
            </a:r>
            <a:endParaRPr lang="en-US" sz="2600" dirty="0">
              <a:solidFill>
                <a:prstClr val="black"/>
              </a:solidFill>
              <a:latin typeface="Calibri"/>
              <a:ea typeface="+mn-ea"/>
              <a:cs typeface="+mn-cs"/>
            </a:endParaRPr>
          </a:p>
        </p:txBody>
      </p:sp>
      <p:sp>
        <p:nvSpPr>
          <p:cNvPr id="51" name="Rectangle 50"/>
          <p:cNvSpPr/>
          <p:nvPr/>
        </p:nvSpPr>
        <p:spPr>
          <a:xfrm>
            <a:off x="8331200" y="5932480"/>
            <a:ext cx="4608000" cy="43349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sp>
        <p:nvSpPr>
          <p:cNvPr id="55" name="TextBox 54"/>
          <p:cNvSpPr txBox="1"/>
          <p:nvPr/>
        </p:nvSpPr>
        <p:spPr>
          <a:xfrm>
            <a:off x="8832429" y="5879254"/>
            <a:ext cx="3156373" cy="531426"/>
          </a:xfrm>
          <a:prstGeom prst="rect">
            <a:avLst/>
          </a:prstGeom>
          <a:noFill/>
          <a:effectLst/>
        </p:spPr>
        <p:txBody>
          <a:bodyPr wrap="square" lIns="130039" tIns="65020" rIns="130039" bIns="65020" rtlCol="0">
            <a:spAutoFit/>
          </a:bodyPr>
          <a:lstStyle/>
          <a:p>
            <a:pPr defTabSz="1300393"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r</a:t>
            </a:r>
            <a:endParaRPr lang="en-US" sz="2600" i="1" dirty="0">
              <a:solidFill>
                <a:prstClr val="black"/>
              </a:solidFill>
              <a:latin typeface="Times New Roman" pitchFamily="18" charset="0"/>
              <a:ea typeface="+mn-ea"/>
              <a:cs typeface="Times New Roman" pitchFamily="18" charset="0"/>
            </a:endParaRPr>
          </a:p>
        </p:txBody>
      </p:sp>
      <p:cxnSp>
        <p:nvCxnSpPr>
          <p:cNvPr id="56" name="Straight Arrow Connector 55"/>
          <p:cNvCxnSpPr/>
          <p:nvPr/>
        </p:nvCxnSpPr>
        <p:spPr>
          <a:xfrm>
            <a:off x="8331200" y="6597227"/>
            <a:ext cx="4608000" cy="0"/>
          </a:xfrm>
          <a:prstGeom prst="straightConnector1">
            <a:avLst/>
          </a:prstGeom>
          <a:ln w="12700">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10085848" y="6546089"/>
            <a:ext cx="652161" cy="531426"/>
          </a:xfrm>
          <a:prstGeom prst="rect">
            <a:avLst/>
          </a:prstGeom>
          <a:noFill/>
          <a:effectLst/>
        </p:spPr>
        <p:txBody>
          <a:bodyPr wrap="none" lIns="130039" tIns="65020" rIns="130039" bIns="65020" rtlCol="0">
            <a:spAutoFit/>
          </a:bodyPr>
          <a:lstStyle/>
          <a:p>
            <a:pPr algn="l" defTabSz="1300393" fontAlgn="auto">
              <a:spcBef>
                <a:spcPts val="0"/>
              </a:spcBef>
              <a:spcAft>
                <a:spcPts val="0"/>
              </a:spcAft>
            </a:pPr>
            <a:r>
              <a:rPr lang="en-GB" sz="2600" i="1" dirty="0">
                <a:solidFill>
                  <a:prstClr val="black"/>
                </a:solidFill>
                <a:latin typeface="Times New Roman" pitchFamily="18" charset="0"/>
                <a:ea typeface="+mn-ea"/>
                <a:cs typeface="Times New Roman" pitchFamily="18" charset="0"/>
              </a:rPr>
              <a:t>2N</a:t>
            </a:r>
            <a:endParaRPr lang="en-US" sz="2600" i="1" dirty="0">
              <a:solidFill>
                <a:prstClr val="black"/>
              </a:solidFill>
              <a:latin typeface="Times New Roman" pitchFamily="18" charset="0"/>
              <a:ea typeface="+mn-ea"/>
              <a:cs typeface="Times New Roman" pitchFamily="18" charset="0"/>
            </a:endParaRPr>
          </a:p>
        </p:txBody>
      </p:sp>
      <p:sp>
        <p:nvSpPr>
          <p:cNvPr id="30" name="Title 29"/>
          <p:cNvSpPr>
            <a:spLocks noGrp="1"/>
          </p:cNvSpPr>
          <p:nvPr>
            <p:ph type="title" idx="4294967295"/>
          </p:nvPr>
        </p:nvSpPr>
        <p:spPr/>
        <p:txBody>
          <a:bodyPr>
            <a:normAutofit/>
          </a:bodyPr>
          <a:lstStyle/>
          <a:p>
            <a:r>
              <a:rPr lang="en-US" sz="4000" b="1" dirty="0">
                <a:latin typeface="Times New Roman"/>
                <a:ea typeface="Times New Roman"/>
              </a:rPr>
              <a:t>One block convolution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r>
              <a:rPr lang="en-US"/>
              <a:t>Reverb, echo and delay</a:t>
            </a:r>
          </a:p>
        </p:txBody>
      </p:sp>
      <p:sp>
        <p:nvSpPr>
          <p:cNvPr id="10243" name="Rectangle 2"/>
          <p:cNvSpPr>
            <a:spLocks noGrp="1" noChangeArrowheads="1"/>
          </p:cNvSpPr>
          <p:nvPr>
            <p:ph type="body" idx="1"/>
          </p:nvPr>
        </p:nvSpPr>
        <p:spPr>
          <a:xfrm>
            <a:off x="0" y="1060452"/>
            <a:ext cx="13004800" cy="8616950"/>
          </a:xfrm>
        </p:spPr>
        <p:txBody>
          <a:bodyPr/>
          <a:lstStyle/>
          <a:p>
            <a:pPr marL="634904" eaLnBrk="1" hangingPunct="1">
              <a:spcBef>
                <a:spcPts val="1200"/>
              </a:spcBef>
            </a:pPr>
            <a:r>
              <a:rPr lang="en-US" sz="4400" dirty="0"/>
              <a:t>Reverb is </a:t>
            </a:r>
            <a:r>
              <a:rPr lang="en-US" sz="4400" dirty="0">
                <a:solidFill>
                  <a:srgbClr val="FF0000"/>
                </a:solidFill>
              </a:rPr>
              <a:t>not</a:t>
            </a:r>
            <a:r>
              <a:rPr lang="en-US" sz="4400" dirty="0"/>
              <a:t> just a series of echoes</a:t>
            </a:r>
          </a:p>
          <a:p>
            <a:pPr marL="1142824" lvl="1" eaLnBrk="1" hangingPunct="1">
              <a:spcBef>
                <a:spcPts val="1200"/>
              </a:spcBef>
            </a:pPr>
            <a:r>
              <a:rPr lang="en-US" sz="4000" dirty="0">
                <a:solidFill>
                  <a:srgbClr val="0000FF"/>
                </a:solidFill>
              </a:rPr>
              <a:t>Echo</a:t>
            </a:r>
            <a:r>
              <a:rPr lang="en-US" sz="4000" dirty="0"/>
              <a:t>: distinct, delayed version of sound</a:t>
            </a:r>
          </a:p>
          <a:p>
            <a:pPr marL="1523765" lvl="2" eaLnBrk="1" hangingPunct="1">
              <a:spcBef>
                <a:spcPts val="1200"/>
              </a:spcBef>
            </a:pPr>
            <a:r>
              <a:rPr lang="en-US" sz="3100" dirty="0"/>
              <a:t>Delay more than 0.1-0.2 seconds</a:t>
            </a:r>
          </a:p>
          <a:p>
            <a:pPr marL="1142824" lvl="1" eaLnBrk="1" hangingPunct="1">
              <a:spcBef>
                <a:spcPts val="1200"/>
              </a:spcBef>
            </a:pPr>
            <a:r>
              <a:rPr lang="en-US" sz="4000" dirty="0">
                <a:solidFill>
                  <a:srgbClr val="0000FF"/>
                </a:solidFill>
              </a:rPr>
              <a:t>Reverb</a:t>
            </a:r>
            <a:r>
              <a:rPr lang="en-US" sz="4000" dirty="0"/>
              <a:t>: many closely-spaced copies of a sound</a:t>
            </a:r>
          </a:p>
          <a:p>
            <a:pPr marL="1523765" lvl="2" eaLnBrk="1" hangingPunct="1">
              <a:spcBef>
                <a:spcPts val="1200"/>
              </a:spcBef>
            </a:pPr>
            <a:r>
              <a:rPr lang="en-US" sz="3100" dirty="0"/>
              <a:t>Do not perceive reflections as echoes</a:t>
            </a:r>
          </a:p>
          <a:p>
            <a:pPr marL="1523765" lvl="2" eaLnBrk="1" hangingPunct="1">
              <a:spcBef>
                <a:spcPts val="1200"/>
              </a:spcBef>
            </a:pPr>
            <a:r>
              <a:rPr lang="en-US" sz="3100" dirty="0"/>
              <a:t>But overall effect is highly audible</a:t>
            </a:r>
          </a:p>
          <a:p>
            <a:pPr marL="634904" eaLnBrk="1" hangingPunct="1">
              <a:spcBef>
                <a:spcPts val="1200"/>
              </a:spcBef>
            </a:pPr>
            <a:r>
              <a:rPr lang="en-US" sz="4400" dirty="0"/>
              <a:t>Delay with feedback does </a:t>
            </a:r>
            <a:r>
              <a:rPr lang="en-US" sz="4400" dirty="0">
                <a:solidFill>
                  <a:srgbClr val="FF0000"/>
                </a:solidFill>
              </a:rPr>
              <a:t>not</a:t>
            </a:r>
            <a:r>
              <a:rPr lang="en-US" sz="4400" dirty="0"/>
              <a:t> produce reverb</a:t>
            </a:r>
          </a:p>
          <a:p>
            <a:pPr marL="1142824" lvl="1" eaLnBrk="1" hangingPunct="1">
              <a:spcBef>
                <a:spcPts val="1200"/>
              </a:spcBef>
            </a:pPr>
            <a:r>
              <a:rPr lang="en-US" sz="4000" dirty="0">
                <a:solidFill>
                  <a:srgbClr val="0000FF"/>
                </a:solidFill>
              </a:rPr>
              <a:t>Delay</a:t>
            </a:r>
            <a:r>
              <a:rPr lang="en-US" sz="4000" dirty="0"/>
              <a:t>: reflections with fixed time interval</a:t>
            </a:r>
          </a:p>
          <a:p>
            <a:pPr marL="1142824" lvl="1" eaLnBrk="1" hangingPunct="1">
              <a:spcBef>
                <a:spcPts val="1200"/>
              </a:spcBef>
            </a:pPr>
            <a:r>
              <a:rPr lang="en-US" sz="4000" dirty="0">
                <a:solidFill>
                  <a:srgbClr val="0000FF"/>
                </a:solidFill>
              </a:rPr>
              <a:t>Reverb</a:t>
            </a:r>
            <a:r>
              <a:rPr lang="en-US" sz="4000" dirty="0"/>
              <a:t>: rate of reflections changes over time</a:t>
            </a:r>
          </a:p>
          <a:p>
            <a:pPr marL="1523765" lvl="2" eaLnBrk="1" hangingPunct="1">
              <a:spcBef>
                <a:spcPts val="1200"/>
              </a:spcBef>
            </a:pPr>
            <a:r>
              <a:rPr lang="en-US" sz="3100" dirty="0"/>
              <a:t>Greater spacing of initial reflections, closer spacing later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689065" y="8828724"/>
            <a:ext cx="921702" cy="656590"/>
          </a:xfrm>
          <a:prstGeom prst="rect">
            <a:avLst/>
          </a:prstGeom>
          <a:noFill/>
          <a:effectLst/>
        </p:spPr>
        <p:txBody>
          <a:bodyPr wrap="square" lIns="130039" tIns="65020" rIns="130039" bIns="65020" rtlCol="0">
            <a:spAutoFit/>
          </a:bodyPr>
          <a:lstStyle/>
          <a:p>
            <a:pPr defTabSz="1300393" fontAlgn="auto">
              <a:spcBef>
                <a:spcPts val="0"/>
              </a:spcBef>
              <a:spcAft>
                <a:spcPts val="0"/>
              </a:spcAft>
            </a:pPr>
            <a:r>
              <a:rPr lang="en-GB" sz="3400" i="1" dirty="0">
                <a:solidFill>
                  <a:prstClr val="black"/>
                </a:solidFill>
                <a:latin typeface="Times New Roman" pitchFamily="18" charset="0"/>
                <a:ea typeface="+mn-ea"/>
                <a:cs typeface="Times New Roman" pitchFamily="18" charset="0"/>
              </a:rPr>
              <a:t>r</a:t>
            </a:r>
            <a:endParaRPr lang="en-US" sz="3400" i="1" dirty="0">
              <a:solidFill>
                <a:prstClr val="black"/>
              </a:solidFill>
              <a:latin typeface="Times New Roman" pitchFamily="18" charset="0"/>
              <a:ea typeface="+mn-ea"/>
              <a:cs typeface="Times New Roman" pitchFamily="18" charset="0"/>
            </a:endParaRPr>
          </a:p>
        </p:txBody>
      </p:sp>
      <p:sp>
        <p:nvSpPr>
          <p:cNvPr id="44" name="Oval 43"/>
          <p:cNvSpPr/>
          <p:nvPr/>
        </p:nvSpPr>
        <p:spPr>
          <a:xfrm>
            <a:off x="5092358" y="7890425"/>
            <a:ext cx="558080" cy="573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cxnSp>
        <p:nvCxnSpPr>
          <p:cNvPr id="45" name="Straight Connector 44"/>
          <p:cNvCxnSpPr/>
          <p:nvPr/>
        </p:nvCxnSpPr>
        <p:spPr>
          <a:xfrm>
            <a:off x="5238744" y="8173080"/>
            <a:ext cx="25807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67782" y="8003986"/>
            <a:ext cx="0" cy="33408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846816" y="3095221"/>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h</a:t>
            </a:r>
            <a:endParaRPr lang="en-US" sz="2300" i="1" dirty="0">
              <a:solidFill>
                <a:prstClr val="black"/>
              </a:solidFill>
              <a:latin typeface="Times New Roman" pitchFamily="18" charset="0"/>
              <a:cs typeface="Times New Roman" pitchFamily="18" charset="0"/>
            </a:endParaRPr>
          </a:p>
        </p:txBody>
      </p:sp>
      <p:cxnSp>
        <p:nvCxnSpPr>
          <p:cNvPr id="18" name="Straight Arrow Connector 17"/>
          <p:cNvCxnSpPr>
            <a:stCxn id="48" idx="2"/>
            <a:endCxn id="31" idx="1"/>
          </p:cNvCxnSpPr>
          <p:nvPr/>
        </p:nvCxnSpPr>
        <p:spPr>
          <a:xfrm>
            <a:off x="3401273" y="2770058"/>
            <a:ext cx="728666" cy="1574505"/>
          </a:xfrm>
          <a:prstGeom prst="straightConnector1">
            <a:avLst/>
          </a:prstGeom>
          <a:ln>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31" idx="4"/>
            <a:endCxn id="27" idx="0"/>
          </p:cNvCxnSpPr>
          <p:nvPr/>
        </p:nvCxnSpPr>
        <p:spPr>
          <a:xfrm>
            <a:off x="4327247" y="4834152"/>
            <a:ext cx="266047" cy="181210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65294" y="6646254"/>
            <a:ext cx="3456000"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s</a:t>
            </a:r>
            <a:r>
              <a:rPr lang="en-GB" sz="2300" baseline="-25000" dirty="0">
                <a:solidFill>
                  <a:prstClr val="black"/>
                </a:solidFill>
                <a:latin typeface="Times New Roman" pitchFamily="18" charset="0"/>
                <a:cs typeface="Times New Roman" pitchFamily="18" charset="0"/>
              </a:rPr>
              <a:t>0</a:t>
            </a:r>
            <a:r>
              <a:rPr lang="en-GB" sz="2300" baseline="-25000" dirty="0">
                <a:solidFill>
                  <a:prstClr val="black"/>
                </a:solidFill>
                <a:latin typeface="Times New Roman" pitchFamily="18" charset="0"/>
                <a:cs typeface="Times New Roman" pitchFamily="18" charset="0"/>
                <a:sym typeface="Wingdings" pitchFamily="2" charset="2"/>
              </a:rPr>
              <a:t>:</a:t>
            </a:r>
            <a:r>
              <a:rPr lang="en-GB" sz="2300" i="1" baseline="-25000" dirty="0">
                <a:solidFill>
                  <a:prstClr val="black"/>
                </a:solidFill>
                <a:latin typeface="Times New Roman" pitchFamily="18" charset="0"/>
                <a:cs typeface="Times New Roman" pitchFamily="18" charset="0"/>
                <a:sym typeface="Wingdings" pitchFamily="2" charset="2"/>
              </a:rPr>
              <a:t>N</a:t>
            </a:r>
            <a:r>
              <a:rPr lang="en-GB" sz="2300" baseline="-25000" dirty="0">
                <a:solidFill>
                  <a:prstClr val="black"/>
                </a:solidFill>
                <a:latin typeface="Times New Roman" pitchFamily="18" charset="0"/>
                <a:cs typeface="Times New Roman" pitchFamily="18" charset="0"/>
                <a:sym typeface="Wingdings" pitchFamily="2" charset="2"/>
              </a:rPr>
              <a:t>-1</a:t>
            </a:r>
            <a:r>
              <a:rPr lang="en-GB" sz="2300" dirty="0">
                <a:solidFill>
                  <a:prstClr val="black"/>
                </a:solidFill>
                <a:latin typeface="Times New Roman" pitchFamily="18" charset="0"/>
                <a:cs typeface="Times New Roman" pitchFamily="18" charset="0"/>
                <a:sym typeface="Wingdings" pitchFamily="2" charset="2"/>
              </a:rPr>
              <a:t>*</a:t>
            </a:r>
            <a:r>
              <a:rPr lang="en-GB" sz="2300" i="1" dirty="0">
                <a:solidFill>
                  <a:prstClr val="black"/>
                </a:solidFill>
                <a:latin typeface="Times New Roman" pitchFamily="18" charset="0"/>
                <a:cs typeface="Times New Roman" pitchFamily="18" charset="0"/>
                <a:sym typeface="Wingdings" pitchFamily="2" charset="2"/>
              </a:rPr>
              <a:t>h</a:t>
            </a:r>
            <a:endParaRPr lang="en-US" sz="2300" i="1" dirty="0">
              <a:solidFill>
                <a:prstClr val="black"/>
              </a:solidFill>
              <a:latin typeface="Times New Roman" pitchFamily="18" charset="0"/>
              <a:cs typeface="Times New Roman" pitchFamily="18" charset="0"/>
            </a:endParaRPr>
          </a:p>
        </p:txBody>
      </p:sp>
      <p:sp>
        <p:nvSpPr>
          <p:cNvPr id="31" name="Oval 30"/>
          <p:cNvSpPr/>
          <p:nvPr/>
        </p:nvSpPr>
        <p:spPr>
          <a:xfrm>
            <a:off x="4048208" y="4260564"/>
            <a:ext cx="558080" cy="573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300" dirty="0">
              <a:solidFill>
                <a:prstClr val="white"/>
              </a:solidFill>
            </a:endParaRPr>
          </a:p>
        </p:txBody>
      </p:sp>
      <p:cxnSp>
        <p:nvCxnSpPr>
          <p:cNvPr id="34" name="Straight Connector 33"/>
          <p:cNvCxnSpPr/>
          <p:nvPr/>
        </p:nvCxnSpPr>
        <p:spPr>
          <a:xfrm>
            <a:off x="4194594" y="4391187"/>
            <a:ext cx="258076" cy="258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194594" y="4520226"/>
            <a:ext cx="25807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194594" y="4391187"/>
            <a:ext cx="258076" cy="258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323632" y="4351131"/>
            <a:ext cx="0" cy="3340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1" idx="7"/>
            <a:endCxn id="5" idx="2"/>
          </p:cNvCxnSpPr>
          <p:nvPr/>
        </p:nvCxnSpPr>
        <p:spPr>
          <a:xfrm flipV="1">
            <a:off x="4524561" y="3479220"/>
            <a:ext cx="191455" cy="865343"/>
          </a:xfrm>
          <a:prstGeom prst="straightConnector1">
            <a:avLst/>
          </a:prstGeom>
          <a:ln>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5594210" y="3095221"/>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h</a:t>
            </a:r>
            <a:endParaRPr lang="en-US" sz="2300" i="1" dirty="0">
              <a:solidFill>
                <a:prstClr val="black"/>
              </a:solidFill>
              <a:latin typeface="Times New Roman" pitchFamily="18" charset="0"/>
              <a:cs typeface="Times New Roman" pitchFamily="18" charset="0"/>
            </a:endParaRPr>
          </a:p>
        </p:txBody>
      </p:sp>
      <p:sp>
        <p:nvSpPr>
          <p:cNvPr id="36" name="Rectangle 35"/>
          <p:cNvSpPr/>
          <p:nvPr/>
        </p:nvSpPr>
        <p:spPr>
          <a:xfrm>
            <a:off x="7341604" y="3095221"/>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h</a:t>
            </a:r>
            <a:endParaRPr lang="en-US" sz="2300" i="1" dirty="0">
              <a:solidFill>
                <a:prstClr val="black"/>
              </a:solidFill>
              <a:latin typeface="Times New Roman" pitchFamily="18" charset="0"/>
              <a:cs typeface="Times New Roman" pitchFamily="18" charset="0"/>
            </a:endParaRPr>
          </a:p>
        </p:txBody>
      </p:sp>
      <p:sp>
        <p:nvSpPr>
          <p:cNvPr id="38" name="Rectangle 37"/>
          <p:cNvSpPr/>
          <p:nvPr/>
        </p:nvSpPr>
        <p:spPr>
          <a:xfrm>
            <a:off x="9088999" y="3095221"/>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h</a:t>
            </a:r>
            <a:endParaRPr lang="en-US" sz="2300" i="1" dirty="0">
              <a:solidFill>
                <a:prstClr val="black"/>
              </a:solidFill>
              <a:latin typeface="Times New Roman" pitchFamily="18" charset="0"/>
              <a:cs typeface="Times New Roman" pitchFamily="18" charset="0"/>
            </a:endParaRPr>
          </a:p>
        </p:txBody>
      </p:sp>
      <p:sp>
        <p:nvSpPr>
          <p:cNvPr id="48" name="Rectangle 47"/>
          <p:cNvSpPr/>
          <p:nvPr/>
        </p:nvSpPr>
        <p:spPr>
          <a:xfrm>
            <a:off x="2532073" y="2386058"/>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s</a:t>
            </a:r>
            <a:r>
              <a:rPr lang="en-GB" sz="2300" baseline="-25000" dirty="0">
                <a:solidFill>
                  <a:prstClr val="black"/>
                </a:solidFill>
                <a:latin typeface="Times New Roman" pitchFamily="18" charset="0"/>
                <a:cs typeface="Times New Roman" pitchFamily="18" charset="0"/>
              </a:rPr>
              <a:t>0</a:t>
            </a:r>
            <a:r>
              <a:rPr lang="en-GB" sz="2300" baseline="-25000" dirty="0">
                <a:solidFill>
                  <a:prstClr val="black"/>
                </a:solidFill>
                <a:latin typeface="Times New Roman" pitchFamily="18" charset="0"/>
                <a:cs typeface="Times New Roman" pitchFamily="18" charset="0"/>
                <a:sym typeface="Wingdings" pitchFamily="2" charset="2"/>
              </a:rPr>
              <a:t>:</a:t>
            </a:r>
            <a:r>
              <a:rPr lang="en-GB" sz="2300" i="1" baseline="-25000" dirty="0">
                <a:solidFill>
                  <a:prstClr val="black"/>
                </a:solidFill>
                <a:latin typeface="Times New Roman" pitchFamily="18" charset="0"/>
                <a:cs typeface="Times New Roman" pitchFamily="18" charset="0"/>
                <a:sym typeface="Wingdings" pitchFamily="2" charset="2"/>
              </a:rPr>
              <a:t>N</a:t>
            </a:r>
            <a:r>
              <a:rPr lang="en-GB" sz="2300" baseline="-25000" dirty="0">
                <a:solidFill>
                  <a:prstClr val="black"/>
                </a:solidFill>
                <a:latin typeface="Times New Roman" pitchFamily="18" charset="0"/>
                <a:cs typeface="Times New Roman" pitchFamily="18" charset="0"/>
                <a:sym typeface="Wingdings" pitchFamily="2" charset="2"/>
              </a:rPr>
              <a:t>-1</a:t>
            </a:r>
            <a:endParaRPr lang="en-US" sz="2300" i="1" dirty="0">
              <a:solidFill>
                <a:prstClr val="black"/>
              </a:solidFill>
              <a:latin typeface="Times New Roman" pitchFamily="18" charset="0"/>
              <a:cs typeface="Times New Roman" pitchFamily="18" charset="0"/>
            </a:endParaRPr>
          </a:p>
        </p:txBody>
      </p:sp>
      <p:sp>
        <p:nvSpPr>
          <p:cNvPr id="49" name="Rectangle 48"/>
          <p:cNvSpPr/>
          <p:nvPr/>
        </p:nvSpPr>
        <p:spPr>
          <a:xfrm>
            <a:off x="4279468" y="2386058"/>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s</a:t>
            </a:r>
            <a:r>
              <a:rPr lang="en-GB" sz="2300" i="1" baseline="-25000" dirty="0">
                <a:solidFill>
                  <a:prstClr val="black"/>
                </a:solidFill>
                <a:latin typeface="Times New Roman" pitchFamily="18" charset="0"/>
                <a:cs typeface="Times New Roman" pitchFamily="18" charset="0"/>
              </a:rPr>
              <a:t>N</a:t>
            </a:r>
            <a:r>
              <a:rPr lang="en-GB" sz="2300" baseline="-25000" dirty="0">
                <a:solidFill>
                  <a:prstClr val="black"/>
                </a:solidFill>
                <a:latin typeface="Times New Roman" pitchFamily="18" charset="0"/>
                <a:cs typeface="Times New Roman" pitchFamily="18" charset="0"/>
                <a:sym typeface="Wingdings" pitchFamily="2" charset="2"/>
              </a:rPr>
              <a:t>:2</a:t>
            </a:r>
            <a:r>
              <a:rPr lang="en-GB" sz="2300" i="1" baseline="-25000" dirty="0">
                <a:solidFill>
                  <a:prstClr val="black"/>
                </a:solidFill>
                <a:latin typeface="Times New Roman" pitchFamily="18" charset="0"/>
                <a:cs typeface="Times New Roman" pitchFamily="18" charset="0"/>
                <a:sym typeface="Wingdings" pitchFamily="2" charset="2"/>
              </a:rPr>
              <a:t>N</a:t>
            </a:r>
            <a:r>
              <a:rPr lang="en-GB" sz="2300" baseline="-25000" dirty="0">
                <a:solidFill>
                  <a:prstClr val="black"/>
                </a:solidFill>
                <a:latin typeface="Times New Roman" pitchFamily="18" charset="0"/>
                <a:cs typeface="Times New Roman" pitchFamily="18" charset="0"/>
                <a:sym typeface="Wingdings" pitchFamily="2" charset="2"/>
              </a:rPr>
              <a:t>-1</a:t>
            </a:r>
            <a:endParaRPr lang="en-US" sz="2300" i="1" dirty="0">
              <a:solidFill>
                <a:prstClr val="black"/>
              </a:solidFill>
              <a:latin typeface="Times New Roman" pitchFamily="18" charset="0"/>
              <a:cs typeface="Times New Roman" pitchFamily="18" charset="0"/>
            </a:endParaRPr>
          </a:p>
        </p:txBody>
      </p:sp>
      <p:sp>
        <p:nvSpPr>
          <p:cNvPr id="50" name="Rectangle 49"/>
          <p:cNvSpPr/>
          <p:nvPr/>
        </p:nvSpPr>
        <p:spPr>
          <a:xfrm>
            <a:off x="6026862" y="2386058"/>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s</a:t>
            </a:r>
            <a:r>
              <a:rPr lang="en-GB" sz="2300" baseline="-25000" dirty="0">
                <a:solidFill>
                  <a:prstClr val="black"/>
                </a:solidFill>
                <a:latin typeface="Times New Roman" pitchFamily="18" charset="0"/>
                <a:cs typeface="Times New Roman" pitchFamily="18" charset="0"/>
              </a:rPr>
              <a:t>2</a:t>
            </a:r>
            <a:r>
              <a:rPr lang="en-GB" sz="2300" i="1" baseline="-25000" dirty="0">
                <a:solidFill>
                  <a:prstClr val="black"/>
                </a:solidFill>
                <a:latin typeface="Times New Roman" pitchFamily="18" charset="0"/>
                <a:cs typeface="Times New Roman" pitchFamily="18" charset="0"/>
              </a:rPr>
              <a:t>N</a:t>
            </a:r>
            <a:r>
              <a:rPr lang="en-GB" sz="2300" baseline="-25000" dirty="0">
                <a:solidFill>
                  <a:prstClr val="black"/>
                </a:solidFill>
                <a:latin typeface="Times New Roman" pitchFamily="18" charset="0"/>
                <a:cs typeface="Times New Roman" pitchFamily="18" charset="0"/>
                <a:sym typeface="Wingdings" pitchFamily="2" charset="2"/>
              </a:rPr>
              <a:t>:3</a:t>
            </a:r>
            <a:r>
              <a:rPr lang="en-GB" sz="2300" i="1" baseline="-25000" dirty="0">
                <a:solidFill>
                  <a:prstClr val="black"/>
                </a:solidFill>
                <a:latin typeface="Times New Roman" pitchFamily="18" charset="0"/>
                <a:cs typeface="Times New Roman" pitchFamily="18" charset="0"/>
                <a:sym typeface="Wingdings" pitchFamily="2" charset="2"/>
              </a:rPr>
              <a:t>N</a:t>
            </a:r>
            <a:r>
              <a:rPr lang="en-GB" sz="2300" baseline="-25000" dirty="0">
                <a:solidFill>
                  <a:prstClr val="black"/>
                </a:solidFill>
                <a:latin typeface="Times New Roman" pitchFamily="18" charset="0"/>
                <a:cs typeface="Times New Roman" pitchFamily="18" charset="0"/>
                <a:sym typeface="Wingdings" pitchFamily="2" charset="2"/>
              </a:rPr>
              <a:t>-1</a:t>
            </a:r>
            <a:endParaRPr lang="en-US" sz="2300" i="1" dirty="0">
              <a:solidFill>
                <a:prstClr val="black"/>
              </a:solidFill>
              <a:latin typeface="Times New Roman" pitchFamily="18" charset="0"/>
              <a:cs typeface="Times New Roman" pitchFamily="18" charset="0"/>
            </a:endParaRPr>
          </a:p>
        </p:txBody>
      </p:sp>
      <p:sp>
        <p:nvSpPr>
          <p:cNvPr id="52" name="Rectangle 51"/>
          <p:cNvSpPr/>
          <p:nvPr/>
        </p:nvSpPr>
        <p:spPr>
          <a:xfrm>
            <a:off x="7774257" y="2386058"/>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s</a:t>
            </a:r>
            <a:r>
              <a:rPr lang="en-GB" sz="2300" baseline="-25000" dirty="0">
                <a:solidFill>
                  <a:prstClr val="black"/>
                </a:solidFill>
                <a:latin typeface="Times New Roman" pitchFamily="18" charset="0"/>
                <a:cs typeface="Times New Roman" pitchFamily="18" charset="0"/>
              </a:rPr>
              <a:t>3</a:t>
            </a:r>
            <a:r>
              <a:rPr lang="en-GB" sz="2300" i="1" baseline="-25000" dirty="0">
                <a:solidFill>
                  <a:prstClr val="black"/>
                </a:solidFill>
                <a:latin typeface="Times New Roman" pitchFamily="18" charset="0"/>
                <a:cs typeface="Times New Roman" pitchFamily="18" charset="0"/>
              </a:rPr>
              <a:t>N</a:t>
            </a:r>
            <a:r>
              <a:rPr lang="en-GB" sz="2300" baseline="-25000" dirty="0">
                <a:solidFill>
                  <a:prstClr val="black"/>
                </a:solidFill>
                <a:latin typeface="Times New Roman" pitchFamily="18" charset="0"/>
                <a:cs typeface="Times New Roman" pitchFamily="18" charset="0"/>
                <a:sym typeface="Wingdings" pitchFamily="2" charset="2"/>
              </a:rPr>
              <a:t>:4</a:t>
            </a:r>
            <a:r>
              <a:rPr lang="en-GB" sz="2300" i="1" baseline="-25000" dirty="0">
                <a:solidFill>
                  <a:prstClr val="black"/>
                </a:solidFill>
                <a:latin typeface="Times New Roman" pitchFamily="18" charset="0"/>
                <a:cs typeface="Times New Roman" pitchFamily="18" charset="0"/>
                <a:sym typeface="Wingdings" pitchFamily="2" charset="2"/>
              </a:rPr>
              <a:t>N</a:t>
            </a:r>
            <a:r>
              <a:rPr lang="en-GB" sz="2300" baseline="-25000" dirty="0">
                <a:solidFill>
                  <a:prstClr val="black"/>
                </a:solidFill>
                <a:latin typeface="Times New Roman" pitchFamily="18" charset="0"/>
                <a:cs typeface="Times New Roman" pitchFamily="18" charset="0"/>
                <a:sym typeface="Wingdings" pitchFamily="2" charset="2"/>
              </a:rPr>
              <a:t>-1</a:t>
            </a:r>
            <a:endParaRPr lang="en-US" sz="2300" i="1" dirty="0">
              <a:solidFill>
                <a:prstClr val="black"/>
              </a:solidFill>
              <a:latin typeface="Times New Roman" pitchFamily="18" charset="0"/>
              <a:cs typeface="Times New Roman" pitchFamily="18" charset="0"/>
            </a:endParaRPr>
          </a:p>
        </p:txBody>
      </p:sp>
      <p:cxnSp>
        <p:nvCxnSpPr>
          <p:cNvPr id="56" name="Straight Arrow Connector 55"/>
          <p:cNvCxnSpPr>
            <a:stCxn id="49" idx="2"/>
            <a:endCxn id="59" idx="1"/>
          </p:cNvCxnSpPr>
          <p:nvPr/>
        </p:nvCxnSpPr>
        <p:spPr>
          <a:xfrm>
            <a:off x="5148666" y="2770058"/>
            <a:ext cx="747867" cy="1556619"/>
          </a:xfrm>
          <a:prstGeom prst="straightConnector1">
            <a:avLst/>
          </a:prstGeom>
          <a:ln>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44" idx="7"/>
          </p:cNvCxnSpPr>
          <p:nvPr/>
        </p:nvCxnSpPr>
        <p:spPr>
          <a:xfrm flipH="1">
            <a:off x="5568708" y="5881260"/>
            <a:ext cx="421635" cy="209316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4631890" y="5471615"/>
            <a:ext cx="3456000"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s</a:t>
            </a:r>
            <a:r>
              <a:rPr lang="en-GB" sz="2300" i="1" baseline="-25000" dirty="0">
                <a:solidFill>
                  <a:prstClr val="black"/>
                </a:solidFill>
                <a:latin typeface="Times New Roman" pitchFamily="18" charset="0"/>
                <a:cs typeface="Times New Roman" pitchFamily="18" charset="0"/>
              </a:rPr>
              <a:t>N</a:t>
            </a:r>
            <a:r>
              <a:rPr lang="en-GB" sz="2300" baseline="-25000" dirty="0">
                <a:solidFill>
                  <a:prstClr val="black"/>
                </a:solidFill>
                <a:latin typeface="Times New Roman" pitchFamily="18" charset="0"/>
                <a:cs typeface="Times New Roman" pitchFamily="18" charset="0"/>
                <a:sym typeface="Wingdings" pitchFamily="2" charset="2"/>
              </a:rPr>
              <a:t>:2</a:t>
            </a:r>
            <a:r>
              <a:rPr lang="en-GB" sz="2300" i="1" baseline="-25000" dirty="0">
                <a:solidFill>
                  <a:prstClr val="black"/>
                </a:solidFill>
                <a:latin typeface="Times New Roman" pitchFamily="18" charset="0"/>
                <a:cs typeface="Times New Roman" pitchFamily="18" charset="0"/>
                <a:sym typeface="Wingdings" pitchFamily="2" charset="2"/>
              </a:rPr>
              <a:t>N</a:t>
            </a:r>
            <a:r>
              <a:rPr lang="en-GB" sz="2300" baseline="-25000" dirty="0">
                <a:solidFill>
                  <a:prstClr val="black"/>
                </a:solidFill>
                <a:latin typeface="Times New Roman" pitchFamily="18" charset="0"/>
                <a:cs typeface="Times New Roman" pitchFamily="18" charset="0"/>
                <a:sym typeface="Wingdings" pitchFamily="2" charset="2"/>
              </a:rPr>
              <a:t>-1</a:t>
            </a:r>
            <a:r>
              <a:rPr lang="en-GB" sz="2300" dirty="0">
                <a:solidFill>
                  <a:prstClr val="black"/>
                </a:solidFill>
                <a:latin typeface="Times New Roman" pitchFamily="18" charset="0"/>
                <a:cs typeface="Times New Roman" pitchFamily="18" charset="0"/>
                <a:sym typeface="Wingdings" pitchFamily="2" charset="2"/>
              </a:rPr>
              <a:t>*</a:t>
            </a:r>
            <a:r>
              <a:rPr lang="en-GB" sz="2300" i="1" dirty="0">
                <a:solidFill>
                  <a:prstClr val="black"/>
                </a:solidFill>
                <a:latin typeface="Times New Roman" pitchFamily="18" charset="0"/>
                <a:cs typeface="Times New Roman" pitchFamily="18" charset="0"/>
                <a:sym typeface="Wingdings" pitchFamily="2" charset="2"/>
              </a:rPr>
              <a:t>h</a:t>
            </a:r>
            <a:endParaRPr lang="en-US" sz="2300" i="1" dirty="0">
              <a:solidFill>
                <a:prstClr val="black"/>
              </a:solidFill>
              <a:latin typeface="Times New Roman" pitchFamily="18" charset="0"/>
              <a:cs typeface="Times New Roman" pitchFamily="18" charset="0"/>
            </a:endParaRPr>
          </a:p>
        </p:txBody>
      </p:sp>
      <p:sp>
        <p:nvSpPr>
          <p:cNvPr id="59" name="Oval 58"/>
          <p:cNvSpPr/>
          <p:nvPr/>
        </p:nvSpPr>
        <p:spPr>
          <a:xfrm>
            <a:off x="5814804" y="4242678"/>
            <a:ext cx="558080" cy="573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300" dirty="0">
              <a:solidFill>
                <a:prstClr val="white"/>
              </a:solidFill>
            </a:endParaRPr>
          </a:p>
        </p:txBody>
      </p:sp>
      <p:cxnSp>
        <p:nvCxnSpPr>
          <p:cNvPr id="64" name="Straight Connector 63"/>
          <p:cNvCxnSpPr/>
          <p:nvPr/>
        </p:nvCxnSpPr>
        <p:spPr>
          <a:xfrm>
            <a:off x="5961191" y="4373301"/>
            <a:ext cx="258076" cy="258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961191" y="4502340"/>
            <a:ext cx="25807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961191" y="4373301"/>
            <a:ext cx="258076" cy="258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090229" y="4333245"/>
            <a:ext cx="0" cy="3340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9" idx="7"/>
            <a:endCxn id="35" idx="2"/>
          </p:cNvCxnSpPr>
          <p:nvPr/>
        </p:nvCxnSpPr>
        <p:spPr>
          <a:xfrm flipV="1">
            <a:off x="6291154" y="3479220"/>
            <a:ext cx="172254" cy="847457"/>
          </a:xfrm>
          <a:prstGeom prst="straightConnector1">
            <a:avLst/>
          </a:prstGeom>
          <a:ln>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50" idx="2"/>
            <a:endCxn id="97" idx="1"/>
          </p:cNvCxnSpPr>
          <p:nvPr/>
        </p:nvCxnSpPr>
        <p:spPr>
          <a:xfrm>
            <a:off x="6896060" y="2770058"/>
            <a:ext cx="690261" cy="1556619"/>
          </a:xfrm>
          <a:prstGeom prst="straightConnector1">
            <a:avLst/>
          </a:prstGeom>
          <a:ln>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7" idx="4"/>
            <a:endCxn id="96" idx="0"/>
          </p:cNvCxnSpPr>
          <p:nvPr/>
        </p:nvCxnSpPr>
        <p:spPr>
          <a:xfrm>
            <a:off x="7783631" y="4816266"/>
            <a:ext cx="266047" cy="182998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6" name="Rectangle 95"/>
          <p:cNvSpPr/>
          <p:nvPr/>
        </p:nvSpPr>
        <p:spPr>
          <a:xfrm>
            <a:off x="6321678" y="6646254"/>
            <a:ext cx="3456000"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s</a:t>
            </a:r>
            <a:r>
              <a:rPr lang="en-GB" sz="2300" baseline="-25000" dirty="0">
                <a:solidFill>
                  <a:prstClr val="black"/>
                </a:solidFill>
                <a:latin typeface="Times New Roman" pitchFamily="18" charset="0"/>
                <a:cs typeface="Times New Roman" pitchFamily="18" charset="0"/>
              </a:rPr>
              <a:t>2</a:t>
            </a:r>
            <a:r>
              <a:rPr lang="en-GB" sz="2300" i="1" baseline="-25000" dirty="0">
                <a:solidFill>
                  <a:prstClr val="black"/>
                </a:solidFill>
                <a:latin typeface="Times New Roman" pitchFamily="18" charset="0"/>
                <a:cs typeface="Times New Roman" pitchFamily="18" charset="0"/>
              </a:rPr>
              <a:t>N</a:t>
            </a:r>
            <a:r>
              <a:rPr lang="en-GB" sz="2300" baseline="-25000" dirty="0">
                <a:solidFill>
                  <a:prstClr val="black"/>
                </a:solidFill>
                <a:latin typeface="Times New Roman" pitchFamily="18" charset="0"/>
                <a:cs typeface="Times New Roman" pitchFamily="18" charset="0"/>
                <a:sym typeface="Wingdings" pitchFamily="2" charset="2"/>
              </a:rPr>
              <a:t>:3</a:t>
            </a:r>
            <a:r>
              <a:rPr lang="en-GB" sz="2300" i="1" baseline="-25000" dirty="0">
                <a:solidFill>
                  <a:prstClr val="black"/>
                </a:solidFill>
                <a:latin typeface="Times New Roman" pitchFamily="18" charset="0"/>
                <a:cs typeface="Times New Roman" pitchFamily="18" charset="0"/>
                <a:sym typeface="Wingdings" pitchFamily="2" charset="2"/>
              </a:rPr>
              <a:t>N</a:t>
            </a:r>
            <a:r>
              <a:rPr lang="en-GB" sz="2300" baseline="-25000" dirty="0">
                <a:solidFill>
                  <a:prstClr val="black"/>
                </a:solidFill>
                <a:latin typeface="Times New Roman" pitchFamily="18" charset="0"/>
                <a:cs typeface="Times New Roman" pitchFamily="18" charset="0"/>
                <a:sym typeface="Wingdings" pitchFamily="2" charset="2"/>
              </a:rPr>
              <a:t>-1</a:t>
            </a:r>
            <a:r>
              <a:rPr lang="en-GB" sz="2300" dirty="0">
                <a:solidFill>
                  <a:prstClr val="black"/>
                </a:solidFill>
                <a:latin typeface="Times New Roman" pitchFamily="18" charset="0"/>
                <a:cs typeface="Times New Roman" pitchFamily="18" charset="0"/>
                <a:sym typeface="Wingdings" pitchFamily="2" charset="2"/>
              </a:rPr>
              <a:t>*</a:t>
            </a:r>
            <a:r>
              <a:rPr lang="en-GB" sz="2300" i="1" dirty="0">
                <a:solidFill>
                  <a:prstClr val="black"/>
                </a:solidFill>
                <a:latin typeface="Times New Roman" pitchFamily="18" charset="0"/>
                <a:cs typeface="Times New Roman" pitchFamily="18" charset="0"/>
                <a:sym typeface="Wingdings" pitchFamily="2" charset="2"/>
              </a:rPr>
              <a:t>h</a:t>
            </a:r>
            <a:endParaRPr lang="en-US" sz="2300" i="1" dirty="0">
              <a:solidFill>
                <a:prstClr val="black"/>
              </a:solidFill>
              <a:latin typeface="Times New Roman" pitchFamily="18" charset="0"/>
              <a:cs typeface="Times New Roman" pitchFamily="18" charset="0"/>
            </a:endParaRPr>
          </a:p>
        </p:txBody>
      </p:sp>
      <p:sp>
        <p:nvSpPr>
          <p:cNvPr id="97" name="Oval 96"/>
          <p:cNvSpPr/>
          <p:nvPr/>
        </p:nvSpPr>
        <p:spPr>
          <a:xfrm>
            <a:off x="7504592" y="4242678"/>
            <a:ext cx="558080" cy="573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300" dirty="0">
              <a:solidFill>
                <a:prstClr val="white"/>
              </a:solidFill>
            </a:endParaRPr>
          </a:p>
        </p:txBody>
      </p:sp>
      <p:cxnSp>
        <p:nvCxnSpPr>
          <p:cNvPr id="98" name="Straight Connector 97"/>
          <p:cNvCxnSpPr/>
          <p:nvPr/>
        </p:nvCxnSpPr>
        <p:spPr>
          <a:xfrm>
            <a:off x="7650978" y="4373301"/>
            <a:ext cx="258076" cy="258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650978" y="4502340"/>
            <a:ext cx="25807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7650978" y="4373301"/>
            <a:ext cx="258076" cy="258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780016" y="4333245"/>
            <a:ext cx="0" cy="3340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7" idx="7"/>
            <a:endCxn id="36" idx="2"/>
          </p:cNvCxnSpPr>
          <p:nvPr/>
        </p:nvCxnSpPr>
        <p:spPr>
          <a:xfrm flipV="1">
            <a:off x="7980942" y="3479220"/>
            <a:ext cx="229860" cy="847457"/>
          </a:xfrm>
          <a:prstGeom prst="straightConnector1">
            <a:avLst/>
          </a:prstGeom>
          <a:ln>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52" idx="2"/>
            <a:endCxn id="114" idx="1"/>
          </p:cNvCxnSpPr>
          <p:nvPr/>
        </p:nvCxnSpPr>
        <p:spPr>
          <a:xfrm>
            <a:off x="8643457" y="2770058"/>
            <a:ext cx="709463" cy="1556619"/>
          </a:xfrm>
          <a:prstGeom prst="straightConnector1">
            <a:avLst/>
          </a:prstGeom>
          <a:ln>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114" idx="4"/>
            <a:endCxn id="113" idx="0"/>
          </p:cNvCxnSpPr>
          <p:nvPr/>
        </p:nvCxnSpPr>
        <p:spPr>
          <a:xfrm>
            <a:off x="9550229" y="4816267"/>
            <a:ext cx="266047" cy="6553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8088274" y="5471615"/>
            <a:ext cx="3456000"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s</a:t>
            </a:r>
            <a:r>
              <a:rPr lang="en-GB" sz="2300" baseline="-25000" dirty="0">
                <a:solidFill>
                  <a:prstClr val="black"/>
                </a:solidFill>
                <a:latin typeface="Times New Roman" pitchFamily="18" charset="0"/>
                <a:cs typeface="Times New Roman" pitchFamily="18" charset="0"/>
              </a:rPr>
              <a:t>3</a:t>
            </a:r>
            <a:r>
              <a:rPr lang="en-GB" sz="2300" i="1" baseline="-25000" dirty="0">
                <a:solidFill>
                  <a:prstClr val="black"/>
                </a:solidFill>
                <a:latin typeface="Times New Roman" pitchFamily="18" charset="0"/>
                <a:cs typeface="Times New Roman" pitchFamily="18" charset="0"/>
              </a:rPr>
              <a:t>N</a:t>
            </a:r>
            <a:r>
              <a:rPr lang="en-GB" sz="2300" baseline="-25000" dirty="0">
                <a:solidFill>
                  <a:prstClr val="black"/>
                </a:solidFill>
                <a:latin typeface="Times New Roman" pitchFamily="18" charset="0"/>
                <a:cs typeface="Times New Roman" pitchFamily="18" charset="0"/>
                <a:sym typeface="Wingdings" pitchFamily="2" charset="2"/>
              </a:rPr>
              <a:t>:4</a:t>
            </a:r>
            <a:r>
              <a:rPr lang="en-GB" sz="2300" i="1" baseline="-25000" dirty="0">
                <a:solidFill>
                  <a:prstClr val="black"/>
                </a:solidFill>
                <a:latin typeface="Times New Roman" pitchFamily="18" charset="0"/>
                <a:cs typeface="Times New Roman" pitchFamily="18" charset="0"/>
                <a:sym typeface="Wingdings" pitchFamily="2" charset="2"/>
              </a:rPr>
              <a:t>N</a:t>
            </a:r>
            <a:r>
              <a:rPr lang="en-GB" sz="2300" baseline="-25000" dirty="0">
                <a:solidFill>
                  <a:prstClr val="black"/>
                </a:solidFill>
                <a:latin typeface="Times New Roman" pitchFamily="18" charset="0"/>
                <a:cs typeface="Times New Roman" pitchFamily="18" charset="0"/>
                <a:sym typeface="Wingdings" pitchFamily="2" charset="2"/>
              </a:rPr>
              <a:t>-1</a:t>
            </a:r>
            <a:r>
              <a:rPr lang="en-GB" sz="2300" dirty="0">
                <a:solidFill>
                  <a:prstClr val="black"/>
                </a:solidFill>
                <a:latin typeface="Times New Roman" pitchFamily="18" charset="0"/>
                <a:cs typeface="Times New Roman" pitchFamily="18" charset="0"/>
                <a:sym typeface="Wingdings" pitchFamily="2" charset="2"/>
              </a:rPr>
              <a:t>*</a:t>
            </a:r>
            <a:r>
              <a:rPr lang="en-GB" sz="2300" i="1" dirty="0">
                <a:solidFill>
                  <a:prstClr val="black"/>
                </a:solidFill>
                <a:latin typeface="Times New Roman" pitchFamily="18" charset="0"/>
                <a:cs typeface="Times New Roman" pitchFamily="18" charset="0"/>
                <a:sym typeface="Wingdings" pitchFamily="2" charset="2"/>
              </a:rPr>
              <a:t>h</a:t>
            </a:r>
            <a:endParaRPr lang="en-US" sz="2300" i="1" dirty="0">
              <a:solidFill>
                <a:prstClr val="black"/>
              </a:solidFill>
              <a:latin typeface="Times New Roman" pitchFamily="18" charset="0"/>
              <a:cs typeface="Times New Roman" pitchFamily="18" charset="0"/>
            </a:endParaRPr>
          </a:p>
        </p:txBody>
      </p:sp>
      <p:sp>
        <p:nvSpPr>
          <p:cNvPr id="114" name="Oval 113"/>
          <p:cNvSpPr/>
          <p:nvPr/>
        </p:nvSpPr>
        <p:spPr>
          <a:xfrm>
            <a:off x="9271188" y="4242678"/>
            <a:ext cx="558080" cy="573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300" dirty="0">
              <a:solidFill>
                <a:prstClr val="white"/>
              </a:solidFill>
            </a:endParaRPr>
          </a:p>
        </p:txBody>
      </p:sp>
      <p:cxnSp>
        <p:nvCxnSpPr>
          <p:cNvPr id="115" name="Straight Connector 114"/>
          <p:cNvCxnSpPr/>
          <p:nvPr/>
        </p:nvCxnSpPr>
        <p:spPr>
          <a:xfrm>
            <a:off x="9417575" y="4373301"/>
            <a:ext cx="258076" cy="258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9417575" y="4502340"/>
            <a:ext cx="25807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9417575" y="4373301"/>
            <a:ext cx="258076" cy="258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9546613" y="4333245"/>
            <a:ext cx="0" cy="3340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4" idx="7"/>
            <a:endCxn id="38" idx="2"/>
          </p:cNvCxnSpPr>
          <p:nvPr/>
        </p:nvCxnSpPr>
        <p:spPr>
          <a:xfrm flipV="1">
            <a:off x="9747539" y="3479220"/>
            <a:ext cx="210658" cy="847457"/>
          </a:xfrm>
          <a:prstGeom prst="straightConnector1">
            <a:avLst/>
          </a:prstGeom>
          <a:ln>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27" idx="0"/>
            <a:endCxn id="27" idx="2"/>
          </p:cNvCxnSpPr>
          <p:nvPr/>
        </p:nvCxnSpPr>
        <p:spPr>
          <a:xfrm>
            <a:off x="4593294" y="6646254"/>
            <a:ext cx="0" cy="3840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endCxn id="44" idx="1"/>
          </p:cNvCxnSpPr>
          <p:nvPr/>
        </p:nvCxnSpPr>
        <p:spPr>
          <a:xfrm>
            <a:off x="4887535" y="7030253"/>
            <a:ext cx="286552" cy="94417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a:stCxn id="58" idx="0"/>
            <a:endCxn id="58" idx="2"/>
          </p:cNvCxnSpPr>
          <p:nvPr/>
        </p:nvCxnSpPr>
        <p:spPr>
          <a:xfrm>
            <a:off x="6359890" y="5471615"/>
            <a:ext cx="0" cy="3840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59" idx="4"/>
            <a:endCxn id="58" idx="0"/>
          </p:cNvCxnSpPr>
          <p:nvPr/>
        </p:nvCxnSpPr>
        <p:spPr>
          <a:xfrm>
            <a:off x="6093845" y="4816267"/>
            <a:ext cx="266047" cy="6553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96" idx="0"/>
            <a:endCxn id="96" idx="2"/>
          </p:cNvCxnSpPr>
          <p:nvPr/>
        </p:nvCxnSpPr>
        <p:spPr>
          <a:xfrm>
            <a:off x="8049678" y="6646254"/>
            <a:ext cx="0" cy="3840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8574345" y="7890425"/>
            <a:ext cx="558080" cy="573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cxnSp>
        <p:nvCxnSpPr>
          <p:cNvPr id="180" name="Straight Connector 179"/>
          <p:cNvCxnSpPr/>
          <p:nvPr/>
        </p:nvCxnSpPr>
        <p:spPr>
          <a:xfrm>
            <a:off x="8720731" y="8173080"/>
            <a:ext cx="25807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8849769" y="8003986"/>
            <a:ext cx="0" cy="3340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endCxn id="179" idx="7"/>
          </p:cNvCxnSpPr>
          <p:nvPr/>
        </p:nvCxnSpPr>
        <p:spPr>
          <a:xfrm flipH="1">
            <a:off x="9050695" y="5903728"/>
            <a:ext cx="445352" cy="20706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a:endCxn id="179" idx="1"/>
          </p:cNvCxnSpPr>
          <p:nvPr/>
        </p:nvCxnSpPr>
        <p:spPr>
          <a:xfrm>
            <a:off x="8369522" y="7030253"/>
            <a:ext cx="286552" cy="94417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13" idx="0"/>
            <a:endCxn id="113" idx="2"/>
          </p:cNvCxnSpPr>
          <p:nvPr/>
        </p:nvCxnSpPr>
        <p:spPr>
          <a:xfrm>
            <a:off x="9816274" y="5471615"/>
            <a:ext cx="0" cy="3840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87" name="Oval 186"/>
          <p:cNvSpPr/>
          <p:nvPr/>
        </p:nvSpPr>
        <p:spPr>
          <a:xfrm>
            <a:off x="6833351" y="7838394"/>
            <a:ext cx="558080" cy="573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endParaRPr lang="en-US" sz="2600" dirty="0">
              <a:solidFill>
                <a:prstClr val="white"/>
              </a:solidFill>
            </a:endParaRPr>
          </a:p>
        </p:txBody>
      </p:sp>
      <p:cxnSp>
        <p:nvCxnSpPr>
          <p:cNvPr id="188" name="Straight Connector 187"/>
          <p:cNvCxnSpPr/>
          <p:nvPr/>
        </p:nvCxnSpPr>
        <p:spPr>
          <a:xfrm>
            <a:off x="6979738" y="8121050"/>
            <a:ext cx="25807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108776" y="7951956"/>
            <a:ext cx="0" cy="3340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endCxn id="187" idx="7"/>
          </p:cNvCxnSpPr>
          <p:nvPr/>
        </p:nvCxnSpPr>
        <p:spPr>
          <a:xfrm flipH="1">
            <a:off x="7309702" y="5881260"/>
            <a:ext cx="319223" cy="204113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a:endCxn id="187" idx="1"/>
          </p:cNvCxnSpPr>
          <p:nvPr/>
        </p:nvCxnSpPr>
        <p:spPr>
          <a:xfrm>
            <a:off x="6730941" y="7030254"/>
            <a:ext cx="184141" cy="89214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92" name="Rectangle 191"/>
          <p:cNvSpPr/>
          <p:nvPr/>
        </p:nvSpPr>
        <p:spPr>
          <a:xfrm>
            <a:off x="2763210" y="9068443"/>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a:t>
            </a:r>
            <a:endParaRPr lang="en-US" sz="2300" i="1" dirty="0">
              <a:solidFill>
                <a:prstClr val="black"/>
              </a:solidFill>
              <a:latin typeface="Times New Roman" pitchFamily="18" charset="0"/>
              <a:cs typeface="Times New Roman" pitchFamily="18" charset="0"/>
            </a:endParaRPr>
          </a:p>
        </p:txBody>
      </p:sp>
      <p:sp>
        <p:nvSpPr>
          <p:cNvPr id="193" name="Rectangle 192"/>
          <p:cNvSpPr/>
          <p:nvPr/>
        </p:nvSpPr>
        <p:spPr>
          <a:xfrm>
            <a:off x="4510605" y="9068443"/>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a:t>
            </a:r>
            <a:endParaRPr lang="en-US" sz="2300" i="1" dirty="0">
              <a:solidFill>
                <a:prstClr val="black"/>
              </a:solidFill>
              <a:latin typeface="Times New Roman" pitchFamily="18" charset="0"/>
              <a:cs typeface="Times New Roman" pitchFamily="18" charset="0"/>
            </a:endParaRPr>
          </a:p>
        </p:txBody>
      </p:sp>
      <p:sp>
        <p:nvSpPr>
          <p:cNvPr id="194" name="Rectangle 193"/>
          <p:cNvSpPr/>
          <p:nvPr/>
        </p:nvSpPr>
        <p:spPr>
          <a:xfrm>
            <a:off x="6257998" y="9068443"/>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a:t>
            </a:r>
            <a:endParaRPr lang="en-US" sz="2300" i="1" dirty="0">
              <a:solidFill>
                <a:prstClr val="black"/>
              </a:solidFill>
              <a:latin typeface="Times New Roman" pitchFamily="18" charset="0"/>
              <a:cs typeface="Times New Roman" pitchFamily="18" charset="0"/>
            </a:endParaRPr>
          </a:p>
        </p:txBody>
      </p:sp>
      <p:sp>
        <p:nvSpPr>
          <p:cNvPr id="195" name="Rectangle 194"/>
          <p:cNvSpPr/>
          <p:nvPr/>
        </p:nvSpPr>
        <p:spPr>
          <a:xfrm>
            <a:off x="8005393" y="9068443"/>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a:t>
            </a:r>
            <a:endParaRPr lang="en-US" sz="2300" i="1" dirty="0">
              <a:solidFill>
                <a:prstClr val="black"/>
              </a:solidFill>
              <a:latin typeface="Times New Roman" pitchFamily="18" charset="0"/>
              <a:cs typeface="Times New Roman" pitchFamily="18" charset="0"/>
            </a:endParaRPr>
          </a:p>
        </p:txBody>
      </p:sp>
      <p:sp>
        <p:nvSpPr>
          <p:cNvPr id="196" name="Rectangle 195"/>
          <p:cNvSpPr/>
          <p:nvPr/>
        </p:nvSpPr>
        <p:spPr>
          <a:xfrm>
            <a:off x="9727184" y="9068443"/>
            <a:ext cx="1738396" cy="384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30039" tIns="65020" rIns="130039" bIns="65020" rtlCol="0" anchor="ctr"/>
          <a:lstStyle/>
          <a:p>
            <a:pPr defTabSz="1300393" fontAlgn="auto">
              <a:spcBef>
                <a:spcPts val="0"/>
              </a:spcBef>
              <a:spcAft>
                <a:spcPts val="0"/>
              </a:spcAft>
            </a:pPr>
            <a:r>
              <a:rPr lang="en-GB" sz="2300" i="1" dirty="0">
                <a:solidFill>
                  <a:prstClr val="black"/>
                </a:solidFill>
                <a:latin typeface="Times New Roman" pitchFamily="18" charset="0"/>
                <a:cs typeface="Times New Roman" pitchFamily="18" charset="0"/>
              </a:rPr>
              <a:t>  </a:t>
            </a:r>
            <a:endParaRPr lang="en-US" sz="2300" i="1" dirty="0">
              <a:solidFill>
                <a:prstClr val="black"/>
              </a:solidFill>
              <a:latin typeface="Times New Roman" pitchFamily="18" charset="0"/>
              <a:cs typeface="Times New Roman" pitchFamily="18" charset="0"/>
            </a:endParaRPr>
          </a:p>
        </p:txBody>
      </p:sp>
      <p:cxnSp>
        <p:nvCxnSpPr>
          <p:cNvPr id="197" name="Straight Arrow Connector 196"/>
          <p:cNvCxnSpPr>
            <a:stCxn id="44" idx="4"/>
            <a:endCxn id="193" idx="0"/>
          </p:cNvCxnSpPr>
          <p:nvPr/>
        </p:nvCxnSpPr>
        <p:spPr>
          <a:xfrm>
            <a:off x="5371398" y="8464013"/>
            <a:ext cx="8405" cy="60443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0" name="Straight Arrow Connector 199"/>
          <p:cNvCxnSpPr>
            <a:stCxn id="187" idx="4"/>
            <a:endCxn id="194" idx="0"/>
          </p:cNvCxnSpPr>
          <p:nvPr/>
        </p:nvCxnSpPr>
        <p:spPr>
          <a:xfrm>
            <a:off x="7112391" y="8411982"/>
            <a:ext cx="14805" cy="65646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a:stCxn id="179" idx="4"/>
            <a:endCxn id="195" idx="0"/>
          </p:cNvCxnSpPr>
          <p:nvPr/>
        </p:nvCxnSpPr>
        <p:spPr>
          <a:xfrm>
            <a:off x="8853387" y="8464013"/>
            <a:ext cx="21207" cy="60443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06" name="TextBox 205"/>
          <p:cNvSpPr txBox="1"/>
          <p:nvPr/>
        </p:nvSpPr>
        <p:spPr>
          <a:xfrm>
            <a:off x="9803282" y="2283647"/>
            <a:ext cx="493464" cy="531426"/>
          </a:xfrm>
          <a:prstGeom prst="rect">
            <a:avLst/>
          </a:prstGeom>
          <a:noFill/>
        </p:spPr>
        <p:txBody>
          <a:bodyPr wrap="none" lIns="130039" tIns="65020" rIns="130039" bIns="65020" rtlCol="0">
            <a:spAutoFit/>
          </a:bodyPr>
          <a:lstStyle/>
          <a:p>
            <a:pPr algn="l" defTabSz="1300393" fontAlgn="auto">
              <a:spcBef>
                <a:spcPts val="0"/>
              </a:spcBef>
              <a:spcAft>
                <a:spcPts val="0"/>
              </a:spcAft>
            </a:pPr>
            <a:r>
              <a:rPr lang="en-GB" sz="2600" dirty="0">
                <a:solidFill>
                  <a:prstClr val="black"/>
                </a:solidFill>
                <a:latin typeface="Calibri"/>
                <a:ea typeface="+mn-ea"/>
                <a:cs typeface="+mn-cs"/>
              </a:rPr>
              <a:t>…</a:t>
            </a:r>
            <a:endParaRPr lang="en-US" sz="2600" dirty="0">
              <a:solidFill>
                <a:prstClr val="black"/>
              </a:solidFill>
              <a:latin typeface="Calibri"/>
              <a:ea typeface="+mn-ea"/>
              <a:cs typeface="+mn-cs"/>
            </a:endParaRPr>
          </a:p>
        </p:txBody>
      </p:sp>
      <p:sp>
        <p:nvSpPr>
          <p:cNvPr id="207" name="TextBox 206"/>
          <p:cNvSpPr txBox="1"/>
          <p:nvPr/>
        </p:nvSpPr>
        <p:spPr>
          <a:xfrm>
            <a:off x="10929807" y="3000527"/>
            <a:ext cx="493464" cy="531426"/>
          </a:xfrm>
          <a:prstGeom prst="rect">
            <a:avLst/>
          </a:prstGeom>
          <a:noFill/>
        </p:spPr>
        <p:txBody>
          <a:bodyPr wrap="none" lIns="130039" tIns="65020" rIns="130039" bIns="65020" rtlCol="0">
            <a:spAutoFit/>
          </a:bodyPr>
          <a:lstStyle/>
          <a:p>
            <a:pPr algn="l" defTabSz="1300393" fontAlgn="auto">
              <a:spcBef>
                <a:spcPts val="0"/>
              </a:spcBef>
              <a:spcAft>
                <a:spcPts val="0"/>
              </a:spcAft>
            </a:pPr>
            <a:r>
              <a:rPr lang="en-GB" sz="2600" dirty="0">
                <a:solidFill>
                  <a:prstClr val="black"/>
                </a:solidFill>
                <a:latin typeface="Calibri"/>
                <a:ea typeface="+mn-ea"/>
                <a:cs typeface="+mn-cs"/>
              </a:rPr>
              <a:t>…</a:t>
            </a:r>
            <a:endParaRPr lang="en-US" sz="2600" dirty="0">
              <a:solidFill>
                <a:prstClr val="black"/>
              </a:solidFill>
              <a:latin typeface="Calibri"/>
              <a:ea typeface="+mn-ea"/>
              <a:cs typeface="+mn-cs"/>
            </a:endParaRPr>
          </a:p>
        </p:txBody>
      </p:sp>
      <p:sp>
        <p:nvSpPr>
          <p:cNvPr id="208" name="TextBox 207"/>
          <p:cNvSpPr txBox="1"/>
          <p:nvPr/>
        </p:nvSpPr>
        <p:spPr>
          <a:xfrm>
            <a:off x="10212927" y="4242679"/>
            <a:ext cx="493464" cy="531426"/>
          </a:xfrm>
          <a:prstGeom prst="rect">
            <a:avLst/>
          </a:prstGeom>
          <a:noFill/>
        </p:spPr>
        <p:txBody>
          <a:bodyPr wrap="none" lIns="130039" tIns="65020" rIns="130039" bIns="65020" rtlCol="0">
            <a:spAutoFit/>
          </a:bodyPr>
          <a:lstStyle/>
          <a:p>
            <a:pPr algn="l" defTabSz="1300393" fontAlgn="auto">
              <a:spcBef>
                <a:spcPts val="0"/>
              </a:spcBef>
              <a:spcAft>
                <a:spcPts val="0"/>
              </a:spcAft>
            </a:pPr>
            <a:r>
              <a:rPr lang="en-GB" sz="2600" dirty="0">
                <a:solidFill>
                  <a:prstClr val="black"/>
                </a:solidFill>
                <a:latin typeface="Calibri"/>
                <a:ea typeface="+mn-ea"/>
                <a:cs typeface="+mn-cs"/>
              </a:rPr>
              <a:t>…</a:t>
            </a:r>
            <a:endParaRPr lang="en-US" sz="2600" dirty="0">
              <a:solidFill>
                <a:prstClr val="black"/>
              </a:solidFill>
              <a:latin typeface="Calibri"/>
              <a:ea typeface="+mn-ea"/>
              <a:cs typeface="+mn-cs"/>
            </a:endParaRPr>
          </a:p>
        </p:txBody>
      </p:sp>
      <p:sp>
        <p:nvSpPr>
          <p:cNvPr id="209" name="TextBox 208"/>
          <p:cNvSpPr txBox="1"/>
          <p:nvPr/>
        </p:nvSpPr>
        <p:spPr>
          <a:xfrm>
            <a:off x="9543482" y="7849545"/>
            <a:ext cx="493464" cy="531426"/>
          </a:xfrm>
          <a:prstGeom prst="rect">
            <a:avLst/>
          </a:prstGeom>
          <a:noFill/>
        </p:spPr>
        <p:txBody>
          <a:bodyPr wrap="none" lIns="130039" tIns="65020" rIns="130039" bIns="65020" rtlCol="0">
            <a:spAutoFit/>
          </a:bodyPr>
          <a:lstStyle/>
          <a:p>
            <a:pPr algn="l" defTabSz="1300393" fontAlgn="auto">
              <a:spcBef>
                <a:spcPts val="0"/>
              </a:spcBef>
              <a:spcAft>
                <a:spcPts val="0"/>
              </a:spcAft>
            </a:pPr>
            <a:r>
              <a:rPr lang="en-GB" sz="2600" dirty="0">
                <a:solidFill>
                  <a:prstClr val="black"/>
                </a:solidFill>
                <a:latin typeface="Calibri"/>
                <a:ea typeface="+mn-ea"/>
                <a:cs typeface="+mn-cs"/>
              </a:rPr>
              <a:t>…</a:t>
            </a:r>
            <a:endParaRPr lang="en-US" sz="2600" dirty="0">
              <a:solidFill>
                <a:prstClr val="black"/>
              </a:solidFill>
              <a:latin typeface="Calibri"/>
              <a:ea typeface="+mn-ea"/>
              <a:cs typeface="+mn-cs"/>
            </a:endParaRPr>
          </a:p>
        </p:txBody>
      </p:sp>
      <p:sp>
        <p:nvSpPr>
          <p:cNvPr id="210" name="TextBox 209"/>
          <p:cNvSpPr txBox="1"/>
          <p:nvPr/>
        </p:nvSpPr>
        <p:spPr>
          <a:xfrm>
            <a:off x="10315339" y="6518197"/>
            <a:ext cx="493464" cy="531426"/>
          </a:xfrm>
          <a:prstGeom prst="rect">
            <a:avLst/>
          </a:prstGeom>
          <a:noFill/>
        </p:spPr>
        <p:txBody>
          <a:bodyPr wrap="none" lIns="130039" tIns="65020" rIns="130039" bIns="65020" rtlCol="0">
            <a:spAutoFit/>
          </a:bodyPr>
          <a:lstStyle/>
          <a:p>
            <a:pPr algn="l" defTabSz="1300393" fontAlgn="auto">
              <a:spcBef>
                <a:spcPts val="0"/>
              </a:spcBef>
              <a:spcAft>
                <a:spcPts val="0"/>
              </a:spcAft>
            </a:pPr>
            <a:r>
              <a:rPr lang="en-GB" sz="2600" dirty="0">
                <a:solidFill>
                  <a:prstClr val="black"/>
                </a:solidFill>
                <a:latin typeface="Calibri"/>
                <a:ea typeface="+mn-ea"/>
                <a:cs typeface="+mn-cs"/>
              </a:rPr>
              <a:t>…</a:t>
            </a:r>
            <a:endParaRPr lang="en-US" sz="2600" dirty="0">
              <a:solidFill>
                <a:prstClr val="black"/>
              </a:solidFill>
              <a:latin typeface="Calibri"/>
              <a:ea typeface="+mn-ea"/>
              <a:cs typeface="+mn-cs"/>
            </a:endParaRPr>
          </a:p>
        </p:txBody>
      </p:sp>
      <p:sp>
        <p:nvSpPr>
          <p:cNvPr id="211" name="TextBox 210"/>
          <p:cNvSpPr txBox="1"/>
          <p:nvPr/>
        </p:nvSpPr>
        <p:spPr>
          <a:xfrm>
            <a:off x="11646687" y="5369204"/>
            <a:ext cx="493464" cy="531426"/>
          </a:xfrm>
          <a:prstGeom prst="rect">
            <a:avLst/>
          </a:prstGeom>
          <a:noFill/>
        </p:spPr>
        <p:txBody>
          <a:bodyPr wrap="none" lIns="130039" tIns="65020" rIns="130039" bIns="65020" rtlCol="0">
            <a:spAutoFit/>
          </a:bodyPr>
          <a:lstStyle/>
          <a:p>
            <a:pPr algn="l" defTabSz="1300393" fontAlgn="auto">
              <a:spcBef>
                <a:spcPts val="0"/>
              </a:spcBef>
              <a:spcAft>
                <a:spcPts val="0"/>
              </a:spcAft>
            </a:pPr>
            <a:r>
              <a:rPr lang="en-GB" sz="2600" dirty="0">
                <a:solidFill>
                  <a:prstClr val="black"/>
                </a:solidFill>
                <a:latin typeface="Calibri"/>
                <a:ea typeface="+mn-ea"/>
                <a:cs typeface="+mn-cs"/>
              </a:rPr>
              <a:t>…</a:t>
            </a:r>
            <a:endParaRPr lang="en-US" sz="2600" dirty="0">
              <a:solidFill>
                <a:prstClr val="black"/>
              </a:solidFill>
              <a:latin typeface="Calibri"/>
              <a:ea typeface="+mn-ea"/>
              <a:cs typeface="+mn-cs"/>
            </a:endParaRPr>
          </a:p>
        </p:txBody>
      </p:sp>
      <p:sp>
        <p:nvSpPr>
          <p:cNvPr id="212" name="TextBox 211"/>
          <p:cNvSpPr txBox="1"/>
          <p:nvPr/>
        </p:nvSpPr>
        <p:spPr>
          <a:xfrm>
            <a:off x="11567992" y="8940387"/>
            <a:ext cx="493464" cy="531426"/>
          </a:xfrm>
          <a:prstGeom prst="rect">
            <a:avLst/>
          </a:prstGeom>
          <a:noFill/>
        </p:spPr>
        <p:txBody>
          <a:bodyPr wrap="none" lIns="130039" tIns="65020" rIns="130039" bIns="65020" rtlCol="0">
            <a:spAutoFit/>
          </a:bodyPr>
          <a:lstStyle/>
          <a:p>
            <a:pPr algn="l" defTabSz="1300393" fontAlgn="auto">
              <a:spcBef>
                <a:spcPts val="0"/>
              </a:spcBef>
              <a:spcAft>
                <a:spcPts val="0"/>
              </a:spcAft>
            </a:pPr>
            <a:r>
              <a:rPr lang="en-GB" sz="2600" dirty="0">
                <a:solidFill>
                  <a:prstClr val="black"/>
                </a:solidFill>
                <a:latin typeface="Calibri"/>
                <a:ea typeface="+mn-ea"/>
                <a:cs typeface="+mn-cs"/>
              </a:rPr>
              <a:t>…</a:t>
            </a:r>
            <a:endParaRPr lang="en-US" sz="2600" dirty="0">
              <a:solidFill>
                <a:prstClr val="black"/>
              </a:solidFill>
              <a:latin typeface="Calibri"/>
              <a:ea typeface="+mn-ea"/>
              <a:cs typeface="+mn-cs"/>
            </a:endParaRPr>
          </a:p>
        </p:txBody>
      </p:sp>
      <p:sp>
        <p:nvSpPr>
          <p:cNvPr id="123" name="TextBox 122"/>
          <p:cNvSpPr txBox="1"/>
          <p:nvPr/>
        </p:nvSpPr>
        <p:spPr>
          <a:xfrm>
            <a:off x="1177008" y="7519843"/>
            <a:ext cx="2150639" cy="1181862"/>
          </a:xfrm>
          <a:prstGeom prst="rect">
            <a:avLst/>
          </a:prstGeom>
          <a:noFill/>
        </p:spPr>
        <p:txBody>
          <a:bodyPr wrap="square" lIns="130039" tIns="65020" rIns="130039" bIns="65020" rtlCol="0">
            <a:spAutoFit/>
          </a:bodyPr>
          <a:lstStyle/>
          <a:p>
            <a:pPr algn="l" defTabSz="1300393" fontAlgn="auto">
              <a:spcBef>
                <a:spcPts val="0"/>
              </a:spcBef>
              <a:spcAft>
                <a:spcPts val="0"/>
              </a:spcAft>
            </a:pPr>
            <a:r>
              <a:rPr lang="en-GB" sz="1700" dirty="0">
                <a:solidFill>
                  <a:prstClr val="black"/>
                </a:solidFill>
                <a:latin typeface="Calibri"/>
                <a:ea typeface="+mn-ea"/>
                <a:cs typeface="+mn-cs"/>
              </a:rPr>
              <a:t>Sum end of previous convolution and beginning of current convolution </a:t>
            </a:r>
            <a:endParaRPr lang="en-US" sz="1700" dirty="0">
              <a:solidFill>
                <a:prstClr val="black"/>
              </a:solidFill>
              <a:latin typeface="Calibri"/>
              <a:ea typeface="+mn-ea"/>
              <a:cs typeface="+mn-cs"/>
            </a:endParaRPr>
          </a:p>
        </p:txBody>
      </p:sp>
      <p:sp>
        <p:nvSpPr>
          <p:cNvPr id="124" name="TextBox 123"/>
          <p:cNvSpPr txBox="1"/>
          <p:nvPr/>
        </p:nvSpPr>
        <p:spPr>
          <a:xfrm>
            <a:off x="3016772" y="7519844"/>
            <a:ext cx="515698" cy="1094316"/>
          </a:xfrm>
          <a:prstGeom prst="rect">
            <a:avLst/>
          </a:prstGeom>
          <a:noFill/>
        </p:spPr>
        <p:txBody>
          <a:bodyPr wrap="none" lIns="130039" tIns="65020" rIns="130039" bIns="65020" rtlCol="0">
            <a:spAutoFit/>
          </a:bodyPr>
          <a:lstStyle/>
          <a:p>
            <a:pPr algn="l" defTabSz="1300393" fontAlgn="auto">
              <a:spcBef>
                <a:spcPts val="0"/>
              </a:spcBef>
              <a:spcAft>
                <a:spcPts val="0"/>
              </a:spcAft>
            </a:pPr>
            <a:r>
              <a:rPr lang="en-GB" sz="6300" dirty="0">
                <a:solidFill>
                  <a:prstClr val="black"/>
                </a:solidFill>
                <a:latin typeface="Calibri"/>
                <a:ea typeface="+mn-ea"/>
                <a:cs typeface="+mn-cs"/>
              </a:rPr>
              <a:t>{</a:t>
            </a:r>
            <a:endParaRPr lang="en-US" sz="6300" dirty="0">
              <a:solidFill>
                <a:prstClr val="black"/>
              </a:solidFill>
              <a:latin typeface="Calibri"/>
              <a:ea typeface="+mn-ea"/>
              <a:cs typeface="+mn-cs"/>
            </a:endParaRPr>
          </a:p>
        </p:txBody>
      </p:sp>
      <p:sp>
        <p:nvSpPr>
          <p:cNvPr id="125" name="TextBox 124"/>
          <p:cNvSpPr txBox="1"/>
          <p:nvPr/>
        </p:nvSpPr>
        <p:spPr>
          <a:xfrm>
            <a:off x="1177008" y="4037856"/>
            <a:ext cx="1945816" cy="919226"/>
          </a:xfrm>
          <a:prstGeom prst="rect">
            <a:avLst/>
          </a:prstGeom>
          <a:noFill/>
        </p:spPr>
        <p:txBody>
          <a:bodyPr wrap="square" lIns="130039" tIns="65020" rIns="130039" bIns="65020" rtlCol="0">
            <a:spAutoFit/>
          </a:bodyPr>
          <a:lstStyle/>
          <a:p>
            <a:pPr algn="l" defTabSz="1300393" fontAlgn="auto">
              <a:spcBef>
                <a:spcPts val="0"/>
              </a:spcBef>
              <a:spcAft>
                <a:spcPts val="0"/>
              </a:spcAft>
            </a:pPr>
            <a:r>
              <a:rPr lang="en-GB" sz="1700" dirty="0">
                <a:solidFill>
                  <a:prstClr val="black"/>
                </a:solidFill>
                <a:latin typeface="Calibri"/>
                <a:ea typeface="+mn-ea"/>
                <a:cs typeface="+mn-cs"/>
              </a:rPr>
              <a:t>Convolve impulse response and the current block</a:t>
            </a:r>
            <a:endParaRPr lang="en-US" sz="1700" dirty="0">
              <a:solidFill>
                <a:prstClr val="black"/>
              </a:solidFill>
              <a:latin typeface="Calibri"/>
              <a:ea typeface="+mn-ea"/>
              <a:cs typeface="+mn-cs"/>
            </a:endParaRPr>
          </a:p>
        </p:txBody>
      </p:sp>
      <p:sp>
        <p:nvSpPr>
          <p:cNvPr id="126" name="TextBox 125"/>
          <p:cNvSpPr txBox="1"/>
          <p:nvPr/>
        </p:nvSpPr>
        <p:spPr>
          <a:xfrm>
            <a:off x="3016772" y="3935446"/>
            <a:ext cx="515698" cy="1094316"/>
          </a:xfrm>
          <a:prstGeom prst="rect">
            <a:avLst/>
          </a:prstGeom>
          <a:noFill/>
        </p:spPr>
        <p:txBody>
          <a:bodyPr wrap="none" lIns="130039" tIns="65020" rIns="130039" bIns="65020" rtlCol="0">
            <a:spAutoFit/>
          </a:bodyPr>
          <a:lstStyle/>
          <a:p>
            <a:pPr algn="l" defTabSz="1300393" fontAlgn="auto">
              <a:spcBef>
                <a:spcPts val="0"/>
              </a:spcBef>
              <a:spcAft>
                <a:spcPts val="0"/>
              </a:spcAft>
            </a:pPr>
            <a:r>
              <a:rPr lang="en-GB" sz="6300" dirty="0">
                <a:solidFill>
                  <a:prstClr val="black"/>
                </a:solidFill>
                <a:latin typeface="Calibri"/>
                <a:ea typeface="+mn-ea"/>
                <a:cs typeface="+mn-cs"/>
              </a:rPr>
              <a:t>{</a:t>
            </a:r>
            <a:endParaRPr lang="en-US" sz="6300" dirty="0">
              <a:solidFill>
                <a:prstClr val="black"/>
              </a:solidFill>
              <a:latin typeface="Calibri"/>
              <a:ea typeface="+mn-ea"/>
              <a:cs typeface="+mn-cs"/>
            </a:endParaRPr>
          </a:p>
        </p:txBody>
      </p:sp>
      <p:sp>
        <p:nvSpPr>
          <p:cNvPr id="127" name="TextBox 126"/>
          <p:cNvSpPr txBox="1"/>
          <p:nvPr/>
        </p:nvSpPr>
        <p:spPr>
          <a:xfrm>
            <a:off x="1689065" y="2194451"/>
            <a:ext cx="1024114" cy="656590"/>
          </a:xfrm>
          <a:prstGeom prst="rect">
            <a:avLst/>
          </a:prstGeom>
          <a:noFill/>
          <a:effectLst/>
        </p:spPr>
        <p:txBody>
          <a:bodyPr wrap="square" lIns="130039" tIns="65020" rIns="130039" bIns="65020" rtlCol="0">
            <a:spAutoFit/>
          </a:bodyPr>
          <a:lstStyle/>
          <a:p>
            <a:pPr defTabSz="1300393" fontAlgn="auto">
              <a:spcBef>
                <a:spcPts val="0"/>
              </a:spcBef>
              <a:spcAft>
                <a:spcPts val="0"/>
              </a:spcAft>
            </a:pPr>
            <a:r>
              <a:rPr lang="en-GB" sz="3400" i="1" dirty="0">
                <a:solidFill>
                  <a:prstClr val="black"/>
                </a:solidFill>
                <a:latin typeface="Times New Roman" pitchFamily="18" charset="0"/>
                <a:ea typeface="+mn-ea"/>
                <a:cs typeface="Times New Roman" pitchFamily="18" charset="0"/>
              </a:rPr>
              <a:t>s</a:t>
            </a:r>
            <a:endParaRPr lang="en-US" sz="3400" i="1" dirty="0">
              <a:solidFill>
                <a:prstClr val="black"/>
              </a:solidFill>
              <a:latin typeface="Times New Roman" pitchFamily="18" charset="0"/>
              <a:ea typeface="+mn-ea"/>
              <a:cs typeface="Times New Roman" pitchFamily="18" charset="0"/>
            </a:endParaRPr>
          </a:p>
        </p:txBody>
      </p:sp>
      <p:sp>
        <p:nvSpPr>
          <p:cNvPr id="86" name="Title 85"/>
          <p:cNvSpPr>
            <a:spLocks noGrp="1"/>
          </p:cNvSpPr>
          <p:nvPr>
            <p:ph type="title" idx="4294967295"/>
          </p:nvPr>
        </p:nvSpPr>
        <p:spPr/>
        <p:txBody>
          <a:bodyPr>
            <a:normAutofit fontScale="90000"/>
          </a:bodyPr>
          <a:lstStyle/>
          <a:p>
            <a:r>
              <a:rPr lang="en-US" sz="4000" b="1" dirty="0">
                <a:latin typeface="Times New Roman"/>
                <a:ea typeface="Times New Roman"/>
              </a:rPr>
              <a:t>Partitioned convolution for real-time artificial reverberation.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pPr eaLnBrk="1" hangingPunct="1"/>
            <a:r>
              <a:rPr lang="en-US"/>
              <a:t>Common parameters</a:t>
            </a:r>
          </a:p>
        </p:txBody>
      </p:sp>
      <p:sp>
        <p:nvSpPr>
          <p:cNvPr id="38915" name="Rectangle 2"/>
          <p:cNvSpPr>
            <a:spLocks noGrp="1" noChangeArrowheads="1"/>
          </p:cNvSpPr>
          <p:nvPr>
            <p:ph type="body" idx="1"/>
          </p:nvPr>
        </p:nvSpPr>
        <p:spPr>
          <a:xfrm>
            <a:off x="0" y="1060376"/>
            <a:ext cx="13004800" cy="5328592"/>
          </a:xfrm>
        </p:spPr>
        <p:txBody>
          <a:bodyPr anchor="t"/>
          <a:lstStyle/>
          <a:p>
            <a:pPr marL="634904" eaLnBrk="1" hangingPunct="1"/>
            <a:r>
              <a:rPr lang="en-US" sz="3100" dirty="0"/>
              <a:t>Parameters vary by unit, type of implementation</a:t>
            </a:r>
          </a:p>
          <a:p>
            <a:pPr marL="634904" eaLnBrk="1" hangingPunct="1"/>
            <a:r>
              <a:rPr lang="en-US" sz="3100" dirty="0"/>
              <a:t>Common parameter: </a:t>
            </a:r>
            <a:r>
              <a:rPr lang="en-US" sz="3100" dirty="0">
                <a:solidFill>
                  <a:srgbClr val="0000FF"/>
                </a:solidFill>
              </a:rPr>
              <a:t>reverb decay</a:t>
            </a:r>
            <a:endParaRPr lang="en-US" sz="3100" dirty="0"/>
          </a:p>
          <a:p>
            <a:pPr marL="1142824" lvl="1" eaLnBrk="1" hangingPunct="1"/>
            <a:r>
              <a:rPr lang="en-US" sz="2600" dirty="0"/>
              <a:t>How quickly the reverberant sound fades</a:t>
            </a:r>
          </a:p>
          <a:p>
            <a:pPr marL="1142824" lvl="1" eaLnBrk="1" hangingPunct="1"/>
            <a:r>
              <a:rPr lang="en-US" sz="2600" dirty="0"/>
              <a:t>Exact measurement varies by manufacturer</a:t>
            </a:r>
          </a:p>
          <a:p>
            <a:pPr marL="1142824" lvl="1" eaLnBrk="1" hangingPunct="1"/>
            <a:r>
              <a:rPr lang="en-US" sz="2600" dirty="0"/>
              <a:t>Usually measured in milliseconds</a:t>
            </a:r>
          </a:p>
          <a:p>
            <a:pPr marL="1142824" lvl="1" eaLnBrk="1" hangingPunct="1"/>
            <a:r>
              <a:rPr lang="en-US" sz="2600" dirty="0"/>
              <a:t>Like </a:t>
            </a:r>
            <a:r>
              <a:rPr lang="en-US" sz="2600" dirty="0">
                <a:solidFill>
                  <a:srgbClr val="0000FF"/>
                </a:solidFill>
              </a:rPr>
              <a:t>reverberation time</a:t>
            </a:r>
            <a:r>
              <a:rPr lang="en-US" sz="2600" dirty="0"/>
              <a:t> for a room</a:t>
            </a:r>
          </a:p>
          <a:p>
            <a:pPr marL="634904" eaLnBrk="1" hangingPunct="1"/>
            <a:r>
              <a:rPr lang="en-US" sz="3100" dirty="0" err="1">
                <a:solidFill>
                  <a:srgbClr val="0000FF"/>
                </a:solidFill>
              </a:rPr>
              <a:t>Predelay</a:t>
            </a:r>
            <a:r>
              <a:rPr lang="en-US" sz="3100" dirty="0"/>
              <a:t> = how long before first reflections sound</a:t>
            </a:r>
          </a:p>
          <a:p>
            <a:pPr marL="1142824" lvl="1" eaLnBrk="1" hangingPunct="1"/>
            <a:r>
              <a:rPr lang="en-US" sz="2600" dirty="0"/>
              <a:t>Some units allow control of both early and late reflections</a:t>
            </a:r>
          </a:p>
        </p:txBody>
      </p:sp>
      <p:grpSp>
        <p:nvGrpSpPr>
          <p:cNvPr id="604" name="Group 603"/>
          <p:cNvGrpSpPr/>
          <p:nvPr/>
        </p:nvGrpSpPr>
        <p:grpSpPr>
          <a:xfrm>
            <a:off x="2902000" y="5423830"/>
            <a:ext cx="6912768" cy="4329770"/>
            <a:chOff x="1403648" y="1988840"/>
            <a:chExt cx="6912768" cy="4329770"/>
          </a:xfrm>
        </p:grpSpPr>
        <p:cxnSp>
          <p:nvCxnSpPr>
            <p:cNvPr id="605" name="Straight Arrow Connector 604"/>
            <p:cNvCxnSpPr/>
            <p:nvPr/>
          </p:nvCxnSpPr>
          <p:spPr>
            <a:xfrm flipV="1">
              <a:off x="1403648" y="2636912"/>
              <a:ext cx="0" cy="3312368"/>
            </a:xfrm>
            <a:prstGeom prst="straightConnector1">
              <a:avLst/>
            </a:prstGeom>
            <a:noFill/>
            <a:ln w="38100" cap="sq" cmpd="sng" algn="ctr">
              <a:solidFill>
                <a:srgbClr val="4F81BD">
                  <a:shade val="95000"/>
                  <a:satMod val="105000"/>
                </a:srgbClr>
              </a:solidFill>
              <a:prstDash val="solid"/>
              <a:tailEnd type="arrow" w="lg" len="lg"/>
            </a:ln>
            <a:effectLst/>
          </p:spPr>
        </p:cxnSp>
        <p:cxnSp>
          <p:nvCxnSpPr>
            <p:cNvPr id="606" name="Straight Arrow Connector 605"/>
            <p:cNvCxnSpPr/>
            <p:nvPr/>
          </p:nvCxnSpPr>
          <p:spPr>
            <a:xfrm flipV="1">
              <a:off x="1403648" y="5949280"/>
              <a:ext cx="6912768" cy="8384"/>
            </a:xfrm>
            <a:prstGeom prst="straightConnector1">
              <a:avLst/>
            </a:prstGeom>
            <a:noFill/>
            <a:ln w="38100" cap="sq" cmpd="sng" algn="ctr">
              <a:solidFill>
                <a:srgbClr val="4F81BD">
                  <a:shade val="95000"/>
                  <a:satMod val="105000"/>
                </a:srgbClr>
              </a:solidFill>
              <a:prstDash val="solid"/>
              <a:tailEnd type="arrow" w="lg" len="lg"/>
            </a:ln>
            <a:effectLst/>
          </p:spPr>
        </p:cxnSp>
        <p:cxnSp>
          <p:nvCxnSpPr>
            <p:cNvPr id="607" name="Straight Arrow Connector 606"/>
            <p:cNvCxnSpPr/>
            <p:nvPr/>
          </p:nvCxnSpPr>
          <p:spPr>
            <a:xfrm flipV="1">
              <a:off x="2195736" y="3284984"/>
              <a:ext cx="0" cy="26642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08" name="Straight Arrow Connector 607"/>
            <p:cNvCxnSpPr/>
            <p:nvPr/>
          </p:nvCxnSpPr>
          <p:spPr>
            <a:xfrm flipV="1">
              <a:off x="2411760" y="3140968"/>
              <a:ext cx="0" cy="28083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09" name="Straight Arrow Connector 608"/>
            <p:cNvCxnSpPr/>
            <p:nvPr/>
          </p:nvCxnSpPr>
          <p:spPr>
            <a:xfrm flipV="1">
              <a:off x="1835696" y="2636912"/>
              <a:ext cx="0" cy="331236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10" name="Straight Arrow Connector 609"/>
            <p:cNvCxnSpPr/>
            <p:nvPr/>
          </p:nvCxnSpPr>
          <p:spPr>
            <a:xfrm flipV="1">
              <a:off x="2627784" y="3645024"/>
              <a:ext cx="0" cy="230547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11" name="Straight Arrow Connector 610"/>
            <p:cNvCxnSpPr/>
            <p:nvPr/>
          </p:nvCxnSpPr>
          <p:spPr>
            <a:xfrm flipV="1">
              <a:off x="2771800" y="4237861"/>
              <a:ext cx="0" cy="17126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12" name="Straight Connector 611"/>
            <p:cNvCxnSpPr/>
            <p:nvPr/>
          </p:nvCxnSpPr>
          <p:spPr>
            <a:xfrm>
              <a:off x="6912120" y="5933744"/>
              <a:ext cx="1080120" cy="0"/>
            </a:xfrm>
            <a:prstGeom prst="line">
              <a:avLst/>
            </a:prstGeom>
            <a:noFill/>
            <a:ln w="22225" cap="flat" cmpd="sng" algn="ctr">
              <a:solidFill>
                <a:srgbClr val="4F81BD">
                  <a:shade val="95000"/>
                  <a:satMod val="105000"/>
                </a:srgbClr>
              </a:solidFill>
              <a:prstDash val="solid"/>
            </a:ln>
            <a:effectLst/>
          </p:spPr>
        </p:cxnSp>
        <p:grpSp>
          <p:nvGrpSpPr>
            <p:cNvPr id="613" name="Group 690"/>
            <p:cNvGrpSpPr/>
            <p:nvPr/>
          </p:nvGrpSpPr>
          <p:grpSpPr>
            <a:xfrm>
              <a:off x="2987824" y="4005064"/>
              <a:ext cx="4680520" cy="1958528"/>
              <a:chOff x="1907704" y="2054711"/>
              <a:chExt cx="4680520" cy="2252697"/>
            </a:xfrm>
          </p:grpSpPr>
          <p:cxnSp>
            <p:nvCxnSpPr>
              <p:cNvPr id="619" name="Straight Arrow Connector 618"/>
              <p:cNvCxnSpPr/>
              <p:nvPr/>
            </p:nvCxnSpPr>
            <p:spPr>
              <a:xfrm flipV="1">
                <a:off x="1907704" y="2054711"/>
                <a:ext cx="0" cy="22396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0" name="Straight Arrow Connector 619"/>
              <p:cNvCxnSpPr/>
              <p:nvPr/>
            </p:nvCxnSpPr>
            <p:spPr>
              <a:xfrm flipV="1">
                <a:off x="2195736" y="2515806"/>
                <a:ext cx="0" cy="17785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1" name="Straight Arrow Connector 620"/>
              <p:cNvCxnSpPr/>
              <p:nvPr/>
            </p:nvCxnSpPr>
            <p:spPr>
              <a:xfrm flipV="1">
                <a:off x="2051720" y="2120581"/>
                <a:ext cx="0" cy="217373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2" name="Straight Arrow Connector 621"/>
              <p:cNvCxnSpPr/>
              <p:nvPr/>
            </p:nvCxnSpPr>
            <p:spPr>
              <a:xfrm flipV="1">
                <a:off x="2123728" y="2581677"/>
                <a:ext cx="0" cy="17126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3" name="Straight Arrow Connector 622"/>
              <p:cNvCxnSpPr/>
              <p:nvPr/>
            </p:nvCxnSpPr>
            <p:spPr>
              <a:xfrm flipV="1">
                <a:off x="2195736" y="2384064"/>
                <a:ext cx="0" cy="191025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4" name="Straight Arrow Connector 623"/>
              <p:cNvCxnSpPr/>
              <p:nvPr/>
            </p:nvCxnSpPr>
            <p:spPr>
              <a:xfrm flipV="1">
                <a:off x="1979712" y="2252323"/>
                <a:ext cx="0" cy="20419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5" name="Straight Arrow Connector 624"/>
              <p:cNvCxnSpPr/>
              <p:nvPr/>
            </p:nvCxnSpPr>
            <p:spPr>
              <a:xfrm flipH="1" flipV="1">
                <a:off x="2256119" y="3477209"/>
                <a:ext cx="0" cy="8215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6" name="Straight Arrow Connector 625"/>
              <p:cNvCxnSpPr/>
              <p:nvPr/>
            </p:nvCxnSpPr>
            <p:spPr>
              <a:xfrm flipV="1">
                <a:off x="2716796"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7" name="Straight Arrow Connector 626"/>
              <p:cNvCxnSpPr/>
              <p:nvPr/>
            </p:nvCxnSpPr>
            <p:spPr>
              <a:xfrm flipV="1">
                <a:off x="2716796"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8" name="Straight Arrow Connector 627"/>
              <p:cNvCxnSpPr/>
              <p:nvPr/>
            </p:nvCxnSpPr>
            <p:spPr>
              <a:xfrm flipV="1">
                <a:off x="2071848" y="3174513"/>
                <a:ext cx="0" cy="11243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9" name="Straight Arrow Connector 628"/>
              <p:cNvCxnSpPr/>
              <p:nvPr/>
            </p:nvCxnSpPr>
            <p:spPr>
              <a:xfrm flipV="1">
                <a:off x="290106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0" name="Straight Arrow Connector 629"/>
              <p:cNvCxnSpPr/>
              <p:nvPr/>
            </p:nvCxnSpPr>
            <p:spPr>
              <a:xfrm flipV="1">
                <a:off x="2440390"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1" name="Straight Arrow Connector 630"/>
              <p:cNvCxnSpPr/>
              <p:nvPr/>
            </p:nvCxnSpPr>
            <p:spPr>
              <a:xfrm flipV="1">
                <a:off x="2993203"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2" name="Straight Arrow Connector 631"/>
              <p:cNvCxnSpPr/>
              <p:nvPr/>
            </p:nvCxnSpPr>
            <p:spPr>
              <a:xfrm flipV="1">
                <a:off x="2993203"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3" name="Straight Arrow Connector 632"/>
              <p:cNvCxnSpPr/>
              <p:nvPr/>
            </p:nvCxnSpPr>
            <p:spPr>
              <a:xfrm flipV="1">
                <a:off x="2163983" y="3304240"/>
                <a:ext cx="0" cy="9945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4" name="Straight Arrow Connector 633"/>
              <p:cNvCxnSpPr/>
              <p:nvPr/>
            </p:nvCxnSpPr>
            <p:spPr>
              <a:xfrm flipV="1">
                <a:off x="2592642"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5" name="Straight Arrow Connector 634"/>
              <p:cNvCxnSpPr/>
              <p:nvPr/>
            </p:nvCxnSpPr>
            <p:spPr>
              <a:xfrm flipV="1">
                <a:off x="2910474"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6" name="Straight Arrow Connector 635"/>
              <p:cNvCxnSpPr/>
              <p:nvPr/>
            </p:nvCxnSpPr>
            <p:spPr>
              <a:xfrm flipV="1">
                <a:off x="2537367" y="3304240"/>
                <a:ext cx="0" cy="9945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7" name="Straight Arrow Connector 636"/>
              <p:cNvCxnSpPr/>
              <p:nvPr/>
            </p:nvCxnSpPr>
            <p:spPr>
              <a:xfrm flipV="1">
                <a:off x="2624661"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8" name="Straight Arrow Connector 637"/>
              <p:cNvCxnSpPr/>
              <p:nvPr/>
            </p:nvCxnSpPr>
            <p:spPr>
              <a:xfrm flipV="1">
                <a:off x="1979712" y="3693421"/>
                <a:ext cx="0" cy="6053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9" name="Straight Arrow Connector 638"/>
              <p:cNvCxnSpPr/>
              <p:nvPr/>
            </p:nvCxnSpPr>
            <p:spPr>
              <a:xfrm flipV="1">
                <a:off x="2808932"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0" name="Straight Arrow Connector 639"/>
              <p:cNvCxnSpPr/>
              <p:nvPr/>
            </p:nvCxnSpPr>
            <p:spPr>
              <a:xfrm flipV="1">
                <a:off x="2532525"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1" name="Straight Arrow Connector 640"/>
              <p:cNvCxnSpPr/>
              <p:nvPr/>
            </p:nvCxnSpPr>
            <p:spPr>
              <a:xfrm flipV="1">
                <a:off x="290106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2" name="Straight Arrow Connector 641"/>
              <p:cNvCxnSpPr/>
              <p:nvPr/>
            </p:nvCxnSpPr>
            <p:spPr>
              <a:xfrm flipV="1">
                <a:off x="2993203"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3" name="Straight Arrow Connector 642"/>
              <p:cNvCxnSpPr/>
              <p:nvPr/>
            </p:nvCxnSpPr>
            <p:spPr>
              <a:xfrm flipV="1">
                <a:off x="2993203"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4" name="Straight Arrow Connector 643"/>
              <p:cNvCxnSpPr/>
              <p:nvPr/>
            </p:nvCxnSpPr>
            <p:spPr>
              <a:xfrm flipV="1">
                <a:off x="2757746"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5" name="Straight Arrow Connector 644"/>
              <p:cNvCxnSpPr/>
              <p:nvPr/>
            </p:nvCxnSpPr>
            <p:spPr>
              <a:xfrm flipV="1">
                <a:off x="2348254" y="3848706"/>
                <a:ext cx="0" cy="4425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6" name="Straight Arrow Connector 645"/>
              <p:cNvCxnSpPr/>
              <p:nvPr/>
            </p:nvCxnSpPr>
            <p:spPr>
              <a:xfrm flipV="1">
                <a:off x="291494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7" name="Straight Arrow Connector 646"/>
              <p:cNvCxnSpPr/>
              <p:nvPr/>
            </p:nvCxnSpPr>
            <p:spPr>
              <a:xfrm flipV="1">
                <a:off x="248475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8" name="Straight Arrow Connector 647"/>
              <p:cNvCxnSpPr/>
              <p:nvPr/>
            </p:nvCxnSpPr>
            <p:spPr>
              <a:xfrm flipV="1">
                <a:off x="248475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9" name="Straight Arrow Connector 648"/>
              <p:cNvCxnSpPr/>
              <p:nvPr/>
            </p:nvCxnSpPr>
            <p:spPr>
              <a:xfrm flipV="1">
                <a:off x="2757746" y="3940907"/>
                <a:ext cx="0" cy="35036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0" name="Straight Arrow Connector 649"/>
              <p:cNvCxnSpPr/>
              <p:nvPr/>
            </p:nvCxnSpPr>
            <p:spPr>
              <a:xfrm flipV="1">
                <a:off x="2362191"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1" name="Straight Arrow Connector 650"/>
              <p:cNvCxnSpPr/>
              <p:nvPr/>
            </p:nvCxnSpPr>
            <p:spPr>
              <a:xfrm flipV="1">
                <a:off x="2621248"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2" name="Straight Arrow Connector 651"/>
              <p:cNvCxnSpPr/>
              <p:nvPr/>
            </p:nvCxnSpPr>
            <p:spPr>
              <a:xfrm flipV="1">
                <a:off x="2621248" y="3848706"/>
                <a:ext cx="0" cy="4425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3" name="Straight Arrow Connector 652"/>
              <p:cNvCxnSpPr/>
              <p:nvPr/>
            </p:nvCxnSpPr>
            <p:spPr>
              <a:xfrm flipV="1">
                <a:off x="2348254"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4" name="Straight Arrow Connector 653"/>
              <p:cNvCxnSpPr/>
              <p:nvPr/>
            </p:nvCxnSpPr>
            <p:spPr>
              <a:xfrm flipV="1">
                <a:off x="2484752"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5" name="Straight Arrow Connector 654"/>
              <p:cNvCxnSpPr/>
              <p:nvPr/>
            </p:nvCxnSpPr>
            <p:spPr>
              <a:xfrm flipV="1">
                <a:off x="2484752"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6" name="Straight Arrow Connector 655"/>
              <p:cNvCxnSpPr/>
              <p:nvPr/>
            </p:nvCxnSpPr>
            <p:spPr>
              <a:xfrm flipV="1">
                <a:off x="3030740"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657" name="Group 534"/>
              <p:cNvGrpSpPr/>
              <p:nvPr/>
            </p:nvGrpSpPr>
            <p:grpSpPr>
              <a:xfrm>
                <a:off x="2532525" y="4039359"/>
                <a:ext cx="3695659" cy="268049"/>
                <a:chOff x="3555887" y="4005064"/>
                <a:chExt cx="2312257" cy="1454472"/>
              </a:xfrm>
            </p:grpSpPr>
            <p:cxnSp>
              <p:nvCxnSpPr>
                <p:cNvPr id="1078" name="Straight Arrow Connector 1077"/>
                <p:cNvCxnSpPr/>
                <p:nvPr/>
              </p:nvCxnSpPr>
              <p:spPr>
                <a:xfrm flipV="1">
                  <a:off x="3851920"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9" name="Straight Arrow Connector 1078"/>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0" name="Straight Arrow Connector 1079"/>
                <p:cNvCxnSpPr/>
                <p:nvPr/>
              </p:nvCxnSpPr>
              <p:spPr>
                <a:xfrm flipV="1">
                  <a:off x="3995936"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1" name="Straight Arrow Connector 1080"/>
                <p:cNvCxnSpPr/>
                <p:nvPr/>
              </p:nvCxnSpPr>
              <p:spPr>
                <a:xfrm flipV="1">
                  <a:off x="4283968"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2" name="Straight Arrow Connector 1081"/>
                <p:cNvCxnSpPr/>
                <p:nvPr/>
              </p:nvCxnSpPr>
              <p:spPr>
                <a:xfrm flipV="1">
                  <a:off x="4644008" y="4695696"/>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3" name="Straight Arrow Connector 1082"/>
                <p:cNvCxnSpPr/>
                <p:nvPr/>
              </p:nvCxnSpPr>
              <p:spPr>
                <a:xfrm flipH="1" flipV="1">
                  <a:off x="3635896" y="4005064"/>
                  <a:ext cx="10920" cy="14401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4" name="Straight Arrow Connector 1083"/>
                <p:cNvCxnSpPr/>
                <p:nvPr/>
              </p:nvCxnSpPr>
              <p:spPr>
                <a:xfrm flipV="1">
                  <a:off x="399593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5" name="Straight Arrow Connector 1084"/>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6" name="Straight Arrow Connector 1085"/>
                <p:cNvCxnSpPr/>
                <p:nvPr/>
              </p:nvCxnSpPr>
              <p:spPr>
                <a:xfrm flipV="1">
                  <a:off x="3779912" y="4149080"/>
                  <a:ext cx="0" cy="1296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7" name="Straight Arrow Connector 1086"/>
                <p:cNvCxnSpPr/>
                <p:nvPr/>
              </p:nvCxnSpPr>
              <p:spPr>
                <a:xfrm flipV="1">
                  <a:off x="4211960"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8" name="Straight Arrow Connector 1087"/>
                <p:cNvCxnSpPr/>
                <p:nvPr/>
              </p:nvCxnSpPr>
              <p:spPr>
                <a:xfrm flipV="1">
                  <a:off x="4499992" y="4797152"/>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9" name="Straight Arrow Connector 1088"/>
                <p:cNvCxnSpPr/>
                <p:nvPr/>
              </p:nvCxnSpPr>
              <p:spPr>
                <a:xfrm flipV="1">
                  <a:off x="4860032" y="476770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0" name="Straight Arrow Connector 1089"/>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1" name="Straight Arrow Connector 1090"/>
                <p:cNvCxnSpPr/>
                <p:nvPr/>
              </p:nvCxnSpPr>
              <p:spPr>
                <a:xfrm flipV="1">
                  <a:off x="38736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2" name="Straight Arrow Connector 1091"/>
                <p:cNvCxnSpPr/>
                <p:nvPr/>
              </p:nvCxnSpPr>
              <p:spPr>
                <a:xfrm flipV="1">
                  <a:off x="4211960"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3" name="Straight Arrow Connector 1092"/>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4" name="Straight Arrow Connector 1093"/>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5" name="Straight Arrow Connector 1094"/>
                <p:cNvCxnSpPr/>
                <p:nvPr/>
              </p:nvCxnSpPr>
              <p:spPr>
                <a:xfrm flipV="1">
                  <a:off x="4355976"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6" name="Straight Arrow Connector 1095"/>
                <p:cNvCxnSpPr/>
                <p:nvPr/>
              </p:nvCxnSpPr>
              <p:spPr>
                <a:xfrm flipV="1">
                  <a:off x="4716016" y="4653136"/>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7" name="Straight Arrow Connector 1096"/>
                <p:cNvCxnSpPr/>
                <p:nvPr/>
              </p:nvCxnSpPr>
              <p:spPr>
                <a:xfrm flipV="1">
                  <a:off x="41652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8" name="Straight Arrow Connector 1097"/>
                <p:cNvCxnSpPr/>
                <p:nvPr/>
              </p:nvCxnSpPr>
              <p:spPr>
                <a:xfrm flipV="1">
                  <a:off x="4283968" y="4437112"/>
                  <a:ext cx="0" cy="99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9" name="Straight Arrow Connector 1098"/>
                <p:cNvCxnSpPr/>
                <p:nvPr/>
              </p:nvCxnSpPr>
              <p:spPr>
                <a:xfrm flipV="1">
                  <a:off x="4572000" y="4509120"/>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0" name="Straight Arrow Connector 1099"/>
                <p:cNvCxnSpPr/>
                <p:nvPr/>
              </p:nvCxnSpPr>
              <p:spPr>
                <a:xfrm flipV="1">
                  <a:off x="4932040" y="4911720"/>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1" name="Straight Arrow Connector 1100"/>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2" name="Straight Arrow Connector 1101"/>
                <p:cNvCxnSpPr/>
                <p:nvPr/>
              </p:nvCxnSpPr>
              <p:spPr>
                <a:xfrm flipV="1">
                  <a:off x="428396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3" name="Straight Arrow Connector 1102"/>
                <p:cNvCxnSpPr/>
                <p:nvPr/>
              </p:nvCxnSpPr>
              <p:spPr>
                <a:xfrm flipV="1">
                  <a:off x="3707904"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4" name="Straight Arrow Connector 1103"/>
                <p:cNvCxnSpPr/>
                <p:nvPr/>
              </p:nvCxnSpPr>
              <p:spPr>
                <a:xfrm flipV="1">
                  <a:off x="4427984" y="4653136"/>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5" name="Straight Arrow Connector 1104"/>
                <p:cNvCxnSpPr/>
                <p:nvPr/>
              </p:nvCxnSpPr>
              <p:spPr>
                <a:xfrm flipV="1">
                  <a:off x="5004048" y="4987304"/>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6" name="Straight Arrow Connector 1105"/>
                <p:cNvCxnSpPr/>
                <p:nvPr/>
              </p:nvCxnSpPr>
              <p:spPr>
                <a:xfrm flipV="1">
                  <a:off x="4860032"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7" name="Straight Arrow Connector 1106"/>
                <p:cNvCxnSpPr/>
                <p:nvPr/>
              </p:nvCxnSpPr>
              <p:spPr>
                <a:xfrm flipV="1">
                  <a:off x="5220072" y="5031224"/>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8" name="Straight Arrow Connector 1107"/>
                <p:cNvCxnSpPr/>
                <p:nvPr/>
              </p:nvCxnSpPr>
              <p:spPr>
                <a:xfrm flipV="1">
                  <a:off x="4716016" y="4811624"/>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9" name="Straight Arrow Connector 1108"/>
                <p:cNvCxnSpPr/>
                <p:nvPr/>
              </p:nvCxnSpPr>
              <p:spPr>
                <a:xfrm flipV="1">
                  <a:off x="5076056" y="4767704"/>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0" name="Straight Arrow Connector 1109"/>
                <p:cNvCxnSpPr/>
                <p:nvPr/>
              </p:nvCxnSpPr>
              <p:spPr>
                <a:xfrm flipV="1">
                  <a:off x="4932040"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1" name="Straight Arrow Connector 1110"/>
                <p:cNvCxnSpPr/>
                <p:nvPr/>
              </p:nvCxnSpPr>
              <p:spPr>
                <a:xfrm flipV="1">
                  <a:off x="5292080" y="5119064"/>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2" name="Straight Arrow Connector 1111"/>
                <p:cNvCxnSpPr/>
                <p:nvPr/>
              </p:nvCxnSpPr>
              <p:spPr>
                <a:xfrm flipV="1">
                  <a:off x="4788024" y="4943384"/>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3" name="Straight Arrow Connector 1112"/>
                <p:cNvCxnSpPr/>
                <p:nvPr/>
              </p:nvCxnSpPr>
              <p:spPr>
                <a:xfrm flipV="1">
                  <a:off x="3662566"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4" name="Straight Arrow Connector 1113"/>
                <p:cNvCxnSpPr/>
                <p:nvPr/>
              </p:nvCxnSpPr>
              <p:spPr>
                <a:xfrm flipV="1">
                  <a:off x="3875923"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5" name="Straight Arrow Connector 1114"/>
                <p:cNvCxnSpPr/>
                <p:nvPr/>
              </p:nvCxnSpPr>
              <p:spPr>
                <a:xfrm flipV="1">
                  <a:off x="4302637" y="4879939"/>
                  <a:ext cx="0" cy="552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6" name="Straight Arrow Connector 1115"/>
                <p:cNvCxnSpPr/>
                <p:nvPr/>
              </p:nvCxnSpPr>
              <p:spPr>
                <a:xfrm flipV="1">
                  <a:off x="4836029" y="5125595"/>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7" name="Straight Arrow Connector 1116"/>
                <p:cNvCxnSpPr/>
                <p:nvPr/>
              </p:nvCxnSpPr>
              <p:spPr>
                <a:xfrm flipV="1">
                  <a:off x="3875923"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8" name="Straight Arrow Connector 1117"/>
                <p:cNvCxnSpPr/>
                <p:nvPr/>
              </p:nvCxnSpPr>
              <p:spPr>
                <a:xfrm flipV="1">
                  <a:off x="3982601"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9" name="Straight Arrow Connector 1118"/>
                <p:cNvCxnSpPr/>
                <p:nvPr/>
              </p:nvCxnSpPr>
              <p:spPr>
                <a:xfrm flipV="1">
                  <a:off x="3555887" y="4726403"/>
                  <a:ext cx="0" cy="7062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0" name="Straight Arrow Connector 1119"/>
                <p:cNvCxnSpPr/>
                <p:nvPr/>
              </p:nvCxnSpPr>
              <p:spPr>
                <a:xfrm flipV="1">
                  <a:off x="4195958"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1" name="Straight Arrow Connector 1120"/>
                <p:cNvCxnSpPr/>
                <p:nvPr/>
              </p:nvCxnSpPr>
              <p:spPr>
                <a:xfrm flipV="1">
                  <a:off x="4622672"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2" name="Straight Arrow Connector 1121"/>
                <p:cNvCxnSpPr/>
                <p:nvPr/>
              </p:nvCxnSpPr>
              <p:spPr>
                <a:xfrm flipV="1">
                  <a:off x="5156065" y="5156302"/>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3" name="Straight Arrow Connector 1122"/>
                <p:cNvCxnSpPr/>
                <p:nvPr/>
              </p:nvCxnSpPr>
              <p:spPr>
                <a:xfrm flipV="1">
                  <a:off x="369470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4" name="Straight Arrow Connector 1123"/>
                <p:cNvCxnSpPr/>
                <p:nvPr/>
              </p:nvCxnSpPr>
              <p:spPr>
                <a:xfrm flipV="1">
                  <a:off x="419595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5" name="Straight Arrow Connector 1124"/>
                <p:cNvCxnSpPr/>
                <p:nvPr/>
              </p:nvCxnSpPr>
              <p:spPr>
                <a:xfrm flipV="1">
                  <a:off x="3769244"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6" name="Straight Arrow Connector 1125"/>
                <p:cNvCxnSpPr/>
                <p:nvPr/>
              </p:nvCxnSpPr>
              <p:spPr>
                <a:xfrm flipV="1">
                  <a:off x="3982601"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7" name="Straight Arrow Connector 1126"/>
                <p:cNvCxnSpPr/>
                <p:nvPr/>
              </p:nvCxnSpPr>
              <p:spPr>
                <a:xfrm flipV="1">
                  <a:off x="4409315" y="5002767"/>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8" name="Straight Arrow Connector 1127"/>
                <p:cNvCxnSpPr/>
                <p:nvPr/>
              </p:nvCxnSpPr>
              <p:spPr>
                <a:xfrm flipV="1">
                  <a:off x="4942708" y="4972060"/>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9" name="Straight Arrow Connector 1128"/>
                <p:cNvCxnSpPr/>
                <p:nvPr/>
              </p:nvCxnSpPr>
              <p:spPr>
                <a:xfrm flipV="1">
                  <a:off x="3982601"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0" name="Straight Arrow Connector 1129"/>
                <p:cNvCxnSpPr/>
                <p:nvPr/>
              </p:nvCxnSpPr>
              <p:spPr>
                <a:xfrm flipV="1">
                  <a:off x="4126708"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1" name="Straight Arrow Connector 1130"/>
                <p:cNvCxnSpPr/>
                <p:nvPr/>
              </p:nvCxnSpPr>
              <p:spPr>
                <a:xfrm flipV="1">
                  <a:off x="4302637"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2" name="Straight Arrow Connector 1131"/>
                <p:cNvCxnSpPr/>
                <p:nvPr/>
              </p:nvCxnSpPr>
              <p:spPr>
                <a:xfrm flipV="1">
                  <a:off x="4729351"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3" name="Straight Arrow Connector 1132"/>
                <p:cNvCxnSpPr/>
                <p:nvPr/>
              </p:nvCxnSpPr>
              <p:spPr>
                <a:xfrm flipV="1">
                  <a:off x="5262743" y="5217717"/>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4" name="Straight Arrow Connector 1133"/>
                <p:cNvCxnSpPr/>
                <p:nvPr/>
              </p:nvCxnSpPr>
              <p:spPr>
                <a:xfrm flipV="1">
                  <a:off x="3769244"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5" name="Straight Arrow Connector 1134"/>
                <p:cNvCxnSpPr/>
                <p:nvPr/>
              </p:nvCxnSpPr>
              <p:spPr>
                <a:xfrm flipV="1">
                  <a:off x="4302637"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6" name="Straight Arrow Connector 1135"/>
                <p:cNvCxnSpPr/>
                <p:nvPr/>
              </p:nvCxnSpPr>
              <p:spPr>
                <a:xfrm flipV="1">
                  <a:off x="4515994" y="5094888"/>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7" name="Straight Arrow Connector 1136"/>
                <p:cNvCxnSpPr/>
                <p:nvPr/>
              </p:nvCxnSpPr>
              <p:spPr>
                <a:xfrm flipV="1">
                  <a:off x="5369422" y="5249949"/>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8" name="Straight Arrow Connector 1137"/>
                <p:cNvCxnSpPr/>
                <p:nvPr/>
              </p:nvCxnSpPr>
              <p:spPr>
                <a:xfrm flipV="1">
                  <a:off x="5156065"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9" name="Straight Arrow Connector 1138"/>
                <p:cNvCxnSpPr/>
                <p:nvPr/>
              </p:nvCxnSpPr>
              <p:spPr>
                <a:xfrm flipV="1">
                  <a:off x="5689457" y="5268678"/>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0" name="Straight Arrow Connector 1139"/>
                <p:cNvCxnSpPr/>
                <p:nvPr/>
              </p:nvCxnSpPr>
              <p:spPr>
                <a:xfrm flipV="1">
                  <a:off x="4942708" y="5175032"/>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1" name="Straight Arrow Connector 1140"/>
                <p:cNvCxnSpPr/>
                <p:nvPr/>
              </p:nvCxnSpPr>
              <p:spPr>
                <a:xfrm flipV="1">
                  <a:off x="5476100" y="5156302"/>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2" name="Straight Arrow Connector 1141"/>
                <p:cNvCxnSpPr/>
                <p:nvPr/>
              </p:nvCxnSpPr>
              <p:spPr>
                <a:xfrm flipV="1">
                  <a:off x="5262743"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3" name="Straight Arrow Connector 1142"/>
                <p:cNvCxnSpPr/>
                <p:nvPr/>
              </p:nvCxnSpPr>
              <p:spPr>
                <a:xfrm flipV="1">
                  <a:off x="5796136" y="5306136"/>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4" name="Straight Arrow Connector 1143"/>
                <p:cNvCxnSpPr/>
                <p:nvPr/>
              </p:nvCxnSpPr>
              <p:spPr>
                <a:xfrm flipV="1">
                  <a:off x="5049386" y="5231219"/>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5" name="Straight Arrow Connector 1144"/>
                <p:cNvCxnSpPr/>
                <p:nvPr/>
              </p:nvCxnSpPr>
              <p:spPr>
                <a:xfrm flipV="1">
                  <a:off x="5130016" y="5030329"/>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6" name="Straight Arrow Connector 1145"/>
                <p:cNvCxnSpPr/>
                <p:nvPr/>
              </p:nvCxnSpPr>
              <p:spPr>
                <a:xfrm flipV="1">
                  <a:off x="5370043" y="5070189"/>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7" name="Straight Arrow Connector 1146"/>
                <p:cNvCxnSpPr/>
                <p:nvPr/>
              </p:nvCxnSpPr>
              <p:spPr>
                <a:xfrm flipV="1">
                  <a:off x="5210025" y="4831032"/>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8" name="Straight Arrow Connector 1147"/>
                <p:cNvCxnSpPr/>
                <p:nvPr/>
              </p:nvCxnSpPr>
              <p:spPr>
                <a:xfrm flipV="1">
                  <a:off x="5450052" y="5149907"/>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9" name="Straight Arrow Connector 1148"/>
                <p:cNvCxnSpPr/>
                <p:nvPr/>
              </p:nvCxnSpPr>
              <p:spPr>
                <a:xfrm flipV="1">
                  <a:off x="5530060" y="5191746"/>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0" name="Straight Arrow Connector 1149"/>
                <p:cNvCxnSpPr/>
                <p:nvPr/>
              </p:nvCxnSpPr>
              <p:spPr>
                <a:xfrm flipV="1">
                  <a:off x="5370043"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1" name="Straight Arrow Connector 1150"/>
                <p:cNvCxnSpPr/>
                <p:nvPr/>
              </p:nvCxnSpPr>
              <p:spPr>
                <a:xfrm flipV="1">
                  <a:off x="5770087" y="5216058"/>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2" name="Straight Arrow Connector 1151"/>
                <p:cNvCxnSpPr/>
                <p:nvPr/>
              </p:nvCxnSpPr>
              <p:spPr>
                <a:xfrm flipV="1">
                  <a:off x="5210025" y="5094500"/>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3" name="Straight Arrow Connector 1152"/>
                <p:cNvCxnSpPr/>
                <p:nvPr/>
              </p:nvCxnSpPr>
              <p:spPr>
                <a:xfrm flipV="1">
                  <a:off x="5610069" y="5070189"/>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4" name="Straight Arrow Connector 1153"/>
                <p:cNvCxnSpPr/>
                <p:nvPr/>
              </p:nvCxnSpPr>
              <p:spPr>
                <a:xfrm flipV="1">
                  <a:off x="5450052"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5" name="Straight Arrow Connector 1154"/>
                <p:cNvCxnSpPr/>
                <p:nvPr/>
              </p:nvCxnSpPr>
              <p:spPr>
                <a:xfrm flipV="1">
                  <a:off x="5850096" y="5264681"/>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6" name="Straight Arrow Connector 1155"/>
                <p:cNvCxnSpPr/>
                <p:nvPr/>
              </p:nvCxnSpPr>
              <p:spPr>
                <a:xfrm flipV="1">
                  <a:off x="5290034" y="5167435"/>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7" name="Straight Arrow Connector 1156"/>
                <p:cNvCxnSpPr/>
                <p:nvPr/>
              </p:nvCxnSpPr>
              <p:spPr>
                <a:xfrm flipV="1">
                  <a:off x="5382016" y="5229200"/>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1158" name="Group 327"/>
                <p:cNvGrpSpPr/>
                <p:nvPr/>
              </p:nvGrpSpPr>
              <p:grpSpPr>
                <a:xfrm>
                  <a:off x="4067944" y="5013176"/>
                  <a:ext cx="1800200" cy="446360"/>
                  <a:chOff x="4417699" y="3509392"/>
                  <a:chExt cx="1440781" cy="950416"/>
                </a:xfrm>
              </p:grpSpPr>
              <p:cxnSp>
                <p:nvCxnSpPr>
                  <p:cNvPr id="1159" name="Straight Arrow Connector 616"/>
                  <p:cNvCxnSpPr/>
                  <p:nvPr/>
                </p:nvCxnSpPr>
                <p:spPr>
                  <a:xfrm flipV="1">
                    <a:off x="4652392" y="3695968"/>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0" name="Straight Arrow Connector 1159"/>
                  <p:cNvCxnSpPr/>
                  <p:nvPr/>
                </p:nvCxnSpPr>
                <p:spPr>
                  <a:xfrm flipV="1">
                    <a:off x="4508376" y="379742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1" name="Straight Arrow Connector 1160"/>
                  <p:cNvCxnSpPr/>
                  <p:nvPr/>
                </p:nvCxnSpPr>
                <p:spPr>
                  <a:xfrm flipV="1">
                    <a:off x="4868416" y="3767976"/>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2" name="Straight Arrow Connector 1161"/>
                  <p:cNvCxnSpPr/>
                  <p:nvPr/>
                </p:nvCxnSpPr>
                <p:spPr>
                  <a:xfrm flipV="1">
                    <a:off x="4724400" y="3653408"/>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3" name="Straight Arrow Connector 1162"/>
                  <p:cNvCxnSpPr/>
                  <p:nvPr/>
                </p:nvCxnSpPr>
                <p:spPr>
                  <a:xfrm flipV="1">
                    <a:off x="4580384" y="3509392"/>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4" name="Straight Arrow Connector 1163"/>
                  <p:cNvCxnSpPr/>
                  <p:nvPr/>
                </p:nvCxnSpPr>
                <p:spPr>
                  <a:xfrm flipV="1">
                    <a:off x="4940424" y="3911992"/>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5" name="Straight Arrow Connector 1164"/>
                  <p:cNvCxnSpPr/>
                  <p:nvPr/>
                </p:nvCxnSpPr>
                <p:spPr>
                  <a:xfrm flipV="1">
                    <a:off x="4436368" y="3653408"/>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6" name="Straight Arrow Connector 1165"/>
                  <p:cNvCxnSpPr/>
                  <p:nvPr/>
                </p:nvCxnSpPr>
                <p:spPr>
                  <a:xfrm flipV="1">
                    <a:off x="5012432" y="3987576"/>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7" name="Straight Arrow Connector 1166"/>
                  <p:cNvCxnSpPr/>
                  <p:nvPr/>
                </p:nvCxnSpPr>
                <p:spPr>
                  <a:xfrm flipV="1">
                    <a:off x="4868416"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8" name="Straight Arrow Connector 1167"/>
                  <p:cNvCxnSpPr/>
                  <p:nvPr/>
                </p:nvCxnSpPr>
                <p:spPr>
                  <a:xfrm flipV="1">
                    <a:off x="5228456" y="4031496"/>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9" name="Straight Arrow Connector 1168"/>
                  <p:cNvCxnSpPr/>
                  <p:nvPr/>
                </p:nvCxnSpPr>
                <p:spPr>
                  <a:xfrm flipV="1">
                    <a:off x="4724400" y="3811896"/>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0" name="Straight Arrow Connector 1169"/>
                  <p:cNvCxnSpPr/>
                  <p:nvPr/>
                </p:nvCxnSpPr>
                <p:spPr>
                  <a:xfrm flipV="1">
                    <a:off x="5084440" y="3767976"/>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1" name="Straight Arrow Connector 1170"/>
                  <p:cNvCxnSpPr/>
                  <p:nvPr/>
                </p:nvCxnSpPr>
                <p:spPr>
                  <a:xfrm flipV="1">
                    <a:off x="4940424"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2" name="Straight Arrow Connector 1171"/>
                  <p:cNvCxnSpPr/>
                  <p:nvPr/>
                </p:nvCxnSpPr>
                <p:spPr>
                  <a:xfrm flipV="1">
                    <a:off x="5300464" y="4119336"/>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3" name="Straight Arrow Connector 1172"/>
                  <p:cNvCxnSpPr/>
                  <p:nvPr/>
                </p:nvCxnSpPr>
                <p:spPr>
                  <a:xfrm flipV="1">
                    <a:off x="4796408" y="3943656"/>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4" name="Straight Arrow Connector 1173"/>
                  <p:cNvCxnSpPr/>
                  <p:nvPr/>
                </p:nvCxnSpPr>
                <p:spPr>
                  <a:xfrm flipV="1">
                    <a:off x="4844413" y="4125867"/>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5" name="Straight Arrow Connector 1174"/>
                  <p:cNvCxnSpPr/>
                  <p:nvPr/>
                </p:nvCxnSpPr>
                <p:spPr>
                  <a:xfrm flipV="1">
                    <a:off x="4631056"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6" name="Straight Arrow Connector 1175"/>
                  <p:cNvCxnSpPr/>
                  <p:nvPr/>
                </p:nvCxnSpPr>
                <p:spPr>
                  <a:xfrm flipV="1">
                    <a:off x="5164449" y="4156574"/>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7" name="Straight Arrow Connector 1176"/>
                  <p:cNvCxnSpPr/>
                  <p:nvPr/>
                </p:nvCxnSpPr>
                <p:spPr>
                  <a:xfrm flipV="1">
                    <a:off x="4417699" y="4003039"/>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8" name="Straight Arrow Connector 1177"/>
                  <p:cNvCxnSpPr/>
                  <p:nvPr/>
                </p:nvCxnSpPr>
                <p:spPr>
                  <a:xfrm flipV="1">
                    <a:off x="4951092" y="3972332"/>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9" name="Straight Arrow Connector 1178"/>
                  <p:cNvCxnSpPr/>
                  <p:nvPr/>
                </p:nvCxnSpPr>
                <p:spPr>
                  <a:xfrm flipV="1">
                    <a:off x="4737735"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0" name="Straight Arrow Connector 1179"/>
                  <p:cNvCxnSpPr/>
                  <p:nvPr/>
                </p:nvCxnSpPr>
                <p:spPr>
                  <a:xfrm flipV="1">
                    <a:off x="5271127" y="4217989"/>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1" name="Straight Arrow Connector 1180"/>
                  <p:cNvCxnSpPr/>
                  <p:nvPr/>
                </p:nvCxnSpPr>
                <p:spPr>
                  <a:xfrm flipV="1">
                    <a:off x="4524378" y="4095160"/>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2" name="Straight Arrow Connector 1181"/>
                  <p:cNvCxnSpPr/>
                  <p:nvPr/>
                </p:nvCxnSpPr>
                <p:spPr>
                  <a:xfrm flipV="1">
                    <a:off x="5377806" y="4250221"/>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3" name="Straight Arrow Connector 1182"/>
                  <p:cNvCxnSpPr/>
                  <p:nvPr/>
                </p:nvCxnSpPr>
                <p:spPr>
                  <a:xfrm flipV="1">
                    <a:off x="5164449"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4" name="Straight Arrow Connector 1183"/>
                  <p:cNvCxnSpPr/>
                  <p:nvPr/>
                </p:nvCxnSpPr>
                <p:spPr>
                  <a:xfrm flipV="1">
                    <a:off x="5697841" y="4268950"/>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5" name="Straight Arrow Connector 1184"/>
                  <p:cNvCxnSpPr/>
                  <p:nvPr/>
                </p:nvCxnSpPr>
                <p:spPr>
                  <a:xfrm flipV="1">
                    <a:off x="4951092" y="4175304"/>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6" name="Straight Arrow Connector 1185"/>
                  <p:cNvCxnSpPr/>
                  <p:nvPr/>
                </p:nvCxnSpPr>
                <p:spPr>
                  <a:xfrm flipV="1">
                    <a:off x="5484484" y="4156574"/>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7" name="Straight Arrow Connector 1186"/>
                  <p:cNvCxnSpPr/>
                  <p:nvPr/>
                </p:nvCxnSpPr>
                <p:spPr>
                  <a:xfrm flipV="1">
                    <a:off x="5271127"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8" name="Straight Arrow Connector 1187"/>
                  <p:cNvCxnSpPr/>
                  <p:nvPr/>
                </p:nvCxnSpPr>
                <p:spPr>
                  <a:xfrm flipV="1">
                    <a:off x="5804520" y="4306408"/>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9" name="Straight Arrow Connector 1188"/>
                  <p:cNvCxnSpPr/>
                  <p:nvPr/>
                </p:nvCxnSpPr>
                <p:spPr>
                  <a:xfrm flipV="1">
                    <a:off x="5057770" y="4231491"/>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0" name="Straight Arrow Connector 1189"/>
                  <p:cNvCxnSpPr/>
                  <p:nvPr/>
                </p:nvCxnSpPr>
                <p:spPr>
                  <a:xfrm flipV="1">
                    <a:off x="5138400" y="4030601"/>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1" name="Straight Arrow Connector 1190"/>
                  <p:cNvCxnSpPr/>
                  <p:nvPr/>
                </p:nvCxnSpPr>
                <p:spPr>
                  <a:xfrm flipV="1">
                    <a:off x="5378427" y="4070461"/>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2" name="Straight Arrow Connector 1191"/>
                  <p:cNvCxnSpPr/>
                  <p:nvPr/>
                </p:nvCxnSpPr>
                <p:spPr>
                  <a:xfrm flipV="1">
                    <a:off x="5218409" y="3831304"/>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3" name="Straight Arrow Connector 1192"/>
                  <p:cNvCxnSpPr/>
                  <p:nvPr/>
                </p:nvCxnSpPr>
                <p:spPr>
                  <a:xfrm flipV="1">
                    <a:off x="5458436" y="4150179"/>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4" name="Straight Arrow Connector 1193"/>
                  <p:cNvCxnSpPr/>
                  <p:nvPr/>
                </p:nvCxnSpPr>
                <p:spPr>
                  <a:xfrm flipV="1">
                    <a:off x="5538444" y="4192018"/>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5" name="Straight Arrow Connector 1194"/>
                  <p:cNvCxnSpPr/>
                  <p:nvPr/>
                </p:nvCxnSpPr>
                <p:spPr>
                  <a:xfrm flipV="1">
                    <a:off x="5378427"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6" name="Straight Arrow Connector 1195"/>
                  <p:cNvCxnSpPr/>
                  <p:nvPr/>
                </p:nvCxnSpPr>
                <p:spPr>
                  <a:xfrm flipV="1">
                    <a:off x="5778471" y="4216330"/>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7" name="Straight Arrow Connector 1196"/>
                  <p:cNvCxnSpPr/>
                  <p:nvPr/>
                </p:nvCxnSpPr>
                <p:spPr>
                  <a:xfrm flipV="1">
                    <a:off x="5218409" y="4094772"/>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8" name="Straight Arrow Connector 1197"/>
                  <p:cNvCxnSpPr/>
                  <p:nvPr/>
                </p:nvCxnSpPr>
                <p:spPr>
                  <a:xfrm flipV="1">
                    <a:off x="5618453" y="4070461"/>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9" name="Straight Arrow Connector 1198"/>
                  <p:cNvCxnSpPr/>
                  <p:nvPr/>
                </p:nvCxnSpPr>
                <p:spPr>
                  <a:xfrm flipV="1">
                    <a:off x="5458436"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0" name="Straight Arrow Connector 1199"/>
                  <p:cNvCxnSpPr/>
                  <p:nvPr/>
                </p:nvCxnSpPr>
                <p:spPr>
                  <a:xfrm flipV="1">
                    <a:off x="5858480" y="4264953"/>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1" name="Straight Arrow Connector 1200"/>
                  <p:cNvCxnSpPr/>
                  <p:nvPr/>
                </p:nvCxnSpPr>
                <p:spPr>
                  <a:xfrm flipV="1">
                    <a:off x="5298418" y="4167707"/>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2" name="Straight Arrow Connector 1201"/>
                  <p:cNvCxnSpPr/>
                  <p:nvPr/>
                </p:nvCxnSpPr>
                <p:spPr>
                  <a:xfrm flipV="1">
                    <a:off x="5390400" y="4229472"/>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grpSp>
          <p:cxnSp>
            <p:nvCxnSpPr>
              <p:cNvPr id="658" name="Straight Arrow Connector 657"/>
              <p:cNvCxnSpPr/>
              <p:nvPr/>
            </p:nvCxnSpPr>
            <p:spPr>
              <a:xfrm flipH="1" flipV="1">
                <a:off x="2699792" y="3216017"/>
                <a:ext cx="0" cy="10799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9" name="Straight Arrow Connector 658"/>
              <p:cNvCxnSpPr/>
              <p:nvPr/>
            </p:nvCxnSpPr>
            <p:spPr>
              <a:xfrm flipV="1">
                <a:off x="2411760" y="2761241"/>
                <a:ext cx="0" cy="153486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0" name="Straight Arrow Connector 659"/>
              <p:cNvCxnSpPr/>
              <p:nvPr/>
            </p:nvCxnSpPr>
            <p:spPr>
              <a:xfrm flipV="1">
                <a:off x="2555776" y="3102323"/>
                <a:ext cx="0" cy="119378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1" name="Straight Arrow Connector 660"/>
              <p:cNvCxnSpPr/>
              <p:nvPr/>
            </p:nvCxnSpPr>
            <p:spPr>
              <a:xfrm flipV="1">
                <a:off x="2411760" y="2818088"/>
                <a:ext cx="0" cy="1478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2" name="Straight Arrow Connector 661"/>
              <p:cNvCxnSpPr/>
              <p:nvPr/>
            </p:nvCxnSpPr>
            <p:spPr>
              <a:xfrm flipV="1">
                <a:off x="2843808"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3" name="Straight Arrow Connector 662"/>
              <p:cNvCxnSpPr/>
              <p:nvPr/>
            </p:nvCxnSpPr>
            <p:spPr>
              <a:xfrm flipV="1">
                <a:off x="2267744" y="2647547"/>
                <a:ext cx="0" cy="1648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4" name="Straight Arrow Connector 663"/>
              <p:cNvCxnSpPr/>
              <p:nvPr/>
            </p:nvCxnSpPr>
            <p:spPr>
              <a:xfrm flipV="1">
                <a:off x="2627784"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5" name="Straight Arrow Connector 664"/>
              <p:cNvCxnSpPr/>
              <p:nvPr/>
            </p:nvCxnSpPr>
            <p:spPr>
              <a:xfrm flipV="1">
                <a:off x="2962800"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6" name="Straight Arrow Connector 665"/>
              <p:cNvCxnSpPr/>
              <p:nvPr/>
            </p:nvCxnSpPr>
            <p:spPr>
              <a:xfrm flipV="1">
                <a:off x="2919600"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7" name="Straight Arrow Connector 666"/>
              <p:cNvCxnSpPr/>
              <p:nvPr/>
            </p:nvCxnSpPr>
            <p:spPr>
              <a:xfrm flipV="1">
                <a:off x="2987824" y="3045476"/>
                <a:ext cx="0" cy="125063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8" name="Straight Arrow Connector 667"/>
              <p:cNvCxnSpPr/>
              <p:nvPr/>
            </p:nvCxnSpPr>
            <p:spPr>
              <a:xfrm flipV="1">
                <a:off x="2483768" y="3500252"/>
                <a:ext cx="0" cy="7957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9" name="Straight Arrow Connector 668"/>
              <p:cNvCxnSpPr/>
              <p:nvPr/>
            </p:nvCxnSpPr>
            <p:spPr>
              <a:xfrm flipV="1">
                <a:off x="2915816"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0" name="Straight Arrow Connector 669"/>
              <p:cNvCxnSpPr/>
              <p:nvPr/>
            </p:nvCxnSpPr>
            <p:spPr>
              <a:xfrm flipV="1">
                <a:off x="2271528"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1" name="Straight Arrow Connector 670"/>
              <p:cNvCxnSpPr/>
              <p:nvPr/>
            </p:nvCxnSpPr>
            <p:spPr>
              <a:xfrm flipV="1">
                <a:off x="2358000"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2" name="Straight Arrow Connector 671"/>
              <p:cNvCxnSpPr/>
              <p:nvPr/>
            </p:nvCxnSpPr>
            <p:spPr>
              <a:xfrm flipV="1">
                <a:off x="2771800" y="3704392"/>
                <a:ext cx="0" cy="581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3" name="Straight Arrow Connector 672"/>
              <p:cNvCxnSpPr/>
              <p:nvPr/>
            </p:nvCxnSpPr>
            <p:spPr>
              <a:xfrm flipV="1">
                <a:off x="2878479"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4" name="Straight Arrow Connector 673"/>
              <p:cNvCxnSpPr/>
              <p:nvPr/>
            </p:nvCxnSpPr>
            <p:spPr>
              <a:xfrm flipV="1">
                <a:off x="2878479"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5" name="Straight Arrow Connector 674"/>
              <p:cNvCxnSpPr/>
              <p:nvPr/>
            </p:nvCxnSpPr>
            <p:spPr>
              <a:xfrm flipV="1">
                <a:off x="2782692"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6" name="Straight Arrow Connector 675"/>
              <p:cNvCxnSpPr/>
              <p:nvPr/>
            </p:nvCxnSpPr>
            <p:spPr>
              <a:xfrm flipV="1">
                <a:off x="2985157"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7" name="Straight Arrow Connector 676"/>
              <p:cNvCxnSpPr/>
              <p:nvPr/>
            </p:nvCxnSpPr>
            <p:spPr>
              <a:xfrm flipV="1">
                <a:off x="2985157" y="3704392"/>
                <a:ext cx="0" cy="581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8" name="Straight Arrow Connector 677"/>
              <p:cNvCxnSpPr/>
              <p:nvPr/>
            </p:nvCxnSpPr>
            <p:spPr>
              <a:xfrm flipV="1">
                <a:off x="2771800"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9" name="Straight Arrow Connector 678"/>
              <p:cNvCxnSpPr/>
              <p:nvPr/>
            </p:nvCxnSpPr>
            <p:spPr>
              <a:xfrm flipV="1">
                <a:off x="2878479"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0" name="Straight Arrow Connector 679"/>
              <p:cNvCxnSpPr/>
              <p:nvPr/>
            </p:nvCxnSpPr>
            <p:spPr>
              <a:xfrm flipV="1">
                <a:off x="2878479"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681" name="Group 372"/>
              <p:cNvGrpSpPr/>
              <p:nvPr/>
            </p:nvGrpSpPr>
            <p:grpSpPr>
              <a:xfrm>
                <a:off x="2915816" y="3955027"/>
                <a:ext cx="2888321" cy="352381"/>
                <a:chOff x="3555887" y="4005064"/>
                <a:chExt cx="2312257" cy="1454472"/>
              </a:xfrm>
            </p:grpSpPr>
            <p:cxnSp>
              <p:nvCxnSpPr>
                <p:cNvPr id="953" name="Straight Arrow Connector 952"/>
                <p:cNvCxnSpPr/>
                <p:nvPr/>
              </p:nvCxnSpPr>
              <p:spPr>
                <a:xfrm flipV="1">
                  <a:off x="3851920"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4" name="Straight Arrow Connector 953"/>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5" name="Straight Arrow Connector 954"/>
                <p:cNvCxnSpPr/>
                <p:nvPr/>
              </p:nvCxnSpPr>
              <p:spPr>
                <a:xfrm flipV="1">
                  <a:off x="3995936"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6" name="Straight Arrow Connector 955"/>
                <p:cNvCxnSpPr/>
                <p:nvPr/>
              </p:nvCxnSpPr>
              <p:spPr>
                <a:xfrm flipV="1">
                  <a:off x="4283968"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7" name="Straight Arrow Connector 956"/>
                <p:cNvCxnSpPr/>
                <p:nvPr/>
              </p:nvCxnSpPr>
              <p:spPr>
                <a:xfrm flipV="1">
                  <a:off x="4644008" y="4695696"/>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8" name="Straight Arrow Connector 957"/>
                <p:cNvCxnSpPr/>
                <p:nvPr/>
              </p:nvCxnSpPr>
              <p:spPr>
                <a:xfrm flipH="1" flipV="1">
                  <a:off x="3635896" y="4005064"/>
                  <a:ext cx="10920" cy="14401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9" name="Straight Arrow Connector 958"/>
                <p:cNvCxnSpPr/>
                <p:nvPr/>
              </p:nvCxnSpPr>
              <p:spPr>
                <a:xfrm flipV="1">
                  <a:off x="399593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0" name="Straight Arrow Connector 959"/>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1" name="Straight Arrow Connector 960"/>
                <p:cNvCxnSpPr/>
                <p:nvPr/>
              </p:nvCxnSpPr>
              <p:spPr>
                <a:xfrm flipV="1">
                  <a:off x="3779912" y="4149080"/>
                  <a:ext cx="0" cy="1296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2" name="Straight Arrow Connector 961"/>
                <p:cNvCxnSpPr/>
                <p:nvPr/>
              </p:nvCxnSpPr>
              <p:spPr>
                <a:xfrm flipV="1">
                  <a:off x="4211960"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3" name="Straight Arrow Connector 962"/>
                <p:cNvCxnSpPr/>
                <p:nvPr/>
              </p:nvCxnSpPr>
              <p:spPr>
                <a:xfrm flipV="1">
                  <a:off x="4499992" y="4797152"/>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4" name="Straight Arrow Connector 963"/>
                <p:cNvCxnSpPr/>
                <p:nvPr/>
              </p:nvCxnSpPr>
              <p:spPr>
                <a:xfrm flipV="1">
                  <a:off x="4860032" y="476770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5" name="Straight Arrow Connector 964"/>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6" name="Straight Arrow Connector 965"/>
                <p:cNvCxnSpPr/>
                <p:nvPr/>
              </p:nvCxnSpPr>
              <p:spPr>
                <a:xfrm flipV="1">
                  <a:off x="38736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7" name="Straight Arrow Connector 966"/>
                <p:cNvCxnSpPr/>
                <p:nvPr/>
              </p:nvCxnSpPr>
              <p:spPr>
                <a:xfrm flipV="1">
                  <a:off x="4211960"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8" name="Straight Arrow Connector 967"/>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9" name="Straight Arrow Connector 968"/>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0" name="Straight Arrow Connector 969"/>
                <p:cNvCxnSpPr/>
                <p:nvPr/>
              </p:nvCxnSpPr>
              <p:spPr>
                <a:xfrm flipV="1">
                  <a:off x="4355976"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1" name="Straight Arrow Connector 970"/>
                <p:cNvCxnSpPr/>
                <p:nvPr/>
              </p:nvCxnSpPr>
              <p:spPr>
                <a:xfrm flipV="1">
                  <a:off x="4716016" y="4653136"/>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2" name="Straight Arrow Connector 971"/>
                <p:cNvCxnSpPr/>
                <p:nvPr/>
              </p:nvCxnSpPr>
              <p:spPr>
                <a:xfrm flipV="1">
                  <a:off x="41652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3" name="Straight Arrow Connector 972"/>
                <p:cNvCxnSpPr/>
                <p:nvPr/>
              </p:nvCxnSpPr>
              <p:spPr>
                <a:xfrm flipV="1">
                  <a:off x="4283968" y="4437112"/>
                  <a:ext cx="0" cy="99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4" name="Straight Arrow Connector 973"/>
                <p:cNvCxnSpPr/>
                <p:nvPr/>
              </p:nvCxnSpPr>
              <p:spPr>
                <a:xfrm flipV="1">
                  <a:off x="4572000" y="4509120"/>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5" name="Straight Arrow Connector 974"/>
                <p:cNvCxnSpPr/>
                <p:nvPr/>
              </p:nvCxnSpPr>
              <p:spPr>
                <a:xfrm flipV="1">
                  <a:off x="4932040" y="4911720"/>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6" name="Straight Arrow Connector 975"/>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7" name="Straight Arrow Connector 976"/>
                <p:cNvCxnSpPr/>
                <p:nvPr/>
              </p:nvCxnSpPr>
              <p:spPr>
                <a:xfrm flipV="1">
                  <a:off x="428396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8" name="Straight Arrow Connector 977"/>
                <p:cNvCxnSpPr/>
                <p:nvPr/>
              </p:nvCxnSpPr>
              <p:spPr>
                <a:xfrm flipV="1">
                  <a:off x="3707904"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9" name="Straight Arrow Connector 978"/>
                <p:cNvCxnSpPr/>
                <p:nvPr/>
              </p:nvCxnSpPr>
              <p:spPr>
                <a:xfrm flipV="1">
                  <a:off x="4427984" y="4653136"/>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0" name="Straight Arrow Connector 979"/>
                <p:cNvCxnSpPr/>
                <p:nvPr/>
              </p:nvCxnSpPr>
              <p:spPr>
                <a:xfrm flipV="1">
                  <a:off x="5004048" y="4987304"/>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1" name="Straight Arrow Connector 980"/>
                <p:cNvCxnSpPr/>
                <p:nvPr/>
              </p:nvCxnSpPr>
              <p:spPr>
                <a:xfrm flipV="1">
                  <a:off x="4860032"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2" name="Straight Arrow Connector 981"/>
                <p:cNvCxnSpPr/>
                <p:nvPr/>
              </p:nvCxnSpPr>
              <p:spPr>
                <a:xfrm flipV="1">
                  <a:off x="5220072" y="5031224"/>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3" name="Straight Arrow Connector 982"/>
                <p:cNvCxnSpPr/>
                <p:nvPr/>
              </p:nvCxnSpPr>
              <p:spPr>
                <a:xfrm flipV="1">
                  <a:off x="4716016" y="4811624"/>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4" name="Straight Arrow Connector 983"/>
                <p:cNvCxnSpPr/>
                <p:nvPr/>
              </p:nvCxnSpPr>
              <p:spPr>
                <a:xfrm flipV="1">
                  <a:off x="5076056" y="4767704"/>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5" name="Straight Arrow Connector 984"/>
                <p:cNvCxnSpPr/>
                <p:nvPr/>
              </p:nvCxnSpPr>
              <p:spPr>
                <a:xfrm flipV="1">
                  <a:off x="4932040"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6" name="Straight Arrow Connector 985"/>
                <p:cNvCxnSpPr/>
                <p:nvPr/>
              </p:nvCxnSpPr>
              <p:spPr>
                <a:xfrm flipV="1">
                  <a:off x="5292080" y="5119064"/>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7" name="Straight Arrow Connector 986"/>
                <p:cNvCxnSpPr/>
                <p:nvPr/>
              </p:nvCxnSpPr>
              <p:spPr>
                <a:xfrm flipV="1">
                  <a:off x="4788024" y="4943384"/>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8" name="Straight Arrow Connector 987"/>
                <p:cNvCxnSpPr/>
                <p:nvPr/>
              </p:nvCxnSpPr>
              <p:spPr>
                <a:xfrm flipV="1">
                  <a:off x="3662566"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9" name="Straight Arrow Connector 988"/>
                <p:cNvCxnSpPr/>
                <p:nvPr/>
              </p:nvCxnSpPr>
              <p:spPr>
                <a:xfrm flipV="1">
                  <a:off x="3875923"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0" name="Straight Arrow Connector 989"/>
                <p:cNvCxnSpPr/>
                <p:nvPr/>
              </p:nvCxnSpPr>
              <p:spPr>
                <a:xfrm flipV="1">
                  <a:off x="4302637" y="4879939"/>
                  <a:ext cx="0" cy="552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1" name="Straight Arrow Connector 990"/>
                <p:cNvCxnSpPr/>
                <p:nvPr/>
              </p:nvCxnSpPr>
              <p:spPr>
                <a:xfrm flipV="1">
                  <a:off x="4836029" y="5125595"/>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2" name="Straight Arrow Connector 991"/>
                <p:cNvCxnSpPr/>
                <p:nvPr/>
              </p:nvCxnSpPr>
              <p:spPr>
                <a:xfrm flipV="1">
                  <a:off x="3875923"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3" name="Straight Arrow Connector 992"/>
                <p:cNvCxnSpPr/>
                <p:nvPr/>
              </p:nvCxnSpPr>
              <p:spPr>
                <a:xfrm flipV="1">
                  <a:off x="3982601"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4" name="Straight Arrow Connector 993"/>
                <p:cNvCxnSpPr/>
                <p:nvPr/>
              </p:nvCxnSpPr>
              <p:spPr>
                <a:xfrm flipV="1">
                  <a:off x="3555887" y="4726403"/>
                  <a:ext cx="0" cy="7062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5" name="Straight Arrow Connector 994"/>
                <p:cNvCxnSpPr/>
                <p:nvPr/>
              </p:nvCxnSpPr>
              <p:spPr>
                <a:xfrm flipV="1">
                  <a:off x="4195958"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6" name="Straight Arrow Connector 995"/>
                <p:cNvCxnSpPr/>
                <p:nvPr/>
              </p:nvCxnSpPr>
              <p:spPr>
                <a:xfrm flipV="1">
                  <a:off x="4622672"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7" name="Straight Arrow Connector 996"/>
                <p:cNvCxnSpPr/>
                <p:nvPr/>
              </p:nvCxnSpPr>
              <p:spPr>
                <a:xfrm flipV="1">
                  <a:off x="5156065" y="5156302"/>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8" name="Straight Arrow Connector 997"/>
                <p:cNvCxnSpPr/>
                <p:nvPr/>
              </p:nvCxnSpPr>
              <p:spPr>
                <a:xfrm flipV="1">
                  <a:off x="369470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9" name="Straight Arrow Connector 998"/>
                <p:cNvCxnSpPr/>
                <p:nvPr/>
              </p:nvCxnSpPr>
              <p:spPr>
                <a:xfrm flipV="1">
                  <a:off x="419595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0" name="Straight Arrow Connector 999"/>
                <p:cNvCxnSpPr/>
                <p:nvPr/>
              </p:nvCxnSpPr>
              <p:spPr>
                <a:xfrm flipV="1">
                  <a:off x="3769244"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1" name="Straight Arrow Connector 1000"/>
                <p:cNvCxnSpPr/>
                <p:nvPr/>
              </p:nvCxnSpPr>
              <p:spPr>
                <a:xfrm flipV="1">
                  <a:off x="3982601"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2" name="Straight Arrow Connector 1001"/>
                <p:cNvCxnSpPr/>
                <p:nvPr/>
              </p:nvCxnSpPr>
              <p:spPr>
                <a:xfrm flipV="1">
                  <a:off x="4409315" y="5002767"/>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3" name="Straight Arrow Connector 1002"/>
                <p:cNvCxnSpPr/>
                <p:nvPr/>
              </p:nvCxnSpPr>
              <p:spPr>
                <a:xfrm flipV="1">
                  <a:off x="4942708" y="4972060"/>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4" name="Straight Arrow Connector 1003"/>
                <p:cNvCxnSpPr/>
                <p:nvPr/>
              </p:nvCxnSpPr>
              <p:spPr>
                <a:xfrm flipV="1">
                  <a:off x="3982601"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5" name="Straight Arrow Connector 1004"/>
                <p:cNvCxnSpPr/>
                <p:nvPr/>
              </p:nvCxnSpPr>
              <p:spPr>
                <a:xfrm flipV="1">
                  <a:off x="4126708"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6" name="Straight Arrow Connector 1005"/>
                <p:cNvCxnSpPr/>
                <p:nvPr/>
              </p:nvCxnSpPr>
              <p:spPr>
                <a:xfrm flipV="1">
                  <a:off x="4302637"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7" name="Straight Arrow Connector 1006"/>
                <p:cNvCxnSpPr/>
                <p:nvPr/>
              </p:nvCxnSpPr>
              <p:spPr>
                <a:xfrm flipV="1">
                  <a:off x="4729351"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8" name="Straight Arrow Connector 1007"/>
                <p:cNvCxnSpPr/>
                <p:nvPr/>
              </p:nvCxnSpPr>
              <p:spPr>
                <a:xfrm flipV="1">
                  <a:off x="5262743" y="5217717"/>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9" name="Straight Arrow Connector 1008"/>
                <p:cNvCxnSpPr/>
                <p:nvPr/>
              </p:nvCxnSpPr>
              <p:spPr>
                <a:xfrm flipV="1">
                  <a:off x="3769244"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0" name="Straight Arrow Connector 1009"/>
                <p:cNvCxnSpPr/>
                <p:nvPr/>
              </p:nvCxnSpPr>
              <p:spPr>
                <a:xfrm flipV="1">
                  <a:off x="4302637"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1" name="Straight Arrow Connector 1010"/>
                <p:cNvCxnSpPr/>
                <p:nvPr/>
              </p:nvCxnSpPr>
              <p:spPr>
                <a:xfrm flipV="1">
                  <a:off x="4515994" y="5094888"/>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2" name="Straight Arrow Connector 1011"/>
                <p:cNvCxnSpPr/>
                <p:nvPr/>
              </p:nvCxnSpPr>
              <p:spPr>
                <a:xfrm flipV="1">
                  <a:off x="5369422" y="5249949"/>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3" name="Straight Arrow Connector 1012"/>
                <p:cNvCxnSpPr/>
                <p:nvPr/>
              </p:nvCxnSpPr>
              <p:spPr>
                <a:xfrm flipV="1">
                  <a:off x="5156065"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4" name="Straight Arrow Connector 1013"/>
                <p:cNvCxnSpPr/>
                <p:nvPr/>
              </p:nvCxnSpPr>
              <p:spPr>
                <a:xfrm flipV="1">
                  <a:off x="5689457" y="5268678"/>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5" name="Straight Arrow Connector 1014"/>
                <p:cNvCxnSpPr/>
                <p:nvPr/>
              </p:nvCxnSpPr>
              <p:spPr>
                <a:xfrm flipV="1">
                  <a:off x="4942708" y="5175032"/>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6" name="Straight Arrow Connector 1015"/>
                <p:cNvCxnSpPr/>
                <p:nvPr/>
              </p:nvCxnSpPr>
              <p:spPr>
                <a:xfrm flipV="1">
                  <a:off x="5476100" y="5156302"/>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7" name="Straight Arrow Connector 1016"/>
                <p:cNvCxnSpPr/>
                <p:nvPr/>
              </p:nvCxnSpPr>
              <p:spPr>
                <a:xfrm flipV="1">
                  <a:off x="5262743"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8" name="Straight Arrow Connector 1017"/>
                <p:cNvCxnSpPr/>
                <p:nvPr/>
              </p:nvCxnSpPr>
              <p:spPr>
                <a:xfrm flipV="1">
                  <a:off x="5796136" y="5306136"/>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9" name="Straight Arrow Connector 1018"/>
                <p:cNvCxnSpPr/>
                <p:nvPr/>
              </p:nvCxnSpPr>
              <p:spPr>
                <a:xfrm flipV="1">
                  <a:off x="5049386" y="5231219"/>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0" name="Straight Arrow Connector 1019"/>
                <p:cNvCxnSpPr/>
                <p:nvPr/>
              </p:nvCxnSpPr>
              <p:spPr>
                <a:xfrm flipV="1">
                  <a:off x="5130016" y="5030329"/>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1" name="Straight Arrow Connector 1020"/>
                <p:cNvCxnSpPr/>
                <p:nvPr/>
              </p:nvCxnSpPr>
              <p:spPr>
                <a:xfrm flipV="1">
                  <a:off x="5370043" y="5070189"/>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2" name="Straight Arrow Connector 1021"/>
                <p:cNvCxnSpPr/>
                <p:nvPr/>
              </p:nvCxnSpPr>
              <p:spPr>
                <a:xfrm flipV="1">
                  <a:off x="5210025" y="4831032"/>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3" name="Straight Arrow Connector 1022"/>
                <p:cNvCxnSpPr/>
                <p:nvPr/>
              </p:nvCxnSpPr>
              <p:spPr>
                <a:xfrm flipV="1">
                  <a:off x="5450052" y="5149907"/>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4" name="Straight Arrow Connector 1023"/>
                <p:cNvCxnSpPr/>
                <p:nvPr/>
              </p:nvCxnSpPr>
              <p:spPr>
                <a:xfrm flipV="1">
                  <a:off x="5530060" y="5191746"/>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5" name="Straight Arrow Connector 1024"/>
                <p:cNvCxnSpPr/>
                <p:nvPr/>
              </p:nvCxnSpPr>
              <p:spPr>
                <a:xfrm flipV="1">
                  <a:off x="5370043"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6" name="Straight Arrow Connector 1025"/>
                <p:cNvCxnSpPr/>
                <p:nvPr/>
              </p:nvCxnSpPr>
              <p:spPr>
                <a:xfrm flipV="1">
                  <a:off x="5770087" y="5216058"/>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7" name="Straight Arrow Connector 1026"/>
                <p:cNvCxnSpPr/>
                <p:nvPr/>
              </p:nvCxnSpPr>
              <p:spPr>
                <a:xfrm flipV="1">
                  <a:off x="5210025" y="5094500"/>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8" name="Straight Arrow Connector 1027"/>
                <p:cNvCxnSpPr/>
                <p:nvPr/>
              </p:nvCxnSpPr>
              <p:spPr>
                <a:xfrm flipV="1">
                  <a:off x="5610069" y="5070189"/>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9" name="Straight Arrow Connector 1028"/>
                <p:cNvCxnSpPr/>
                <p:nvPr/>
              </p:nvCxnSpPr>
              <p:spPr>
                <a:xfrm flipV="1">
                  <a:off x="5450052"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0" name="Straight Arrow Connector 1029"/>
                <p:cNvCxnSpPr/>
                <p:nvPr/>
              </p:nvCxnSpPr>
              <p:spPr>
                <a:xfrm flipV="1">
                  <a:off x="5850096" y="5264681"/>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1" name="Straight Arrow Connector 1030"/>
                <p:cNvCxnSpPr/>
                <p:nvPr/>
              </p:nvCxnSpPr>
              <p:spPr>
                <a:xfrm flipV="1">
                  <a:off x="5290034" y="5167435"/>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2" name="Straight Arrow Connector 1031"/>
                <p:cNvCxnSpPr/>
                <p:nvPr/>
              </p:nvCxnSpPr>
              <p:spPr>
                <a:xfrm flipV="1">
                  <a:off x="5382016" y="5229200"/>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1033" name="Group 327"/>
                <p:cNvGrpSpPr/>
                <p:nvPr/>
              </p:nvGrpSpPr>
              <p:grpSpPr>
                <a:xfrm>
                  <a:off x="4067944" y="5013176"/>
                  <a:ext cx="1800200" cy="446360"/>
                  <a:chOff x="4417699" y="3509392"/>
                  <a:chExt cx="1440781" cy="950416"/>
                </a:xfrm>
              </p:grpSpPr>
              <p:cxnSp>
                <p:nvCxnSpPr>
                  <p:cNvPr id="1034" name="Straight Arrow Connector 1033"/>
                  <p:cNvCxnSpPr/>
                  <p:nvPr/>
                </p:nvCxnSpPr>
                <p:spPr>
                  <a:xfrm flipV="1">
                    <a:off x="4652392" y="3695968"/>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5" name="Straight Arrow Connector 1034"/>
                  <p:cNvCxnSpPr/>
                  <p:nvPr/>
                </p:nvCxnSpPr>
                <p:spPr>
                  <a:xfrm flipV="1">
                    <a:off x="4508376" y="379742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6" name="Straight Arrow Connector 1035"/>
                  <p:cNvCxnSpPr/>
                  <p:nvPr/>
                </p:nvCxnSpPr>
                <p:spPr>
                  <a:xfrm flipV="1">
                    <a:off x="4868416" y="3767976"/>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7" name="Straight Arrow Connector 1036"/>
                  <p:cNvCxnSpPr/>
                  <p:nvPr/>
                </p:nvCxnSpPr>
                <p:spPr>
                  <a:xfrm flipV="1">
                    <a:off x="4724400" y="3653408"/>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8" name="Straight Arrow Connector 1037"/>
                  <p:cNvCxnSpPr/>
                  <p:nvPr/>
                </p:nvCxnSpPr>
                <p:spPr>
                  <a:xfrm flipV="1">
                    <a:off x="4580384" y="3509392"/>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9" name="Straight Arrow Connector 1038"/>
                  <p:cNvCxnSpPr/>
                  <p:nvPr/>
                </p:nvCxnSpPr>
                <p:spPr>
                  <a:xfrm flipV="1">
                    <a:off x="4940424" y="3911992"/>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0" name="Straight Arrow Connector 1039"/>
                  <p:cNvCxnSpPr/>
                  <p:nvPr/>
                </p:nvCxnSpPr>
                <p:spPr>
                  <a:xfrm flipV="1">
                    <a:off x="4436368" y="3653408"/>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1" name="Straight Arrow Connector 1040"/>
                  <p:cNvCxnSpPr/>
                  <p:nvPr/>
                </p:nvCxnSpPr>
                <p:spPr>
                  <a:xfrm flipV="1">
                    <a:off x="5012432" y="3987576"/>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2" name="Straight Arrow Connector 1041"/>
                  <p:cNvCxnSpPr/>
                  <p:nvPr/>
                </p:nvCxnSpPr>
                <p:spPr>
                  <a:xfrm flipV="1">
                    <a:off x="4868416"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3" name="Straight Arrow Connector 1042"/>
                  <p:cNvCxnSpPr/>
                  <p:nvPr/>
                </p:nvCxnSpPr>
                <p:spPr>
                  <a:xfrm flipV="1">
                    <a:off x="5228456" y="4031496"/>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4" name="Straight Arrow Connector 1043"/>
                  <p:cNvCxnSpPr/>
                  <p:nvPr/>
                </p:nvCxnSpPr>
                <p:spPr>
                  <a:xfrm flipV="1">
                    <a:off x="4724400" y="3811896"/>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5" name="Straight Arrow Connector 1044"/>
                  <p:cNvCxnSpPr/>
                  <p:nvPr/>
                </p:nvCxnSpPr>
                <p:spPr>
                  <a:xfrm flipV="1">
                    <a:off x="5084440" y="3767976"/>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6" name="Straight Arrow Connector 1045"/>
                  <p:cNvCxnSpPr/>
                  <p:nvPr/>
                </p:nvCxnSpPr>
                <p:spPr>
                  <a:xfrm flipV="1">
                    <a:off x="4940424"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7" name="Straight Arrow Connector 1046"/>
                  <p:cNvCxnSpPr/>
                  <p:nvPr/>
                </p:nvCxnSpPr>
                <p:spPr>
                  <a:xfrm flipV="1">
                    <a:off x="5300464" y="4119336"/>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8" name="Straight Arrow Connector 1047"/>
                  <p:cNvCxnSpPr/>
                  <p:nvPr/>
                </p:nvCxnSpPr>
                <p:spPr>
                  <a:xfrm flipV="1">
                    <a:off x="4796408" y="3943656"/>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9" name="Straight Arrow Connector 1048"/>
                  <p:cNvCxnSpPr/>
                  <p:nvPr/>
                </p:nvCxnSpPr>
                <p:spPr>
                  <a:xfrm flipV="1">
                    <a:off x="4844413" y="4125867"/>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0" name="Straight Arrow Connector 1049"/>
                  <p:cNvCxnSpPr/>
                  <p:nvPr/>
                </p:nvCxnSpPr>
                <p:spPr>
                  <a:xfrm flipV="1">
                    <a:off x="4631056"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1" name="Straight Arrow Connector 1050"/>
                  <p:cNvCxnSpPr/>
                  <p:nvPr/>
                </p:nvCxnSpPr>
                <p:spPr>
                  <a:xfrm flipV="1">
                    <a:off x="5164449" y="4156574"/>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2" name="Straight Arrow Connector 1051"/>
                  <p:cNvCxnSpPr/>
                  <p:nvPr/>
                </p:nvCxnSpPr>
                <p:spPr>
                  <a:xfrm flipV="1">
                    <a:off x="4417699" y="4003039"/>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3" name="Straight Arrow Connector 1052"/>
                  <p:cNvCxnSpPr/>
                  <p:nvPr/>
                </p:nvCxnSpPr>
                <p:spPr>
                  <a:xfrm flipV="1">
                    <a:off x="4951092" y="3972332"/>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4" name="Straight Arrow Connector 1053"/>
                  <p:cNvCxnSpPr/>
                  <p:nvPr/>
                </p:nvCxnSpPr>
                <p:spPr>
                  <a:xfrm flipV="1">
                    <a:off x="4737735"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5" name="Straight Arrow Connector 1054"/>
                  <p:cNvCxnSpPr/>
                  <p:nvPr/>
                </p:nvCxnSpPr>
                <p:spPr>
                  <a:xfrm flipV="1">
                    <a:off x="5271127" y="4217989"/>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6" name="Straight Arrow Connector 1055"/>
                  <p:cNvCxnSpPr/>
                  <p:nvPr/>
                </p:nvCxnSpPr>
                <p:spPr>
                  <a:xfrm flipV="1">
                    <a:off x="4524378" y="4095160"/>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7" name="Straight Arrow Connector 1056"/>
                  <p:cNvCxnSpPr/>
                  <p:nvPr/>
                </p:nvCxnSpPr>
                <p:spPr>
                  <a:xfrm flipV="1">
                    <a:off x="5377806" y="4250221"/>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8" name="Straight Arrow Connector 1057"/>
                  <p:cNvCxnSpPr/>
                  <p:nvPr/>
                </p:nvCxnSpPr>
                <p:spPr>
                  <a:xfrm flipV="1">
                    <a:off x="5164449"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9" name="Straight Arrow Connector 1058"/>
                  <p:cNvCxnSpPr/>
                  <p:nvPr/>
                </p:nvCxnSpPr>
                <p:spPr>
                  <a:xfrm flipV="1">
                    <a:off x="5697841" y="4268950"/>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0" name="Straight Arrow Connector 1059"/>
                  <p:cNvCxnSpPr/>
                  <p:nvPr/>
                </p:nvCxnSpPr>
                <p:spPr>
                  <a:xfrm flipV="1">
                    <a:off x="4951092" y="4175304"/>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1" name="Straight Arrow Connector 1060"/>
                  <p:cNvCxnSpPr/>
                  <p:nvPr/>
                </p:nvCxnSpPr>
                <p:spPr>
                  <a:xfrm flipV="1">
                    <a:off x="5484484" y="4156574"/>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2" name="Straight Arrow Connector 1061"/>
                  <p:cNvCxnSpPr/>
                  <p:nvPr/>
                </p:nvCxnSpPr>
                <p:spPr>
                  <a:xfrm flipV="1">
                    <a:off x="5271127"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3" name="Straight Arrow Connector 1062"/>
                  <p:cNvCxnSpPr/>
                  <p:nvPr/>
                </p:nvCxnSpPr>
                <p:spPr>
                  <a:xfrm flipV="1">
                    <a:off x="5804520" y="4306408"/>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4" name="Straight Arrow Connector 1063"/>
                  <p:cNvCxnSpPr/>
                  <p:nvPr/>
                </p:nvCxnSpPr>
                <p:spPr>
                  <a:xfrm flipV="1">
                    <a:off x="5057770" y="4231491"/>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5" name="Straight Arrow Connector 1064"/>
                  <p:cNvCxnSpPr/>
                  <p:nvPr/>
                </p:nvCxnSpPr>
                <p:spPr>
                  <a:xfrm flipV="1">
                    <a:off x="5138400" y="4030601"/>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6" name="Straight Arrow Connector 1065"/>
                  <p:cNvCxnSpPr/>
                  <p:nvPr/>
                </p:nvCxnSpPr>
                <p:spPr>
                  <a:xfrm flipV="1">
                    <a:off x="5378427" y="4070461"/>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7" name="Straight Arrow Connector 1066"/>
                  <p:cNvCxnSpPr/>
                  <p:nvPr/>
                </p:nvCxnSpPr>
                <p:spPr>
                  <a:xfrm flipV="1">
                    <a:off x="5218409" y="3831304"/>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8" name="Straight Arrow Connector 1067"/>
                  <p:cNvCxnSpPr/>
                  <p:nvPr/>
                </p:nvCxnSpPr>
                <p:spPr>
                  <a:xfrm flipV="1">
                    <a:off x="5458436" y="4150179"/>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9" name="Straight Arrow Connector 1068"/>
                  <p:cNvCxnSpPr/>
                  <p:nvPr/>
                </p:nvCxnSpPr>
                <p:spPr>
                  <a:xfrm flipV="1">
                    <a:off x="5538444" y="4192018"/>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0" name="Straight Arrow Connector 1069"/>
                  <p:cNvCxnSpPr/>
                  <p:nvPr/>
                </p:nvCxnSpPr>
                <p:spPr>
                  <a:xfrm flipV="1">
                    <a:off x="5378427"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1" name="Straight Arrow Connector 1070"/>
                  <p:cNvCxnSpPr/>
                  <p:nvPr/>
                </p:nvCxnSpPr>
                <p:spPr>
                  <a:xfrm flipV="1">
                    <a:off x="5778471" y="4216330"/>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2" name="Straight Arrow Connector 1071"/>
                  <p:cNvCxnSpPr/>
                  <p:nvPr/>
                </p:nvCxnSpPr>
                <p:spPr>
                  <a:xfrm flipV="1">
                    <a:off x="5218409" y="4094772"/>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3" name="Straight Arrow Connector 1072"/>
                  <p:cNvCxnSpPr/>
                  <p:nvPr/>
                </p:nvCxnSpPr>
                <p:spPr>
                  <a:xfrm flipV="1">
                    <a:off x="5618453" y="4070461"/>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4" name="Straight Arrow Connector 1073"/>
                  <p:cNvCxnSpPr/>
                  <p:nvPr/>
                </p:nvCxnSpPr>
                <p:spPr>
                  <a:xfrm flipV="1">
                    <a:off x="5458436"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5" name="Straight Arrow Connector 1074"/>
                  <p:cNvCxnSpPr/>
                  <p:nvPr/>
                </p:nvCxnSpPr>
                <p:spPr>
                  <a:xfrm flipV="1">
                    <a:off x="5858480" y="4264953"/>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6" name="Straight Arrow Connector 1075"/>
                  <p:cNvCxnSpPr/>
                  <p:nvPr/>
                </p:nvCxnSpPr>
                <p:spPr>
                  <a:xfrm flipV="1">
                    <a:off x="5298418" y="4167707"/>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7" name="Straight Arrow Connector 1076"/>
                  <p:cNvCxnSpPr/>
                  <p:nvPr/>
                </p:nvCxnSpPr>
                <p:spPr>
                  <a:xfrm flipV="1">
                    <a:off x="5390400" y="4229472"/>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grpSp>
          <p:grpSp>
            <p:nvGrpSpPr>
              <p:cNvPr id="682" name="Group 689"/>
              <p:cNvGrpSpPr/>
              <p:nvPr/>
            </p:nvGrpSpPr>
            <p:grpSpPr>
              <a:xfrm>
                <a:off x="3059832" y="3356992"/>
                <a:ext cx="3528392" cy="950416"/>
                <a:chOff x="3059832" y="3159170"/>
                <a:chExt cx="3528392" cy="1148238"/>
              </a:xfrm>
            </p:grpSpPr>
            <p:cxnSp>
              <p:nvCxnSpPr>
                <p:cNvPr id="683" name="Straight Arrow Connector 682"/>
                <p:cNvCxnSpPr/>
                <p:nvPr/>
              </p:nvCxnSpPr>
              <p:spPr>
                <a:xfrm flipV="1">
                  <a:off x="3546016"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4" name="Straight Arrow Connector 683"/>
                <p:cNvCxnSpPr/>
                <p:nvPr/>
              </p:nvCxnSpPr>
              <p:spPr>
                <a:xfrm flipV="1">
                  <a:off x="3177474"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5" name="Straight Arrow Connector 684"/>
                <p:cNvCxnSpPr/>
                <p:nvPr/>
              </p:nvCxnSpPr>
              <p:spPr>
                <a:xfrm flipV="1">
                  <a:off x="3730287"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6" name="Straight Arrow Connector 685"/>
                <p:cNvCxnSpPr/>
                <p:nvPr/>
              </p:nvCxnSpPr>
              <p:spPr>
                <a:xfrm flipV="1">
                  <a:off x="4098829"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7" name="Straight Arrow Connector 686"/>
                <p:cNvCxnSpPr/>
                <p:nvPr/>
              </p:nvCxnSpPr>
              <p:spPr>
                <a:xfrm flipV="1">
                  <a:off x="4559507" y="3848706"/>
                  <a:ext cx="0" cy="4324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8" name="Straight Arrow Connector 687"/>
                <p:cNvCxnSpPr/>
                <p:nvPr/>
              </p:nvCxnSpPr>
              <p:spPr>
                <a:xfrm flipH="1" flipV="1">
                  <a:off x="3269609" y="3433967"/>
                  <a:ext cx="13972"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9" name="Straight Arrow Connector 688"/>
                <p:cNvCxnSpPr/>
                <p:nvPr/>
              </p:nvCxnSpPr>
              <p:spPr>
                <a:xfrm flipV="1">
                  <a:off x="373028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0" name="Straight Arrow Connector 689"/>
                <p:cNvCxnSpPr/>
                <p:nvPr/>
              </p:nvCxnSpPr>
              <p:spPr>
                <a:xfrm flipV="1">
                  <a:off x="3822423"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1" name="Straight Arrow Connector 690"/>
                <p:cNvCxnSpPr/>
                <p:nvPr/>
              </p:nvCxnSpPr>
              <p:spPr>
                <a:xfrm flipV="1">
                  <a:off x="3453881"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2" name="Straight Arrow Connector 691"/>
                <p:cNvCxnSpPr/>
                <p:nvPr/>
              </p:nvCxnSpPr>
              <p:spPr>
                <a:xfrm flipV="1">
                  <a:off x="4006694"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3" name="Straight Arrow Connector 692"/>
                <p:cNvCxnSpPr/>
                <p:nvPr/>
              </p:nvCxnSpPr>
              <p:spPr>
                <a:xfrm flipV="1">
                  <a:off x="4375236" y="3909632"/>
                  <a:ext cx="0" cy="389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4" name="Straight Arrow Connector 693"/>
                <p:cNvCxnSpPr/>
                <p:nvPr/>
              </p:nvCxnSpPr>
              <p:spPr>
                <a:xfrm flipV="1">
                  <a:off x="4835914" y="3891948"/>
                  <a:ext cx="0" cy="389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5" name="Straight Arrow Connector 694"/>
                <p:cNvCxnSpPr/>
                <p:nvPr/>
              </p:nvCxnSpPr>
              <p:spPr>
                <a:xfrm flipV="1">
                  <a:off x="3177474"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6" name="Straight Arrow Connector 695"/>
                <p:cNvCxnSpPr/>
                <p:nvPr/>
              </p:nvCxnSpPr>
              <p:spPr>
                <a:xfrm flipV="1">
                  <a:off x="357377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7" name="Straight Arrow Connector 696"/>
                <p:cNvCxnSpPr/>
                <p:nvPr/>
              </p:nvCxnSpPr>
              <p:spPr>
                <a:xfrm flipV="1">
                  <a:off x="4006694"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8" name="Straight Arrow Connector 697"/>
                <p:cNvCxnSpPr/>
                <p:nvPr/>
              </p:nvCxnSpPr>
              <p:spPr>
                <a:xfrm flipV="1">
                  <a:off x="3638152"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9" name="Straight Arrow Connector 698"/>
                <p:cNvCxnSpPr/>
                <p:nvPr/>
              </p:nvCxnSpPr>
              <p:spPr>
                <a:xfrm flipV="1">
                  <a:off x="3822423"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0" name="Straight Arrow Connector 699"/>
                <p:cNvCxnSpPr/>
                <p:nvPr/>
              </p:nvCxnSpPr>
              <p:spPr>
                <a:xfrm flipV="1">
                  <a:off x="4190965"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1" name="Straight Arrow Connector 700"/>
                <p:cNvCxnSpPr/>
                <p:nvPr/>
              </p:nvCxnSpPr>
              <p:spPr>
                <a:xfrm flipV="1">
                  <a:off x="4651642" y="3823148"/>
                  <a:ext cx="0" cy="4579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2" name="Straight Arrow Connector 701"/>
                <p:cNvCxnSpPr/>
                <p:nvPr/>
              </p:nvCxnSpPr>
              <p:spPr>
                <a:xfrm flipV="1">
                  <a:off x="3154606" y="3743211"/>
                  <a:ext cx="0" cy="55560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3" name="Straight Arrow Connector 702"/>
                <p:cNvCxnSpPr/>
                <p:nvPr/>
              </p:nvCxnSpPr>
              <p:spPr>
                <a:xfrm flipV="1">
                  <a:off x="3946884"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4" name="Straight Arrow Connector 703"/>
                <p:cNvCxnSpPr/>
                <p:nvPr/>
              </p:nvCxnSpPr>
              <p:spPr>
                <a:xfrm flipV="1">
                  <a:off x="4098829" y="3693421"/>
                  <a:ext cx="0" cy="5966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5" name="Straight Arrow Connector 704"/>
                <p:cNvCxnSpPr/>
                <p:nvPr/>
              </p:nvCxnSpPr>
              <p:spPr>
                <a:xfrm flipV="1">
                  <a:off x="4467371" y="3736663"/>
                  <a:ext cx="0" cy="5621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6" name="Straight Arrow Connector 705"/>
                <p:cNvCxnSpPr/>
                <p:nvPr/>
              </p:nvCxnSpPr>
              <p:spPr>
                <a:xfrm flipV="1">
                  <a:off x="4928049" y="3978433"/>
                  <a:ext cx="0" cy="302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7" name="Straight Arrow Connector 706"/>
                <p:cNvCxnSpPr/>
                <p:nvPr/>
              </p:nvCxnSpPr>
              <p:spPr>
                <a:xfrm flipV="1">
                  <a:off x="3638152"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8" name="Straight Arrow Connector 707"/>
                <p:cNvCxnSpPr/>
                <p:nvPr/>
              </p:nvCxnSpPr>
              <p:spPr>
                <a:xfrm flipV="1">
                  <a:off x="4098829"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9" name="Straight Arrow Connector 708"/>
                <p:cNvCxnSpPr/>
                <p:nvPr/>
              </p:nvCxnSpPr>
              <p:spPr>
                <a:xfrm flipV="1">
                  <a:off x="3085338"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0" name="Straight Arrow Connector 709"/>
                <p:cNvCxnSpPr/>
                <p:nvPr/>
              </p:nvCxnSpPr>
              <p:spPr>
                <a:xfrm flipV="1">
                  <a:off x="3361745"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1" name="Straight Arrow Connector 710"/>
                <p:cNvCxnSpPr/>
                <p:nvPr/>
              </p:nvCxnSpPr>
              <p:spPr>
                <a:xfrm flipV="1">
                  <a:off x="4283100" y="3823148"/>
                  <a:ext cx="0" cy="4842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2" name="Straight Arrow Connector 711"/>
                <p:cNvCxnSpPr/>
                <p:nvPr/>
              </p:nvCxnSpPr>
              <p:spPr>
                <a:xfrm flipV="1">
                  <a:off x="5020185" y="4023823"/>
                  <a:ext cx="0" cy="26374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3" name="Straight Arrow Connector 712"/>
                <p:cNvCxnSpPr/>
                <p:nvPr/>
              </p:nvCxnSpPr>
              <p:spPr>
                <a:xfrm flipV="1">
                  <a:off x="4835914" y="3944698"/>
                  <a:ext cx="0" cy="3428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4" name="Straight Arrow Connector 713"/>
                <p:cNvCxnSpPr/>
                <p:nvPr/>
              </p:nvCxnSpPr>
              <p:spPr>
                <a:xfrm flipV="1">
                  <a:off x="5296591" y="4050198"/>
                  <a:ext cx="0" cy="2373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5" name="Straight Arrow Connector 714"/>
                <p:cNvCxnSpPr/>
                <p:nvPr/>
              </p:nvCxnSpPr>
              <p:spPr>
                <a:xfrm flipV="1">
                  <a:off x="4651642" y="3918323"/>
                  <a:ext cx="0" cy="38049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6" name="Straight Arrow Connector 715"/>
                <p:cNvCxnSpPr/>
                <p:nvPr/>
              </p:nvCxnSpPr>
              <p:spPr>
                <a:xfrm flipV="1">
                  <a:off x="5112320" y="3891948"/>
                  <a:ext cx="0" cy="395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7" name="Straight Arrow Connector 716"/>
                <p:cNvCxnSpPr/>
                <p:nvPr/>
              </p:nvCxnSpPr>
              <p:spPr>
                <a:xfrm flipV="1">
                  <a:off x="4928049" y="3944698"/>
                  <a:ext cx="0" cy="3428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8" name="Straight Arrow Connector 717"/>
                <p:cNvCxnSpPr/>
                <p:nvPr/>
              </p:nvCxnSpPr>
              <p:spPr>
                <a:xfrm flipV="1">
                  <a:off x="5388727" y="4102947"/>
                  <a:ext cx="0" cy="1846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9" name="Straight Arrow Connector 718"/>
                <p:cNvCxnSpPr/>
                <p:nvPr/>
              </p:nvCxnSpPr>
              <p:spPr>
                <a:xfrm flipV="1">
                  <a:off x="4743778" y="3997448"/>
                  <a:ext cx="0" cy="2901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0" name="Straight Arrow Connector 719"/>
                <p:cNvCxnSpPr/>
                <p:nvPr/>
              </p:nvCxnSpPr>
              <p:spPr>
                <a:xfrm flipV="1">
                  <a:off x="3303734"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1" name="Straight Arrow Connector 720"/>
                <p:cNvCxnSpPr/>
                <p:nvPr/>
              </p:nvCxnSpPr>
              <p:spPr>
                <a:xfrm flipV="1">
                  <a:off x="3576728"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2" name="Straight Arrow Connector 721"/>
                <p:cNvCxnSpPr/>
                <p:nvPr/>
              </p:nvCxnSpPr>
              <p:spPr>
                <a:xfrm flipV="1">
                  <a:off x="4122717" y="3959348"/>
                  <a:ext cx="0" cy="3319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3" name="Straight Arrow Connector 722"/>
                <p:cNvCxnSpPr/>
                <p:nvPr/>
              </p:nvCxnSpPr>
              <p:spPr>
                <a:xfrm flipV="1">
                  <a:off x="4805201" y="4106869"/>
                  <a:ext cx="0" cy="1844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4" name="Straight Arrow Connector 723"/>
                <p:cNvCxnSpPr/>
                <p:nvPr/>
              </p:nvCxnSpPr>
              <p:spPr>
                <a:xfrm flipV="1">
                  <a:off x="3576728"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5" name="Straight Arrow Connector 724"/>
                <p:cNvCxnSpPr/>
                <p:nvPr/>
              </p:nvCxnSpPr>
              <p:spPr>
                <a:xfrm flipV="1">
                  <a:off x="3713225"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6" name="Straight Arrow Connector 725"/>
                <p:cNvCxnSpPr/>
                <p:nvPr/>
              </p:nvCxnSpPr>
              <p:spPr>
                <a:xfrm flipV="1">
                  <a:off x="3167237"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7" name="Straight Arrow Connector 726"/>
                <p:cNvCxnSpPr/>
                <p:nvPr/>
              </p:nvCxnSpPr>
              <p:spPr>
                <a:xfrm flipV="1">
                  <a:off x="3986219"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8" name="Straight Arrow Connector 727"/>
                <p:cNvCxnSpPr/>
                <p:nvPr/>
              </p:nvCxnSpPr>
              <p:spPr>
                <a:xfrm flipV="1">
                  <a:off x="4532207" y="4051549"/>
                  <a:ext cx="0" cy="2397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9" name="Straight Arrow Connector 728"/>
                <p:cNvCxnSpPr/>
                <p:nvPr/>
              </p:nvCxnSpPr>
              <p:spPr>
                <a:xfrm flipV="1">
                  <a:off x="5214693" y="4125310"/>
                  <a:ext cx="0" cy="1659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0" name="Straight Arrow Connector 729"/>
                <p:cNvCxnSpPr/>
                <p:nvPr/>
              </p:nvCxnSpPr>
              <p:spPr>
                <a:xfrm flipV="1">
                  <a:off x="3344860"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1" name="Straight Arrow Connector 730"/>
                <p:cNvCxnSpPr/>
                <p:nvPr/>
              </p:nvCxnSpPr>
              <p:spPr>
                <a:xfrm flipV="1">
                  <a:off x="3986219"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2" name="Straight Arrow Connector 731"/>
                <p:cNvCxnSpPr/>
                <p:nvPr/>
              </p:nvCxnSpPr>
              <p:spPr>
                <a:xfrm flipV="1">
                  <a:off x="3440231"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3" name="Straight Arrow Connector 732"/>
                <p:cNvCxnSpPr/>
                <p:nvPr/>
              </p:nvCxnSpPr>
              <p:spPr>
                <a:xfrm flipV="1">
                  <a:off x="3713225"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4" name="Straight Arrow Connector 733"/>
                <p:cNvCxnSpPr/>
                <p:nvPr/>
              </p:nvCxnSpPr>
              <p:spPr>
                <a:xfrm flipV="1">
                  <a:off x="4259213" y="4033109"/>
                  <a:ext cx="0" cy="2581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5" name="Straight Arrow Connector 734"/>
                <p:cNvCxnSpPr/>
                <p:nvPr/>
              </p:nvCxnSpPr>
              <p:spPr>
                <a:xfrm flipV="1">
                  <a:off x="4941699" y="4014668"/>
                  <a:ext cx="0" cy="276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6" name="Straight Arrow Connector 735"/>
                <p:cNvCxnSpPr/>
                <p:nvPr/>
              </p:nvCxnSpPr>
              <p:spPr>
                <a:xfrm flipV="1">
                  <a:off x="3713225"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7" name="Straight Arrow Connector 736"/>
                <p:cNvCxnSpPr/>
                <p:nvPr/>
              </p:nvCxnSpPr>
              <p:spPr>
                <a:xfrm flipV="1">
                  <a:off x="3897612"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8" name="Straight Arrow Connector 737"/>
                <p:cNvCxnSpPr/>
                <p:nvPr/>
              </p:nvCxnSpPr>
              <p:spPr>
                <a:xfrm flipV="1">
                  <a:off x="4122717"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9" name="Straight Arrow Connector 738"/>
                <p:cNvCxnSpPr/>
                <p:nvPr/>
              </p:nvCxnSpPr>
              <p:spPr>
                <a:xfrm flipV="1">
                  <a:off x="4668705" y="4051549"/>
                  <a:ext cx="0" cy="2397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0" name="Straight Arrow Connector 739"/>
                <p:cNvCxnSpPr/>
                <p:nvPr/>
              </p:nvCxnSpPr>
              <p:spPr>
                <a:xfrm flipV="1">
                  <a:off x="5351190" y="4162191"/>
                  <a:ext cx="0" cy="1290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1" name="Straight Arrow Connector 740"/>
                <p:cNvCxnSpPr/>
                <p:nvPr/>
              </p:nvCxnSpPr>
              <p:spPr>
                <a:xfrm flipV="1">
                  <a:off x="3440231"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2" name="Straight Arrow Connector 741"/>
                <p:cNvCxnSpPr/>
                <p:nvPr/>
              </p:nvCxnSpPr>
              <p:spPr>
                <a:xfrm flipV="1">
                  <a:off x="4122717"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3" name="Straight Arrow Connector 742"/>
                <p:cNvCxnSpPr/>
                <p:nvPr/>
              </p:nvCxnSpPr>
              <p:spPr>
                <a:xfrm flipV="1">
                  <a:off x="4395711" y="4088429"/>
                  <a:ext cx="0" cy="2065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4" name="Straight Arrow Connector 743"/>
                <p:cNvCxnSpPr/>
                <p:nvPr/>
              </p:nvCxnSpPr>
              <p:spPr>
                <a:xfrm flipV="1">
                  <a:off x="5487687" y="4181547"/>
                  <a:ext cx="0" cy="1124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5" name="Straight Arrow Connector 744"/>
                <p:cNvCxnSpPr/>
                <p:nvPr/>
              </p:nvCxnSpPr>
              <p:spPr>
                <a:xfrm flipV="1">
                  <a:off x="5214693" y="4147805"/>
                  <a:ext cx="0" cy="1462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6" name="Straight Arrow Connector 745"/>
                <p:cNvCxnSpPr/>
                <p:nvPr/>
              </p:nvCxnSpPr>
              <p:spPr>
                <a:xfrm flipV="1">
                  <a:off x="5897178" y="4192794"/>
                  <a:ext cx="0" cy="1012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7" name="Straight Arrow Connector 746"/>
                <p:cNvCxnSpPr/>
                <p:nvPr/>
              </p:nvCxnSpPr>
              <p:spPr>
                <a:xfrm flipV="1">
                  <a:off x="4941699" y="4136557"/>
                  <a:ext cx="0" cy="1622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8" name="Straight Arrow Connector 747"/>
                <p:cNvCxnSpPr/>
                <p:nvPr/>
              </p:nvCxnSpPr>
              <p:spPr>
                <a:xfrm flipV="1">
                  <a:off x="5624184" y="4125310"/>
                  <a:ext cx="0" cy="168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9" name="Straight Arrow Connector 748"/>
                <p:cNvCxnSpPr/>
                <p:nvPr/>
              </p:nvCxnSpPr>
              <p:spPr>
                <a:xfrm flipV="1">
                  <a:off x="5351190" y="4147805"/>
                  <a:ext cx="0" cy="1462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0" name="Straight Arrow Connector 749"/>
                <p:cNvCxnSpPr/>
                <p:nvPr/>
              </p:nvCxnSpPr>
              <p:spPr>
                <a:xfrm flipV="1">
                  <a:off x="6033676" y="4215288"/>
                  <a:ext cx="0" cy="787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1" name="Straight Arrow Connector 750"/>
                <p:cNvCxnSpPr/>
                <p:nvPr/>
              </p:nvCxnSpPr>
              <p:spPr>
                <a:xfrm flipV="1">
                  <a:off x="5078195" y="4170299"/>
                  <a:ext cx="0" cy="1237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2" name="Straight Arrow Connector 751"/>
                <p:cNvCxnSpPr/>
                <p:nvPr/>
              </p:nvCxnSpPr>
              <p:spPr>
                <a:xfrm flipV="1">
                  <a:off x="5181363" y="4049660"/>
                  <a:ext cx="0" cy="239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3" name="Straight Arrow Connector 752"/>
                <p:cNvCxnSpPr/>
                <p:nvPr/>
              </p:nvCxnSpPr>
              <p:spPr>
                <a:xfrm flipV="1">
                  <a:off x="5488482" y="4073597"/>
                  <a:ext cx="0" cy="2154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4" name="Straight Arrow Connector 753"/>
                <p:cNvCxnSpPr/>
                <p:nvPr/>
              </p:nvCxnSpPr>
              <p:spPr>
                <a:xfrm flipV="1">
                  <a:off x="5283736" y="3929978"/>
                  <a:ext cx="0" cy="3590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5" name="Straight Arrow Connector 754"/>
                <p:cNvCxnSpPr/>
                <p:nvPr/>
              </p:nvCxnSpPr>
              <p:spPr>
                <a:xfrm flipV="1">
                  <a:off x="5590855" y="4121469"/>
                  <a:ext cx="0" cy="16755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6" name="Straight Arrow Connector 755"/>
                <p:cNvCxnSpPr/>
                <p:nvPr/>
              </p:nvCxnSpPr>
              <p:spPr>
                <a:xfrm flipV="1">
                  <a:off x="5693226" y="4146594"/>
                  <a:ext cx="0" cy="1459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7" name="Straight Arrow Connector 756"/>
                <p:cNvCxnSpPr/>
                <p:nvPr/>
              </p:nvCxnSpPr>
              <p:spPr>
                <a:xfrm flipV="1">
                  <a:off x="5488482" y="4102796"/>
                  <a:ext cx="0" cy="1897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8" name="Straight Arrow Connector 757"/>
                <p:cNvCxnSpPr/>
                <p:nvPr/>
              </p:nvCxnSpPr>
              <p:spPr>
                <a:xfrm flipV="1">
                  <a:off x="6000345" y="4161194"/>
                  <a:ext cx="0" cy="1313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9" name="Straight Arrow Connector 758"/>
                <p:cNvCxnSpPr/>
                <p:nvPr/>
              </p:nvCxnSpPr>
              <p:spPr>
                <a:xfrm flipV="1">
                  <a:off x="5283736" y="4088196"/>
                  <a:ext cx="0" cy="2106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0" name="Straight Arrow Connector 759"/>
                <p:cNvCxnSpPr/>
                <p:nvPr/>
              </p:nvCxnSpPr>
              <p:spPr>
                <a:xfrm flipV="1">
                  <a:off x="5795599" y="4073597"/>
                  <a:ext cx="0" cy="2189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1" name="Straight Arrow Connector 760"/>
                <p:cNvCxnSpPr/>
                <p:nvPr/>
              </p:nvCxnSpPr>
              <p:spPr>
                <a:xfrm flipV="1">
                  <a:off x="5590855" y="4102796"/>
                  <a:ext cx="0" cy="1897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2" name="Straight Arrow Connector 761"/>
                <p:cNvCxnSpPr/>
                <p:nvPr/>
              </p:nvCxnSpPr>
              <p:spPr>
                <a:xfrm flipV="1">
                  <a:off x="6102718" y="4190393"/>
                  <a:ext cx="0" cy="1021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3" name="Straight Arrow Connector 762"/>
                <p:cNvCxnSpPr/>
                <p:nvPr/>
              </p:nvCxnSpPr>
              <p:spPr>
                <a:xfrm flipV="1">
                  <a:off x="5386109" y="4131995"/>
                  <a:ext cx="0" cy="1605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4" name="Straight Arrow Connector 763"/>
                <p:cNvCxnSpPr/>
                <p:nvPr/>
              </p:nvCxnSpPr>
              <p:spPr>
                <a:xfrm flipV="1">
                  <a:off x="5503802" y="4169086"/>
                  <a:ext cx="0" cy="1237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5" name="Straight Arrow Connector 764"/>
                <p:cNvCxnSpPr/>
                <p:nvPr/>
              </p:nvCxnSpPr>
              <p:spPr>
                <a:xfrm flipV="1">
                  <a:off x="4197629" y="4091980"/>
                  <a:ext cx="0" cy="20308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6" name="Straight Arrow Connector 765"/>
                <p:cNvCxnSpPr/>
                <p:nvPr/>
              </p:nvCxnSpPr>
              <p:spPr>
                <a:xfrm flipV="1">
                  <a:off x="3967389" y="4120594"/>
                  <a:ext cx="0" cy="1827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7" name="Straight Arrow Connector 766"/>
                <p:cNvCxnSpPr/>
                <p:nvPr/>
              </p:nvCxnSpPr>
              <p:spPr>
                <a:xfrm flipV="1">
                  <a:off x="4542988" y="4112288"/>
                  <a:ext cx="0" cy="1827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8" name="Straight Arrow Connector 767"/>
                <p:cNvCxnSpPr/>
                <p:nvPr/>
              </p:nvCxnSpPr>
              <p:spPr>
                <a:xfrm flipV="1">
                  <a:off x="4312748" y="4079976"/>
                  <a:ext cx="0" cy="21509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9" name="Straight Arrow Connector 768"/>
                <p:cNvCxnSpPr/>
                <p:nvPr/>
              </p:nvCxnSpPr>
              <p:spPr>
                <a:xfrm flipV="1">
                  <a:off x="4082509" y="4039359"/>
                  <a:ext cx="0" cy="2640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0" name="Straight Arrow Connector 769"/>
                <p:cNvCxnSpPr/>
                <p:nvPr/>
              </p:nvCxnSpPr>
              <p:spPr>
                <a:xfrm flipV="1">
                  <a:off x="4658108" y="4152906"/>
                  <a:ext cx="0" cy="14216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1" name="Straight Arrow Connector 770"/>
                <p:cNvCxnSpPr/>
                <p:nvPr/>
              </p:nvCxnSpPr>
              <p:spPr>
                <a:xfrm flipV="1">
                  <a:off x="3852269" y="4079976"/>
                  <a:ext cx="0" cy="22743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2" name="Straight Arrow Connector 771"/>
                <p:cNvCxnSpPr/>
                <p:nvPr/>
              </p:nvCxnSpPr>
              <p:spPr>
                <a:xfrm flipV="1">
                  <a:off x="4773227" y="4174223"/>
                  <a:ext cx="0" cy="123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3" name="Straight Arrow Connector 772"/>
                <p:cNvCxnSpPr/>
                <p:nvPr/>
              </p:nvCxnSpPr>
              <p:spPr>
                <a:xfrm flipV="1">
                  <a:off x="4542988" y="4137062"/>
                  <a:ext cx="0" cy="16103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4" name="Straight Arrow Connector 773"/>
                <p:cNvCxnSpPr/>
                <p:nvPr/>
              </p:nvCxnSpPr>
              <p:spPr>
                <a:xfrm flipV="1">
                  <a:off x="5118587" y="4186610"/>
                  <a:ext cx="0" cy="1114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5" name="Straight Arrow Connector 774"/>
                <p:cNvCxnSpPr/>
                <p:nvPr/>
              </p:nvCxnSpPr>
              <p:spPr>
                <a:xfrm flipV="1">
                  <a:off x="4312748" y="4124675"/>
                  <a:ext cx="0" cy="178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6" name="Straight Arrow Connector 775"/>
                <p:cNvCxnSpPr/>
                <p:nvPr/>
              </p:nvCxnSpPr>
              <p:spPr>
                <a:xfrm flipV="1">
                  <a:off x="4888347" y="4112288"/>
                  <a:ext cx="0" cy="185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7" name="Straight Arrow Connector 776"/>
                <p:cNvCxnSpPr/>
                <p:nvPr/>
              </p:nvCxnSpPr>
              <p:spPr>
                <a:xfrm flipV="1">
                  <a:off x="4658108" y="4137062"/>
                  <a:ext cx="0" cy="16103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8" name="Straight Arrow Connector 777"/>
                <p:cNvCxnSpPr/>
                <p:nvPr/>
              </p:nvCxnSpPr>
              <p:spPr>
                <a:xfrm flipV="1">
                  <a:off x="5233706" y="4211384"/>
                  <a:ext cx="0" cy="867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9" name="Straight Arrow Connector 778"/>
                <p:cNvCxnSpPr/>
                <p:nvPr/>
              </p:nvCxnSpPr>
              <p:spPr>
                <a:xfrm flipV="1">
                  <a:off x="4427868" y="4161836"/>
                  <a:ext cx="0" cy="1362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0" name="Straight Arrow Connector 779"/>
                <p:cNvCxnSpPr/>
                <p:nvPr/>
              </p:nvCxnSpPr>
              <p:spPr>
                <a:xfrm flipV="1">
                  <a:off x="4504614" y="4213226"/>
                  <a:ext cx="0" cy="86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1" name="Straight Arrow Connector 780"/>
                <p:cNvCxnSpPr/>
                <p:nvPr/>
              </p:nvCxnSpPr>
              <p:spPr>
                <a:xfrm flipV="1">
                  <a:off x="4163519" y="4187244"/>
                  <a:ext cx="0" cy="1125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2" name="Straight Arrow Connector 781"/>
                <p:cNvCxnSpPr/>
                <p:nvPr/>
              </p:nvCxnSpPr>
              <p:spPr>
                <a:xfrm flipV="1">
                  <a:off x="5016258" y="4221886"/>
                  <a:ext cx="0" cy="779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3" name="Straight Arrow Connector 782"/>
                <p:cNvCxnSpPr/>
                <p:nvPr/>
              </p:nvCxnSpPr>
              <p:spPr>
                <a:xfrm flipV="1">
                  <a:off x="3822423" y="4178584"/>
                  <a:ext cx="0" cy="121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4" name="Straight Arrow Connector 783"/>
                <p:cNvCxnSpPr/>
                <p:nvPr/>
              </p:nvCxnSpPr>
              <p:spPr>
                <a:xfrm flipV="1">
                  <a:off x="4675163" y="4169924"/>
                  <a:ext cx="0" cy="1299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5" name="Straight Arrow Connector 784"/>
                <p:cNvCxnSpPr/>
                <p:nvPr/>
              </p:nvCxnSpPr>
              <p:spPr>
                <a:xfrm flipV="1">
                  <a:off x="4334067" y="4187244"/>
                  <a:ext cx="0" cy="1125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6" name="Straight Arrow Connector 785"/>
                <p:cNvCxnSpPr/>
                <p:nvPr/>
              </p:nvCxnSpPr>
              <p:spPr>
                <a:xfrm flipV="1">
                  <a:off x="5186805" y="4239207"/>
                  <a:ext cx="0" cy="60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7" name="Straight Arrow Connector 786"/>
                <p:cNvCxnSpPr/>
                <p:nvPr/>
              </p:nvCxnSpPr>
              <p:spPr>
                <a:xfrm flipV="1">
                  <a:off x="3992972" y="4204565"/>
                  <a:ext cx="0" cy="969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8" name="Straight Arrow Connector 787"/>
                <p:cNvCxnSpPr/>
                <p:nvPr/>
              </p:nvCxnSpPr>
              <p:spPr>
                <a:xfrm flipV="1">
                  <a:off x="5357354" y="4248297"/>
                  <a:ext cx="0" cy="528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9" name="Straight Arrow Connector 788"/>
                <p:cNvCxnSpPr/>
                <p:nvPr/>
              </p:nvCxnSpPr>
              <p:spPr>
                <a:xfrm flipV="1">
                  <a:off x="5016258" y="4232451"/>
                  <a:ext cx="0" cy="686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0" name="Straight Arrow Connector 789"/>
                <p:cNvCxnSpPr/>
                <p:nvPr/>
              </p:nvCxnSpPr>
              <p:spPr>
                <a:xfrm flipV="1">
                  <a:off x="5868996" y="4253580"/>
                  <a:ext cx="0" cy="475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1" name="Straight Arrow Connector 790"/>
                <p:cNvCxnSpPr/>
                <p:nvPr/>
              </p:nvCxnSpPr>
              <p:spPr>
                <a:xfrm flipV="1">
                  <a:off x="4675163" y="4227168"/>
                  <a:ext cx="0" cy="762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2" name="Straight Arrow Connector 791"/>
                <p:cNvCxnSpPr/>
                <p:nvPr/>
              </p:nvCxnSpPr>
              <p:spPr>
                <a:xfrm flipV="1">
                  <a:off x="5527901" y="4221886"/>
                  <a:ext cx="0" cy="7923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3" name="Straight Arrow Connector 792"/>
                <p:cNvCxnSpPr/>
                <p:nvPr/>
              </p:nvCxnSpPr>
              <p:spPr>
                <a:xfrm flipV="1">
                  <a:off x="5186805" y="4232451"/>
                  <a:ext cx="0" cy="686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4" name="Straight Arrow Connector 793"/>
                <p:cNvCxnSpPr/>
                <p:nvPr/>
              </p:nvCxnSpPr>
              <p:spPr>
                <a:xfrm flipV="1">
                  <a:off x="6039545" y="4264144"/>
                  <a:ext cx="0" cy="3697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5" name="Straight Arrow Connector 794"/>
                <p:cNvCxnSpPr/>
                <p:nvPr/>
              </p:nvCxnSpPr>
              <p:spPr>
                <a:xfrm flipV="1">
                  <a:off x="4845710" y="4243015"/>
                  <a:ext cx="0" cy="58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6" name="Straight Arrow Connector 795"/>
                <p:cNvCxnSpPr/>
                <p:nvPr/>
              </p:nvCxnSpPr>
              <p:spPr>
                <a:xfrm flipV="1">
                  <a:off x="4974613" y="4186357"/>
                  <a:ext cx="0" cy="1124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7" name="Straight Arrow Connector 796"/>
                <p:cNvCxnSpPr/>
                <p:nvPr/>
              </p:nvCxnSpPr>
              <p:spPr>
                <a:xfrm flipV="1">
                  <a:off x="5358346" y="4197599"/>
                  <a:ext cx="0" cy="10117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8" name="Straight Arrow Connector 797"/>
                <p:cNvCxnSpPr/>
                <p:nvPr/>
              </p:nvCxnSpPr>
              <p:spPr>
                <a:xfrm flipV="1">
                  <a:off x="5102524" y="4130149"/>
                  <a:ext cx="0" cy="1686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9" name="Straight Arrow Connector 798"/>
                <p:cNvCxnSpPr/>
                <p:nvPr/>
              </p:nvCxnSpPr>
              <p:spPr>
                <a:xfrm flipV="1">
                  <a:off x="5486257" y="4220082"/>
                  <a:ext cx="0" cy="78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0" name="Straight Arrow Connector 799"/>
                <p:cNvCxnSpPr/>
                <p:nvPr/>
              </p:nvCxnSpPr>
              <p:spPr>
                <a:xfrm flipV="1">
                  <a:off x="5614167" y="4231882"/>
                  <a:ext cx="0" cy="6856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1" name="Straight Arrow Connector 800"/>
                <p:cNvCxnSpPr/>
                <p:nvPr/>
              </p:nvCxnSpPr>
              <p:spPr>
                <a:xfrm flipV="1">
                  <a:off x="5358346" y="4211312"/>
                  <a:ext cx="0" cy="891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2" name="Straight Arrow Connector 801"/>
                <p:cNvCxnSpPr/>
                <p:nvPr/>
              </p:nvCxnSpPr>
              <p:spPr>
                <a:xfrm flipV="1">
                  <a:off x="5997900" y="4238739"/>
                  <a:ext cx="0" cy="61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3" name="Straight Arrow Connector 802"/>
                <p:cNvCxnSpPr/>
                <p:nvPr/>
              </p:nvCxnSpPr>
              <p:spPr>
                <a:xfrm flipV="1">
                  <a:off x="5102524" y="4204456"/>
                  <a:ext cx="0" cy="989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4" name="Straight Arrow Connector 803"/>
                <p:cNvCxnSpPr/>
                <p:nvPr/>
              </p:nvCxnSpPr>
              <p:spPr>
                <a:xfrm flipV="1">
                  <a:off x="5742078" y="4197599"/>
                  <a:ext cx="0" cy="1028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5" name="Straight Arrow Connector 804"/>
                <p:cNvCxnSpPr/>
                <p:nvPr/>
              </p:nvCxnSpPr>
              <p:spPr>
                <a:xfrm flipV="1">
                  <a:off x="5486257" y="4211312"/>
                  <a:ext cx="0" cy="891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6" name="Straight Arrow Connector 805"/>
                <p:cNvCxnSpPr/>
                <p:nvPr/>
              </p:nvCxnSpPr>
              <p:spPr>
                <a:xfrm flipV="1">
                  <a:off x="6125811" y="4252452"/>
                  <a:ext cx="0" cy="479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7" name="Straight Arrow Connector 806"/>
                <p:cNvCxnSpPr/>
                <p:nvPr/>
              </p:nvCxnSpPr>
              <p:spPr>
                <a:xfrm flipV="1">
                  <a:off x="5230435" y="4225026"/>
                  <a:ext cx="0" cy="754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8" name="Straight Arrow Connector 807"/>
                <p:cNvCxnSpPr/>
                <p:nvPr/>
              </p:nvCxnSpPr>
              <p:spPr>
                <a:xfrm flipV="1">
                  <a:off x="5377488" y="4242446"/>
                  <a:ext cx="0" cy="58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9" name="Straight Arrow Connector 808"/>
                <p:cNvCxnSpPr/>
                <p:nvPr/>
              </p:nvCxnSpPr>
              <p:spPr>
                <a:xfrm flipV="1">
                  <a:off x="3707904"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0" name="Straight Arrow Connector 809"/>
                <p:cNvCxnSpPr/>
                <p:nvPr/>
              </p:nvCxnSpPr>
              <p:spPr>
                <a:xfrm flipV="1">
                  <a:off x="3419872"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1" name="Straight Arrow Connector 810"/>
                <p:cNvCxnSpPr/>
                <p:nvPr/>
              </p:nvCxnSpPr>
              <p:spPr>
                <a:xfrm flipV="1">
                  <a:off x="3851920"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2" name="Straight Arrow Connector 811"/>
                <p:cNvCxnSpPr/>
                <p:nvPr/>
              </p:nvCxnSpPr>
              <p:spPr>
                <a:xfrm flipV="1">
                  <a:off x="4139952"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3" name="Straight Arrow Connector 812"/>
                <p:cNvCxnSpPr/>
                <p:nvPr/>
              </p:nvCxnSpPr>
              <p:spPr>
                <a:xfrm flipV="1">
                  <a:off x="4499992" y="3704392"/>
                  <a:ext cx="0" cy="56847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4" name="Straight Arrow Connector 813"/>
                <p:cNvCxnSpPr/>
                <p:nvPr/>
              </p:nvCxnSpPr>
              <p:spPr>
                <a:xfrm flipV="1">
                  <a:off x="3059832"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5" name="Straight Arrow Connector 814"/>
                <p:cNvCxnSpPr/>
                <p:nvPr/>
              </p:nvCxnSpPr>
              <p:spPr>
                <a:xfrm flipV="1">
                  <a:off x="320384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6" name="Straight Arrow Connector 815"/>
                <p:cNvCxnSpPr/>
                <p:nvPr/>
              </p:nvCxnSpPr>
              <p:spPr>
                <a:xfrm flipH="1" flipV="1">
                  <a:off x="3491880" y="3443405"/>
                  <a:ext cx="10920" cy="8527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7" name="Straight Arrow Connector 816"/>
                <p:cNvCxnSpPr/>
                <p:nvPr/>
              </p:nvCxnSpPr>
              <p:spPr>
                <a:xfrm flipV="1">
                  <a:off x="385192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8" name="Straight Arrow Connector 817"/>
                <p:cNvCxnSpPr/>
                <p:nvPr/>
              </p:nvCxnSpPr>
              <p:spPr>
                <a:xfrm flipV="1">
                  <a:off x="3923928"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9" name="Straight Arrow Connector 54"/>
                <p:cNvCxnSpPr/>
                <p:nvPr/>
              </p:nvCxnSpPr>
              <p:spPr>
                <a:xfrm flipV="1">
                  <a:off x="3275856"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0" name="Straight Arrow Connector 819"/>
                <p:cNvCxnSpPr/>
                <p:nvPr/>
              </p:nvCxnSpPr>
              <p:spPr>
                <a:xfrm flipV="1">
                  <a:off x="3635896"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1" name="Straight Arrow Connector 820"/>
                <p:cNvCxnSpPr/>
                <p:nvPr/>
              </p:nvCxnSpPr>
              <p:spPr>
                <a:xfrm flipV="1">
                  <a:off x="4067944"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2" name="Straight Arrow Connector 821"/>
                <p:cNvCxnSpPr/>
                <p:nvPr/>
              </p:nvCxnSpPr>
              <p:spPr>
                <a:xfrm flipV="1">
                  <a:off x="4355976" y="3784487"/>
                  <a:ext cx="0" cy="511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3" name="Straight Arrow Connector 822"/>
                <p:cNvCxnSpPr/>
                <p:nvPr/>
              </p:nvCxnSpPr>
              <p:spPr>
                <a:xfrm flipV="1">
                  <a:off x="4716016" y="3761239"/>
                  <a:ext cx="0" cy="511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4" name="Straight Arrow Connector 823"/>
                <p:cNvCxnSpPr/>
                <p:nvPr/>
              </p:nvCxnSpPr>
              <p:spPr>
                <a:xfrm flipV="1">
                  <a:off x="3275856"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5" name="Straight Arrow Connector 824"/>
                <p:cNvCxnSpPr/>
                <p:nvPr/>
              </p:nvCxnSpPr>
              <p:spPr>
                <a:xfrm flipV="1">
                  <a:off x="3419872"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6" name="Straight Arrow Connector 825"/>
                <p:cNvCxnSpPr/>
                <p:nvPr/>
              </p:nvCxnSpPr>
              <p:spPr>
                <a:xfrm flipV="1">
                  <a:off x="372960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7" name="Straight Arrow Connector 826"/>
                <p:cNvCxnSpPr/>
                <p:nvPr/>
              </p:nvCxnSpPr>
              <p:spPr>
                <a:xfrm flipV="1">
                  <a:off x="4067944"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8" name="Straight Arrow Connector 827"/>
                <p:cNvCxnSpPr/>
                <p:nvPr/>
              </p:nvCxnSpPr>
              <p:spPr>
                <a:xfrm flipV="1">
                  <a:off x="3779912"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9" name="Straight Arrow Connector 828"/>
                <p:cNvCxnSpPr/>
                <p:nvPr/>
              </p:nvCxnSpPr>
              <p:spPr>
                <a:xfrm flipV="1">
                  <a:off x="3923928"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0" name="Straight Arrow Connector 829"/>
                <p:cNvCxnSpPr/>
                <p:nvPr/>
              </p:nvCxnSpPr>
              <p:spPr>
                <a:xfrm flipV="1">
                  <a:off x="4211960"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1" name="Straight Arrow Connector 830"/>
                <p:cNvCxnSpPr/>
                <p:nvPr/>
              </p:nvCxnSpPr>
              <p:spPr>
                <a:xfrm flipV="1">
                  <a:off x="4572000" y="3670793"/>
                  <a:ext cx="0" cy="6020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2" name="Straight Arrow Connector 831"/>
                <p:cNvCxnSpPr/>
                <p:nvPr/>
              </p:nvCxnSpPr>
              <p:spPr>
                <a:xfrm flipV="1">
                  <a:off x="3402000" y="3565707"/>
                  <a:ext cx="0" cy="7304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3" name="Straight Arrow Connector 832"/>
                <p:cNvCxnSpPr/>
                <p:nvPr/>
              </p:nvCxnSpPr>
              <p:spPr>
                <a:xfrm flipV="1">
                  <a:off x="402120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4" name="Straight Arrow Connector 833"/>
                <p:cNvCxnSpPr/>
                <p:nvPr/>
              </p:nvCxnSpPr>
              <p:spPr>
                <a:xfrm flipV="1">
                  <a:off x="4139952" y="3500252"/>
                  <a:ext cx="0" cy="7844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5" name="Straight Arrow Connector 78"/>
                <p:cNvCxnSpPr/>
                <p:nvPr/>
              </p:nvCxnSpPr>
              <p:spPr>
                <a:xfrm flipV="1">
                  <a:off x="4427984" y="3557099"/>
                  <a:ext cx="0" cy="7390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6" name="Straight Arrow Connector 79"/>
                <p:cNvCxnSpPr/>
                <p:nvPr/>
              </p:nvCxnSpPr>
              <p:spPr>
                <a:xfrm flipV="1">
                  <a:off x="4788024" y="3874933"/>
                  <a:ext cx="0" cy="39792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7" name="Straight Arrow Connector 836"/>
                <p:cNvCxnSpPr/>
                <p:nvPr/>
              </p:nvCxnSpPr>
              <p:spPr>
                <a:xfrm flipV="1">
                  <a:off x="3779912"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8" name="Straight Arrow Connector 837"/>
                <p:cNvCxnSpPr/>
                <p:nvPr/>
              </p:nvCxnSpPr>
              <p:spPr>
                <a:xfrm flipV="1">
                  <a:off x="4139952"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9" name="Straight Arrow Connector 838"/>
                <p:cNvCxnSpPr/>
                <p:nvPr/>
              </p:nvCxnSpPr>
              <p:spPr>
                <a:xfrm flipV="1">
                  <a:off x="3211200"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0" name="Straight Arrow Connector 839"/>
                <p:cNvCxnSpPr/>
                <p:nvPr/>
              </p:nvCxnSpPr>
              <p:spPr>
                <a:xfrm flipV="1">
                  <a:off x="3347864"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1" name="Straight Arrow Connector 840"/>
                <p:cNvCxnSpPr/>
                <p:nvPr/>
              </p:nvCxnSpPr>
              <p:spPr>
                <a:xfrm flipV="1">
                  <a:off x="3131840"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2" name="Straight Arrow Connector 841"/>
                <p:cNvCxnSpPr/>
                <p:nvPr/>
              </p:nvCxnSpPr>
              <p:spPr>
                <a:xfrm flipV="1">
                  <a:off x="320384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3" name="Straight Arrow Connector 842"/>
                <p:cNvCxnSpPr/>
                <p:nvPr/>
              </p:nvCxnSpPr>
              <p:spPr>
                <a:xfrm flipV="1">
                  <a:off x="3275856"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4" name="Straight Arrow Connector 843"/>
                <p:cNvCxnSpPr/>
                <p:nvPr/>
              </p:nvCxnSpPr>
              <p:spPr>
                <a:xfrm flipV="1">
                  <a:off x="3275856"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5" name="Straight Arrow Connector 844"/>
                <p:cNvCxnSpPr/>
                <p:nvPr/>
              </p:nvCxnSpPr>
              <p:spPr>
                <a:xfrm flipV="1">
                  <a:off x="356388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6" name="Straight Arrow Connector 845"/>
                <p:cNvCxnSpPr/>
                <p:nvPr/>
              </p:nvCxnSpPr>
              <p:spPr>
                <a:xfrm flipV="1">
                  <a:off x="4283968" y="3670793"/>
                  <a:ext cx="0" cy="6366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7" name="Straight Arrow Connector 846"/>
                <p:cNvCxnSpPr/>
                <p:nvPr/>
              </p:nvCxnSpPr>
              <p:spPr>
                <a:xfrm flipV="1">
                  <a:off x="4860032" y="3934603"/>
                  <a:ext cx="0" cy="346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8" name="Straight Arrow Connector 847"/>
                <p:cNvCxnSpPr/>
                <p:nvPr/>
              </p:nvCxnSpPr>
              <p:spPr>
                <a:xfrm flipV="1">
                  <a:off x="4716016" y="3830584"/>
                  <a:ext cx="0" cy="4507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9" name="Straight Arrow Connector 848"/>
                <p:cNvCxnSpPr/>
                <p:nvPr/>
              </p:nvCxnSpPr>
              <p:spPr>
                <a:xfrm flipV="1">
                  <a:off x="5076056" y="3969276"/>
                  <a:ext cx="0" cy="31205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0" name="Straight Arrow Connector 849"/>
                <p:cNvCxnSpPr/>
                <p:nvPr/>
              </p:nvCxnSpPr>
              <p:spPr>
                <a:xfrm flipV="1">
                  <a:off x="4572000" y="3795912"/>
                  <a:ext cx="0" cy="50019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1" name="Straight Arrow Connector 850"/>
                <p:cNvCxnSpPr/>
                <p:nvPr/>
              </p:nvCxnSpPr>
              <p:spPr>
                <a:xfrm flipV="1">
                  <a:off x="4932040" y="3761239"/>
                  <a:ext cx="0" cy="5200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2" name="Straight Arrow Connector 851"/>
                <p:cNvCxnSpPr/>
                <p:nvPr/>
              </p:nvCxnSpPr>
              <p:spPr>
                <a:xfrm flipV="1">
                  <a:off x="4788024" y="3830584"/>
                  <a:ext cx="0" cy="4507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3" name="Straight Arrow Connector 852"/>
                <p:cNvCxnSpPr/>
                <p:nvPr/>
              </p:nvCxnSpPr>
              <p:spPr>
                <a:xfrm flipV="1">
                  <a:off x="5148064" y="4038621"/>
                  <a:ext cx="0" cy="242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4" name="Straight Arrow Connector 853"/>
                <p:cNvCxnSpPr/>
                <p:nvPr/>
              </p:nvCxnSpPr>
              <p:spPr>
                <a:xfrm flipV="1">
                  <a:off x="4644008" y="3899930"/>
                  <a:ext cx="0" cy="3814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5" name="Straight Arrow Connector 854"/>
                <p:cNvCxnSpPr/>
                <p:nvPr/>
              </p:nvCxnSpPr>
              <p:spPr>
                <a:xfrm flipV="1">
                  <a:off x="3518550"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6" name="Straight Arrow Connector 855"/>
                <p:cNvCxnSpPr/>
                <p:nvPr/>
              </p:nvCxnSpPr>
              <p:spPr>
                <a:xfrm flipV="1">
                  <a:off x="3091836"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7" name="Straight Arrow Connector 856"/>
                <p:cNvCxnSpPr/>
                <p:nvPr/>
              </p:nvCxnSpPr>
              <p:spPr>
                <a:xfrm flipV="1">
                  <a:off x="3731907"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8" name="Straight Arrow Connector 857"/>
                <p:cNvCxnSpPr/>
                <p:nvPr/>
              </p:nvCxnSpPr>
              <p:spPr>
                <a:xfrm flipV="1">
                  <a:off x="4158621" y="3849843"/>
                  <a:ext cx="0" cy="43635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9" name="Straight Arrow Connector 858"/>
                <p:cNvCxnSpPr/>
                <p:nvPr/>
              </p:nvCxnSpPr>
              <p:spPr>
                <a:xfrm flipV="1">
                  <a:off x="4692013" y="4043777"/>
                  <a:ext cx="0" cy="24241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0" name="Straight Arrow Connector 859"/>
                <p:cNvCxnSpPr/>
                <p:nvPr/>
              </p:nvCxnSpPr>
              <p:spPr>
                <a:xfrm flipV="1">
                  <a:off x="3214692"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1" name="Straight Arrow Connector 860"/>
                <p:cNvCxnSpPr/>
                <p:nvPr/>
              </p:nvCxnSpPr>
              <p:spPr>
                <a:xfrm flipV="1">
                  <a:off x="3731907"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2" name="Straight Arrow Connector 861"/>
                <p:cNvCxnSpPr/>
                <p:nvPr/>
              </p:nvCxnSpPr>
              <p:spPr>
                <a:xfrm flipV="1">
                  <a:off x="3838585"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3" name="Straight Arrow Connector 862"/>
                <p:cNvCxnSpPr/>
                <p:nvPr/>
              </p:nvCxnSpPr>
              <p:spPr>
                <a:xfrm flipV="1">
                  <a:off x="3411871"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4" name="Straight Arrow Connector 863"/>
                <p:cNvCxnSpPr/>
                <p:nvPr/>
              </p:nvCxnSpPr>
              <p:spPr>
                <a:xfrm flipV="1">
                  <a:off x="4051942"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5" name="Straight Arrow Connector 864"/>
                <p:cNvCxnSpPr/>
                <p:nvPr/>
              </p:nvCxnSpPr>
              <p:spPr>
                <a:xfrm flipV="1">
                  <a:off x="4478656" y="3971052"/>
                  <a:ext cx="0" cy="315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6" name="Straight Arrow Connector 865"/>
                <p:cNvCxnSpPr/>
                <p:nvPr/>
              </p:nvCxnSpPr>
              <p:spPr>
                <a:xfrm flipV="1">
                  <a:off x="5012049" y="4068019"/>
                  <a:ext cx="0" cy="2181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7" name="Straight Arrow Connector 866"/>
                <p:cNvCxnSpPr/>
                <p:nvPr/>
              </p:nvCxnSpPr>
              <p:spPr>
                <a:xfrm flipV="1">
                  <a:off x="3091836" y="3825601"/>
                  <a:ext cx="0" cy="4605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8" name="Straight Arrow Connector 867"/>
                <p:cNvCxnSpPr/>
                <p:nvPr/>
              </p:nvCxnSpPr>
              <p:spPr>
                <a:xfrm flipV="1">
                  <a:off x="3550692"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9" name="Straight Arrow Connector 868"/>
                <p:cNvCxnSpPr/>
                <p:nvPr/>
              </p:nvCxnSpPr>
              <p:spPr>
                <a:xfrm flipV="1">
                  <a:off x="4051942"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0" name="Straight Arrow Connector 869"/>
                <p:cNvCxnSpPr/>
                <p:nvPr/>
              </p:nvCxnSpPr>
              <p:spPr>
                <a:xfrm flipV="1">
                  <a:off x="3625228"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1" name="Straight Arrow Connector 870"/>
                <p:cNvCxnSpPr/>
                <p:nvPr/>
              </p:nvCxnSpPr>
              <p:spPr>
                <a:xfrm flipV="1">
                  <a:off x="3838585"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2" name="Straight Arrow Connector 871"/>
                <p:cNvCxnSpPr/>
                <p:nvPr/>
              </p:nvCxnSpPr>
              <p:spPr>
                <a:xfrm flipV="1">
                  <a:off x="4265299" y="3946810"/>
                  <a:ext cx="0" cy="3393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3" name="Straight Arrow Connector 872"/>
                <p:cNvCxnSpPr/>
                <p:nvPr/>
              </p:nvCxnSpPr>
              <p:spPr>
                <a:xfrm flipV="1">
                  <a:off x="4798692" y="3922568"/>
                  <a:ext cx="0" cy="3636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4" name="Straight Arrow Connector 873"/>
                <p:cNvCxnSpPr/>
                <p:nvPr/>
              </p:nvCxnSpPr>
              <p:spPr>
                <a:xfrm flipV="1">
                  <a:off x="3838585"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5" name="Straight Arrow Connector 874"/>
                <p:cNvCxnSpPr/>
                <p:nvPr/>
              </p:nvCxnSpPr>
              <p:spPr>
                <a:xfrm flipV="1">
                  <a:off x="3982692"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6" name="Straight Arrow Connector 875"/>
                <p:cNvCxnSpPr/>
                <p:nvPr/>
              </p:nvCxnSpPr>
              <p:spPr>
                <a:xfrm flipV="1">
                  <a:off x="4158621"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7" name="Straight Arrow Connector 876"/>
                <p:cNvCxnSpPr/>
                <p:nvPr/>
              </p:nvCxnSpPr>
              <p:spPr>
                <a:xfrm flipV="1">
                  <a:off x="4585335" y="3971052"/>
                  <a:ext cx="0" cy="315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8" name="Straight Arrow Connector 877"/>
                <p:cNvCxnSpPr/>
                <p:nvPr/>
              </p:nvCxnSpPr>
              <p:spPr>
                <a:xfrm flipV="1">
                  <a:off x="5118727" y="4116503"/>
                  <a:ext cx="0" cy="1696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9" name="Straight Arrow Connector 878"/>
                <p:cNvCxnSpPr/>
                <p:nvPr/>
              </p:nvCxnSpPr>
              <p:spPr>
                <a:xfrm flipV="1">
                  <a:off x="3625228"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0" name="Straight Arrow Connector 879"/>
                <p:cNvCxnSpPr/>
                <p:nvPr/>
              </p:nvCxnSpPr>
              <p:spPr>
                <a:xfrm flipV="1">
                  <a:off x="4158621"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1" name="Straight Arrow Connector 880"/>
                <p:cNvCxnSpPr/>
                <p:nvPr/>
              </p:nvCxnSpPr>
              <p:spPr>
                <a:xfrm flipV="1">
                  <a:off x="3305193"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2" name="Straight Arrow Connector 881"/>
                <p:cNvCxnSpPr/>
                <p:nvPr/>
              </p:nvCxnSpPr>
              <p:spPr>
                <a:xfrm flipV="1">
                  <a:off x="4371978" y="4019535"/>
                  <a:ext cx="0" cy="2714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3" name="Straight Arrow Connector 882"/>
                <p:cNvCxnSpPr/>
                <p:nvPr/>
              </p:nvCxnSpPr>
              <p:spPr>
                <a:xfrm flipV="1">
                  <a:off x="5225406" y="4141949"/>
                  <a:ext cx="0" cy="147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4" name="Straight Arrow Connector 883"/>
                <p:cNvCxnSpPr/>
                <p:nvPr/>
              </p:nvCxnSpPr>
              <p:spPr>
                <a:xfrm flipV="1">
                  <a:off x="5012049" y="4097591"/>
                  <a:ext cx="0" cy="1922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5" name="Straight Arrow Connector 884"/>
                <p:cNvCxnSpPr/>
                <p:nvPr/>
              </p:nvCxnSpPr>
              <p:spPr>
                <a:xfrm flipV="1">
                  <a:off x="5545441" y="4156734"/>
                  <a:ext cx="0" cy="1330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6" name="Straight Arrow Connector 885"/>
                <p:cNvCxnSpPr/>
                <p:nvPr/>
              </p:nvCxnSpPr>
              <p:spPr>
                <a:xfrm flipV="1">
                  <a:off x="4798692" y="4082805"/>
                  <a:ext cx="0" cy="2133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7" name="Straight Arrow Connector 886"/>
                <p:cNvCxnSpPr/>
                <p:nvPr/>
              </p:nvCxnSpPr>
              <p:spPr>
                <a:xfrm flipV="1">
                  <a:off x="5332084" y="4068019"/>
                  <a:ext cx="0" cy="22178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8" name="Straight Arrow Connector 887"/>
                <p:cNvCxnSpPr/>
                <p:nvPr/>
              </p:nvCxnSpPr>
              <p:spPr>
                <a:xfrm flipV="1">
                  <a:off x="5118727" y="4097591"/>
                  <a:ext cx="0" cy="1922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9" name="Straight Arrow Connector 888"/>
                <p:cNvCxnSpPr/>
                <p:nvPr/>
              </p:nvCxnSpPr>
              <p:spPr>
                <a:xfrm flipV="1">
                  <a:off x="5652120" y="4186306"/>
                  <a:ext cx="0" cy="1035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0" name="Straight Arrow Connector 889"/>
                <p:cNvCxnSpPr/>
                <p:nvPr/>
              </p:nvCxnSpPr>
              <p:spPr>
                <a:xfrm flipV="1">
                  <a:off x="4905370" y="4127162"/>
                  <a:ext cx="0" cy="16264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1" name="Straight Arrow Connector 890"/>
                <p:cNvCxnSpPr/>
                <p:nvPr/>
              </p:nvCxnSpPr>
              <p:spPr>
                <a:xfrm flipV="1">
                  <a:off x="4986000" y="3968569"/>
                  <a:ext cx="0" cy="3146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2" name="Straight Arrow Connector 891"/>
                <p:cNvCxnSpPr/>
                <p:nvPr/>
              </p:nvCxnSpPr>
              <p:spPr>
                <a:xfrm flipV="1">
                  <a:off x="5226027" y="4000037"/>
                  <a:ext cx="0" cy="2832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3" name="Straight Arrow Connector 892"/>
                <p:cNvCxnSpPr/>
                <p:nvPr/>
              </p:nvCxnSpPr>
              <p:spPr>
                <a:xfrm flipV="1">
                  <a:off x="5066009" y="3811233"/>
                  <a:ext cx="0" cy="4720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4" name="Straight Arrow Connector 893"/>
                <p:cNvCxnSpPr/>
                <p:nvPr/>
              </p:nvCxnSpPr>
              <p:spPr>
                <a:xfrm flipV="1">
                  <a:off x="5306036" y="4062970"/>
                  <a:ext cx="0" cy="22027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5" name="Straight Arrow Connector 894"/>
                <p:cNvCxnSpPr/>
                <p:nvPr/>
              </p:nvCxnSpPr>
              <p:spPr>
                <a:xfrm flipV="1">
                  <a:off x="5386044" y="4096000"/>
                  <a:ext cx="0" cy="1919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6" name="Straight Arrow Connector 895"/>
                <p:cNvCxnSpPr/>
                <p:nvPr/>
              </p:nvCxnSpPr>
              <p:spPr>
                <a:xfrm flipV="1">
                  <a:off x="5226027" y="4038422"/>
                  <a:ext cx="0" cy="2495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7" name="Straight Arrow Connector 896"/>
                <p:cNvCxnSpPr/>
                <p:nvPr/>
              </p:nvCxnSpPr>
              <p:spPr>
                <a:xfrm flipV="1">
                  <a:off x="5626071" y="4115193"/>
                  <a:ext cx="0" cy="1727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8" name="Straight Arrow Connector 897"/>
                <p:cNvCxnSpPr/>
                <p:nvPr/>
              </p:nvCxnSpPr>
              <p:spPr>
                <a:xfrm flipV="1">
                  <a:off x="5066009" y="4019229"/>
                  <a:ext cx="0" cy="2768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9" name="Straight Arrow Connector 898"/>
                <p:cNvCxnSpPr/>
                <p:nvPr/>
              </p:nvCxnSpPr>
              <p:spPr>
                <a:xfrm flipV="1">
                  <a:off x="5466053" y="4000037"/>
                  <a:ext cx="0" cy="2878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0" name="Straight Arrow Connector 899"/>
                <p:cNvCxnSpPr/>
                <p:nvPr/>
              </p:nvCxnSpPr>
              <p:spPr>
                <a:xfrm flipV="1">
                  <a:off x="5306036" y="4038422"/>
                  <a:ext cx="0" cy="2495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1" name="Straight Arrow Connector 900"/>
                <p:cNvCxnSpPr/>
                <p:nvPr/>
              </p:nvCxnSpPr>
              <p:spPr>
                <a:xfrm flipV="1">
                  <a:off x="5706080" y="4153579"/>
                  <a:ext cx="0" cy="1343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2" name="Straight Arrow Connector 901"/>
                <p:cNvCxnSpPr/>
                <p:nvPr/>
              </p:nvCxnSpPr>
              <p:spPr>
                <a:xfrm flipV="1">
                  <a:off x="5146018" y="4076808"/>
                  <a:ext cx="0" cy="2111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3" name="Straight Arrow Connector 902"/>
                <p:cNvCxnSpPr/>
                <p:nvPr/>
              </p:nvCxnSpPr>
              <p:spPr>
                <a:xfrm flipV="1">
                  <a:off x="5238000" y="4125568"/>
                  <a:ext cx="0" cy="16264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4" name="Straight Arrow Connector 903"/>
                <p:cNvCxnSpPr/>
                <p:nvPr/>
              </p:nvCxnSpPr>
              <p:spPr>
                <a:xfrm flipV="1">
                  <a:off x="4217168" y="4024203"/>
                  <a:ext cx="0" cy="2669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5" name="Straight Arrow Connector 904"/>
                <p:cNvCxnSpPr/>
                <p:nvPr/>
              </p:nvCxnSpPr>
              <p:spPr>
                <a:xfrm flipV="1">
                  <a:off x="4037225" y="4061819"/>
                  <a:ext cx="0" cy="2402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6" name="Straight Arrow Connector 905"/>
                <p:cNvCxnSpPr/>
                <p:nvPr/>
              </p:nvCxnSpPr>
              <p:spPr>
                <a:xfrm flipV="1">
                  <a:off x="4487081" y="4050901"/>
                  <a:ext cx="0" cy="2402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7" name="Straight Arrow Connector 906"/>
                <p:cNvCxnSpPr/>
                <p:nvPr/>
              </p:nvCxnSpPr>
              <p:spPr>
                <a:xfrm flipV="1">
                  <a:off x="4307139" y="4008423"/>
                  <a:ext cx="0" cy="2827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8" name="Straight Arrow Connector 907"/>
                <p:cNvCxnSpPr/>
                <p:nvPr/>
              </p:nvCxnSpPr>
              <p:spPr>
                <a:xfrm flipV="1">
                  <a:off x="4127197" y="3955027"/>
                  <a:ext cx="0" cy="34707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9" name="Straight Arrow Connector 908"/>
                <p:cNvCxnSpPr/>
                <p:nvPr/>
              </p:nvCxnSpPr>
              <p:spPr>
                <a:xfrm flipV="1">
                  <a:off x="4577053" y="4104297"/>
                  <a:ext cx="0" cy="1868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0" name="Straight Arrow Connector 909"/>
                <p:cNvCxnSpPr/>
                <p:nvPr/>
              </p:nvCxnSpPr>
              <p:spPr>
                <a:xfrm flipV="1">
                  <a:off x="3947254" y="4008423"/>
                  <a:ext cx="0" cy="2989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1" name="Straight Arrow Connector 910"/>
                <p:cNvCxnSpPr/>
                <p:nvPr/>
              </p:nvCxnSpPr>
              <p:spPr>
                <a:xfrm flipV="1">
                  <a:off x="4667024" y="4132321"/>
                  <a:ext cx="0" cy="1628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2" name="Straight Arrow Connector 911"/>
                <p:cNvCxnSpPr/>
                <p:nvPr/>
              </p:nvCxnSpPr>
              <p:spPr>
                <a:xfrm flipV="1">
                  <a:off x="4487081" y="4083469"/>
                  <a:ext cx="0" cy="211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3" name="Straight Arrow Connector 912"/>
                <p:cNvCxnSpPr/>
                <p:nvPr/>
              </p:nvCxnSpPr>
              <p:spPr>
                <a:xfrm flipV="1">
                  <a:off x="4936937" y="4148605"/>
                  <a:ext cx="0" cy="146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4" name="Straight Arrow Connector 913"/>
                <p:cNvCxnSpPr/>
                <p:nvPr/>
              </p:nvCxnSpPr>
              <p:spPr>
                <a:xfrm flipV="1">
                  <a:off x="4307139" y="4067185"/>
                  <a:ext cx="0" cy="2349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5" name="Straight Arrow Connector 914"/>
                <p:cNvCxnSpPr/>
                <p:nvPr/>
              </p:nvCxnSpPr>
              <p:spPr>
                <a:xfrm flipV="1">
                  <a:off x="4756995" y="4050901"/>
                  <a:ext cx="0" cy="2442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6" name="Straight Arrow Connector 915"/>
                <p:cNvCxnSpPr/>
                <p:nvPr/>
              </p:nvCxnSpPr>
              <p:spPr>
                <a:xfrm flipV="1">
                  <a:off x="4577053" y="4083469"/>
                  <a:ext cx="0" cy="211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7" name="Straight Arrow Connector 916"/>
                <p:cNvCxnSpPr/>
                <p:nvPr/>
              </p:nvCxnSpPr>
              <p:spPr>
                <a:xfrm flipV="1">
                  <a:off x="5026909" y="4181173"/>
                  <a:ext cx="0" cy="11398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8" name="Straight Arrow Connector 917"/>
                <p:cNvCxnSpPr/>
                <p:nvPr/>
              </p:nvCxnSpPr>
              <p:spPr>
                <a:xfrm flipV="1">
                  <a:off x="4397110" y="4116037"/>
                  <a:ext cx="0" cy="1791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9" name="Straight Arrow Connector 918"/>
                <p:cNvCxnSpPr/>
                <p:nvPr/>
              </p:nvCxnSpPr>
              <p:spPr>
                <a:xfrm flipV="1">
                  <a:off x="4457091" y="4183594"/>
                  <a:ext cx="0" cy="11385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0" name="Straight Arrow Connector 919"/>
                <p:cNvCxnSpPr/>
                <p:nvPr/>
              </p:nvCxnSpPr>
              <p:spPr>
                <a:xfrm flipV="1">
                  <a:off x="4190509" y="4149439"/>
                  <a:ext cx="0" cy="148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1" name="Straight Arrow Connector 920"/>
                <p:cNvCxnSpPr/>
                <p:nvPr/>
              </p:nvCxnSpPr>
              <p:spPr>
                <a:xfrm flipV="1">
                  <a:off x="4856963" y="4194979"/>
                  <a:ext cx="0" cy="1024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2" name="Straight Arrow Connector 921"/>
                <p:cNvCxnSpPr/>
                <p:nvPr/>
              </p:nvCxnSpPr>
              <p:spPr>
                <a:xfrm flipV="1">
                  <a:off x="3923928" y="4138054"/>
                  <a:ext cx="0" cy="159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3" name="Straight Arrow Connector 922"/>
                <p:cNvCxnSpPr/>
                <p:nvPr/>
              </p:nvCxnSpPr>
              <p:spPr>
                <a:xfrm flipV="1">
                  <a:off x="4590382" y="4126669"/>
                  <a:ext cx="0" cy="1707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4" name="Straight Arrow Connector 923"/>
                <p:cNvCxnSpPr/>
                <p:nvPr/>
              </p:nvCxnSpPr>
              <p:spPr>
                <a:xfrm flipV="1">
                  <a:off x="4323801" y="4149439"/>
                  <a:ext cx="0" cy="148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5" name="Straight Arrow Connector 924"/>
                <p:cNvCxnSpPr/>
                <p:nvPr/>
              </p:nvCxnSpPr>
              <p:spPr>
                <a:xfrm flipV="1">
                  <a:off x="4990253" y="4217750"/>
                  <a:ext cx="0" cy="79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6" name="Straight Arrow Connector 925"/>
                <p:cNvCxnSpPr/>
                <p:nvPr/>
              </p:nvCxnSpPr>
              <p:spPr>
                <a:xfrm flipV="1">
                  <a:off x="4057219" y="4172209"/>
                  <a:ext cx="0" cy="1274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7" name="Straight Arrow Connector 926"/>
                <p:cNvCxnSpPr/>
                <p:nvPr/>
              </p:nvCxnSpPr>
              <p:spPr>
                <a:xfrm flipV="1">
                  <a:off x="5123544" y="4229700"/>
                  <a:ext cx="0" cy="6944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8" name="Straight Arrow Connector 927"/>
                <p:cNvCxnSpPr/>
                <p:nvPr/>
              </p:nvCxnSpPr>
              <p:spPr>
                <a:xfrm flipV="1">
                  <a:off x="4856963" y="4208868"/>
                  <a:ext cx="0" cy="902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9" name="Straight Arrow Connector 928"/>
                <p:cNvCxnSpPr/>
                <p:nvPr/>
              </p:nvCxnSpPr>
              <p:spPr>
                <a:xfrm flipV="1">
                  <a:off x="5523416" y="4236645"/>
                  <a:ext cx="0" cy="624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0" name="Straight Arrow Connector 929"/>
                <p:cNvCxnSpPr/>
                <p:nvPr/>
              </p:nvCxnSpPr>
              <p:spPr>
                <a:xfrm flipV="1">
                  <a:off x="4590382" y="4201924"/>
                  <a:ext cx="0" cy="1001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1" name="Straight Arrow Connector 930"/>
                <p:cNvCxnSpPr/>
                <p:nvPr/>
              </p:nvCxnSpPr>
              <p:spPr>
                <a:xfrm flipV="1">
                  <a:off x="5256834" y="4194979"/>
                  <a:ext cx="0" cy="1041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2" name="Straight Arrow Connector 931"/>
                <p:cNvCxnSpPr/>
                <p:nvPr/>
              </p:nvCxnSpPr>
              <p:spPr>
                <a:xfrm flipV="1">
                  <a:off x="4990253" y="4208868"/>
                  <a:ext cx="0" cy="902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3" name="Straight Arrow Connector 932"/>
                <p:cNvCxnSpPr/>
                <p:nvPr/>
              </p:nvCxnSpPr>
              <p:spPr>
                <a:xfrm flipV="1">
                  <a:off x="5656707" y="4250533"/>
                  <a:ext cx="0" cy="4860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4" name="Straight Arrow Connector 933"/>
                <p:cNvCxnSpPr/>
                <p:nvPr/>
              </p:nvCxnSpPr>
              <p:spPr>
                <a:xfrm flipV="1">
                  <a:off x="4723672" y="4222756"/>
                  <a:ext cx="0" cy="763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5" name="Straight Arrow Connector 934"/>
                <p:cNvCxnSpPr/>
                <p:nvPr/>
              </p:nvCxnSpPr>
              <p:spPr>
                <a:xfrm flipV="1">
                  <a:off x="4824416" y="4148273"/>
                  <a:ext cx="0" cy="1477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6" name="Straight Arrow Connector 935"/>
                <p:cNvCxnSpPr/>
                <p:nvPr/>
              </p:nvCxnSpPr>
              <p:spPr>
                <a:xfrm flipV="1">
                  <a:off x="5124320" y="4163052"/>
                  <a:ext cx="0" cy="133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7" name="Straight Arrow Connector 936"/>
                <p:cNvCxnSpPr/>
                <p:nvPr/>
              </p:nvCxnSpPr>
              <p:spPr>
                <a:xfrm flipV="1">
                  <a:off x="4924384" y="4074381"/>
                  <a:ext cx="0" cy="2216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8" name="Straight Arrow Connector 937"/>
                <p:cNvCxnSpPr/>
                <p:nvPr/>
              </p:nvCxnSpPr>
              <p:spPr>
                <a:xfrm flipV="1">
                  <a:off x="5224289" y="4192608"/>
                  <a:ext cx="0" cy="10344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9" name="Straight Arrow Connector 938"/>
                <p:cNvCxnSpPr/>
                <p:nvPr/>
              </p:nvCxnSpPr>
              <p:spPr>
                <a:xfrm flipV="1">
                  <a:off x="5324255" y="4208121"/>
                  <a:ext cx="0" cy="901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0" name="Straight Arrow Connector 939"/>
                <p:cNvCxnSpPr/>
                <p:nvPr/>
              </p:nvCxnSpPr>
              <p:spPr>
                <a:xfrm flipV="1">
                  <a:off x="5124320" y="4181079"/>
                  <a:ext cx="0" cy="1171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1" name="Straight Arrow Connector 940"/>
                <p:cNvCxnSpPr/>
                <p:nvPr/>
              </p:nvCxnSpPr>
              <p:spPr>
                <a:xfrm flipV="1">
                  <a:off x="5624160" y="4217135"/>
                  <a:ext cx="0" cy="811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2" name="Straight Arrow Connector 941"/>
                <p:cNvCxnSpPr/>
                <p:nvPr/>
              </p:nvCxnSpPr>
              <p:spPr>
                <a:xfrm flipV="1">
                  <a:off x="4924384" y="4172065"/>
                  <a:ext cx="0" cy="1300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3" name="Straight Arrow Connector 942"/>
                <p:cNvCxnSpPr/>
                <p:nvPr/>
              </p:nvCxnSpPr>
              <p:spPr>
                <a:xfrm flipV="1">
                  <a:off x="5424224" y="4163052"/>
                  <a:ext cx="0" cy="1352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4" name="Straight Arrow Connector 943"/>
                <p:cNvCxnSpPr/>
                <p:nvPr/>
              </p:nvCxnSpPr>
              <p:spPr>
                <a:xfrm flipV="1">
                  <a:off x="5224289" y="4181079"/>
                  <a:ext cx="0" cy="1171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5" name="Straight Arrow Connector 944"/>
                <p:cNvCxnSpPr/>
                <p:nvPr/>
              </p:nvCxnSpPr>
              <p:spPr>
                <a:xfrm flipV="1">
                  <a:off x="5724128" y="4235163"/>
                  <a:ext cx="0" cy="630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6" name="Straight Arrow Connector 945"/>
                <p:cNvCxnSpPr/>
                <p:nvPr/>
              </p:nvCxnSpPr>
              <p:spPr>
                <a:xfrm flipV="1">
                  <a:off x="5024352" y="4199107"/>
                  <a:ext cx="0" cy="9915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7" name="Straight Arrow Connector 946"/>
                <p:cNvCxnSpPr/>
                <p:nvPr/>
              </p:nvCxnSpPr>
              <p:spPr>
                <a:xfrm flipV="1">
                  <a:off x="5139280" y="4222007"/>
                  <a:ext cx="0" cy="763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8" name="Straight Connector 947"/>
                <p:cNvCxnSpPr/>
                <p:nvPr/>
              </p:nvCxnSpPr>
              <p:spPr>
                <a:xfrm flipH="1">
                  <a:off x="6588224" y="4239262"/>
                  <a:ext cx="0" cy="31262"/>
                </a:xfrm>
                <a:prstGeom prst="line">
                  <a:avLst/>
                </a:prstGeom>
                <a:noFill/>
                <a:ln w="9525" cap="flat" cmpd="sng" algn="ctr">
                  <a:solidFill>
                    <a:srgbClr val="4F81BD">
                      <a:shade val="95000"/>
                      <a:satMod val="105000"/>
                    </a:srgbClr>
                  </a:solidFill>
                  <a:prstDash val="solid"/>
                </a:ln>
                <a:effectLst/>
              </p:spPr>
            </p:cxnSp>
            <p:cxnSp>
              <p:nvCxnSpPr>
                <p:cNvPr id="949" name="Straight Connector 948"/>
                <p:cNvCxnSpPr/>
                <p:nvPr/>
              </p:nvCxnSpPr>
              <p:spPr>
                <a:xfrm flipH="1">
                  <a:off x="6444208" y="4239262"/>
                  <a:ext cx="0" cy="31262"/>
                </a:xfrm>
                <a:prstGeom prst="line">
                  <a:avLst/>
                </a:prstGeom>
                <a:noFill/>
                <a:ln w="9525" cap="flat" cmpd="sng" algn="ctr">
                  <a:solidFill>
                    <a:srgbClr val="4F81BD">
                      <a:shade val="95000"/>
                      <a:satMod val="105000"/>
                    </a:srgbClr>
                  </a:solidFill>
                  <a:prstDash val="solid"/>
                </a:ln>
                <a:effectLst/>
              </p:spPr>
            </p:cxnSp>
            <p:cxnSp>
              <p:nvCxnSpPr>
                <p:cNvPr id="950" name="Straight Connector 949"/>
                <p:cNvCxnSpPr/>
                <p:nvPr/>
              </p:nvCxnSpPr>
              <p:spPr>
                <a:xfrm flipH="1">
                  <a:off x="6516216" y="4239262"/>
                  <a:ext cx="0" cy="31262"/>
                </a:xfrm>
                <a:prstGeom prst="line">
                  <a:avLst/>
                </a:prstGeom>
                <a:noFill/>
                <a:ln w="9525" cap="flat" cmpd="sng" algn="ctr">
                  <a:solidFill>
                    <a:srgbClr val="4F81BD">
                      <a:shade val="95000"/>
                      <a:satMod val="105000"/>
                    </a:srgbClr>
                  </a:solidFill>
                  <a:prstDash val="solid"/>
                </a:ln>
                <a:effectLst/>
              </p:spPr>
            </p:cxnSp>
            <p:cxnSp>
              <p:nvCxnSpPr>
                <p:cNvPr id="951" name="Straight Connector 950"/>
                <p:cNvCxnSpPr/>
                <p:nvPr/>
              </p:nvCxnSpPr>
              <p:spPr>
                <a:xfrm flipH="1">
                  <a:off x="6498000" y="4239262"/>
                  <a:ext cx="0" cy="31262"/>
                </a:xfrm>
                <a:prstGeom prst="line">
                  <a:avLst/>
                </a:prstGeom>
                <a:noFill/>
                <a:ln w="9525" cap="flat" cmpd="sng" algn="ctr">
                  <a:solidFill>
                    <a:srgbClr val="4F81BD">
                      <a:shade val="95000"/>
                      <a:satMod val="105000"/>
                    </a:srgbClr>
                  </a:solidFill>
                  <a:prstDash val="solid"/>
                </a:ln>
                <a:effectLst/>
              </p:spPr>
            </p:cxnSp>
            <p:cxnSp>
              <p:nvCxnSpPr>
                <p:cNvPr id="952" name="Straight Connector 951"/>
                <p:cNvCxnSpPr/>
                <p:nvPr/>
              </p:nvCxnSpPr>
              <p:spPr>
                <a:xfrm flipH="1">
                  <a:off x="6300192" y="4239262"/>
                  <a:ext cx="0" cy="31262"/>
                </a:xfrm>
                <a:prstGeom prst="line">
                  <a:avLst/>
                </a:prstGeom>
                <a:noFill/>
                <a:ln w="9525" cap="flat" cmpd="sng" algn="ctr">
                  <a:solidFill>
                    <a:srgbClr val="4F81BD">
                      <a:shade val="95000"/>
                      <a:satMod val="105000"/>
                    </a:srgbClr>
                  </a:solidFill>
                  <a:prstDash val="solid"/>
                </a:ln>
                <a:effectLst/>
              </p:spPr>
            </p:cxnSp>
          </p:grpSp>
        </p:grpSp>
        <p:cxnSp>
          <p:nvCxnSpPr>
            <p:cNvPr id="614" name="Straight Arrow Connector 613"/>
            <p:cNvCxnSpPr/>
            <p:nvPr/>
          </p:nvCxnSpPr>
          <p:spPr>
            <a:xfrm>
              <a:off x="1403648" y="2420888"/>
              <a:ext cx="504056" cy="0"/>
            </a:xfrm>
            <a:prstGeom prst="straightConnector1">
              <a:avLst/>
            </a:prstGeom>
            <a:noFill/>
            <a:ln w="19050" cap="flat" cmpd="sng" algn="ctr">
              <a:solidFill>
                <a:srgbClr val="C0504D"/>
              </a:solidFill>
              <a:prstDash val="solid"/>
              <a:headEnd type="arrow"/>
              <a:tailEnd type="arrow"/>
            </a:ln>
            <a:effectLst/>
          </p:spPr>
        </p:cxnSp>
        <p:cxnSp>
          <p:nvCxnSpPr>
            <p:cNvPr id="615" name="Straight Arrow Connector 614"/>
            <p:cNvCxnSpPr/>
            <p:nvPr/>
          </p:nvCxnSpPr>
          <p:spPr>
            <a:xfrm>
              <a:off x="1403648" y="2204864"/>
              <a:ext cx="2160240" cy="0"/>
            </a:xfrm>
            <a:prstGeom prst="straightConnector1">
              <a:avLst/>
            </a:prstGeom>
            <a:noFill/>
            <a:ln w="19050" cap="flat" cmpd="sng" algn="ctr">
              <a:solidFill>
                <a:srgbClr val="C0504D"/>
              </a:solidFill>
              <a:prstDash val="solid"/>
              <a:headEnd type="arrow"/>
              <a:tailEnd type="arrow"/>
            </a:ln>
            <a:effectLst/>
          </p:spPr>
        </p:cxnSp>
        <p:sp>
          <p:nvSpPr>
            <p:cNvPr id="616" name="TextBox 615"/>
            <p:cNvSpPr txBox="1"/>
            <p:nvPr/>
          </p:nvSpPr>
          <p:spPr>
            <a:xfrm>
              <a:off x="1847143" y="2276873"/>
              <a:ext cx="1287533" cy="369332"/>
            </a:xfrm>
            <a:prstGeom prst="rect">
              <a:avLst/>
            </a:prstGeom>
            <a:noFill/>
          </p:spPr>
          <p:txBody>
            <a:bodyPr wrap="none" rtlCol="0">
              <a:spAutoFit/>
            </a:bodyPr>
            <a:lstStyle/>
            <a:p>
              <a:pPr defTabSz="914307" fontAlgn="auto">
                <a:spcBef>
                  <a:spcPts val="0"/>
                </a:spcBef>
                <a:spcAft>
                  <a:spcPts val="0"/>
                </a:spcAft>
              </a:pPr>
              <a:r>
                <a:rPr lang="en-GB" sz="1800" kern="0" dirty="0" err="1">
                  <a:solidFill>
                    <a:sysClr val="windowText" lastClr="000000"/>
                  </a:solidFill>
                </a:rPr>
                <a:t>Predelay</a:t>
              </a:r>
              <a:r>
                <a:rPr lang="en-GB" sz="1800" kern="0" dirty="0">
                  <a:solidFill>
                    <a:sysClr val="windowText" lastClr="000000"/>
                  </a:solidFill>
                </a:rPr>
                <a:t> 1</a:t>
              </a:r>
              <a:endParaRPr lang="en-US" sz="1800" kern="0" dirty="0">
                <a:solidFill>
                  <a:sysClr val="windowText" lastClr="000000"/>
                </a:solidFill>
              </a:endParaRPr>
            </a:p>
          </p:txBody>
        </p:sp>
        <p:sp>
          <p:nvSpPr>
            <p:cNvPr id="617" name="TextBox 616"/>
            <p:cNvSpPr txBox="1"/>
            <p:nvPr/>
          </p:nvSpPr>
          <p:spPr>
            <a:xfrm>
              <a:off x="3575335" y="1988840"/>
              <a:ext cx="1287533" cy="369332"/>
            </a:xfrm>
            <a:prstGeom prst="rect">
              <a:avLst/>
            </a:prstGeom>
            <a:noFill/>
          </p:spPr>
          <p:txBody>
            <a:bodyPr wrap="none" rtlCol="0">
              <a:spAutoFit/>
            </a:bodyPr>
            <a:lstStyle/>
            <a:p>
              <a:pPr defTabSz="914307" fontAlgn="auto">
                <a:spcBef>
                  <a:spcPts val="0"/>
                </a:spcBef>
                <a:spcAft>
                  <a:spcPts val="0"/>
                </a:spcAft>
              </a:pPr>
              <a:r>
                <a:rPr lang="en-GB" sz="1800" kern="0" dirty="0" err="1">
                  <a:solidFill>
                    <a:sysClr val="windowText" lastClr="000000"/>
                  </a:solidFill>
                </a:rPr>
                <a:t>Predelay</a:t>
              </a:r>
              <a:r>
                <a:rPr lang="en-GB" sz="1800" kern="0" dirty="0">
                  <a:solidFill>
                    <a:sysClr val="windowText" lastClr="000000"/>
                  </a:solidFill>
                </a:rPr>
                <a:t> 2</a:t>
              </a:r>
              <a:endParaRPr lang="en-US" sz="1800" kern="0" dirty="0">
                <a:solidFill>
                  <a:sysClr val="windowText" lastClr="000000"/>
                </a:solidFill>
              </a:endParaRPr>
            </a:p>
          </p:txBody>
        </p:sp>
        <p:sp>
          <p:nvSpPr>
            <p:cNvPr id="618" name="TextBox 617"/>
            <p:cNvSpPr txBox="1"/>
            <p:nvPr/>
          </p:nvSpPr>
          <p:spPr>
            <a:xfrm>
              <a:off x="6852213" y="5949278"/>
              <a:ext cx="697627" cy="369332"/>
            </a:xfrm>
            <a:prstGeom prst="rect">
              <a:avLst/>
            </a:prstGeom>
            <a:noFill/>
          </p:spPr>
          <p:txBody>
            <a:bodyPr wrap="none" rtlCol="0">
              <a:spAutoFit/>
            </a:bodyPr>
            <a:lstStyle/>
            <a:p>
              <a:pPr defTabSz="914307" fontAlgn="auto">
                <a:spcBef>
                  <a:spcPts val="0"/>
                </a:spcBef>
                <a:spcAft>
                  <a:spcPts val="0"/>
                </a:spcAft>
              </a:pPr>
              <a:r>
                <a:rPr lang="en-GB" sz="1800" kern="0" dirty="0">
                  <a:solidFill>
                    <a:sysClr val="windowText" lastClr="000000"/>
                  </a:solidFill>
                </a:rPr>
                <a:t>Time</a:t>
              </a:r>
              <a:endParaRPr lang="en-US" sz="1800" kern="0" dirty="0">
                <a:solidFill>
                  <a:sysClr val="windowText" lastClr="000000"/>
                </a:solidFill>
              </a:endParaRPr>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pPr eaLnBrk="1" hangingPunct="1"/>
            <a:r>
              <a:rPr lang="en-US" dirty="0"/>
              <a:t>Gated reverb</a:t>
            </a:r>
          </a:p>
        </p:txBody>
      </p:sp>
      <p:sp>
        <p:nvSpPr>
          <p:cNvPr id="39939" name="Rectangle 2"/>
          <p:cNvSpPr>
            <a:spLocks noGrp="1" noChangeArrowheads="1"/>
          </p:cNvSpPr>
          <p:nvPr>
            <p:ph type="body" idx="1"/>
          </p:nvPr>
        </p:nvSpPr>
        <p:spPr/>
        <p:txBody>
          <a:bodyPr anchor="t"/>
          <a:lstStyle/>
          <a:p>
            <a:pPr marL="634904" eaLnBrk="1" hangingPunct="1"/>
            <a:r>
              <a:rPr lang="en-US" dirty="0">
                <a:solidFill>
                  <a:srgbClr val="0000FF"/>
                </a:solidFill>
              </a:rPr>
              <a:t>Truncate</a:t>
            </a:r>
            <a:r>
              <a:rPr lang="en-US" dirty="0"/>
              <a:t> impulse response of reverb unit</a:t>
            </a:r>
          </a:p>
          <a:p>
            <a:pPr marL="1142824" lvl="1" eaLnBrk="1" hangingPunct="1"/>
            <a:r>
              <a:rPr lang="en-US" dirty="0"/>
              <a:t>Like changing IIR filters to FIR</a:t>
            </a:r>
          </a:p>
          <a:p>
            <a:pPr marL="1142824" lvl="1" eaLnBrk="1" hangingPunct="1"/>
            <a:r>
              <a:rPr lang="en-US" dirty="0"/>
              <a:t>Alternately, only allow a </a:t>
            </a:r>
            <a:r>
              <a:rPr lang="en-US" dirty="0">
                <a:solidFill>
                  <a:srgbClr val="0000FF"/>
                </a:solidFill>
              </a:rPr>
              <a:t>finite number of reflections</a:t>
            </a:r>
          </a:p>
          <a:p>
            <a:pPr marL="1142824" lvl="1" eaLnBrk="1" hangingPunct="1"/>
            <a:r>
              <a:rPr lang="en-US" dirty="0"/>
              <a:t>Commonly used on drums</a:t>
            </a:r>
          </a:p>
          <a:p>
            <a:pPr marL="634904" eaLnBrk="1" hangingPunct="1"/>
            <a:r>
              <a:rPr lang="en-US" dirty="0">
                <a:solidFill>
                  <a:srgbClr val="0000FF"/>
                </a:solidFill>
              </a:rPr>
              <a:t>Gate time</a:t>
            </a:r>
          </a:p>
          <a:p>
            <a:pPr marL="1142824" lvl="1" eaLnBrk="1" hangingPunct="1"/>
            <a:r>
              <a:rPr lang="en-US" dirty="0"/>
              <a:t>Amount of time sound can </a:t>
            </a:r>
            <a:br>
              <a:rPr lang="en-US" dirty="0"/>
            </a:br>
            <a:r>
              <a:rPr lang="en-US" dirty="0"/>
              <a:t>reverberate</a:t>
            </a:r>
          </a:p>
          <a:p>
            <a:pPr marL="1142824" lvl="1" eaLnBrk="1" hangingPunct="1"/>
            <a:r>
              <a:rPr lang="en-US" dirty="0"/>
              <a:t>Sometimes an abrupt silence</a:t>
            </a:r>
          </a:p>
          <a:p>
            <a:pPr marL="1142824" lvl="1" eaLnBrk="1" hangingPunct="1"/>
            <a:r>
              <a:rPr lang="en-US" dirty="0"/>
              <a:t>Some units allow a gradual </a:t>
            </a:r>
            <a:br>
              <a:rPr lang="en-US" dirty="0"/>
            </a:br>
            <a:r>
              <a:rPr lang="en-US" dirty="0"/>
              <a:t>decay</a:t>
            </a:r>
          </a:p>
          <a:p>
            <a:pPr marL="634904" eaLnBrk="1" hangingPunct="1"/>
            <a:r>
              <a:rPr lang="en-US" dirty="0"/>
              <a:t>Alternatively, </a:t>
            </a:r>
            <a:r>
              <a:rPr lang="en-US" dirty="0">
                <a:solidFill>
                  <a:srgbClr val="0000FF"/>
                </a:solidFill>
              </a:rPr>
              <a:t>gate threshold</a:t>
            </a:r>
            <a:endParaRPr lang="en-US" dirty="0"/>
          </a:p>
          <a:p>
            <a:pPr marL="1142824" lvl="1" eaLnBrk="1" hangingPunct="1"/>
            <a:r>
              <a:rPr lang="en-US" dirty="0"/>
              <a:t>Similar to </a:t>
            </a:r>
            <a:r>
              <a:rPr lang="en-US" dirty="0">
                <a:solidFill>
                  <a:srgbClr val="0000FF"/>
                </a:solidFill>
              </a:rPr>
              <a:t>noise gate</a:t>
            </a:r>
            <a:r>
              <a:rPr lang="en-US" dirty="0"/>
              <a:t> threshold</a:t>
            </a:r>
          </a:p>
          <a:p>
            <a:pPr marL="1142824" lvl="1" eaLnBrk="1" hangingPunct="1"/>
            <a:r>
              <a:rPr lang="en-US" dirty="0"/>
              <a:t>Stop reverb when it falls below a certain level</a:t>
            </a:r>
          </a:p>
        </p:txBody>
      </p:sp>
      <p:grpSp>
        <p:nvGrpSpPr>
          <p:cNvPr id="604" name="Group 603"/>
          <p:cNvGrpSpPr/>
          <p:nvPr/>
        </p:nvGrpSpPr>
        <p:grpSpPr>
          <a:xfrm>
            <a:off x="7510512" y="3580657"/>
            <a:ext cx="6696744" cy="4041738"/>
            <a:chOff x="323528" y="764704"/>
            <a:chExt cx="6696744" cy="4041740"/>
          </a:xfrm>
        </p:grpSpPr>
        <p:cxnSp>
          <p:nvCxnSpPr>
            <p:cNvPr id="605" name="Straight Arrow Connector 604"/>
            <p:cNvCxnSpPr/>
            <p:nvPr/>
          </p:nvCxnSpPr>
          <p:spPr>
            <a:xfrm flipV="1">
              <a:off x="323528" y="980728"/>
              <a:ext cx="0" cy="3312368"/>
            </a:xfrm>
            <a:prstGeom prst="straightConnector1">
              <a:avLst/>
            </a:prstGeom>
            <a:noFill/>
            <a:ln w="38100" cap="sq" cmpd="sng" algn="ctr">
              <a:solidFill>
                <a:srgbClr val="4F81BD">
                  <a:shade val="95000"/>
                  <a:satMod val="105000"/>
                </a:srgbClr>
              </a:solidFill>
              <a:prstDash val="solid"/>
              <a:tailEnd type="arrow" w="lg" len="lg"/>
            </a:ln>
            <a:effectLst/>
          </p:spPr>
        </p:cxnSp>
        <p:grpSp>
          <p:nvGrpSpPr>
            <p:cNvPr id="606" name="Group 615"/>
            <p:cNvGrpSpPr/>
            <p:nvPr/>
          </p:nvGrpSpPr>
          <p:grpSpPr>
            <a:xfrm>
              <a:off x="755576" y="980728"/>
              <a:ext cx="6156544" cy="3326680"/>
              <a:chOff x="755576" y="980728"/>
              <a:chExt cx="6156544" cy="3326680"/>
            </a:xfrm>
          </p:grpSpPr>
          <p:cxnSp>
            <p:nvCxnSpPr>
              <p:cNvPr id="612" name="Straight Arrow Connector 611"/>
              <p:cNvCxnSpPr/>
              <p:nvPr/>
            </p:nvCxnSpPr>
            <p:spPr>
              <a:xfrm flipV="1">
                <a:off x="1115616" y="1628800"/>
                <a:ext cx="0" cy="26642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13" name="Straight Arrow Connector 612"/>
              <p:cNvCxnSpPr/>
              <p:nvPr/>
            </p:nvCxnSpPr>
            <p:spPr>
              <a:xfrm flipV="1">
                <a:off x="1331640" y="1484784"/>
                <a:ext cx="0" cy="28083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14" name="Straight Arrow Connector 613"/>
              <p:cNvCxnSpPr/>
              <p:nvPr/>
            </p:nvCxnSpPr>
            <p:spPr>
              <a:xfrm flipV="1">
                <a:off x="755576" y="980728"/>
                <a:ext cx="0" cy="331236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15" name="Straight Arrow Connector 614"/>
              <p:cNvCxnSpPr/>
              <p:nvPr/>
            </p:nvCxnSpPr>
            <p:spPr>
              <a:xfrm flipV="1">
                <a:off x="1547664" y="1988840"/>
                <a:ext cx="0" cy="230547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16" name="Straight Arrow Connector 615"/>
              <p:cNvCxnSpPr/>
              <p:nvPr/>
            </p:nvCxnSpPr>
            <p:spPr>
              <a:xfrm flipV="1">
                <a:off x="1691680" y="2581677"/>
                <a:ext cx="0" cy="17126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17" name="Straight Connector 616"/>
              <p:cNvCxnSpPr/>
              <p:nvPr/>
            </p:nvCxnSpPr>
            <p:spPr>
              <a:xfrm>
                <a:off x="5832000" y="4277560"/>
                <a:ext cx="1080120" cy="0"/>
              </a:xfrm>
              <a:prstGeom prst="line">
                <a:avLst/>
              </a:prstGeom>
              <a:noFill/>
              <a:ln w="22225" cap="flat" cmpd="sng" algn="ctr">
                <a:solidFill>
                  <a:srgbClr val="4F81BD">
                    <a:shade val="95000"/>
                    <a:satMod val="105000"/>
                  </a:srgbClr>
                </a:solidFill>
                <a:prstDash val="solid"/>
              </a:ln>
              <a:effectLst/>
            </p:spPr>
          </p:cxnSp>
          <p:grpSp>
            <p:nvGrpSpPr>
              <p:cNvPr id="618" name="Group 690"/>
              <p:cNvGrpSpPr/>
              <p:nvPr/>
            </p:nvGrpSpPr>
            <p:grpSpPr>
              <a:xfrm>
                <a:off x="1907704" y="2348880"/>
                <a:ext cx="4680520" cy="1958528"/>
                <a:chOff x="1907704" y="2054711"/>
                <a:chExt cx="4680520" cy="2252697"/>
              </a:xfrm>
            </p:grpSpPr>
            <p:cxnSp>
              <p:nvCxnSpPr>
                <p:cNvPr id="619" name="Straight Arrow Connector 15"/>
                <p:cNvCxnSpPr/>
                <p:nvPr/>
              </p:nvCxnSpPr>
              <p:spPr>
                <a:xfrm flipV="1">
                  <a:off x="1907704" y="2054711"/>
                  <a:ext cx="0" cy="22396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0" name="Straight Arrow Connector 619"/>
                <p:cNvCxnSpPr/>
                <p:nvPr/>
              </p:nvCxnSpPr>
              <p:spPr>
                <a:xfrm flipV="1">
                  <a:off x="2195736" y="2515806"/>
                  <a:ext cx="0" cy="17785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1" name="Straight Arrow Connector 620"/>
                <p:cNvCxnSpPr/>
                <p:nvPr/>
              </p:nvCxnSpPr>
              <p:spPr>
                <a:xfrm flipV="1">
                  <a:off x="2051720" y="2120581"/>
                  <a:ext cx="0" cy="217373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2" name="Straight Arrow Connector 621"/>
                <p:cNvCxnSpPr/>
                <p:nvPr/>
              </p:nvCxnSpPr>
              <p:spPr>
                <a:xfrm flipV="1">
                  <a:off x="2123728" y="2581677"/>
                  <a:ext cx="0" cy="17126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3" name="Straight Arrow Connector 622"/>
                <p:cNvCxnSpPr/>
                <p:nvPr/>
              </p:nvCxnSpPr>
              <p:spPr>
                <a:xfrm flipV="1">
                  <a:off x="2195736" y="2384064"/>
                  <a:ext cx="0" cy="191025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4" name="Straight Arrow Connector 623"/>
                <p:cNvCxnSpPr/>
                <p:nvPr/>
              </p:nvCxnSpPr>
              <p:spPr>
                <a:xfrm flipV="1">
                  <a:off x="1979712" y="2252323"/>
                  <a:ext cx="0" cy="20419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5" name="Straight Arrow Connector 624"/>
                <p:cNvCxnSpPr/>
                <p:nvPr/>
              </p:nvCxnSpPr>
              <p:spPr>
                <a:xfrm flipH="1" flipV="1">
                  <a:off x="2256119" y="3477209"/>
                  <a:ext cx="0" cy="8215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6" name="Straight Arrow Connector 625"/>
                <p:cNvCxnSpPr/>
                <p:nvPr/>
              </p:nvCxnSpPr>
              <p:spPr>
                <a:xfrm flipV="1">
                  <a:off x="2716796"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7" name="Straight Arrow Connector 626"/>
                <p:cNvCxnSpPr/>
                <p:nvPr/>
              </p:nvCxnSpPr>
              <p:spPr>
                <a:xfrm flipV="1">
                  <a:off x="2716796"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8" name="Straight Arrow Connector 627"/>
                <p:cNvCxnSpPr/>
                <p:nvPr/>
              </p:nvCxnSpPr>
              <p:spPr>
                <a:xfrm flipV="1">
                  <a:off x="2071848" y="3174513"/>
                  <a:ext cx="0" cy="11243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9" name="Straight Arrow Connector 628"/>
                <p:cNvCxnSpPr/>
                <p:nvPr/>
              </p:nvCxnSpPr>
              <p:spPr>
                <a:xfrm flipV="1">
                  <a:off x="290106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0" name="Straight Arrow Connector 629"/>
                <p:cNvCxnSpPr/>
                <p:nvPr/>
              </p:nvCxnSpPr>
              <p:spPr>
                <a:xfrm flipV="1">
                  <a:off x="2440390"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1" name="Straight Arrow Connector 630"/>
                <p:cNvCxnSpPr/>
                <p:nvPr/>
              </p:nvCxnSpPr>
              <p:spPr>
                <a:xfrm flipV="1">
                  <a:off x="2993203"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2" name="Straight Arrow Connector 631"/>
                <p:cNvCxnSpPr/>
                <p:nvPr/>
              </p:nvCxnSpPr>
              <p:spPr>
                <a:xfrm flipV="1">
                  <a:off x="2993203"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3" name="Straight Arrow Connector 632"/>
                <p:cNvCxnSpPr/>
                <p:nvPr/>
              </p:nvCxnSpPr>
              <p:spPr>
                <a:xfrm flipV="1">
                  <a:off x="2163983" y="3304240"/>
                  <a:ext cx="0" cy="9945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4" name="Straight Arrow Connector 633"/>
                <p:cNvCxnSpPr/>
                <p:nvPr/>
              </p:nvCxnSpPr>
              <p:spPr>
                <a:xfrm flipV="1">
                  <a:off x="2592642"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5" name="Straight Arrow Connector 634"/>
                <p:cNvCxnSpPr/>
                <p:nvPr/>
              </p:nvCxnSpPr>
              <p:spPr>
                <a:xfrm flipV="1">
                  <a:off x="2910474"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6" name="Straight Arrow Connector 635"/>
                <p:cNvCxnSpPr/>
                <p:nvPr/>
              </p:nvCxnSpPr>
              <p:spPr>
                <a:xfrm flipV="1">
                  <a:off x="2537367" y="3304240"/>
                  <a:ext cx="0" cy="9945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7" name="Straight Arrow Connector 636"/>
                <p:cNvCxnSpPr/>
                <p:nvPr/>
              </p:nvCxnSpPr>
              <p:spPr>
                <a:xfrm flipV="1">
                  <a:off x="2624661"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8" name="Straight Arrow Connector 637"/>
                <p:cNvCxnSpPr/>
                <p:nvPr/>
              </p:nvCxnSpPr>
              <p:spPr>
                <a:xfrm flipV="1">
                  <a:off x="1979712" y="3693421"/>
                  <a:ext cx="0" cy="6053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9" name="Straight Arrow Connector 638"/>
                <p:cNvCxnSpPr/>
                <p:nvPr/>
              </p:nvCxnSpPr>
              <p:spPr>
                <a:xfrm flipV="1">
                  <a:off x="2808932"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0" name="Straight Arrow Connector 639"/>
                <p:cNvCxnSpPr/>
                <p:nvPr/>
              </p:nvCxnSpPr>
              <p:spPr>
                <a:xfrm flipV="1">
                  <a:off x="2532525"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1" name="Straight Arrow Connector 640"/>
                <p:cNvCxnSpPr/>
                <p:nvPr/>
              </p:nvCxnSpPr>
              <p:spPr>
                <a:xfrm flipV="1">
                  <a:off x="290106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2" name="Straight Arrow Connector 641"/>
                <p:cNvCxnSpPr/>
                <p:nvPr/>
              </p:nvCxnSpPr>
              <p:spPr>
                <a:xfrm flipV="1">
                  <a:off x="2993203"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3" name="Straight Arrow Connector 642"/>
                <p:cNvCxnSpPr/>
                <p:nvPr/>
              </p:nvCxnSpPr>
              <p:spPr>
                <a:xfrm flipV="1">
                  <a:off x="2993203"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4" name="Straight Arrow Connector 643"/>
                <p:cNvCxnSpPr/>
                <p:nvPr/>
              </p:nvCxnSpPr>
              <p:spPr>
                <a:xfrm flipV="1">
                  <a:off x="2757746"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5" name="Straight Arrow Connector 644"/>
                <p:cNvCxnSpPr/>
                <p:nvPr/>
              </p:nvCxnSpPr>
              <p:spPr>
                <a:xfrm flipV="1">
                  <a:off x="2348254" y="3848706"/>
                  <a:ext cx="0" cy="4425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6" name="Straight Arrow Connector 645"/>
                <p:cNvCxnSpPr/>
                <p:nvPr/>
              </p:nvCxnSpPr>
              <p:spPr>
                <a:xfrm flipV="1">
                  <a:off x="291494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7" name="Straight Arrow Connector 646"/>
                <p:cNvCxnSpPr/>
                <p:nvPr/>
              </p:nvCxnSpPr>
              <p:spPr>
                <a:xfrm flipV="1">
                  <a:off x="248475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8" name="Straight Arrow Connector 647"/>
                <p:cNvCxnSpPr/>
                <p:nvPr/>
              </p:nvCxnSpPr>
              <p:spPr>
                <a:xfrm flipV="1">
                  <a:off x="248475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9" name="Straight Arrow Connector 648"/>
                <p:cNvCxnSpPr/>
                <p:nvPr/>
              </p:nvCxnSpPr>
              <p:spPr>
                <a:xfrm flipV="1">
                  <a:off x="2757746" y="3940907"/>
                  <a:ext cx="0" cy="35036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0" name="Straight Arrow Connector 649"/>
                <p:cNvCxnSpPr/>
                <p:nvPr/>
              </p:nvCxnSpPr>
              <p:spPr>
                <a:xfrm flipV="1">
                  <a:off x="2362191"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1" name="Straight Arrow Connector 650"/>
                <p:cNvCxnSpPr/>
                <p:nvPr/>
              </p:nvCxnSpPr>
              <p:spPr>
                <a:xfrm flipV="1">
                  <a:off x="2621248"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2" name="Straight Arrow Connector 651"/>
                <p:cNvCxnSpPr/>
                <p:nvPr/>
              </p:nvCxnSpPr>
              <p:spPr>
                <a:xfrm flipV="1">
                  <a:off x="2621248" y="3848706"/>
                  <a:ext cx="0" cy="4425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3" name="Straight Arrow Connector 652"/>
                <p:cNvCxnSpPr/>
                <p:nvPr/>
              </p:nvCxnSpPr>
              <p:spPr>
                <a:xfrm flipV="1">
                  <a:off x="2348254"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4" name="Straight Arrow Connector 653"/>
                <p:cNvCxnSpPr/>
                <p:nvPr/>
              </p:nvCxnSpPr>
              <p:spPr>
                <a:xfrm flipV="1">
                  <a:off x="2484752"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5" name="Straight Arrow Connector 654"/>
                <p:cNvCxnSpPr/>
                <p:nvPr/>
              </p:nvCxnSpPr>
              <p:spPr>
                <a:xfrm flipV="1">
                  <a:off x="2484752"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6" name="Straight Arrow Connector 655"/>
                <p:cNvCxnSpPr/>
                <p:nvPr/>
              </p:nvCxnSpPr>
              <p:spPr>
                <a:xfrm flipV="1">
                  <a:off x="3030740"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657" name="Group 534"/>
                <p:cNvGrpSpPr/>
                <p:nvPr/>
              </p:nvGrpSpPr>
              <p:grpSpPr>
                <a:xfrm>
                  <a:off x="2532525" y="4039359"/>
                  <a:ext cx="3695659" cy="268049"/>
                  <a:chOff x="3555887" y="4005064"/>
                  <a:chExt cx="2312257" cy="1454472"/>
                </a:xfrm>
              </p:grpSpPr>
              <p:cxnSp>
                <p:nvCxnSpPr>
                  <p:cNvPr id="1078" name="Straight Arrow Connector 1077"/>
                  <p:cNvCxnSpPr/>
                  <p:nvPr/>
                </p:nvCxnSpPr>
                <p:spPr>
                  <a:xfrm flipV="1">
                    <a:off x="3851920"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9" name="Straight Arrow Connector 1078"/>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0" name="Straight Arrow Connector 1079"/>
                  <p:cNvCxnSpPr/>
                  <p:nvPr/>
                </p:nvCxnSpPr>
                <p:spPr>
                  <a:xfrm flipV="1">
                    <a:off x="3995936"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1" name="Straight Arrow Connector 1080"/>
                  <p:cNvCxnSpPr/>
                  <p:nvPr/>
                </p:nvCxnSpPr>
                <p:spPr>
                  <a:xfrm flipV="1">
                    <a:off x="4283968"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2" name="Straight Arrow Connector 1081"/>
                  <p:cNvCxnSpPr/>
                  <p:nvPr/>
                </p:nvCxnSpPr>
                <p:spPr>
                  <a:xfrm flipV="1">
                    <a:off x="4644008" y="4695696"/>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3" name="Straight Arrow Connector 1082"/>
                  <p:cNvCxnSpPr/>
                  <p:nvPr/>
                </p:nvCxnSpPr>
                <p:spPr>
                  <a:xfrm flipH="1" flipV="1">
                    <a:off x="3635896" y="4005064"/>
                    <a:ext cx="10920" cy="14401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4" name="Straight Arrow Connector 1083"/>
                  <p:cNvCxnSpPr/>
                  <p:nvPr/>
                </p:nvCxnSpPr>
                <p:spPr>
                  <a:xfrm flipV="1">
                    <a:off x="399593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5" name="Straight Arrow Connector 1084"/>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6" name="Straight Arrow Connector 1085"/>
                  <p:cNvCxnSpPr/>
                  <p:nvPr/>
                </p:nvCxnSpPr>
                <p:spPr>
                  <a:xfrm flipV="1">
                    <a:off x="3779912" y="4149080"/>
                    <a:ext cx="0" cy="1296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7" name="Straight Arrow Connector 1086"/>
                  <p:cNvCxnSpPr/>
                  <p:nvPr/>
                </p:nvCxnSpPr>
                <p:spPr>
                  <a:xfrm flipV="1">
                    <a:off x="4211960"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8" name="Straight Arrow Connector 1087"/>
                  <p:cNvCxnSpPr/>
                  <p:nvPr/>
                </p:nvCxnSpPr>
                <p:spPr>
                  <a:xfrm flipV="1">
                    <a:off x="4499992" y="4797152"/>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9" name="Straight Arrow Connector 1088"/>
                  <p:cNvCxnSpPr/>
                  <p:nvPr/>
                </p:nvCxnSpPr>
                <p:spPr>
                  <a:xfrm flipV="1">
                    <a:off x="4860032" y="476770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0" name="Straight Arrow Connector 1089"/>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1" name="Straight Arrow Connector 1090"/>
                  <p:cNvCxnSpPr/>
                  <p:nvPr/>
                </p:nvCxnSpPr>
                <p:spPr>
                  <a:xfrm flipV="1">
                    <a:off x="38736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2" name="Straight Arrow Connector 1091"/>
                  <p:cNvCxnSpPr/>
                  <p:nvPr/>
                </p:nvCxnSpPr>
                <p:spPr>
                  <a:xfrm flipV="1">
                    <a:off x="4211960"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3" name="Straight Arrow Connector 1092"/>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4" name="Straight Arrow Connector 1093"/>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5" name="Straight Arrow Connector 1094"/>
                  <p:cNvCxnSpPr/>
                  <p:nvPr/>
                </p:nvCxnSpPr>
                <p:spPr>
                  <a:xfrm flipV="1">
                    <a:off x="4355976"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6" name="Straight Arrow Connector 1095"/>
                  <p:cNvCxnSpPr/>
                  <p:nvPr/>
                </p:nvCxnSpPr>
                <p:spPr>
                  <a:xfrm flipV="1">
                    <a:off x="4716016" y="4653136"/>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7" name="Straight Arrow Connector 1096"/>
                  <p:cNvCxnSpPr/>
                  <p:nvPr/>
                </p:nvCxnSpPr>
                <p:spPr>
                  <a:xfrm flipV="1">
                    <a:off x="41652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8" name="Straight Arrow Connector 1097"/>
                  <p:cNvCxnSpPr/>
                  <p:nvPr/>
                </p:nvCxnSpPr>
                <p:spPr>
                  <a:xfrm flipV="1">
                    <a:off x="4283968" y="4437112"/>
                    <a:ext cx="0" cy="99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9" name="Straight Arrow Connector 1098"/>
                  <p:cNvCxnSpPr/>
                  <p:nvPr/>
                </p:nvCxnSpPr>
                <p:spPr>
                  <a:xfrm flipV="1">
                    <a:off x="4572000" y="4509120"/>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0" name="Straight Arrow Connector 1099"/>
                  <p:cNvCxnSpPr/>
                  <p:nvPr/>
                </p:nvCxnSpPr>
                <p:spPr>
                  <a:xfrm flipV="1">
                    <a:off x="4932040" y="4911720"/>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1" name="Straight Arrow Connector 1100"/>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2" name="Straight Arrow Connector 1101"/>
                  <p:cNvCxnSpPr/>
                  <p:nvPr/>
                </p:nvCxnSpPr>
                <p:spPr>
                  <a:xfrm flipV="1">
                    <a:off x="428396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3" name="Straight Arrow Connector 1102"/>
                  <p:cNvCxnSpPr/>
                  <p:nvPr/>
                </p:nvCxnSpPr>
                <p:spPr>
                  <a:xfrm flipV="1">
                    <a:off x="3707904"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4" name="Straight Arrow Connector 1103"/>
                  <p:cNvCxnSpPr/>
                  <p:nvPr/>
                </p:nvCxnSpPr>
                <p:spPr>
                  <a:xfrm flipV="1">
                    <a:off x="4427984" y="4653136"/>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5" name="Straight Arrow Connector 1104"/>
                  <p:cNvCxnSpPr/>
                  <p:nvPr/>
                </p:nvCxnSpPr>
                <p:spPr>
                  <a:xfrm flipV="1">
                    <a:off x="5004048" y="4987304"/>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6" name="Straight Arrow Connector 1105"/>
                  <p:cNvCxnSpPr/>
                  <p:nvPr/>
                </p:nvCxnSpPr>
                <p:spPr>
                  <a:xfrm flipV="1">
                    <a:off x="4860032"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7" name="Straight Arrow Connector 1106"/>
                  <p:cNvCxnSpPr/>
                  <p:nvPr/>
                </p:nvCxnSpPr>
                <p:spPr>
                  <a:xfrm flipV="1">
                    <a:off x="5220072" y="5031224"/>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8" name="Straight Arrow Connector 1107"/>
                  <p:cNvCxnSpPr/>
                  <p:nvPr/>
                </p:nvCxnSpPr>
                <p:spPr>
                  <a:xfrm flipV="1">
                    <a:off x="4716016" y="4811624"/>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9" name="Straight Arrow Connector 1108"/>
                  <p:cNvCxnSpPr/>
                  <p:nvPr/>
                </p:nvCxnSpPr>
                <p:spPr>
                  <a:xfrm flipV="1">
                    <a:off x="5076056" y="4767704"/>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0" name="Straight Arrow Connector 1109"/>
                  <p:cNvCxnSpPr/>
                  <p:nvPr/>
                </p:nvCxnSpPr>
                <p:spPr>
                  <a:xfrm flipV="1">
                    <a:off x="4932040"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1" name="Straight Arrow Connector 1110"/>
                  <p:cNvCxnSpPr/>
                  <p:nvPr/>
                </p:nvCxnSpPr>
                <p:spPr>
                  <a:xfrm flipV="1">
                    <a:off x="5292080" y="5119064"/>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2" name="Straight Arrow Connector 1111"/>
                  <p:cNvCxnSpPr/>
                  <p:nvPr/>
                </p:nvCxnSpPr>
                <p:spPr>
                  <a:xfrm flipV="1">
                    <a:off x="4788024" y="4943384"/>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3" name="Straight Arrow Connector 1112"/>
                  <p:cNvCxnSpPr/>
                  <p:nvPr/>
                </p:nvCxnSpPr>
                <p:spPr>
                  <a:xfrm flipV="1">
                    <a:off x="3662566"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4" name="Straight Arrow Connector 1113"/>
                  <p:cNvCxnSpPr/>
                  <p:nvPr/>
                </p:nvCxnSpPr>
                <p:spPr>
                  <a:xfrm flipV="1">
                    <a:off x="3875923"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5" name="Straight Arrow Connector 1114"/>
                  <p:cNvCxnSpPr/>
                  <p:nvPr/>
                </p:nvCxnSpPr>
                <p:spPr>
                  <a:xfrm flipV="1">
                    <a:off x="4302637" y="4879939"/>
                    <a:ext cx="0" cy="552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6" name="Straight Arrow Connector 1115"/>
                  <p:cNvCxnSpPr/>
                  <p:nvPr/>
                </p:nvCxnSpPr>
                <p:spPr>
                  <a:xfrm flipV="1">
                    <a:off x="4836029" y="5125595"/>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7" name="Straight Arrow Connector 1116"/>
                  <p:cNvCxnSpPr/>
                  <p:nvPr/>
                </p:nvCxnSpPr>
                <p:spPr>
                  <a:xfrm flipV="1">
                    <a:off x="3875923"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8" name="Straight Arrow Connector 1117"/>
                  <p:cNvCxnSpPr/>
                  <p:nvPr/>
                </p:nvCxnSpPr>
                <p:spPr>
                  <a:xfrm flipV="1">
                    <a:off x="3982601"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9" name="Straight Arrow Connector 1118"/>
                  <p:cNvCxnSpPr/>
                  <p:nvPr/>
                </p:nvCxnSpPr>
                <p:spPr>
                  <a:xfrm flipV="1">
                    <a:off x="3555887" y="4726403"/>
                    <a:ext cx="0" cy="7062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0" name="Straight Arrow Connector 1119"/>
                  <p:cNvCxnSpPr/>
                  <p:nvPr/>
                </p:nvCxnSpPr>
                <p:spPr>
                  <a:xfrm flipV="1">
                    <a:off x="4195958"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1" name="Straight Arrow Connector 1120"/>
                  <p:cNvCxnSpPr/>
                  <p:nvPr/>
                </p:nvCxnSpPr>
                <p:spPr>
                  <a:xfrm flipV="1">
                    <a:off x="4622672"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2" name="Straight Arrow Connector 1121"/>
                  <p:cNvCxnSpPr/>
                  <p:nvPr/>
                </p:nvCxnSpPr>
                <p:spPr>
                  <a:xfrm flipV="1">
                    <a:off x="5156065" y="5156302"/>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3" name="Straight Arrow Connector 1122"/>
                  <p:cNvCxnSpPr/>
                  <p:nvPr/>
                </p:nvCxnSpPr>
                <p:spPr>
                  <a:xfrm flipV="1">
                    <a:off x="369470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4" name="Straight Arrow Connector 1123"/>
                  <p:cNvCxnSpPr/>
                  <p:nvPr/>
                </p:nvCxnSpPr>
                <p:spPr>
                  <a:xfrm flipV="1">
                    <a:off x="419595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5" name="Straight Arrow Connector 1124"/>
                  <p:cNvCxnSpPr/>
                  <p:nvPr/>
                </p:nvCxnSpPr>
                <p:spPr>
                  <a:xfrm flipV="1">
                    <a:off x="3769244"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6" name="Straight Arrow Connector 1125"/>
                  <p:cNvCxnSpPr/>
                  <p:nvPr/>
                </p:nvCxnSpPr>
                <p:spPr>
                  <a:xfrm flipV="1">
                    <a:off x="3982601"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7" name="Straight Arrow Connector 1126"/>
                  <p:cNvCxnSpPr/>
                  <p:nvPr/>
                </p:nvCxnSpPr>
                <p:spPr>
                  <a:xfrm flipV="1">
                    <a:off x="4409315" y="5002767"/>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8" name="Straight Arrow Connector 1127"/>
                  <p:cNvCxnSpPr/>
                  <p:nvPr/>
                </p:nvCxnSpPr>
                <p:spPr>
                  <a:xfrm flipV="1">
                    <a:off x="4942708" y="4972060"/>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9" name="Straight Arrow Connector 1128"/>
                  <p:cNvCxnSpPr/>
                  <p:nvPr/>
                </p:nvCxnSpPr>
                <p:spPr>
                  <a:xfrm flipV="1">
                    <a:off x="3982601"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0" name="Straight Arrow Connector 1129"/>
                  <p:cNvCxnSpPr/>
                  <p:nvPr/>
                </p:nvCxnSpPr>
                <p:spPr>
                  <a:xfrm flipV="1">
                    <a:off x="4126708"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1" name="Straight Arrow Connector 1130"/>
                  <p:cNvCxnSpPr/>
                  <p:nvPr/>
                </p:nvCxnSpPr>
                <p:spPr>
                  <a:xfrm flipV="1">
                    <a:off x="4302637"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2" name="Straight Arrow Connector 1131"/>
                  <p:cNvCxnSpPr/>
                  <p:nvPr/>
                </p:nvCxnSpPr>
                <p:spPr>
                  <a:xfrm flipV="1">
                    <a:off x="4729351"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3" name="Straight Arrow Connector 1132"/>
                  <p:cNvCxnSpPr/>
                  <p:nvPr/>
                </p:nvCxnSpPr>
                <p:spPr>
                  <a:xfrm flipV="1">
                    <a:off x="5262743" y="5217717"/>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4" name="Straight Arrow Connector 1133"/>
                  <p:cNvCxnSpPr/>
                  <p:nvPr/>
                </p:nvCxnSpPr>
                <p:spPr>
                  <a:xfrm flipV="1">
                    <a:off x="3769244"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5" name="Straight Arrow Connector 1134"/>
                  <p:cNvCxnSpPr/>
                  <p:nvPr/>
                </p:nvCxnSpPr>
                <p:spPr>
                  <a:xfrm flipV="1">
                    <a:off x="4302637"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6" name="Straight Arrow Connector 1135"/>
                  <p:cNvCxnSpPr/>
                  <p:nvPr/>
                </p:nvCxnSpPr>
                <p:spPr>
                  <a:xfrm flipV="1">
                    <a:off x="4515994" y="5094888"/>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7" name="Straight Arrow Connector 1136"/>
                  <p:cNvCxnSpPr/>
                  <p:nvPr/>
                </p:nvCxnSpPr>
                <p:spPr>
                  <a:xfrm flipV="1">
                    <a:off x="5369422" y="5249949"/>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8" name="Straight Arrow Connector 1137"/>
                  <p:cNvCxnSpPr/>
                  <p:nvPr/>
                </p:nvCxnSpPr>
                <p:spPr>
                  <a:xfrm flipV="1">
                    <a:off x="5156065"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9" name="Straight Arrow Connector 1138"/>
                  <p:cNvCxnSpPr/>
                  <p:nvPr/>
                </p:nvCxnSpPr>
                <p:spPr>
                  <a:xfrm flipV="1">
                    <a:off x="5689457" y="5268678"/>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0" name="Straight Arrow Connector 1139"/>
                  <p:cNvCxnSpPr/>
                  <p:nvPr/>
                </p:nvCxnSpPr>
                <p:spPr>
                  <a:xfrm flipV="1">
                    <a:off x="4942708" y="5175032"/>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1" name="Straight Arrow Connector 1140"/>
                  <p:cNvCxnSpPr/>
                  <p:nvPr/>
                </p:nvCxnSpPr>
                <p:spPr>
                  <a:xfrm flipV="1">
                    <a:off x="5476100" y="5156302"/>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2" name="Straight Arrow Connector 1141"/>
                  <p:cNvCxnSpPr/>
                  <p:nvPr/>
                </p:nvCxnSpPr>
                <p:spPr>
                  <a:xfrm flipV="1">
                    <a:off x="5262743"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3" name="Straight Arrow Connector 1142"/>
                  <p:cNvCxnSpPr/>
                  <p:nvPr/>
                </p:nvCxnSpPr>
                <p:spPr>
                  <a:xfrm flipV="1">
                    <a:off x="5796136" y="5306136"/>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4" name="Straight Arrow Connector 1143"/>
                  <p:cNvCxnSpPr/>
                  <p:nvPr/>
                </p:nvCxnSpPr>
                <p:spPr>
                  <a:xfrm flipV="1">
                    <a:off x="5049386" y="5231219"/>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5" name="Straight Arrow Connector 1144"/>
                  <p:cNvCxnSpPr/>
                  <p:nvPr/>
                </p:nvCxnSpPr>
                <p:spPr>
                  <a:xfrm flipV="1">
                    <a:off x="5130016" y="5030329"/>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6" name="Straight Arrow Connector 1145"/>
                  <p:cNvCxnSpPr/>
                  <p:nvPr/>
                </p:nvCxnSpPr>
                <p:spPr>
                  <a:xfrm flipV="1">
                    <a:off x="5370043" y="5070189"/>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7" name="Straight Arrow Connector 1146"/>
                  <p:cNvCxnSpPr/>
                  <p:nvPr/>
                </p:nvCxnSpPr>
                <p:spPr>
                  <a:xfrm flipV="1">
                    <a:off x="5210025" y="4831032"/>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8" name="Straight Arrow Connector 1147"/>
                  <p:cNvCxnSpPr/>
                  <p:nvPr/>
                </p:nvCxnSpPr>
                <p:spPr>
                  <a:xfrm flipV="1">
                    <a:off x="5450052" y="5149907"/>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9" name="Straight Arrow Connector 1148"/>
                  <p:cNvCxnSpPr/>
                  <p:nvPr/>
                </p:nvCxnSpPr>
                <p:spPr>
                  <a:xfrm flipV="1">
                    <a:off x="5530060" y="5191746"/>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0" name="Straight Arrow Connector 1149"/>
                  <p:cNvCxnSpPr/>
                  <p:nvPr/>
                </p:nvCxnSpPr>
                <p:spPr>
                  <a:xfrm flipV="1">
                    <a:off x="5370043"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1" name="Straight Arrow Connector 1150"/>
                  <p:cNvCxnSpPr/>
                  <p:nvPr/>
                </p:nvCxnSpPr>
                <p:spPr>
                  <a:xfrm flipV="1">
                    <a:off x="5770087" y="5216058"/>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2" name="Straight Arrow Connector 1151"/>
                  <p:cNvCxnSpPr/>
                  <p:nvPr/>
                </p:nvCxnSpPr>
                <p:spPr>
                  <a:xfrm flipV="1">
                    <a:off x="5210025" y="5094500"/>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3" name="Straight Arrow Connector 1152"/>
                  <p:cNvCxnSpPr/>
                  <p:nvPr/>
                </p:nvCxnSpPr>
                <p:spPr>
                  <a:xfrm flipV="1">
                    <a:off x="5610069" y="5070189"/>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4" name="Straight Arrow Connector 1153"/>
                  <p:cNvCxnSpPr/>
                  <p:nvPr/>
                </p:nvCxnSpPr>
                <p:spPr>
                  <a:xfrm flipV="1">
                    <a:off x="5450052"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5" name="Straight Arrow Connector 1154"/>
                  <p:cNvCxnSpPr/>
                  <p:nvPr/>
                </p:nvCxnSpPr>
                <p:spPr>
                  <a:xfrm flipV="1">
                    <a:off x="5850096" y="5264681"/>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6" name="Straight Arrow Connector 1155"/>
                  <p:cNvCxnSpPr/>
                  <p:nvPr/>
                </p:nvCxnSpPr>
                <p:spPr>
                  <a:xfrm flipV="1">
                    <a:off x="5290034" y="5167435"/>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7" name="Straight Arrow Connector 1156"/>
                  <p:cNvCxnSpPr/>
                  <p:nvPr/>
                </p:nvCxnSpPr>
                <p:spPr>
                  <a:xfrm flipV="1">
                    <a:off x="5382016" y="5229200"/>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1158" name="Group 327"/>
                  <p:cNvGrpSpPr/>
                  <p:nvPr/>
                </p:nvGrpSpPr>
                <p:grpSpPr>
                  <a:xfrm>
                    <a:off x="4067944" y="5013176"/>
                    <a:ext cx="1800200" cy="446360"/>
                    <a:chOff x="4417699" y="3509392"/>
                    <a:chExt cx="1440781" cy="950416"/>
                  </a:xfrm>
                </p:grpSpPr>
                <p:cxnSp>
                  <p:nvCxnSpPr>
                    <p:cNvPr id="1159" name="Straight Arrow Connector 1158"/>
                    <p:cNvCxnSpPr/>
                    <p:nvPr/>
                  </p:nvCxnSpPr>
                  <p:spPr>
                    <a:xfrm flipV="1">
                      <a:off x="4652392" y="3695968"/>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0" name="Straight Arrow Connector 1159"/>
                    <p:cNvCxnSpPr/>
                    <p:nvPr/>
                  </p:nvCxnSpPr>
                  <p:spPr>
                    <a:xfrm flipV="1">
                      <a:off x="4508376" y="379742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1" name="Straight Arrow Connector 1160"/>
                    <p:cNvCxnSpPr/>
                    <p:nvPr/>
                  </p:nvCxnSpPr>
                  <p:spPr>
                    <a:xfrm flipV="1">
                      <a:off x="4868416" y="3767976"/>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2" name="Straight Arrow Connector 1161"/>
                    <p:cNvCxnSpPr/>
                    <p:nvPr/>
                  </p:nvCxnSpPr>
                  <p:spPr>
                    <a:xfrm flipV="1">
                      <a:off x="4724400" y="3653408"/>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3" name="Straight Arrow Connector 1162"/>
                    <p:cNvCxnSpPr/>
                    <p:nvPr/>
                  </p:nvCxnSpPr>
                  <p:spPr>
                    <a:xfrm flipV="1">
                      <a:off x="4580384" y="3509392"/>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4" name="Straight Arrow Connector 1163"/>
                    <p:cNvCxnSpPr/>
                    <p:nvPr/>
                  </p:nvCxnSpPr>
                  <p:spPr>
                    <a:xfrm flipV="1">
                      <a:off x="4940424" y="3911992"/>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5" name="Straight Arrow Connector 1164"/>
                    <p:cNvCxnSpPr/>
                    <p:nvPr/>
                  </p:nvCxnSpPr>
                  <p:spPr>
                    <a:xfrm flipV="1">
                      <a:off x="4436368" y="3653408"/>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6" name="Straight Arrow Connector 1165"/>
                    <p:cNvCxnSpPr/>
                    <p:nvPr/>
                  </p:nvCxnSpPr>
                  <p:spPr>
                    <a:xfrm flipV="1">
                      <a:off x="5012432" y="3987576"/>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7" name="Straight Arrow Connector 1166"/>
                    <p:cNvCxnSpPr/>
                    <p:nvPr/>
                  </p:nvCxnSpPr>
                  <p:spPr>
                    <a:xfrm flipV="1">
                      <a:off x="4868416"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8" name="Straight Arrow Connector 1167"/>
                    <p:cNvCxnSpPr/>
                    <p:nvPr/>
                  </p:nvCxnSpPr>
                  <p:spPr>
                    <a:xfrm flipV="1">
                      <a:off x="5228456" y="4031496"/>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9" name="Straight Arrow Connector 1168"/>
                    <p:cNvCxnSpPr/>
                    <p:nvPr/>
                  </p:nvCxnSpPr>
                  <p:spPr>
                    <a:xfrm flipV="1">
                      <a:off x="4724400" y="3811896"/>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0" name="Straight Arrow Connector 1169"/>
                    <p:cNvCxnSpPr/>
                    <p:nvPr/>
                  </p:nvCxnSpPr>
                  <p:spPr>
                    <a:xfrm flipV="1">
                      <a:off x="5084440" y="3767976"/>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1" name="Straight Arrow Connector 1170"/>
                    <p:cNvCxnSpPr/>
                    <p:nvPr/>
                  </p:nvCxnSpPr>
                  <p:spPr>
                    <a:xfrm flipV="1">
                      <a:off x="4940424"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2" name="Straight Arrow Connector 1171"/>
                    <p:cNvCxnSpPr/>
                    <p:nvPr/>
                  </p:nvCxnSpPr>
                  <p:spPr>
                    <a:xfrm flipV="1">
                      <a:off x="5300464" y="4119336"/>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3" name="Straight Arrow Connector 1172"/>
                    <p:cNvCxnSpPr/>
                    <p:nvPr/>
                  </p:nvCxnSpPr>
                  <p:spPr>
                    <a:xfrm flipV="1">
                      <a:off x="4796408" y="3943656"/>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4" name="Straight Arrow Connector 1173"/>
                    <p:cNvCxnSpPr/>
                    <p:nvPr/>
                  </p:nvCxnSpPr>
                  <p:spPr>
                    <a:xfrm flipV="1">
                      <a:off x="4844413" y="4125867"/>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5" name="Straight Arrow Connector 1174"/>
                    <p:cNvCxnSpPr/>
                    <p:nvPr/>
                  </p:nvCxnSpPr>
                  <p:spPr>
                    <a:xfrm flipV="1">
                      <a:off x="4631056"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6" name="Straight Arrow Connector 1175"/>
                    <p:cNvCxnSpPr/>
                    <p:nvPr/>
                  </p:nvCxnSpPr>
                  <p:spPr>
                    <a:xfrm flipV="1">
                      <a:off x="5164449" y="4156574"/>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7" name="Straight Arrow Connector 1176"/>
                    <p:cNvCxnSpPr/>
                    <p:nvPr/>
                  </p:nvCxnSpPr>
                  <p:spPr>
                    <a:xfrm flipV="1">
                      <a:off x="4417699" y="4003039"/>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8" name="Straight Arrow Connector 1177"/>
                    <p:cNvCxnSpPr/>
                    <p:nvPr/>
                  </p:nvCxnSpPr>
                  <p:spPr>
                    <a:xfrm flipV="1">
                      <a:off x="4951092" y="3972332"/>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9" name="Straight Arrow Connector 1178"/>
                    <p:cNvCxnSpPr/>
                    <p:nvPr/>
                  </p:nvCxnSpPr>
                  <p:spPr>
                    <a:xfrm flipV="1">
                      <a:off x="4737735"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0" name="Straight Arrow Connector 1179"/>
                    <p:cNvCxnSpPr/>
                    <p:nvPr/>
                  </p:nvCxnSpPr>
                  <p:spPr>
                    <a:xfrm flipV="1">
                      <a:off x="5271127" y="4217989"/>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1" name="Straight Arrow Connector 1180"/>
                    <p:cNvCxnSpPr/>
                    <p:nvPr/>
                  </p:nvCxnSpPr>
                  <p:spPr>
                    <a:xfrm flipV="1">
                      <a:off x="4524378" y="4095160"/>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2" name="Straight Arrow Connector 1181"/>
                    <p:cNvCxnSpPr/>
                    <p:nvPr/>
                  </p:nvCxnSpPr>
                  <p:spPr>
                    <a:xfrm flipV="1">
                      <a:off x="5377806" y="4250221"/>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3" name="Straight Arrow Connector 1182"/>
                    <p:cNvCxnSpPr/>
                    <p:nvPr/>
                  </p:nvCxnSpPr>
                  <p:spPr>
                    <a:xfrm flipV="1">
                      <a:off x="5164449"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4" name="Straight Arrow Connector 1183"/>
                    <p:cNvCxnSpPr/>
                    <p:nvPr/>
                  </p:nvCxnSpPr>
                  <p:spPr>
                    <a:xfrm flipV="1">
                      <a:off x="5697841" y="4268950"/>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5" name="Straight Arrow Connector 1184"/>
                    <p:cNvCxnSpPr/>
                    <p:nvPr/>
                  </p:nvCxnSpPr>
                  <p:spPr>
                    <a:xfrm flipV="1">
                      <a:off x="4951092" y="4175304"/>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6" name="Straight Arrow Connector 1185"/>
                    <p:cNvCxnSpPr/>
                    <p:nvPr/>
                  </p:nvCxnSpPr>
                  <p:spPr>
                    <a:xfrm flipV="1">
                      <a:off x="5484484" y="4156574"/>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7" name="Straight Arrow Connector 1186"/>
                    <p:cNvCxnSpPr/>
                    <p:nvPr/>
                  </p:nvCxnSpPr>
                  <p:spPr>
                    <a:xfrm flipV="1">
                      <a:off x="5271127"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8" name="Straight Arrow Connector 1187"/>
                    <p:cNvCxnSpPr/>
                    <p:nvPr/>
                  </p:nvCxnSpPr>
                  <p:spPr>
                    <a:xfrm flipV="1">
                      <a:off x="5804520" y="4306408"/>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9" name="Straight Arrow Connector 1188"/>
                    <p:cNvCxnSpPr/>
                    <p:nvPr/>
                  </p:nvCxnSpPr>
                  <p:spPr>
                    <a:xfrm flipV="1">
                      <a:off x="5057770" y="4231491"/>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0" name="Straight Arrow Connector 1189"/>
                    <p:cNvCxnSpPr/>
                    <p:nvPr/>
                  </p:nvCxnSpPr>
                  <p:spPr>
                    <a:xfrm flipV="1">
                      <a:off x="5138400" y="4030601"/>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1" name="Straight Arrow Connector 1190"/>
                    <p:cNvCxnSpPr/>
                    <p:nvPr/>
                  </p:nvCxnSpPr>
                  <p:spPr>
                    <a:xfrm flipV="1">
                      <a:off x="5378427" y="4070461"/>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2" name="Straight Arrow Connector 1191"/>
                    <p:cNvCxnSpPr/>
                    <p:nvPr/>
                  </p:nvCxnSpPr>
                  <p:spPr>
                    <a:xfrm flipV="1">
                      <a:off x="5218409" y="3831304"/>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3" name="Straight Arrow Connector 1192"/>
                    <p:cNvCxnSpPr/>
                    <p:nvPr/>
                  </p:nvCxnSpPr>
                  <p:spPr>
                    <a:xfrm flipV="1">
                      <a:off x="5458436" y="4150179"/>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4" name="Straight Arrow Connector 1193"/>
                    <p:cNvCxnSpPr/>
                    <p:nvPr/>
                  </p:nvCxnSpPr>
                  <p:spPr>
                    <a:xfrm flipV="1">
                      <a:off x="5538444" y="4192018"/>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5" name="Straight Arrow Connector 1194"/>
                    <p:cNvCxnSpPr/>
                    <p:nvPr/>
                  </p:nvCxnSpPr>
                  <p:spPr>
                    <a:xfrm flipV="1">
                      <a:off x="5378427"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6" name="Straight Arrow Connector 1195"/>
                    <p:cNvCxnSpPr/>
                    <p:nvPr/>
                  </p:nvCxnSpPr>
                  <p:spPr>
                    <a:xfrm flipV="1">
                      <a:off x="5778471" y="4216330"/>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7" name="Straight Arrow Connector 1196"/>
                    <p:cNvCxnSpPr/>
                    <p:nvPr/>
                  </p:nvCxnSpPr>
                  <p:spPr>
                    <a:xfrm flipV="1">
                      <a:off x="5218409" y="4094772"/>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8" name="Straight Arrow Connector 1197"/>
                    <p:cNvCxnSpPr/>
                    <p:nvPr/>
                  </p:nvCxnSpPr>
                  <p:spPr>
                    <a:xfrm flipV="1">
                      <a:off x="5618453" y="4070461"/>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9" name="Straight Arrow Connector 1198"/>
                    <p:cNvCxnSpPr/>
                    <p:nvPr/>
                  </p:nvCxnSpPr>
                  <p:spPr>
                    <a:xfrm flipV="1">
                      <a:off x="5458436"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0" name="Straight Arrow Connector 1199"/>
                    <p:cNvCxnSpPr/>
                    <p:nvPr/>
                  </p:nvCxnSpPr>
                  <p:spPr>
                    <a:xfrm flipV="1">
                      <a:off x="5858480" y="4264953"/>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1" name="Straight Arrow Connector 1200"/>
                    <p:cNvCxnSpPr/>
                    <p:nvPr/>
                  </p:nvCxnSpPr>
                  <p:spPr>
                    <a:xfrm flipV="1">
                      <a:off x="5298418" y="4167707"/>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2" name="Straight Arrow Connector 1201"/>
                    <p:cNvCxnSpPr/>
                    <p:nvPr/>
                  </p:nvCxnSpPr>
                  <p:spPr>
                    <a:xfrm flipV="1">
                      <a:off x="5390400" y="4229472"/>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grpSp>
            <p:cxnSp>
              <p:nvCxnSpPr>
                <p:cNvPr id="658" name="Straight Arrow Connector 657"/>
                <p:cNvCxnSpPr/>
                <p:nvPr/>
              </p:nvCxnSpPr>
              <p:spPr>
                <a:xfrm flipH="1" flipV="1">
                  <a:off x="2699792" y="3216017"/>
                  <a:ext cx="0" cy="10799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9" name="Straight Arrow Connector 658"/>
                <p:cNvCxnSpPr/>
                <p:nvPr/>
              </p:nvCxnSpPr>
              <p:spPr>
                <a:xfrm flipV="1">
                  <a:off x="2411760" y="2761241"/>
                  <a:ext cx="0" cy="153486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0" name="Straight Arrow Connector 659"/>
                <p:cNvCxnSpPr/>
                <p:nvPr/>
              </p:nvCxnSpPr>
              <p:spPr>
                <a:xfrm flipV="1">
                  <a:off x="2555776" y="3102323"/>
                  <a:ext cx="0" cy="119378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1" name="Straight Arrow Connector 660"/>
                <p:cNvCxnSpPr/>
                <p:nvPr/>
              </p:nvCxnSpPr>
              <p:spPr>
                <a:xfrm flipV="1">
                  <a:off x="2411760" y="2818088"/>
                  <a:ext cx="0" cy="1478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2" name="Straight Arrow Connector 661"/>
                <p:cNvCxnSpPr/>
                <p:nvPr/>
              </p:nvCxnSpPr>
              <p:spPr>
                <a:xfrm flipV="1">
                  <a:off x="2843808"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3" name="Straight Arrow Connector 662"/>
                <p:cNvCxnSpPr/>
                <p:nvPr/>
              </p:nvCxnSpPr>
              <p:spPr>
                <a:xfrm flipV="1">
                  <a:off x="2267744" y="2647547"/>
                  <a:ext cx="0" cy="1648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4" name="Straight Arrow Connector 663"/>
                <p:cNvCxnSpPr/>
                <p:nvPr/>
              </p:nvCxnSpPr>
              <p:spPr>
                <a:xfrm flipV="1">
                  <a:off x="2627784"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5" name="Straight Arrow Connector 664"/>
                <p:cNvCxnSpPr/>
                <p:nvPr/>
              </p:nvCxnSpPr>
              <p:spPr>
                <a:xfrm flipV="1">
                  <a:off x="2962800"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6" name="Straight Arrow Connector 665"/>
                <p:cNvCxnSpPr/>
                <p:nvPr/>
              </p:nvCxnSpPr>
              <p:spPr>
                <a:xfrm flipV="1">
                  <a:off x="2919600"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7" name="Straight Arrow Connector 666"/>
                <p:cNvCxnSpPr/>
                <p:nvPr/>
              </p:nvCxnSpPr>
              <p:spPr>
                <a:xfrm flipV="1">
                  <a:off x="2987824" y="3045476"/>
                  <a:ext cx="0" cy="125063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8" name="Straight Arrow Connector 667"/>
                <p:cNvCxnSpPr/>
                <p:nvPr/>
              </p:nvCxnSpPr>
              <p:spPr>
                <a:xfrm flipV="1">
                  <a:off x="2483768" y="3500252"/>
                  <a:ext cx="0" cy="7957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9" name="Straight Arrow Connector 668"/>
                <p:cNvCxnSpPr/>
                <p:nvPr/>
              </p:nvCxnSpPr>
              <p:spPr>
                <a:xfrm flipV="1">
                  <a:off x="2915816"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0" name="Straight Arrow Connector 669"/>
                <p:cNvCxnSpPr/>
                <p:nvPr/>
              </p:nvCxnSpPr>
              <p:spPr>
                <a:xfrm flipV="1">
                  <a:off x="2271528"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1" name="Straight Arrow Connector 670"/>
                <p:cNvCxnSpPr/>
                <p:nvPr/>
              </p:nvCxnSpPr>
              <p:spPr>
                <a:xfrm flipV="1">
                  <a:off x="2358000"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2" name="Straight Arrow Connector 671"/>
                <p:cNvCxnSpPr/>
                <p:nvPr/>
              </p:nvCxnSpPr>
              <p:spPr>
                <a:xfrm flipV="1">
                  <a:off x="2771800" y="3704392"/>
                  <a:ext cx="0" cy="581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3" name="Straight Arrow Connector 672"/>
                <p:cNvCxnSpPr/>
                <p:nvPr/>
              </p:nvCxnSpPr>
              <p:spPr>
                <a:xfrm flipV="1">
                  <a:off x="2878479"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4" name="Straight Arrow Connector 673"/>
                <p:cNvCxnSpPr/>
                <p:nvPr/>
              </p:nvCxnSpPr>
              <p:spPr>
                <a:xfrm flipV="1">
                  <a:off x="2878479"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5" name="Straight Arrow Connector 674"/>
                <p:cNvCxnSpPr/>
                <p:nvPr/>
              </p:nvCxnSpPr>
              <p:spPr>
                <a:xfrm flipV="1">
                  <a:off x="2782692"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6" name="Straight Arrow Connector 675"/>
                <p:cNvCxnSpPr/>
                <p:nvPr/>
              </p:nvCxnSpPr>
              <p:spPr>
                <a:xfrm flipV="1">
                  <a:off x="2985157"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7" name="Straight Arrow Connector 676"/>
                <p:cNvCxnSpPr/>
                <p:nvPr/>
              </p:nvCxnSpPr>
              <p:spPr>
                <a:xfrm flipV="1">
                  <a:off x="2985157" y="3704392"/>
                  <a:ext cx="0" cy="581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8" name="Straight Arrow Connector 677"/>
                <p:cNvCxnSpPr/>
                <p:nvPr/>
              </p:nvCxnSpPr>
              <p:spPr>
                <a:xfrm flipV="1">
                  <a:off x="2771800"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9" name="Straight Arrow Connector 678"/>
                <p:cNvCxnSpPr/>
                <p:nvPr/>
              </p:nvCxnSpPr>
              <p:spPr>
                <a:xfrm flipV="1">
                  <a:off x="2878479"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0" name="Straight Arrow Connector 679"/>
                <p:cNvCxnSpPr/>
                <p:nvPr/>
              </p:nvCxnSpPr>
              <p:spPr>
                <a:xfrm flipV="1">
                  <a:off x="2878479"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681" name="Group 372"/>
                <p:cNvGrpSpPr/>
                <p:nvPr/>
              </p:nvGrpSpPr>
              <p:grpSpPr>
                <a:xfrm>
                  <a:off x="2915816" y="3955027"/>
                  <a:ext cx="2888321" cy="352381"/>
                  <a:chOff x="3555887" y="4005064"/>
                  <a:chExt cx="2312257" cy="1454472"/>
                </a:xfrm>
              </p:grpSpPr>
              <p:cxnSp>
                <p:nvCxnSpPr>
                  <p:cNvPr id="953" name="Straight Arrow Connector 952"/>
                  <p:cNvCxnSpPr/>
                  <p:nvPr/>
                </p:nvCxnSpPr>
                <p:spPr>
                  <a:xfrm flipV="1">
                    <a:off x="3851920"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4" name="Straight Arrow Connector 953"/>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5" name="Straight Arrow Connector 954"/>
                  <p:cNvCxnSpPr/>
                  <p:nvPr/>
                </p:nvCxnSpPr>
                <p:spPr>
                  <a:xfrm flipV="1">
                    <a:off x="3995936"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6" name="Straight Arrow Connector 955"/>
                  <p:cNvCxnSpPr/>
                  <p:nvPr/>
                </p:nvCxnSpPr>
                <p:spPr>
                  <a:xfrm flipV="1">
                    <a:off x="4283968"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7" name="Straight Arrow Connector 956"/>
                  <p:cNvCxnSpPr/>
                  <p:nvPr/>
                </p:nvCxnSpPr>
                <p:spPr>
                  <a:xfrm flipV="1">
                    <a:off x="4644008" y="4695696"/>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8" name="Straight Arrow Connector 957"/>
                  <p:cNvCxnSpPr/>
                  <p:nvPr/>
                </p:nvCxnSpPr>
                <p:spPr>
                  <a:xfrm flipH="1" flipV="1">
                    <a:off x="3635896" y="4005064"/>
                    <a:ext cx="10920" cy="14401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9" name="Straight Arrow Connector 958"/>
                  <p:cNvCxnSpPr/>
                  <p:nvPr/>
                </p:nvCxnSpPr>
                <p:spPr>
                  <a:xfrm flipV="1">
                    <a:off x="399593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0" name="Straight Arrow Connector 959"/>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1" name="Straight Arrow Connector 960"/>
                  <p:cNvCxnSpPr/>
                  <p:nvPr/>
                </p:nvCxnSpPr>
                <p:spPr>
                  <a:xfrm flipV="1">
                    <a:off x="3779912" y="4149080"/>
                    <a:ext cx="0" cy="1296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2" name="Straight Arrow Connector 961"/>
                  <p:cNvCxnSpPr/>
                  <p:nvPr/>
                </p:nvCxnSpPr>
                <p:spPr>
                  <a:xfrm flipV="1">
                    <a:off x="4211960"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3" name="Straight Arrow Connector 962"/>
                  <p:cNvCxnSpPr/>
                  <p:nvPr/>
                </p:nvCxnSpPr>
                <p:spPr>
                  <a:xfrm flipV="1">
                    <a:off x="4499992" y="4797152"/>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4" name="Straight Arrow Connector 963"/>
                  <p:cNvCxnSpPr/>
                  <p:nvPr/>
                </p:nvCxnSpPr>
                <p:spPr>
                  <a:xfrm flipV="1">
                    <a:off x="4860032" y="476770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5" name="Straight Arrow Connector 964"/>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6" name="Straight Arrow Connector 965"/>
                  <p:cNvCxnSpPr/>
                  <p:nvPr/>
                </p:nvCxnSpPr>
                <p:spPr>
                  <a:xfrm flipV="1">
                    <a:off x="38736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7" name="Straight Arrow Connector 966"/>
                  <p:cNvCxnSpPr/>
                  <p:nvPr/>
                </p:nvCxnSpPr>
                <p:spPr>
                  <a:xfrm flipV="1">
                    <a:off x="4211960"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8" name="Straight Arrow Connector 967"/>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9" name="Straight Arrow Connector 968"/>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0" name="Straight Arrow Connector 969"/>
                  <p:cNvCxnSpPr/>
                  <p:nvPr/>
                </p:nvCxnSpPr>
                <p:spPr>
                  <a:xfrm flipV="1">
                    <a:off x="4355976"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1" name="Straight Arrow Connector 970"/>
                  <p:cNvCxnSpPr/>
                  <p:nvPr/>
                </p:nvCxnSpPr>
                <p:spPr>
                  <a:xfrm flipV="1">
                    <a:off x="4716016" y="4653136"/>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2" name="Straight Arrow Connector 971"/>
                  <p:cNvCxnSpPr/>
                  <p:nvPr/>
                </p:nvCxnSpPr>
                <p:spPr>
                  <a:xfrm flipV="1">
                    <a:off x="41652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3" name="Straight Arrow Connector 972"/>
                  <p:cNvCxnSpPr/>
                  <p:nvPr/>
                </p:nvCxnSpPr>
                <p:spPr>
                  <a:xfrm flipV="1">
                    <a:off x="4283968" y="4437112"/>
                    <a:ext cx="0" cy="99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4" name="Straight Arrow Connector 973"/>
                  <p:cNvCxnSpPr/>
                  <p:nvPr/>
                </p:nvCxnSpPr>
                <p:spPr>
                  <a:xfrm flipV="1">
                    <a:off x="4572000" y="4509120"/>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5" name="Straight Arrow Connector 974"/>
                  <p:cNvCxnSpPr/>
                  <p:nvPr/>
                </p:nvCxnSpPr>
                <p:spPr>
                  <a:xfrm flipV="1">
                    <a:off x="4932040" y="4911720"/>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6" name="Straight Arrow Connector 975"/>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7" name="Straight Arrow Connector 976"/>
                  <p:cNvCxnSpPr/>
                  <p:nvPr/>
                </p:nvCxnSpPr>
                <p:spPr>
                  <a:xfrm flipV="1">
                    <a:off x="428396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8" name="Straight Arrow Connector 977"/>
                  <p:cNvCxnSpPr/>
                  <p:nvPr/>
                </p:nvCxnSpPr>
                <p:spPr>
                  <a:xfrm flipV="1">
                    <a:off x="3707904"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9" name="Straight Arrow Connector 978"/>
                  <p:cNvCxnSpPr/>
                  <p:nvPr/>
                </p:nvCxnSpPr>
                <p:spPr>
                  <a:xfrm flipV="1">
                    <a:off x="4427984" y="4653136"/>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0" name="Straight Arrow Connector 979"/>
                  <p:cNvCxnSpPr/>
                  <p:nvPr/>
                </p:nvCxnSpPr>
                <p:spPr>
                  <a:xfrm flipV="1">
                    <a:off x="5004048" y="4987304"/>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1" name="Straight Arrow Connector 980"/>
                  <p:cNvCxnSpPr/>
                  <p:nvPr/>
                </p:nvCxnSpPr>
                <p:spPr>
                  <a:xfrm flipV="1">
                    <a:off x="4860032"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2" name="Straight Arrow Connector 981"/>
                  <p:cNvCxnSpPr/>
                  <p:nvPr/>
                </p:nvCxnSpPr>
                <p:spPr>
                  <a:xfrm flipV="1">
                    <a:off x="5220072" y="5031224"/>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3" name="Straight Arrow Connector 982"/>
                  <p:cNvCxnSpPr/>
                  <p:nvPr/>
                </p:nvCxnSpPr>
                <p:spPr>
                  <a:xfrm flipV="1">
                    <a:off x="4716016" y="4811624"/>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4" name="Straight Arrow Connector 983"/>
                  <p:cNvCxnSpPr/>
                  <p:nvPr/>
                </p:nvCxnSpPr>
                <p:spPr>
                  <a:xfrm flipV="1">
                    <a:off x="5076056" y="4767704"/>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5" name="Straight Arrow Connector 984"/>
                  <p:cNvCxnSpPr/>
                  <p:nvPr/>
                </p:nvCxnSpPr>
                <p:spPr>
                  <a:xfrm flipV="1">
                    <a:off x="4932040"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6" name="Straight Arrow Connector 985"/>
                  <p:cNvCxnSpPr/>
                  <p:nvPr/>
                </p:nvCxnSpPr>
                <p:spPr>
                  <a:xfrm flipV="1">
                    <a:off x="5292080" y="5119064"/>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7" name="Straight Arrow Connector 986"/>
                  <p:cNvCxnSpPr/>
                  <p:nvPr/>
                </p:nvCxnSpPr>
                <p:spPr>
                  <a:xfrm flipV="1">
                    <a:off x="4788024" y="4943384"/>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8" name="Straight Arrow Connector 987"/>
                  <p:cNvCxnSpPr/>
                  <p:nvPr/>
                </p:nvCxnSpPr>
                <p:spPr>
                  <a:xfrm flipV="1">
                    <a:off x="3662566"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9" name="Straight Arrow Connector 988"/>
                  <p:cNvCxnSpPr/>
                  <p:nvPr/>
                </p:nvCxnSpPr>
                <p:spPr>
                  <a:xfrm flipV="1">
                    <a:off x="3875923"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0" name="Straight Arrow Connector 989"/>
                  <p:cNvCxnSpPr/>
                  <p:nvPr/>
                </p:nvCxnSpPr>
                <p:spPr>
                  <a:xfrm flipV="1">
                    <a:off x="4302637" y="4879939"/>
                    <a:ext cx="0" cy="552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1" name="Straight Arrow Connector 990"/>
                  <p:cNvCxnSpPr/>
                  <p:nvPr/>
                </p:nvCxnSpPr>
                <p:spPr>
                  <a:xfrm flipV="1">
                    <a:off x="4836029" y="5125595"/>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2" name="Straight Arrow Connector 991"/>
                  <p:cNvCxnSpPr/>
                  <p:nvPr/>
                </p:nvCxnSpPr>
                <p:spPr>
                  <a:xfrm flipV="1">
                    <a:off x="3875923"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3" name="Straight Arrow Connector 992"/>
                  <p:cNvCxnSpPr/>
                  <p:nvPr/>
                </p:nvCxnSpPr>
                <p:spPr>
                  <a:xfrm flipV="1">
                    <a:off x="3982601"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4" name="Straight Arrow Connector 993"/>
                  <p:cNvCxnSpPr/>
                  <p:nvPr/>
                </p:nvCxnSpPr>
                <p:spPr>
                  <a:xfrm flipV="1">
                    <a:off x="3555887" y="4726403"/>
                    <a:ext cx="0" cy="7062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5" name="Straight Arrow Connector 994"/>
                  <p:cNvCxnSpPr/>
                  <p:nvPr/>
                </p:nvCxnSpPr>
                <p:spPr>
                  <a:xfrm flipV="1">
                    <a:off x="4195958"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6" name="Straight Arrow Connector 995"/>
                  <p:cNvCxnSpPr/>
                  <p:nvPr/>
                </p:nvCxnSpPr>
                <p:spPr>
                  <a:xfrm flipV="1">
                    <a:off x="4622672"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7" name="Straight Arrow Connector 996"/>
                  <p:cNvCxnSpPr/>
                  <p:nvPr/>
                </p:nvCxnSpPr>
                <p:spPr>
                  <a:xfrm flipV="1">
                    <a:off x="5156065" y="5156302"/>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8" name="Straight Arrow Connector 997"/>
                  <p:cNvCxnSpPr/>
                  <p:nvPr/>
                </p:nvCxnSpPr>
                <p:spPr>
                  <a:xfrm flipV="1">
                    <a:off x="369470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9" name="Straight Arrow Connector 998"/>
                  <p:cNvCxnSpPr/>
                  <p:nvPr/>
                </p:nvCxnSpPr>
                <p:spPr>
                  <a:xfrm flipV="1">
                    <a:off x="419595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0" name="Straight Arrow Connector 999"/>
                  <p:cNvCxnSpPr/>
                  <p:nvPr/>
                </p:nvCxnSpPr>
                <p:spPr>
                  <a:xfrm flipV="1">
                    <a:off x="3769244"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1" name="Straight Arrow Connector 1000"/>
                  <p:cNvCxnSpPr/>
                  <p:nvPr/>
                </p:nvCxnSpPr>
                <p:spPr>
                  <a:xfrm flipV="1">
                    <a:off x="3982601"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2" name="Straight Arrow Connector 1001"/>
                  <p:cNvCxnSpPr/>
                  <p:nvPr/>
                </p:nvCxnSpPr>
                <p:spPr>
                  <a:xfrm flipV="1">
                    <a:off x="4409315" y="5002767"/>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3" name="Straight Arrow Connector 1002"/>
                  <p:cNvCxnSpPr/>
                  <p:nvPr/>
                </p:nvCxnSpPr>
                <p:spPr>
                  <a:xfrm flipV="1">
                    <a:off x="4942708" y="4972060"/>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4" name="Straight Arrow Connector 1003"/>
                  <p:cNvCxnSpPr/>
                  <p:nvPr/>
                </p:nvCxnSpPr>
                <p:spPr>
                  <a:xfrm flipV="1">
                    <a:off x="3982601"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5" name="Straight Arrow Connector 1004"/>
                  <p:cNvCxnSpPr/>
                  <p:nvPr/>
                </p:nvCxnSpPr>
                <p:spPr>
                  <a:xfrm flipV="1">
                    <a:off x="4126708"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6" name="Straight Arrow Connector 1005"/>
                  <p:cNvCxnSpPr/>
                  <p:nvPr/>
                </p:nvCxnSpPr>
                <p:spPr>
                  <a:xfrm flipV="1">
                    <a:off x="4302637"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7" name="Straight Arrow Connector 1006"/>
                  <p:cNvCxnSpPr/>
                  <p:nvPr/>
                </p:nvCxnSpPr>
                <p:spPr>
                  <a:xfrm flipV="1">
                    <a:off x="4729351"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8" name="Straight Arrow Connector 1007"/>
                  <p:cNvCxnSpPr/>
                  <p:nvPr/>
                </p:nvCxnSpPr>
                <p:spPr>
                  <a:xfrm flipV="1">
                    <a:off x="5262743" y="5217717"/>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9" name="Straight Arrow Connector 1008"/>
                  <p:cNvCxnSpPr/>
                  <p:nvPr/>
                </p:nvCxnSpPr>
                <p:spPr>
                  <a:xfrm flipV="1">
                    <a:off x="3769244"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0" name="Straight Arrow Connector 1009"/>
                  <p:cNvCxnSpPr/>
                  <p:nvPr/>
                </p:nvCxnSpPr>
                <p:spPr>
                  <a:xfrm flipV="1">
                    <a:off x="4302637"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1" name="Straight Arrow Connector 1010"/>
                  <p:cNvCxnSpPr/>
                  <p:nvPr/>
                </p:nvCxnSpPr>
                <p:spPr>
                  <a:xfrm flipV="1">
                    <a:off x="4515994" y="5094888"/>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2" name="Straight Arrow Connector 1011"/>
                  <p:cNvCxnSpPr/>
                  <p:nvPr/>
                </p:nvCxnSpPr>
                <p:spPr>
                  <a:xfrm flipV="1">
                    <a:off x="5369422" y="5249949"/>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3" name="Straight Arrow Connector 1012"/>
                  <p:cNvCxnSpPr/>
                  <p:nvPr/>
                </p:nvCxnSpPr>
                <p:spPr>
                  <a:xfrm flipV="1">
                    <a:off x="5156065"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4" name="Straight Arrow Connector 1013"/>
                  <p:cNvCxnSpPr/>
                  <p:nvPr/>
                </p:nvCxnSpPr>
                <p:spPr>
                  <a:xfrm flipV="1">
                    <a:off x="5689457" y="5268678"/>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5" name="Straight Arrow Connector 1014"/>
                  <p:cNvCxnSpPr/>
                  <p:nvPr/>
                </p:nvCxnSpPr>
                <p:spPr>
                  <a:xfrm flipV="1">
                    <a:off x="4942708" y="5175032"/>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6" name="Straight Arrow Connector 1015"/>
                  <p:cNvCxnSpPr/>
                  <p:nvPr/>
                </p:nvCxnSpPr>
                <p:spPr>
                  <a:xfrm flipV="1">
                    <a:off x="5476100" y="5156302"/>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7" name="Straight Arrow Connector 1016"/>
                  <p:cNvCxnSpPr/>
                  <p:nvPr/>
                </p:nvCxnSpPr>
                <p:spPr>
                  <a:xfrm flipV="1">
                    <a:off x="5262743"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8" name="Straight Arrow Connector 1017"/>
                  <p:cNvCxnSpPr/>
                  <p:nvPr/>
                </p:nvCxnSpPr>
                <p:spPr>
                  <a:xfrm flipV="1">
                    <a:off x="5796136" y="5306136"/>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9" name="Straight Arrow Connector 1018"/>
                  <p:cNvCxnSpPr/>
                  <p:nvPr/>
                </p:nvCxnSpPr>
                <p:spPr>
                  <a:xfrm flipV="1">
                    <a:off x="5049386" y="5231219"/>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0" name="Straight Arrow Connector 1019"/>
                  <p:cNvCxnSpPr/>
                  <p:nvPr/>
                </p:nvCxnSpPr>
                <p:spPr>
                  <a:xfrm flipV="1">
                    <a:off x="5130016" y="5030329"/>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1" name="Straight Arrow Connector 1020"/>
                  <p:cNvCxnSpPr/>
                  <p:nvPr/>
                </p:nvCxnSpPr>
                <p:spPr>
                  <a:xfrm flipV="1">
                    <a:off x="5370043" y="5070189"/>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2" name="Straight Arrow Connector 1021"/>
                  <p:cNvCxnSpPr/>
                  <p:nvPr/>
                </p:nvCxnSpPr>
                <p:spPr>
                  <a:xfrm flipV="1">
                    <a:off x="5210025" y="4831032"/>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3" name="Straight Arrow Connector 1022"/>
                  <p:cNvCxnSpPr/>
                  <p:nvPr/>
                </p:nvCxnSpPr>
                <p:spPr>
                  <a:xfrm flipV="1">
                    <a:off x="5450052" y="5149907"/>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4" name="Straight Arrow Connector 1023"/>
                  <p:cNvCxnSpPr/>
                  <p:nvPr/>
                </p:nvCxnSpPr>
                <p:spPr>
                  <a:xfrm flipV="1">
                    <a:off x="5530060" y="5191746"/>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5" name="Straight Arrow Connector 1024"/>
                  <p:cNvCxnSpPr/>
                  <p:nvPr/>
                </p:nvCxnSpPr>
                <p:spPr>
                  <a:xfrm flipV="1">
                    <a:off x="5370043"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6" name="Straight Arrow Connector 1025"/>
                  <p:cNvCxnSpPr/>
                  <p:nvPr/>
                </p:nvCxnSpPr>
                <p:spPr>
                  <a:xfrm flipV="1">
                    <a:off x="5770087" y="5216058"/>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7" name="Straight Arrow Connector 1026"/>
                  <p:cNvCxnSpPr/>
                  <p:nvPr/>
                </p:nvCxnSpPr>
                <p:spPr>
                  <a:xfrm flipV="1">
                    <a:off x="5210025" y="5094500"/>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8" name="Straight Arrow Connector 1027"/>
                  <p:cNvCxnSpPr/>
                  <p:nvPr/>
                </p:nvCxnSpPr>
                <p:spPr>
                  <a:xfrm flipV="1">
                    <a:off x="5610069" y="5070189"/>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9" name="Straight Arrow Connector 1028"/>
                  <p:cNvCxnSpPr/>
                  <p:nvPr/>
                </p:nvCxnSpPr>
                <p:spPr>
                  <a:xfrm flipV="1">
                    <a:off x="5450052"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0" name="Straight Arrow Connector 1029"/>
                  <p:cNvCxnSpPr/>
                  <p:nvPr/>
                </p:nvCxnSpPr>
                <p:spPr>
                  <a:xfrm flipV="1">
                    <a:off x="5850096" y="5264681"/>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1" name="Straight Arrow Connector 1030"/>
                  <p:cNvCxnSpPr/>
                  <p:nvPr/>
                </p:nvCxnSpPr>
                <p:spPr>
                  <a:xfrm flipV="1">
                    <a:off x="5290034" y="5167435"/>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2" name="Straight Arrow Connector 1031"/>
                  <p:cNvCxnSpPr/>
                  <p:nvPr/>
                </p:nvCxnSpPr>
                <p:spPr>
                  <a:xfrm flipV="1">
                    <a:off x="5382016" y="5229200"/>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1033" name="Group 327"/>
                  <p:cNvGrpSpPr/>
                  <p:nvPr/>
                </p:nvGrpSpPr>
                <p:grpSpPr>
                  <a:xfrm>
                    <a:off x="4067944" y="5013176"/>
                    <a:ext cx="1800200" cy="446360"/>
                    <a:chOff x="4417699" y="3509392"/>
                    <a:chExt cx="1440781" cy="950416"/>
                  </a:xfrm>
                </p:grpSpPr>
                <p:cxnSp>
                  <p:nvCxnSpPr>
                    <p:cNvPr id="1034" name="Straight Arrow Connector 1033"/>
                    <p:cNvCxnSpPr/>
                    <p:nvPr/>
                  </p:nvCxnSpPr>
                  <p:spPr>
                    <a:xfrm flipV="1">
                      <a:off x="4652392" y="3695968"/>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5" name="Straight Arrow Connector 1034"/>
                    <p:cNvCxnSpPr/>
                    <p:nvPr/>
                  </p:nvCxnSpPr>
                  <p:spPr>
                    <a:xfrm flipV="1">
                      <a:off x="4508376" y="379742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6" name="Straight Arrow Connector 1035"/>
                    <p:cNvCxnSpPr/>
                    <p:nvPr/>
                  </p:nvCxnSpPr>
                  <p:spPr>
                    <a:xfrm flipV="1">
                      <a:off x="4868416" y="3767976"/>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7" name="Straight Arrow Connector 1036"/>
                    <p:cNvCxnSpPr/>
                    <p:nvPr/>
                  </p:nvCxnSpPr>
                  <p:spPr>
                    <a:xfrm flipV="1">
                      <a:off x="4724400" y="3653408"/>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8" name="Straight Arrow Connector 1037"/>
                    <p:cNvCxnSpPr/>
                    <p:nvPr/>
                  </p:nvCxnSpPr>
                  <p:spPr>
                    <a:xfrm flipV="1">
                      <a:off x="4580384" y="3509392"/>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9" name="Straight Arrow Connector 1038"/>
                    <p:cNvCxnSpPr/>
                    <p:nvPr/>
                  </p:nvCxnSpPr>
                  <p:spPr>
                    <a:xfrm flipV="1">
                      <a:off x="4940424" y="3911992"/>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0" name="Straight Arrow Connector 1039"/>
                    <p:cNvCxnSpPr/>
                    <p:nvPr/>
                  </p:nvCxnSpPr>
                  <p:spPr>
                    <a:xfrm flipV="1">
                      <a:off x="4436368" y="3653408"/>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1" name="Straight Arrow Connector 1040"/>
                    <p:cNvCxnSpPr/>
                    <p:nvPr/>
                  </p:nvCxnSpPr>
                  <p:spPr>
                    <a:xfrm flipV="1">
                      <a:off x="5012432" y="3987576"/>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2" name="Straight Arrow Connector 1041"/>
                    <p:cNvCxnSpPr/>
                    <p:nvPr/>
                  </p:nvCxnSpPr>
                  <p:spPr>
                    <a:xfrm flipV="1">
                      <a:off x="4868416"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3" name="Straight Arrow Connector 1042"/>
                    <p:cNvCxnSpPr/>
                    <p:nvPr/>
                  </p:nvCxnSpPr>
                  <p:spPr>
                    <a:xfrm flipV="1">
                      <a:off x="5228456" y="4031496"/>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4" name="Straight Arrow Connector 1043"/>
                    <p:cNvCxnSpPr/>
                    <p:nvPr/>
                  </p:nvCxnSpPr>
                  <p:spPr>
                    <a:xfrm flipV="1">
                      <a:off x="4724400" y="3811896"/>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5" name="Straight Arrow Connector 1044"/>
                    <p:cNvCxnSpPr/>
                    <p:nvPr/>
                  </p:nvCxnSpPr>
                  <p:spPr>
                    <a:xfrm flipV="1">
                      <a:off x="5084440" y="3767976"/>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6" name="Straight Arrow Connector 1045"/>
                    <p:cNvCxnSpPr/>
                    <p:nvPr/>
                  </p:nvCxnSpPr>
                  <p:spPr>
                    <a:xfrm flipV="1">
                      <a:off x="4940424"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7" name="Straight Arrow Connector 1046"/>
                    <p:cNvCxnSpPr/>
                    <p:nvPr/>
                  </p:nvCxnSpPr>
                  <p:spPr>
                    <a:xfrm flipV="1">
                      <a:off x="5300464" y="4119336"/>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8" name="Straight Arrow Connector 1047"/>
                    <p:cNvCxnSpPr/>
                    <p:nvPr/>
                  </p:nvCxnSpPr>
                  <p:spPr>
                    <a:xfrm flipV="1">
                      <a:off x="4796408" y="3943656"/>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9" name="Straight Arrow Connector 1048"/>
                    <p:cNvCxnSpPr/>
                    <p:nvPr/>
                  </p:nvCxnSpPr>
                  <p:spPr>
                    <a:xfrm flipV="1">
                      <a:off x="4844413" y="4125867"/>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0" name="Straight Arrow Connector 1049"/>
                    <p:cNvCxnSpPr/>
                    <p:nvPr/>
                  </p:nvCxnSpPr>
                  <p:spPr>
                    <a:xfrm flipV="1">
                      <a:off x="4631056"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1" name="Straight Arrow Connector 1050"/>
                    <p:cNvCxnSpPr/>
                    <p:nvPr/>
                  </p:nvCxnSpPr>
                  <p:spPr>
                    <a:xfrm flipV="1">
                      <a:off x="5164449" y="4156574"/>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2" name="Straight Arrow Connector 1051"/>
                    <p:cNvCxnSpPr/>
                    <p:nvPr/>
                  </p:nvCxnSpPr>
                  <p:spPr>
                    <a:xfrm flipV="1">
                      <a:off x="4417699" y="4003039"/>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3" name="Straight Arrow Connector 1052"/>
                    <p:cNvCxnSpPr/>
                    <p:nvPr/>
                  </p:nvCxnSpPr>
                  <p:spPr>
                    <a:xfrm flipV="1">
                      <a:off x="4951092" y="3972332"/>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4" name="Straight Arrow Connector 1053"/>
                    <p:cNvCxnSpPr/>
                    <p:nvPr/>
                  </p:nvCxnSpPr>
                  <p:spPr>
                    <a:xfrm flipV="1">
                      <a:off x="4737735"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5" name="Straight Arrow Connector 1054"/>
                    <p:cNvCxnSpPr/>
                    <p:nvPr/>
                  </p:nvCxnSpPr>
                  <p:spPr>
                    <a:xfrm flipV="1">
                      <a:off x="5271127" y="4217989"/>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6" name="Straight Arrow Connector 1055"/>
                    <p:cNvCxnSpPr/>
                    <p:nvPr/>
                  </p:nvCxnSpPr>
                  <p:spPr>
                    <a:xfrm flipV="1">
                      <a:off x="4524378" y="4095160"/>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7" name="Straight Arrow Connector 1056"/>
                    <p:cNvCxnSpPr/>
                    <p:nvPr/>
                  </p:nvCxnSpPr>
                  <p:spPr>
                    <a:xfrm flipV="1">
                      <a:off x="5377806" y="4250221"/>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8" name="Straight Arrow Connector 1057"/>
                    <p:cNvCxnSpPr/>
                    <p:nvPr/>
                  </p:nvCxnSpPr>
                  <p:spPr>
                    <a:xfrm flipV="1">
                      <a:off x="5164449"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9" name="Straight Arrow Connector 1058"/>
                    <p:cNvCxnSpPr/>
                    <p:nvPr/>
                  </p:nvCxnSpPr>
                  <p:spPr>
                    <a:xfrm flipV="1">
                      <a:off x="5697841" y="4268950"/>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0" name="Straight Arrow Connector 1059"/>
                    <p:cNvCxnSpPr/>
                    <p:nvPr/>
                  </p:nvCxnSpPr>
                  <p:spPr>
                    <a:xfrm flipV="1">
                      <a:off x="4951092" y="4175304"/>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1" name="Straight Arrow Connector 1060"/>
                    <p:cNvCxnSpPr/>
                    <p:nvPr/>
                  </p:nvCxnSpPr>
                  <p:spPr>
                    <a:xfrm flipV="1">
                      <a:off x="5484484" y="4156574"/>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2" name="Straight Arrow Connector 1061"/>
                    <p:cNvCxnSpPr/>
                    <p:nvPr/>
                  </p:nvCxnSpPr>
                  <p:spPr>
                    <a:xfrm flipV="1">
                      <a:off x="5271127"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3" name="Straight Arrow Connector 1062"/>
                    <p:cNvCxnSpPr/>
                    <p:nvPr/>
                  </p:nvCxnSpPr>
                  <p:spPr>
                    <a:xfrm flipV="1">
                      <a:off x="5804520" y="4306408"/>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4" name="Straight Arrow Connector 1063"/>
                    <p:cNvCxnSpPr/>
                    <p:nvPr/>
                  </p:nvCxnSpPr>
                  <p:spPr>
                    <a:xfrm flipV="1">
                      <a:off x="5057770" y="4231491"/>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5" name="Straight Arrow Connector 1064"/>
                    <p:cNvCxnSpPr/>
                    <p:nvPr/>
                  </p:nvCxnSpPr>
                  <p:spPr>
                    <a:xfrm flipV="1">
                      <a:off x="5138400" y="4030601"/>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6" name="Straight Arrow Connector 1065"/>
                    <p:cNvCxnSpPr/>
                    <p:nvPr/>
                  </p:nvCxnSpPr>
                  <p:spPr>
                    <a:xfrm flipV="1">
                      <a:off x="5378427" y="4070461"/>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7" name="Straight Arrow Connector 1066"/>
                    <p:cNvCxnSpPr/>
                    <p:nvPr/>
                  </p:nvCxnSpPr>
                  <p:spPr>
                    <a:xfrm flipV="1">
                      <a:off x="5218409" y="3831304"/>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8" name="Straight Arrow Connector 1067"/>
                    <p:cNvCxnSpPr/>
                    <p:nvPr/>
                  </p:nvCxnSpPr>
                  <p:spPr>
                    <a:xfrm flipV="1">
                      <a:off x="5458436" y="4150179"/>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9" name="Straight Arrow Connector 1068"/>
                    <p:cNvCxnSpPr/>
                    <p:nvPr/>
                  </p:nvCxnSpPr>
                  <p:spPr>
                    <a:xfrm flipV="1">
                      <a:off x="5538444" y="4192018"/>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0" name="Straight Arrow Connector 1069"/>
                    <p:cNvCxnSpPr/>
                    <p:nvPr/>
                  </p:nvCxnSpPr>
                  <p:spPr>
                    <a:xfrm flipV="1">
                      <a:off x="5378427"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1" name="Straight Arrow Connector 1070"/>
                    <p:cNvCxnSpPr/>
                    <p:nvPr/>
                  </p:nvCxnSpPr>
                  <p:spPr>
                    <a:xfrm flipV="1">
                      <a:off x="5778471" y="4216330"/>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2" name="Straight Arrow Connector 1071"/>
                    <p:cNvCxnSpPr/>
                    <p:nvPr/>
                  </p:nvCxnSpPr>
                  <p:spPr>
                    <a:xfrm flipV="1">
                      <a:off x="5218409" y="4094772"/>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3" name="Straight Arrow Connector 1072"/>
                    <p:cNvCxnSpPr/>
                    <p:nvPr/>
                  </p:nvCxnSpPr>
                  <p:spPr>
                    <a:xfrm flipV="1">
                      <a:off x="5618453" y="4070461"/>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4" name="Straight Arrow Connector 1073"/>
                    <p:cNvCxnSpPr/>
                    <p:nvPr/>
                  </p:nvCxnSpPr>
                  <p:spPr>
                    <a:xfrm flipV="1">
                      <a:off x="5458436"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5" name="Straight Arrow Connector 1074"/>
                    <p:cNvCxnSpPr/>
                    <p:nvPr/>
                  </p:nvCxnSpPr>
                  <p:spPr>
                    <a:xfrm flipV="1">
                      <a:off x="5858480" y="4264953"/>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6" name="Straight Arrow Connector 1075"/>
                    <p:cNvCxnSpPr/>
                    <p:nvPr/>
                  </p:nvCxnSpPr>
                  <p:spPr>
                    <a:xfrm flipV="1">
                      <a:off x="5298418" y="4167707"/>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7" name="Straight Arrow Connector 1076"/>
                    <p:cNvCxnSpPr/>
                    <p:nvPr/>
                  </p:nvCxnSpPr>
                  <p:spPr>
                    <a:xfrm flipV="1">
                      <a:off x="5390400" y="4229472"/>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grpSp>
            <p:grpSp>
              <p:nvGrpSpPr>
                <p:cNvPr id="682" name="Group 689"/>
                <p:cNvGrpSpPr/>
                <p:nvPr/>
              </p:nvGrpSpPr>
              <p:grpSpPr>
                <a:xfrm>
                  <a:off x="3059832" y="3356992"/>
                  <a:ext cx="3528392" cy="950416"/>
                  <a:chOff x="3059832" y="3159170"/>
                  <a:chExt cx="3528392" cy="1148238"/>
                </a:xfrm>
              </p:grpSpPr>
              <p:cxnSp>
                <p:nvCxnSpPr>
                  <p:cNvPr id="683" name="Straight Arrow Connector 682"/>
                  <p:cNvCxnSpPr/>
                  <p:nvPr/>
                </p:nvCxnSpPr>
                <p:spPr>
                  <a:xfrm flipV="1">
                    <a:off x="3546016"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4" name="Straight Arrow Connector 683"/>
                  <p:cNvCxnSpPr/>
                  <p:nvPr/>
                </p:nvCxnSpPr>
                <p:spPr>
                  <a:xfrm flipV="1">
                    <a:off x="3177474"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5" name="Straight Arrow Connector 684"/>
                  <p:cNvCxnSpPr/>
                  <p:nvPr/>
                </p:nvCxnSpPr>
                <p:spPr>
                  <a:xfrm flipV="1">
                    <a:off x="3730287"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6" name="Straight Arrow Connector 685"/>
                  <p:cNvCxnSpPr/>
                  <p:nvPr/>
                </p:nvCxnSpPr>
                <p:spPr>
                  <a:xfrm flipV="1">
                    <a:off x="4098829"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7" name="Straight Arrow Connector 686"/>
                  <p:cNvCxnSpPr/>
                  <p:nvPr/>
                </p:nvCxnSpPr>
                <p:spPr>
                  <a:xfrm flipV="1">
                    <a:off x="4559507" y="3848706"/>
                    <a:ext cx="0" cy="4324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8" name="Straight Arrow Connector 687"/>
                  <p:cNvCxnSpPr/>
                  <p:nvPr/>
                </p:nvCxnSpPr>
                <p:spPr>
                  <a:xfrm flipH="1" flipV="1">
                    <a:off x="3269609" y="3433967"/>
                    <a:ext cx="13972"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9" name="Straight Arrow Connector 688"/>
                  <p:cNvCxnSpPr/>
                  <p:nvPr/>
                </p:nvCxnSpPr>
                <p:spPr>
                  <a:xfrm flipV="1">
                    <a:off x="373028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0" name="Straight Arrow Connector 689"/>
                  <p:cNvCxnSpPr/>
                  <p:nvPr/>
                </p:nvCxnSpPr>
                <p:spPr>
                  <a:xfrm flipV="1">
                    <a:off x="3822423"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1" name="Straight Arrow Connector 690"/>
                  <p:cNvCxnSpPr/>
                  <p:nvPr/>
                </p:nvCxnSpPr>
                <p:spPr>
                  <a:xfrm flipV="1">
                    <a:off x="3453881"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2" name="Straight Arrow Connector 691"/>
                  <p:cNvCxnSpPr/>
                  <p:nvPr/>
                </p:nvCxnSpPr>
                <p:spPr>
                  <a:xfrm flipV="1">
                    <a:off x="4006694"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3" name="Straight Arrow Connector 692"/>
                  <p:cNvCxnSpPr/>
                  <p:nvPr/>
                </p:nvCxnSpPr>
                <p:spPr>
                  <a:xfrm flipV="1">
                    <a:off x="4375236" y="3909632"/>
                    <a:ext cx="0" cy="389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4" name="Straight Arrow Connector 693"/>
                  <p:cNvCxnSpPr/>
                  <p:nvPr/>
                </p:nvCxnSpPr>
                <p:spPr>
                  <a:xfrm flipV="1">
                    <a:off x="4835914" y="3891948"/>
                    <a:ext cx="0" cy="389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5" name="Straight Arrow Connector 694"/>
                  <p:cNvCxnSpPr/>
                  <p:nvPr/>
                </p:nvCxnSpPr>
                <p:spPr>
                  <a:xfrm flipV="1">
                    <a:off x="3177474"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6" name="Straight Arrow Connector 695"/>
                  <p:cNvCxnSpPr/>
                  <p:nvPr/>
                </p:nvCxnSpPr>
                <p:spPr>
                  <a:xfrm flipV="1">
                    <a:off x="357377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7" name="Straight Arrow Connector 696"/>
                  <p:cNvCxnSpPr/>
                  <p:nvPr/>
                </p:nvCxnSpPr>
                <p:spPr>
                  <a:xfrm flipV="1">
                    <a:off x="4006694"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8" name="Straight Arrow Connector 697"/>
                  <p:cNvCxnSpPr/>
                  <p:nvPr/>
                </p:nvCxnSpPr>
                <p:spPr>
                  <a:xfrm flipV="1">
                    <a:off x="3638152"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9" name="Straight Arrow Connector 698"/>
                  <p:cNvCxnSpPr/>
                  <p:nvPr/>
                </p:nvCxnSpPr>
                <p:spPr>
                  <a:xfrm flipV="1">
                    <a:off x="3822423"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0" name="Straight Arrow Connector 699"/>
                  <p:cNvCxnSpPr/>
                  <p:nvPr/>
                </p:nvCxnSpPr>
                <p:spPr>
                  <a:xfrm flipV="1">
                    <a:off x="4190965"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1" name="Straight Arrow Connector 700"/>
                  <p:cNvCxnSpPr/>
                  <p:nvPr/>
                </p:nvCxnSpPr>
                <p:spPr>
                  <a:xfrm flipV="1">
                    <a:off x="4651642" y="3823148"/>
                    <a:ext cx="0" cy="4579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2" name="Straight Arrow Connector 701"/>
                  <p:cNvCxnSpPr/>
                  <p:nvPr/>
                </p:nvCxnSpPr>
                <p:spPr>
                  <a:xfrm flipV="1">
                    <a:off x="3154606" y="3743211"/>
                    <a:ext cx="0" cy="55560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3" name="Straight Arrow Connector 702"/>
                  <p:cNvCxnSpPr/>
                  <p:nvPr/>
                </p:nvCxnSpPr>
                <p:spPr>
                  <a:xfrm flipV="1">
                    <a:off x="3946884"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4" name="Straight Arrow Connector 703"/>
                  <p:cNvCxnSpPr/>
                  <p:nvPr/>
                </p:nvCxnSpPr>
                <p:spPr>
                  <a:xfrm flipV="1">
                    <a:off x="4098829" y="3693421"/>
                    <a:ext cx="0" cy="5966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5" name="Straight Arrow Connector 704"/>
                  <p:cNvCxnSpPr/>
                  <p:nvPr/>
                </p:nvCxnSpPr>
                <p:spPr>
                  <a:xfrm flipV="1">
                    <a:off x="4467371" y="3736663"/>
                    <a:ext cx="0" cy="5621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6" name="Straight Arrow Connector 705"/>
                  <p:cNvCxnSpPr/>
                  <p:nvPr/>
                </p:nvCxnSpPr>
                <p:spPr>
                  <a:xfrm flipV="1">
                    <a:off x="4928049" y="3978433"/>
                    <a:ext cx="0" cy="302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7" name="Straight Arrow Connector 706"/>
                  <p:cNvCxnSpPr/>
                  <p:nvPr/>
                </p:nvCxnSpPr>
                <p:spPr>
                  <a:xfrm flipV="1">
                    <a:off x="3638152"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8" name="Straight Arrow Connector 707"/>
                  <p:cNvCxnSpPr/>
                  <p:nvPr/>
                </p:nvCxnSpPr>
                <p:spPr>
                  <a:xfrm flipV="1">
                    <a:off x="4098829"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9" name="Straight Arrow Connector 708"/>
                  <p:cNvCxnSpPr/>
                  <p:nvPr/>
                </p:nvCxnSpPr>
                <p:spPr>
                  <a:xfrm flipV="1">
                    <a:off x="3085338"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0" name="Straight Arrow Connector 709"/>
                  <p:cNvCxnSpPr/>
                  <p:nvPr/>
                </p:nvCxnSpPr>
                <p:spPr>
                  <a:xfrm flipV="1">
                    <a:off x="3361745"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1" name="Straight Arrow Connector 710"/>
                  <p:cNvCxnSpPr/>
                  <p:nvPr/>
                </p:nvCxnSpPr>
                <p:spPr>
                  <a:xfrm flipV="1">
                    <a:off x="4283100" y="3823148"/>
                    <a:ext cx="0" cy="4842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2" name="Straight Arrow Connector 711"/>
                  <p:cNvCxnSpPr/>
                  <p:nvPr/>
                </p:nvCxnSpPr>
                <p:spPr>
                  <a:xfrm flipV="1">
                    <a:off x="5020185" y="4023823"/>
                    <a:ext cx="0" cy="26374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3" name="Straight Arrow Connector 712"/>
                  <p:cNvCxnSpPr/>
                  <p:nvPr/>
                </p:nvCxnSpPr>
                <p:spPr>
                  <a:xfrm flipV="1">
                    <a:off x="4835914" y="3944698"/>
                    <a:ext cx="0" cy="3428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4" name="Straight Arrow Connector 713"/>
                  <p:cNvCxnSpPr/>
                  <p:nvPr/>
                </p:nvCxnSpPr>
                <p:spPr>
                  <a:xfrm flipV="1">
                    <a:off x="5296591" y="4050198"/>
                    <a:ext cx="0" cy="2373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5" name="Straight Arrow Connector 714"/>
                  <p:cNvCxnSpPr/>
                  <p:nvPr/>
                </p:nvCxnSpPr>
                <p:spPr>
                  <a:xfrm flipV="1">
                    <a:off x="4651642" y="3918323"/>
                    <a:ext cx="0" cy="38049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6" name="Straight Arrow Connector 715"/>
                  <p:cNvCxnSpPr/>
                  <p:nvPr/>
                </p:nvCxnSpPr>
                <p:spPr>
                  <a:xfrm flipV="1">
                    <a:off x="5112320" y="3891948"/>
                    <a:ext cx="0" cy="395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7" name="Straight Arrow Connector 716"/>
                  <p:cNvCxnSpPr/>
                  <p:nvPr/>
                </p:nvCxnSpPr>
                <p:spPr>
                  <a:xfrm flipV="1">
                    <a:off x="4928049" y="3944698"/>
                    <a:ext cx="0" cy="3428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8" name="Straight Arrow Connector 717"/>
                  <p:cNvCxnSpPr/>
                  <p:nvPr/>
                </p:nvCxnSpPr>
                <p:spPr>
                  <a:xfrm flipV="1">
                    <a:off x="5388727" y="4102947"/>
                    <a:ext cx="0" cy="1846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9" name="Straight Arrow Connector 718"/>
                  <p:cNvCxnSpPr/>
                  <p:nvPr/>
                </p:nvCxnSpPr>
                <p:spPr>
                  <a:xfrm flipV="1">
                    <a:off x="4743778" y="3997448"/>
                    <a:ext cx="0" cy="2901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0" name="Straight Arrow Connector 719"/>
                  <p:cNvCxnSpPr/>
                  <p:nvPr/>
                </p:nvCxnSpPr>
                <p:spPr>
                  <a:xfrm flipV="1">
                    <a:off x="3303734"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1" name="Straight Arrow Connector 720"/>
                  <p:cNvCxnSpPr/>
                  <p:nvPr/>
                </p:nvCxnSpPr>
                <p:spPr>
                  <a:xfrm flipV="1">
                    <a:off x="3576728"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2" name="Straight Arrow Connector 721"/>
                  <p:cNvCxnSpPr/>
                  <p:nvPr/>
                </p:nvCxnSpPr>
                <p:spPr>
                  <a:xfrm flipV="1">
                    <a:off x="4122717" y="3959348"/>
                    <a:ext cx="0" cy="3319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3" name="Straight Arrow Connector 722"/>
                  <p:cNvCxnSpPr/>
                  <p:nvPr/>
                </p:nvCxnSpPr>
                <p:spPr>
                  <a:xfrm flipV="1">
                    <a:off x="4805201" y="4106869"/>
                    <a:ext cx="0" cy="1844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4" name="Straight Arrow Connector 723"/>
                  <p:cNvCxnSpPr/>
                  <p:nvPr/>
                </p:nvCxnSpPr>
                <p:spPr>
                  <a:xfrm flipV="1">
                    <a:off x="3576728"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5" name="Straight Arrow Connector 724"/>
                  <p:cNvCxnSpPr/>
                  <p:nvPr/>
                </p:nvCxnSpPr>
                <p:spPr>
                  <a:xfrm flipV="1">
                    <a:off x="3713225"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6" name="Straight Arrow Connector 725"/>
                  <p:cNvCxnSpPr/>
                  <p:nvPr/>
                </p:nvCxnSpPr>
                <p:spPr>
                  <a:xfrm flipV="1">
                    <a:off x="3167237"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7" name="Straight Arrow Connector 726"/>
                  <p:cNvCxnSpPr/>
                  <p:nvPr/>
                </p:nvCxnSpPr>
                <p:spPr>
                  <a:xfrm flipV="1">
                    <a:off x="3986219"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8" name="Straight Arrow Connector 727"/>
                  <p:cNvCxnSpPr/>
                  <p:nvPr/>
                </p:nvCxnSpPr>
                <p:spPr>
                  <a:xfrm flipV="1">
                    <a:off x="4532207" y="4051549"/>
                    <a:ext cx="0" cy="2397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9" name="Straight Arrow Connector 728"/>
                  <p:cNvCxnSpPr/>
                  <p:nvPr/>
                </p:nvCxnSpPr>
                <p:spPr>
                  <a:xfrm flipV="1">
                    <a:off x="5214693" y="4125310"/>
                    <a:ext cx="0" cy="1659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0" name="Straight Arrow Connector 729"/>
                  <p:cNvCxnSpPr/>
                  <p:nvPr/>
                </p:nvCxnSpPr>
                <p:spPr>
                  <a:xfrm flipV="1">
                    <a:off x="3344860"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1" name="Straight Arrow Connector 730"/>
                  <p:cNvCxnSpPr/>
                  <p:nvPr/>
                </p:nvCxnSpPr>
                <p:spPr>
                  <a:xfrm flipV="1">
                    <a:off x="3986219"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2" name="Straight Arrow Connector 731"/>
                  <p:cNvCxnSpPr/>
                  <p:nvPr/>
                </p:nvCxnSpPr>
                <p:spPr>
                  <a:xfrm flipV="1">
                    <a:off x="3440231"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3" name="Straight Arrow Connector 732"/>
                  <p:cNvCxnSpPr/>
                  <p:nvPr/>
                </p:nvCxnSpPr>
                <p:spPr>
                  <a:xfrm flipV="1">
                    <a:off x="3713225"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4" name="Straight Arrow Connector 733"/>
                  <p:cNvCxnSpPr/>
                  <p:nvPr/>
                </p:nvCxnSpPr>
                <p:spPr>
                  <a:xfrm flipV="1">
                    <a:off x="4259213" y="4033109"/>
                    <a:ext cx="0" cy="2581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5" name="Straight Arrow Connector 734"/>
                  <p:cNvCxnSpPr/>
                  <p:nvPr/>
                </p:nvCxnSpPr>
                <p:spPr>
                  <a:xfrm flipV="1">
                    <a:off x="4941699" y="4014668"/>
                    <a:ext cx="0" cy="276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6" name="Straight Arrow Connector 735"/>
                  <p:cNvCxnSpPr/>
                  <p:nvPr/>
                </p:nvCxnSpPr>
                <p:spPr>
                  <a:xfrm flipV="1">
                    <a:off x="3713225"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7" name="Straight Arrow Connector 736"/>
                  <p:cNvCxnSpPr/>
                  <p:nvPr/>
                </p:nvCxnSpPr>
                <p:spPr>
                  <a:xfrm flipV="1">
                    <a:off x="3897612"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8" name="Straight Arrow Connector 737"/>
                  <p:cNvCxnSpPr/>
                  <p:nvPr/>
                </p:nvCxnSpPr>
                <p:spPr>
                  <a:xfrm flipV="1">
                    <a:off x="4122717"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9" name="Straight Arrow Connector 738"/>
                  <p:cNvCxnSpPr/>
                  <p:nvPr/>
                </p:nvCxnSpPr>
                <p:spPr>
                  <a:xfrm flipV="1">
                    <a:off x="4668705" y="4051549"/>
                    <a:ext cx="0" cy="2397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0" name="Straight Arrow Connector 739"/>
                  <p:cNvCxnSpPr/>
                  <p:nvPr/>
                </p:nvCxnSpPr>
                <p:spPr>
                  <a:xfrm flipV="1">
                    <a:off x="5351190" y="4162191"/>
                    <a:ext cx="0" cy="1290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1" name="Straight Arrow Connector 740"/>
                  <p:cNvCxnSpPr/>
                  <p:nvPr/>
                </p:nvCxnSpPr>
                <p:spPr>
                  <a:xfrm flipV="1">
                    <a:off x="3440231"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2" name="Straight Arrow Connector 741"/>
                  <p:cNvCxnSpPr/>
                  <p:nvPr/>
                </p:nvCxnSpPr>
                <p:spPr>
                  <a:xfrm flipV="1">
                    <a:off x="4122717"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3" name="Straight Arrow Connector 742"/>
                  <p:cNvCxnSpPr/>
                  <p:nvPr/>
                </p:nvCxnSpPr>
                <p:spPr>
                  <a:xfrm flipV="1">
                    <a:off x="4395711" y="4088429"/>
                    <a:ext cx="0" cy="2065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4" name="Straight Arrow Connector 743"/>
                  <p:cNvCxnSpPr/>
                  <p:nvPr/>
                </p:nvCxnSpPr>
                <p:spPr>
                  <a:xfrm flipV="1">
                    <a:off x="5487687" y="4181547"/>
                    <a:ext cx="0" cy="1124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5" name="Straight Arrow Connector 744"/>
                  <p:cNvCxnSpPr/>
                  <p:nvPr/>
                </p:nvCxnSpPr>
                <p:spPr>
                  <a:xfrm flipV="1">
                    <a:off x="5214693" y="4147805"/>
                    <a:ext cx="0" cy="1462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6" name="Straight Arrow Connector 745"/>
                  <p:cNvCxnSpPr/>
                  <p:nvPr/>
                </p:nvCxnSpPr>
                <p:spPr>
                  <a:xfrm flipV="1">
                    <a:off x="5897178" y="4192794"/>
                    <a:ext cx="0" cy="1012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7" name="Straight Arrow Connector 746"/>
                  <p:cNvCxnSpPr/>
                  <p:nvPr/>
                </p:nvCxnSpPr>
                <p:spPr>
                  <a:xfrm flipV="1">
                    <a:off x="4941699" y="4136557"/>
                    <a:ext cx="0" cy="1622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8" name="Straight Arrow Connector 747"/>
                  <p:cNvCxnSpPr/>
                  <p:nvPr/>
                </p:nvCxnSpPr>
                <p:spPr>
                  <a:xfrm flipV="1">
                    <a:off x="5624184" y="4125310"/>
                    <a:ext cx="0" cy="168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9" name="Straight Arrow Connector 748"/>
                  <p:cNvCxnSpPr/>
                  <p:nvPr/>
                </p:nvCxnSpPr>
                <p:spPr>
                  <a:xfrm flipV="1">
                    <a:off x="5351190" y="4147805"/>
                    <a:ext cx="0" cy="1462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0" name="Straight Arrow Connector 749"/>
                  <p:cNvCxnSpPr/>
                  <p:nvPr/>
                </p:nvCxnSpPr>
                <p:spPr>
                  <a:xfrm flipV="1">
                    <a:off x="6033676" y="4215288"/>
                    <a:ext cx="0" cy="787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1" name="Straight Arrow Connector 750"/>
                  <p:cNvCxnSpPr/>
                  <p:nvPr/>
                </p:nvCxnSpPr>
                <p:spPr>
                  <a:xfrm flipV="1">
                    <a:off x="5078195" y="4170299"/>
                    <a:ext cx="0" cy="1237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2" name="Straight Arrow Connector 751"/>
                  <p:cNvCxnSpPr/>
                  <p:nvPr/>
                </p:nvCxnSpPr>
                <p:spPr>
                  <a:xfrm flipV="1">
                    <a:off x="5181363" y="4049660"/>
                    <a:ext cx="0" cy="239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3" name="Straight Arrow Connector 752"/>
                  <p:cNvCxnSpPr/>
                  <p:nvPr/>
                </p:nvCxnSpPr>
                <p:spPr>
                  <a:xfrm flipV="1">
                    <a:off x="5488482" y="4073597"/>
                    <a:ext cx="0" cy="2154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4" name="Straight Arrow Connector 753"/>
                  <p:cNvCxnSpPr/>
                  <p:nvPr/>
                </p:nvCxnSpPr>
                <p:spPr>
                  <a:xfrm flipV="1">
                    <a:off x="5283736" y="3929978"/>
                    <a:ext cx="0" cy="3590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5" name="Straight Arrow Connector 754"/>
                  <p:cNvCxnSpPr/>
                  <p:nvPr/>
                </p:nvCxnSpPr>
                <p:spPr>
                  <a:xfrm flipV="1">
                    <a:off x="5590855" y="4121469"/>
                    <a:ext cx="0" cy="16755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6" name="Straight Arrow Connector 755"/>
                  <p:cNvCxnSpPr/>
                  <p:nvPr/>
                </p:nvCxnSpPr>
                <p:spPr>
                  <a:xfrm flipV="1">
                    <a:off x="5693226" y="4146594"/>
                    <a:ext cx="0" cy="1459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7" name="Straight Arrow Connector 756"/>
                  <p:cNvCxnSpPr/>
                  <p:nvPr/>
                </p:nvCxnSpPr>
                <p:spPr>
                  <a:xfrm flipV="1">
                    <a:off x="5488482" y="4102796"/>
                    <a:ext cx="0" cy="1897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8" name="Straight Arrow Connector 757"/>
                  <p:cNvCxnSpPr/>
                  <p:nvPr/>
                </p:nvCxnSpPr>
                <p:spPr>
                  <a:xfrm flipV="1">
                    <a:off x="6000345" y="4161194"/>
                    <a:ext cx="0" cy="1313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9" name="Straight Arrow Connector 758"/>
                  <p:cNvCxnSpPr/>
                  <p:nvPr/>
                </p:nvCxnSpPr>
                <p:spPr>
                  <a:xfrm flipV="1">
                    <a:off x="5283736" y="4088196"/>
                    <a:ext cx="0" cy="2106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0" name="Straight Arrow Connector 759"/>
                  <p:cNvCxnSpPr/>
                  <p:nvPr/>
                </p:nvCxnSpPr>
                <p:spPr>
                  <a:xfrm flipV="1">
                    <a:off x="5795599" y="4073597"/>
                    <a:ext cx="0" cy="2189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1" name="Straight Arrow Connector 760"/>
                  <p:cNvCxnSpPr/>
                  <p:nvPr/>
                </p:nvCxnSpPr>
                <p:spPr>
                  <a:xfrm flipV="1">
                    <a:off x="5590855" y="4102796"/>
                    <a:ext cx="0" cy="1897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2" name="Straight Arrow Connector 761"/>
                  <p:cNvCxnSpPr/>
                  <p:nvPr/>
                </p:nvCxnSpPr>
                <p:spPr>
                  <a:xfrm flipV="1">
                    <a:off x="6102718" y="4190393"/>
                    <a:ext cx="0" cy="1021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3" name="Straight Arrow Connector 762"/>
                  <p:cNvCxnSpPr/>
                  <p:nvPr/>
                </p:nvCxnSpPr>
                <p:spPr>
                  <a:xfrm flipV="1">
                    <a:off x="5386109" y="4131995"/>
                    <a:ext cx="0" cy="1605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4" name="Straight Arrow Connector 763"/>
                  <p:cNvCxnSpPr/>
                  <p:nvPr/>
                </p:nvCxnSpPr>
                <p:spPr>
                  <a:xfrm flipV="1">
                    <a:off x="5503802" y="4169086"/>
                    <a:ext cx="0" cy="1237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5" name="Straight Arrow Connector 764"/>
                  <p:cNvCxnSpPr/>
                  <p:nvPr/>
                </p:nvCxnSpPr>
                <p:spPr>
                  <a:xfrm flipV="1">
                    <a:off x="4197629" y="4091980"/>
                    <a:ext cx="0" cy="20308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6" name="Straight Arrow Connector 765"/>
                  <p:cNvCxnSpPr/>
                  <p:nvPr/>
                </p:nvCxnSpPr>
                <p:spPr>
                  <a:xfrm flipV="1">
                    <a:off x="3967389" y="4120594"/>
                    <a:ext cx="0" cy="1827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7" name="Straight Arrow Connector 766"/>
                  <p:cNvCxnSpPr/>
                  <p:nvPr/>
                </p:nvCxnSpPr>
                <p:spPr>
                  <a:xfrm flipV="1">
                    <a:off x="4542988" y="4112288"/>
                    <a:ext cx="0" cy="1827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8" name="Straight Arrow Connector 767"/>
                  <p:cNvCxnSpPr/>
                  <p:nvPr/>
                </p:nvCxnSpPr>
                <p:spPr>
                  <a:xfrm flipV="1">
                    <a:off x="4312748" y="4079976"/>
                    <a:ext cx="0" cy="21509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9" name="Straight Arrow Connector 768"/>
                  <p:cNvCxnSpPr/>
                  <p:nvPr/>
                </p:nvCxnSpPr>
                <p:spPr>
                  <a:xfrm flipV="1">
                    <a:off x="4082509" y="4039359"/>
                    <a:ext cx="0" cy="2640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0" name="Straight Arrow Connector 769"/>
                  <p:cNvCxnSpPr/>
                  <p:nvPr/>
                </p:nvCxnSpPr>
                <p:spPr>
                  <a:xfrm flipV="1">
                    <a:off x="4658108" y="4152906"/>
                    <a:ext cx="0" cy="14216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1" name="Straight Arrow Connector 770"/>
                  <p:cNvCxnSpPr/>
                  <p:nvPr/>
                </p:nvCxnSpPr>
                <p:spPr>
                  <a:xfrm flipV="1">
                    <a:off x="3852269" y="4079976"/>
                    <a:ext cx="0" cy="22743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2" name="Straight Arrow Connector 771"/>
                  <p:cNvCxnSpPr/>
                  <p:nvPr/>
                </p:nvCxnSpPr>
                <p:spPr>
                  <a:xfrm flipV="1">
                    <a:off x="4773227" y="4174223"/>
                    <a:ext cx="0" cy="123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3" name="Straight Arrow Connector 772"/>
                  <p:cNvCxnSpPr/>
                  <p:nvPr/>
                </p:nvCxnSpPr>
                <p:spPr>
                  <a:xfrm flipV="1">
                    <a:off x="4542988" y="4137062"/>
                    <a:ext cx="0" cy="16103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4" name="Straight Arrow Connector 773"/>
                  <p:cNvCxnSpPr/>
                  <p:nvPr/>
                </p:nvCxnSpPr>
                <p:spPr>
                  <a:xfrm flipV="1">
                    <a:off x="5118587" y="4186610"/>
                    <a:ext cx="0" cy="1114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5" name="Straight Arrow Connector 774"/>
                  <p:cNvCxnSpPr/>
                  <p:nvPr/>
                </p:nvCxnSpPr>
                <p:spPr>
                  <a:xfrm flipV="1">
                    <a:off x="4312748" y="4124675"/>
                    <a:ext cx="0" cy="178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6" name="Straight Arrow Connector 775"/>
                  <p:cNvCxnSpPr/>
                  <p:nvPr/>
                </p:nvCxnSpPr>
                <p:spPr>
                  <a:xfrm flipV="1">
                    <a:off x="4888347" y="4112288"/>
                    <a:ext cx="0" cy="185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7" name="Straight Arrow Connector 776"/>
                  <p:cNvCxnSpPr/>
                  <p:nvPr/>
                </p:nvCxnSpPr>
                <p:spPr>
                  <a:xfrm flipV="1">
                    <a:off x="4658108" y="4137062"/>
                    <a:ext cx="0" cy="16103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8" name="Straight Arrow Connector 777"/>
                  <p:cNvCxnSpPr/>
                  <p:nvPr/>
                </p:nvCxnSpPr>
                <p:spPr>
                  <a:xfrm flipV="1">
                    <a:off x="5233706" y="4211384"/>
                    <a:ext cx="0" cy="867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9" name="Straight Arrow Connector 778"/>
                  <p:cNvCxnSpPr/>
                  <p:nvPr/>
                </p:nvCxnSpPr>
                <p:spPr>
                  <a:xfrm flipV="1">
                    <a:off x="4427868" y="4161836"/>
                    <a:ext cx="0" cy="1362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0" name="Straight Arrow Connector 779"/>
                  <p:cNvCxnSpPr/>
                  <p:nvPr/>
                </p:nvCxnSpPr>
                <p:spPr>
                  <a:xfrm flipV="1">
                    <a:off x="4504614" y="4213226"/>
                    <a:ext cx="0" cy="86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1" name="Straight Arrow Connector 780"/>
                  <p:cNvCxnSpPr/>
                  <p:nvPr/>
                </p:nvCxnSpPr>
                <p:spPr>
                  <a:xfrm flipV="1">
                    <a:off x="4163519" y="4187244"/>
                    <a:ext cx="0" cy="1125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2" name="Straight Arrow Connector 781"/>
                  <p:cNvCxnSpPr/>
                  <p:nvPr/>
                </p:nvCxnSpPr>
                <p:spPr>
                  <a:xfrm flipV="1">
                    <a:off x="5016258" y="4221886"/>
                    <a:ext cx="0" cy="779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3" name="Straight Arrow Connector 782"/>
                  <p:cNvCxnSpPr/>
                  <p:nvPr/>
                </p:nvCxnSpPr>
                <p:spPr>
                  <a:xfrm flipV="1">
                    <a:off x="3822423" y="4178584"/>
                    <a:ext cx="0" cy="121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4" name="Straight Arrow Connector 783"/>
                  <p:cNvCxnSpPr/>
                  <p:nvPr/>
                </p:nvCxnSpPr>
                <p:spPr>
                  <a:xfrm flipV="1">
                    <a:off x="4675163" y="4169924"/>
                    <a:ext cx="0" cy="1299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5" name="Straight Arrow Connector 784"/>
                  <p:cNvCxnSpPr/>
                  <p:nvPr/>
                </p:nvCxnSpPr>
                <p:spPr>
                  <a:xfrm flipV="1">
                    <a:off x="4334067" y="4187244"/>
                    <a:ext cx="0" cy="1125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6" name="Straight Arrow Connector 785"/>
                  <p:cNvCxnSpPr/>
                  <p:nvPr/>
                </p:nvCxnSpPr>
                <p:spPr>
                  <a:xfrm flipV="1">
                    <a:off x="5186805" y="4239207"/>
                    <a:ext cx="0" cy="60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7" name="Straight Arrow Connector 786"/>
                  <p:cNvCxnSpPr/>
                  <p:nvPr/>
                </p:nvCxnSpPr>
                <p:spPr>
                  <a:xfrm flipV="1">
                    <a:off x="3992972" y="4204565"/>
                    <a:ext cx="0" cy="969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8" name="Straight Arrow Connector 787"/>
                  <p:cNvCxnSpPr/>
                  <p:nvPr/>
                </p:nvCxnSpPr>
                <p:spPr>
                  <a:xfrm flipV="1">
                    <a:off x="5357354" y="4248297"/>
                    <a:ext cx="0" cy="528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9" name="Straight Arrow Connector 788"/>
                  <p:cNvCxnSpPr/>
                  <p:nvPr/>
                </p:nvCxnSpPr>
                <p:spPr>
                  <a:xfrm flipV="1">
                    <a:off x="5016258" y="4232451"/>
                    <a:ext cx="0" cy="686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0" name="Straight Arrow Connector 789"/>
                  <p:cNvCxnSpPr/>
                  <p:nvPr/>
                </p:nvCxnSpPr>
                <p:spPr>
                  <a:xfrm flipV="1">
                    <a:off x="5868996" y="4253580"/>
                    <a:ext cx="0" cy="475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1" name="Straight Arrow Connector 790"/>
                  <p:cNvCxnSpPr/>
                  <p:nvPr/>
                </p:nvCxnSpPr>
                <p:spPr>
                  <a:xfrm flipV="1">
                    <a:off x="4675163" y="4227168"/>
                    <a:ext cx="0" cy="762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2" name="Straight Arrow Connector 791"/>
                  <p:cNvCxnSpPr/>
                  <p:nvPr/>
                </p:nvCxnSpPr>
                <p:spPr>
                  <a:xfrm flipV="1">
                    <a:off x="5527901" y="4221886"/>
                    <a:ext cx="0" cy="7923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3" name="Straight Arrow Connector 792"/>
                  <p:cNvCxnSpPr/>
                  <p:nvPr/>
                </p:nvCxnSpPr>
                <p:spPr>
                  <a:xfrm flipV="1">
                    <a:off x="5186805" y="4232451"/>
                    <a:ext cx="0" cy="686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4" name="Straight Arrow Connector 793"/>
                  <p:cNvCxnSpPr/>
                  <p:nvPr/>
                </p:nvCxnSpPr>
                <p:spPr>
                  <a:xfrm flipV="1">
                    <a:off x="6039545" y="4264144"/>
                    <a:ext cx="0" cy="3697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5" name="Straight Arrow Connector 794"/>
                  <p:cNvCxnSpPr/>
                  <p:nvPr/>
                </p:nvCxnSpPr>
                <p:spPr>
                  <a:xfrm flipV="1">
                    <a:off x="4845710" y="4243015"/>
                    <a:ext cx="0" cy="58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6" name="Straight Arrow Connector 795"/>
                  <p:cNvCxnSpPr/>
                  <p:nvPr/>
                </p:nvCxnSpPr>
                <p:spPr>
                  <a:xfrm flipV="1">
                    <a:off x="4974613" y="4186357"/>
                    <a:ext cx="0" cy="1124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7" name="Straight Arrow Connector 796"/>
                  <p:cNvCxnSpPr/>
                  <p:nvPr/>
                </p:nvCxnSpPr>
                <p:spPr>
                  <a:xfrm flipV="1">
                    <a:off x="5358346" y="4197599"/>
                    <a:ext cx="0" cy="10117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8" name="Straight Arrow Connector 797"/>
                  <p:cNvCxnSpPr/>
                  <p:nvPr/>
                </p:nvCxnSpPr>
                <p:spPr>
                  <a:xfrm flipV="1">
                    <a:off x="5102524" y="4130149"/>
                    <a:ext cx="0" cy="1686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9" name="Straight Arrow Connector 798"/>
                  <p:cNvCxnSpPr/>
                  <p:nvPr/>
                </p:nvCxnSpPr>
                <p:spPr>
                  <a:xfrm flipV="1">
                    <a:off x="5486257" y="4220082"/>
                    <a:ext cx="0" cy="78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0" name="Straight Arrow Connector 799"/>
                  <p:cNvCxnSpPr/>
                  <p:nvPr/>
                </p:nvCxnSpPr>
                <p:spPr>
                  <a:xfrm flipV="1">
                    <a:off x="5614167" y="4231882"/>
                    <a:ext cx="0" cy="6856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1" name="Straight Arrow Connector 800"/>
                  <p:cNvCxnSpPr/>
                  <p:nvPr/>
                </p:nvCxnSpPr>
                <p:spPr>
                  <a:xfrm flipV="1">
                    <a:off x="5358346" y="4211312"/>
                    <a:ext cx="0" cy="891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2" name="Straight Arrow Connector 801"/>
                  <p:cNvCxnSpPr/>
                  <p:nvPr/>
                </p:nvCxnSpPr>
                <p:spPr>
                  <a:xfrm flipV="1">
                    <a:off x="5997900" y="4238739"/>
                    <a:ext cx="0" cy="61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3" name="Straight Arrow Connector 802"/>
                  <p:cNvCxnSpPr/>
                  <p:nvPr/>
                </p:nvCxnSpPr>
                <p:spPr>
                  <a:xfrm flipV="1">
                    <a:off x="5102524" y="4204456"/>
                    <a:ext cx="0" cy="989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4" name="Straight Arrow Connector 803"/>
                  <p:cNvCxnSpPr/>
                  <p:nvPr/>
                </p:nvCxnSpPr>
                <p:spPr>
                  <a:xfrm flipV="1">
                    <a:off x="5742078" y="4197599"/>
                    <a:ext cx="0" cy="1028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5" name="Straight Arrow Connector 804"/>
                  <p:cNvCxnSpPr/>
                  <p:nvPr/>
                </p:nvCxnSpPr>
                <p:spPr>
                  <a:xfrm flipV="1">
                    <a:off x="5486257" y="4211312"/>
                    <a:ext cx="0" cy="891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6" name="Straight Arrow Connector 805"/>
                  <p:cNvCxnSpPr/>
                  <p:nvPr/>
                </p:nvCxnSpPr>
                <p:spPr>
                  <a:xfrm flipV="1">
                    <a:off x="6125811" y="4252452"/>
                    <a:ext cx="0" cy="479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7" name="Straight Arrow Connector 806"/>
                  <p:cNvCxnSpPr/>
                  <p:nvPr/>
                </p:nvCxnSpPr>
                <p:spPr>
                  <a:xfrm flipV="1">
                    <a:off x="5230435" y="4225026"/>
                    <a:ext cx="0" cy="754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8" name="Straight Arrow Connector 807"/>
                  <p:cNvCxnSpPr/>
                  <p:nvPr/>
                </p:nvCxnSpPr>
                <p:spPr>
                  <a:xfrm flipV="1">
                    <a:off x="5377488" y="4242446"/>
                    <a:ext cx="0" cy="58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9" name="Straight Arrow Connector 808"/>
                  <p:cNvCxnSpPr/>
                  <p:nvPr/>
                </p:nvCxnSpPr>
                <p:spPr>
                  <a:xfrm flipV="1">
                    <a:off x="3707904"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0" name="Straight Arrow Connector 809"/>
                  <p:cNvCxnSpPr/>
                  <p:nvPr/>
                </p:nvCxnSpPr>
                <p:spPr>
                  <a:xfrm flipV="1">
                    <a:off x="3419872"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1" name="Straight Arrow Connector 810"/>
                  <p:cNvCxnSpPr/>
                  <p:nvPr/>
                </p:nvCxnSpPr>
                <p:spPr>
                  <a:xfrm flipV="1">
                    <a:off x="3851920"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2" name="Straight Arrow Connector 811"/>
                  <p:cNvCxnSpPr/>
                  <p:nvPr/>
                </p:nvCxnSpPr>
                <p:spPr>
                  <a:xfrm flipV="1">
                    <a:off x="4139952"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3" name="Straight Arrow Connector 812"/>
                  <p:cNvCxnSpPr/>
                  <p:nvPr/>
                </p:nvCxnSpPr>
                <p:spPr>
                  <a:xfrm flipV="1">
                    <a:off x="4499992" y="3704392"/>
                    <a:ext cx="0" cy="56847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4" name="Straight Arrow Connector 813"/>
                  <p:cNvCxnSpPr/>
                  <p:nvPr/>
                </p:nvCxnSpPr>
                <p:spPr>
                  <a:xfrm flipV="1">
                    <a:off x="3059832"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5" name="Straight Arrow Connector 814"/>
                  <p:cNvCxnSpPr/>
                  <p:nvPr/>
                </p:nvCxnSpPr>
                <p:spPr>
                  <a:xfrm flipV="1">
                    <a:off x="320384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6" name="Straight Arrow Connector 815"/>
                  <p:cNvCxnSpPr/>
                  <p:nvPr/>
                </p:nvCxnSpPr>
                <p:spPr>
                  <a:xfrm flipH="1" flipV="1">
                    <a:off x="3491880" y="3443405"/>
                    <a:ext cx="10920" cy="8527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7" name="Straight Arrow Connector 816"/>
                  <p:cNvCxnSpPr/>
                  <p:nvPr/>
                </p:nvCxnSpPr>
                <p:spPr>
                  <a:xfrm flipV="1">
                    <a:off x="385192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8" name="Straight Arrow Connector 817"/>
                  <p:cNvCxnSpPr/>
                  <p:nvPr/>
                </p:nvCxnSpPr>
                <p:spPr>
                  <a:xfrm flipV="1">
                    <a:off x="3923928"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9" name="Straight Arrow Connector 54"/>
                  <p:cNvCxnSpPr/>
                  <p:nvPr/>
                </p:nvCxnSpPr>
                <p:spPr>
                  <a:xfrm flipV="1">
                    <a:off x="3275856"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0" name="Straight Arrow Connector 819"/>
                  <p:cNvCxnSpPr/>
                  <p:nvPr/>
                </p:nvCxnSpPr>
                <p:spPr>
                  <a:xfrm flipV="1">
                    <a:off x="3635896"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1" name="Straight Arrow Connector 820"/>
                  <p:cNvCxnSpPr/>
                  <p:nvPr/>
                </p:nvCxnSpPr>
                <p:spPr>
                  <a:xfrm flipV="1">
                    <a:off x="4067944"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2" name="Straight Arrow Connector 821"/>
                  <p:cNvCxnSpPr/>
                  <p:nvPr/>
                </p:nvCxnSpPr>
                <p:spPr>
                  <a:xfrm flipV="1">
                    <a:off x="4355976" y="3784487"/>
                    <a:ext cx="0" cy="511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3" name="Straight Arrow Connector 822"/>
                  <p:cNvCxnSpPr/>
                  <p:nvPr/>
                </p:nvCxnSpPr>
                <p:spPr>
                  <a:xfrm flipV="1">
                    <a:off x="4716016" y="3761239"/>
                    <a:ext cx="0" cy="511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4" name="Straight Arrow Connector 823"/>
                  <p:cNvCxnSpPr/>
                  <p:nvPr/>
                </p:nvCxnSpPr>
                <p:spPr>
                  <a:xfrm flipV="1">
                    <a:off x="3275856"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5" name="Straight Arrow Connector 824"/>
                  <p:cNvCxnSpPr/>
                  <p:nvPr/>
                </p:nvCxnSpPr>
                <p:spPr>
                  <a:xfrm flipV="1">
                    <a:off x="3419872"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6" name="Straight Arrow Connector 825"/>
                  <p:cNvCxnSpPr/>
                  <p:nvPr/>
                </p:nvCxnSpPr>
                <p:spPr>
                  <a:xfrm flipV="1">
                    <a:off x="372960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7" name="Straight Arrow Connector 826"/>
                  <p:cNvCxnSpPr/>
                  <p:nvPr/>
                </p:nvCxnSpPr>
                <p:spPr>
                  <a:xfrm flipV="1">
                    <a:off x="4067944"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8" name="Straight Arrow Connector 827"/>
                  <p:cNvCxnSpPr/>
                  <p:nvPr/>
                </p:nvCxnSpPr>
                <p:spPr>
                  <a:xfrm flipV="1">
                    <a:off x="3779912"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9" name="Straight Arrow Connector 828"/>
                  <p:cNvCxnSpPr/>
                  <p:nvPr/>
                </p:nvCxnSpPr>
                <p:spPr>
                  <a:xfrm flipV="1">
                    <a:off x="3923928"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0" name="Straight Arrow Connector 829"/>
                  <p:cNvCxnSpPr/>
                  <p:nvPr/>
                </p:nvCxnSpPr>
                <p:spPr>
                  <a:xfrm flipV="1">
                    <a:off x="4211960"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1" name="Straight Arrow Connector 830"/>
                  <p:cNvCxnSpPr/>
                  <p:nvPr/>
                </p:nvCxnSpPr>
                <p:spPr>
                  <a:xfrm flipV="1">
                    <a:off x="4572000" y="3670793"/>
                    <a:ext cx="0" cy="6020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2" name="Straight Arrow Connector 831"/>
                  <p:cNvCxnSpPr/>
                  <p:nvPr/>
                </p:nvCxnSpPr>
                <p:spPr>
                  <a:xfrm flipV="1">
                    <a:off x="3402000" y="3565707"/>
                    <a:ext cx="0" cy="7304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3" name="Straight Arrow Connector 832"/>
                  <p:cNvCxnSpPr/>
                  <p:nvPr/>
                </p:nvCxnSpPr>
                <p:spPr>
                  <a:xfrm flipV="1">
                    <a:off x="402120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4" name="Straight Arrow Connector 833"/>
                  <p:cNvCxnSpPr/>
                  <p:nvPr/>
                </p:nvCxnSpPr>
                <p:spPr>
                  <a:xfrm flipV="1">
                    <a:off x="4139952" y="3500252"/>
                    <a:ext cx="0" cy="7844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5" name="Straight Arrow Connector 78"/>
                  <p:cNvCxnSpPr/>
                  <p:nvPr/>
                </p:nvCxnSpPr>
                <p:spPr>
                  <a:xfrm flipV="1">
                    <a:off x="4427984" y="3557099"/>
                    <a:ext cx="0" cy="7390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6" name="Straight Arrow Connector 79"/>
                  <p:cNvCxnSpPr/>
                  <p:nvPr/>
                </p:nvCxnSpPr>
                <p:spPr>
                  <a:xfrm flipV="1">
                    <a:off x="4788024" y="3874933"/>
                    <a:ext cx="0" cy="39792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7" name="Straight Arrow Connector 836"/>
                  <p:cNvCxnSpPr/>
                  <p:nvPr/>
                </p:nvCxnSpPr>
                <p:spPr>
                  <a:xfrm flipV="1">
                    <a:off x="3779912"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8" name="Straight Arrow Connector 837"/>
                  <p:cNvCxnSpPr/>
                  <p:nvPr/>
                </p:nvCxnSpPr>
                <p:spPr>
                  <a:xfrm flipV="1">
                    <a:off x="4139952"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9" name="Straight Arrow Connector 838"/>
                  <p:cNvCxnSpPr/>
                  <p:nvPr/>
                </p:nvCxnSpPr>
                <p:spPr>
                  <a:xfrm flipV="1">
                    <a:off x="3211200"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0" name="Straight Arrow Connector 839"/>
                  <p:cNvCxnSpPr/>
                  <p:nvPr/>
                </p:nvCxnSpPr>
                <p:spPr>
                  <a:xfrm flipV="1">
                    <a:off x="3347864"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1" name="Straight Arrow Connector 840"/>
                  <p:cNvCxnSpPr/>
                  <p:nvPr/>
                </p:nvCxnSpPr>
                <p:spPr>
                  <a:xfrm flipV="1">
                    <a:off x="3131840"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2" name="Straight Arrow Connector 841"/>
                  <p:cNvCxnSpPr/>
                  <p:nvPr/>
                </p:nvCxnSpPr>
                <p:spPr>
                  <a:xfrm flipV="1">
                    <a:off x="320384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3" name="Straight Arrow Connector 842"/>
                  <p:cNvCxnSpPr/>
                  <p:nvPr/>
                </p:nvCxnSpPr>
                <p:spPr>
                  <a:xfrm flipV="1">
                    <a:off x="3275856"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4" name="Straight Arrow Connector 843"/>
                  <p:cNvCxnSpPr/>
                  <p:nvPr/>
                </p:nvCxnSpPr>
                <p:spPr>
                  <a:xfrm flipV="1">
                    <a:off x="3275856"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5" name="Straight Arrow Connector 844"/>
                  <p:cNvCxnSpPr/>
                  <p:nvPr/>
                </p:nvCxnSpPr>
                <p:spPr>
                  <a:xfrm flipV="1">
                    <a:off x="356388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6" name="Straight Arrow Connector 845"/>
                  <p:cNvCxnSpPr/>
                  <p:nvPr/>
                </p:nvCxnSpPr>
                <p:spPr>
                  <a:xfrm flipV="1">
                    <a:off x="4283968" y="3670793"/>
                    <a:ext cx="0" cy="6366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7" name="Straight Arrow Connector 846"/>
                  <p:cNvCxnSpPr/>
                  <p:nvPr/>
                </p:nvCxnSpPr>
                <p:spPr>
                  <a:xfrm flipV="1">
                    <a:off x="4860032" y="3934603"/>
                    <a:ext cx="0" cy="346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8" name="Straight Arrow Connector 847"/>
                  <p:cNvCxnSpPr/>
                  <p:nvPr/>
                </p:nvCxnSpPr>
                <p:spPr>
                  <a:xfrm flipV="1">
                    <a:off x="4716016" y="3830584"/>
                    <a:ext cx="0" cy="4507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9" name="Straight Arrow Connector 848"/>
                  <p:cNvCxnSpPr/>
                  <p:nvPr/>
                </p:nvCxnSpPr>
                <p:spPr>
                  <a:xfrm flipV="1">
                    <a:off x="5076056" y="3969276"/>
                    <a:ext cx="0" cy="31205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0" name="Straight Arrow Connector 849"/>
                  <p:cNvCxnSpPr/>
                  <p:nvPr/>
                </p:nvCxnSpPr>
                <p:spPr>
                  <a:xfrm flipV="1">
                    <a:off x="4572000" y="3795912"/>
                    <a:ext cx="0" cy="50019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1" name="Straight Arrow Connector 850"/>
                  <p:cNvCxnSpPr/>
                  <p:nvPr/>
                </p:nvCxnSpPr>
                <p:spPr>
                  <a:xfrm flipV="1">
                    <a:off x="4932040" y="3761239"/>
                    <a:ext cx="0" cy="5200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2" name="Straight Arrow Connector 851"/>
                  <p:cNvCxnSpPr/>
                  <p:nvPr/>
                </p:nvCxnSpPr>
                <p:spPr>
                  <a:xfrm flipV="1">
                    <a:off x="4788024" y="3830584"/>
                    <a:ext cx="0" cy="4507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3" name="Straight Arrow Connector 852"/>
                  <p:cNvCxnSpPr/>
                  <p:nvPr/>
                </p:nvCxnSpPr>
                <p:spPr>
                  <a:xfrm flipV="1">
                    <a:off x="5148064" y="4038621"/>
                    <a:ext cx="0" cy="242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4" name="Straight Arrow Connector 853"/>
                  <p:cNvCxnSpPr/>
                  <p:nvPr/>
                </p:nvCxnSpPr>
                <p:spPr>
                  <a:xfrm flipV="1">
                    <a:off x="4644008" y="3899930"/>
                    <a:ext cx="0" cy="3814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5" name="Straight Arrow Connector 854"/>
                  <p:cNvCxnSpPr/>
                  <p:nvPr/>
                </p:nvCxnSpPr>
                <p:spPr>
                  <a:xfrm flipV="1">
                    <a:off x="3518550"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6" name="Straight Arrow Connector 855"/>
                  <p:cNvCxnSpPr/>
                  <p:nvPr/>
                </p:nvCxnSpPr>
                <p:spPr>
                  <a:xfrm flipV="1">
                    <a:off x="3091836"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7" name="Straight Arrow Connector 856"/>
                  <p:cNvCxnSpPr/>
                  <p:nvPr/>
                </p:nvCxnSpPr>
                <p:spPr>
                  <a:xfrm flipV="1">
                    <a:off x="3731907"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8" name="Straight Arrow Connector 857"/>
                  <p:cNvCxnSpPr/>
                  <p:nvPr/>
                </p:nvCxnSpPr>
                <p:spPr>
                  <a:xfrm flipV="1">
                    <a:off x="4158621" y="3849843"/>
                    <a:ext cx="0" cy="43635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9" name="Straight Arrow Connector 858"/>
                  <p:cNvCxnSpPr/>
                  <p:nvPr/>
                </p:nvCxnSpPr>
                <p:spPr>
                  <a:xfrm flipV="1">
                    <a:off x="4692013" y="4043777"/>
                    <a:ext cx="0" cy="24241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0" name="Straight Arrow Connector 859"/>
                  <p:cNvCxnSpPr/>
                  <p:nvPr/>
                </p:nvCxnSpPr>
                <p:spPr>
                  <a:xfrm flipV="1">
                    <a:off x="3214692"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1" name="Straight Arrow Connector 860"/>
                  <p:cNvCxnSpPr/>
                  <p:nvPr/>
                </p:nvCxnSpPr>
                <p:spPr>
                  <a:xfrm flipV="1">
                    <a:off x="3731907"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2" name="Straight Arrow Connector 861"/>
                  <p:cNvCxnSpPr/>
                  <p:nvPr/>
                </p:nvCxnSpPr>
                <p:spPr>
                  <a:xfrm flipV="1">
                    <a:off x="3838585"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3" name="Straight Arrow Connector 862"/>
                  <p:cNvCxnSpPr/>
                  <p:nvPr/>
                </p:nvCxnSpPr>
                <p:spPr>
                  <a:xfrm flipV="1">
                    <a:off x="3411871"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4" name="Straight Arrow Connector 863"/>
                  <p:cNvCxnSpPr/>
                  <p:nvPr/>
                </p:nvCxnSpPr>
                <p:spPr>
                  <a:xfrm flipV="1">
                    <a:off x="4051942"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5" name="Straight Arrow Connector 864"/>
                  <p:cNvCxnSpPr/>
                  <p:nvPr/>
                </p:nvCxnSpPr>
                <p:spPr>
                  <a:xfrm flipV="1">
                    <a:off x="4478656" y="3971052"/>
                    <a:ext cx="0" cy="315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6" name="Straight Arrow Connector 865"/>
                  <p:cNvCxnSpPr/>
                  <p:nvPr/>
                </p:nvCxnSpPr>
                <p:spPr>
                  <a:xfrm flipV="1">
                    <a:off x="5012049" y="4068019"/>
                    <a:ext cx="0" cy="2181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7" name="Straight Arrow Connector 866"/>
                  <p:cNvCxnSpPr/>
                  <p:nvPr/>
                </p:nvCxnSpPr>
                <p:spPr>
                  <a:xfrm flipV="1">
                    <a:off x="3091836" y="3825601"/>
                    <a:ext cx="0" cy="4605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8" name="Straight Arrow Connector 867"/>
                  <p:cNvCxnSpPr/>
                  <p:nvPr/>
                </p:nvCxnSpPr>
                <p:spPr>
                  <a:xfrm flipV="1">
                    <a:off x="3550692"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9" name="Straight Arrow Connector 868"/>
                  <p:cNvCxnSpPr/>
                  <p:nvPr/>
                </p:nvCxnSpPr>
                <p:spPr>
                  <a:xfrm flipV="1">
                    <a:off x="4051942"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0" name="Straight Arrow Connector 869"/>
                  <p:cNvCxnSpPr/>
                  <p:nvPr/>
                </p:nvCxnSpPr>
                <p:spPr>
                  <a:xfrm flipV="1">
                    <a:off x="3625228"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1" name="Straight Arrow Connector 870"/>
                  <p:cNvCxnSpPr/>
                  <p:nvPr/>
                </p:nvCxnSpPr>
                <p:spPr>
                  <a:xfrm flipV="1">
                    <a:off x="3838585"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2" name="Straight Arrow Connector 871"/>
                  <p:cNvCxnSpPr/>
                  <p:nvPr/>
                </p:nvCxnSpPr>
                <p:spPr>
                  <a:xfrm flipV="1">
                    <a:off x="4265299" y="3946810"/>
                    <a:ext cx="0" cy="3393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3" name="Straight Arrow Connector 872"/>
                  <p:cNvCxnSpPr/>
                  <p:nvPr/>
                </p:nvCxnSpPr>
                <p:spPr>
                  <a:xfrm flipV="1">
                    <a:off x="4798692" y="3922568"/>
                    <a:ext cx="0" cy="3636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4" name="Straight Arrow Connector 873"/>
                  <p:cNvCxnSpPr/>
                  <p:nvPr/>
                </p:nvCxnSpPr>
                <p:spPr>
                  <a:xfrm flipV="1">
                    <a:off x="3838585"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5" name="Straight Arrow Connector 874"/>
                  <p:cNvCxnSpPr/>
                  <p:nvPr/>
                </p:nvCxnSpPr>
                <p:spPr>
                  <a:xfrm flipV="1">
                    <a:off x="3982692"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6" name="Straight Arrow Connector 875"/>
                  <p:cNvCxnSpPr/>
                  <p:nvPr/>
                </p:nvCxnSpPr>
                <p:spPr>
                  <a:xfrm flipV="1">
                    <a:off x="4158621"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7" name="Straight Arrow Connector 876"/>
                  <p:cNvCxnSpPr/>
                  <p:nvPr/>
                </p:nvCxnSpPr>
                <p:spPr>
                  <a:xfrm flipV="1">
                    <a:off x="4585335" y="3971052"/>
                    <a:ext cx="0" cy="315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8" name="Straight Arrow Connector 877"/>
                  <p:cNvCxnSpPr/>
                  <p:nvPr/>
                </p:nvCxnSpPr>
                <p:spPr>
                  <a:xfrm flipV="1">
                    <a:off x="5118727" y="4116503"/>
                    <a:ext cx="0" cy="1696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9" name="Straight Arrow Connector 878"/>
                  <p:cNvCxnSpPr/>
                  <p:nvPr/>
                </p:nvCxnSpPr>
                <p:spPr>
                  <a:xfrm flipV="1">
                    <a:off x="3625228"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0" name="Straight Arrow Connector 879"/>
                  <p:cNvCxnSpPr/>
                  <p:nvPr/>
                </p:nvCxnSpPr>
                <p:spPr>
                  <a:xfrm flipV="1">
                    <a:off x="4158621"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1" name="Straight Arrow Connector 880"/>
                  <p:cNvCxnSpPr/>
                  <p:nvPr/>
                </p:nvCxnSpPr>
                <p:spPr>
                  <a:xfrm flipV="1">
                    <a:off x="3305193"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2" name="Straight Arrow Connector 881"/>
                  <p:cNvCxnSpPr/>
                  <p:nvPr/>
                </p:nvCxnSpPr>
                <p:spPr>
                  <a:xfrm flipV="1">
                    <a:off x="4371978" y="4019535"/>
                    <a:ext cx="0" cy="2714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3" name="Straight Arrow Connector 882"/>
                  <p:cNvCxnSpPr/>
                  <p:nvPr/>
                </p:nvCxnSpPr>
                <p:spPr>
                  <a:xfrm flipV="1">
                    <a:off x="5225406" y="4141949"/>
                    <a:ext cx="0" cy="147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4" name="Straight Arrow Connector 883"/>
                  <p:cNvCxnSpPr/>
                  <p:nvPr/>
                </p:nvCxnSpPr>
                <p:spPr>
                  <a:xfrm flipV="1">
                    <a:off x="5012049" y="4097591"/>
                    <a:ext cx="0" cy="1922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5" name="Straight Arrow Connector 884"/>
                  <p:cNvCxnSpPr/>
                  <p:nvPr/>
                </p:nvCxnSpPr>
                <p:spPr>
                  <a:xfrm flipV="1">
                    <a:off x="5545441" y="4156734"/>
                    <a:ext cx="0" cy="1330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6" name="Straight Arrow Connector 885"/>
                  <p:cNvCxnSpPr/>
                  <p:nvPr/>
                </p:nvCxnSpPr>
                <p:spPr>
                  <a:xfrm flipV="1">
                    <a:off x="4798692" y="4082805"/>
                    <a:ext cx="0" cy="2133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7" name="Straight Arrow Connector 886"/>
                  <p:cNvCxnSpPr/>
                  <p:nvPr/>
                </p:nvCxnSpPr>
                <p:spPr>
                  <a:xfrm flipV="1">
                    <a:off x="5332084" y="4068019"/>
                    <a:ext cx="0" cy="22178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8" name="Straight Arrow Connector 887"/>
                  <p:cNvCxnSpPr/>
                  <p:nvPr/>
                </p:nvCxnSpPr>
                <p:spPr>
                  <a:xfrm flipV="1">
                    <a:off x="5118727" y="4097591"/>
                    <a:ext cx="0" cy="1922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9" name="Straight Arrow Connector 888"/>
                  <p:cNvCxnSpPr/>
                  <p:nvPr/>
                </p:nvCxnSpPr>
                <p:spPr>
                  <a:xfrm flipV="1">
                    <a:off x="5652120" y="4186306"/>
                    <a:ext cx="0" cy="1035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0" name="Straight Arrow Connector 889"/>
                  <p:cNvCxnSpPr/>
                  <p:nvPr/>
                </p:nvCxnSpPr>
                <p:spPr>
                  <a:xfrm flipV="1">
                    <a:off x="4905370" y="4127162"/>
                    <a:ext cx="0" cy="16264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1" name="Straight Arrow Connector 890"/>
                  <p:cNvCxnSpPr/>
                  <p:nvPr/>
                </p:nvCxnSpPr>
                <p:spPr>
                  <a:xfrm flipV="1">
                    <a:off x="4986000" y="3968569"/>
                    <a:ext cx="0" cy="3146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2" name="Straight Arrow Connector 891"/>
                  <p:cNvCxnSpPr/>
                  <p:nvPr/>
                </p:nvCxnSpPr>
                <p:spPr>
                  <a:xfrm flipV="1">
                    <a:off x="5226027" y="4000037"/>
                    <a:ext cx="0" cy="2832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3" name="Straight Arrow Connector 892"/>
                  <p:cNvCxnSpPr/>
                  <p:nvPr/>
                </p:nvCxnSpPr>
                <p:spPr>
                  <a:xfrm flipV="1">
                    <a:off x="5066009" y="3811233"/>
                    <a:ext cx="0" cy="4720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4" name="Straight Arrow Connector 893"/>
                  <p:cNvCxnSpPr/>
                  <p:nvPr/>
                </p:nvCxnSpPr>
                <p:spPr>
                  <a:xfrm flipV="1">
                    <a:off x="5306036" y="4062970"/>
                    <a:ext cx="0" cy="22027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5" name="Straight Arrow Connector 894"/>
                  <p:cNvCxnSpPr/>
                  <p:nvPr/>
                </p:nvCxnSpPr>
                <p:spPr>
                  <a:xfrm flipV="1">
                    <a:off x="5386044" y="4096000"/>
                    <a:ext cx="0" cy="1919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6" name="Straight Arrow Connector 895"/>
                  <p:cNvCxnSpPr/>
                  <p:nvPr/>
                </p:nvCxnSpPr>
                <p:spPr>
                  <a:xfrm flipV="1">
                    <a:off x="5226027" y="4038422"/>
                    <a:ext cx="0" cy="2495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7" name="Straight Arrow Connector 896"/>
                  <p:cNvCxnSpPr/>
                  <p:nvPr/>
                </p:nvCxnSpPr>
                <p:spPr>
                  <a:xfrm flipV="1">
                    <a:off x="5626071" y="4115193"/>
                    <a:ext cx="0" cy="1727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8" name="Straight Arrow Connector 897"/>
                  <p:cNvCxnSpPr/>
                  <p:nvPr/>
                </p:nvCxnSpPr>
                <p:spPr>
                  <a:xfrm flipV="1">
                    <a:off x="5066009" y="4019229"/>
                    <a:ext cx="0" cy="2768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9" name="Straight Arrow Connector 898"/>
                  <p:cNvCxnSpPr/>
                  <p:nvPr/>
                </p:nvCxnSpPr>
                <p:spPr>
                  <a:xfrm flipV="1">
                    <a:off x="5466053" y="4000037"/>
                    <a:ext cx="0" cy="2878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0" name="Straight Arrow Connector 899"/>
                  <p:cNvCxnSpPr/>
                  <p:nvPr/>
                </p:nvCxnSpPr>
                <p:spPr>
                  <a:xfrm flipV="1">
                    <a:off x="5306036" y="4038422"/>
                    <a:ext cx="0" cy="2495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1" name="Straight Arrow Connector 900"/>
                  <p:cNvCxnSpPr/>
                  <p:nvPr/>
                </p:nvCxnSpPr>
                <p:spPr>
                  <a:xfrm flipV="1">
                    <a:off x="5706080" y="4153579"/>
                    <a:ext cx="0" cy="1343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2" name="Straight Arrow Connector 901"/>
                  <p:cNvCxnSpPr/>
                  <p:nvPr/>
                </p:nvCxnSpPr>
                <p:spPr>
                  <a:xfrm flipV="1">
                    <a:off x="5146018" y="4076808"/>
                    <a:ext cx="0" cy="2111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3" name="Straight Arrow Connector 902"/>
                  <p:cNvCxnSpPr/>
                  <p:nvPr/>
                </p:nvCxnSpPr>
                <p:spPr>
                  <a:xfrm flipV="1">
                    <a:off x="5238000" y="4125568"/>
                    <a:ext cx="0" cy="16264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4" name="Straight Arrow Connector 903"/>
                  <p:cNvCxnSpPr/>
                  <p:nvPr/>
                </p:nvCxnSpPr>
                <p:spPr>
                  <a:xfrm flipV="1">
                    <a:off x="4217168" y="4024203"/>
                    <a:ext cx="0" cy="2669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5" name="Straight Arrow Connector 904"/>
                  <p:cNvCxnSpPr/>
                  <p:nvPr/>
                </p:nvCxnSpPr>
                <p:spPr>
                  <a:xfrm flipV="1">
                    <a:off x="4037225" y="4061819"/>
                    <a:ext cx="0" cy="2402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6" name="Straight Arrow Connector 905"/>
                  <p:cNvCxnSpPr/>
                  <p:nvPr/>
                </p:nvCxnSpPr>
                <p:spPr>
                  <a:xfrm flipV="1">
                    <a:off x="4487081" y="4050901"/>
                    <a:ext cx="0" cy="2402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7" name="Straight Arrow Connector 906"/>
                  <p:cNvCxnSpPr/>
                  <p:nvPr/>
                </p:nvCxnSpPr>
                <p:spPr>
                  <a:xfrm flipV="1">
                    <a:off x="4307139" y="4008423"/>
                    <a:ext cx="0" cy="2827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8" name="Straight Arrow Connector 907"/>
                  <p:cNvCxnSpPr/>
                  <p:nvPr/>
                </p:nvCxnSpPr>
                <p:spPr>
                  <a:xfrm flipV="1">
                    <a:off x="4127197" y="3955027"/>
                    <a:ext cx="0" cy="34707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9" name="Straight Arrow Connector 908"/>
                  <p:cNvCxnSpPr/>
                  <p:nvPr/>
                </p:nvCxnSpPr>
                <p:spPr>
                  <a:xfrm flipV="1">
                    <a:off x="4577053" y="4104297"/>
                    <a:ext cx="0" cy="1868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0" name="Straight Arrow Connector 909"/>
                  <p:cNvCxnSpPr/>
                  <p:nvPr/>
                </p:nvCxnSpPr>
                <p:spPr>
                  <a:xfrm flipV="1">
                    <a:off x="3947254" y="4008423"/>
                    <a:ext cx="0" cy="2989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1" name="Straight Arrow Connector 910"/>
                  <p:cNvCxnSpPr/>
                  <p:nvPr/>
                </p:nvCxnSpPr>
                <p:spPr>
                  <a:xfrm flipV="1">
                    <a:off x="4667024" y="4132321"/>
                    <a:ext cx="0" cy="1628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2" name="Straight Arrow Connector 911"/>
                  <p:cNvCxnSpPr/>
                  <p:nvPr/>
                </p:nvCxnSpPr>
                <p:spPr>
                  <a:xfrm flipV="1">
                    <a:off x="4487081" y="4083469"/>
                    <a:ext cx="0" cy="211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3" name="Straight Arrow Connector 912"/>
                  <p:cNvCxnSpPr/>
                  <p:nvPr/>
                </p:nvCxnSpPr>
                <p:spPr>
                  <a:xfrm flipV="1">
                    <a:off x="4936937" y="4148605"/>
                    <a:ext cx="0" cy="146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4" name="Straight Arrow Connector 913"/>
                  <p:cNvCxnSpPr/>
                  <p:nvPr/>
                </p:nvCxnSpPr>
                <p:spPr>
                  <a:xfrm flipV="1">
                    <a:off x="4307139" y="4067185"/>
                    <a:ext cx="0" cy="2349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5" name="Straight Arrow Connector 914"/>
                  <p:cNvCxnSpPr/>
                  <p:nvPr/>
                </p:nvCxnSpPr>
                <p:spPr>
                  <a:xfrm flipV="1">
                    <a:off x="4756995" y="4050901"/>
                    <a:ext cx="0" cy="2442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6" name="Straight Arrow Connector 915"/>
                  <p:cNvCxnSpPr/>
                  <p:nvPr/>
                </p:nvCxnSpPr>
                <p:spPr>
                  <a:xfrm flipV="1">
                    <a:off x="4577053" y="4083469"/>
                    <a:ext cx="0" cy="211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7" name="Straight Arrow Connector 916"/>
                  <p:cNvCxnSpPr/>
                  <p:nvPr/>
                </p:nvCxnSpPr>
                <p:spPr>
                  <a:xfrm flipV="1">
                    <a:off x="5026909" y="4181173"/>
                    <a:ext cx="0" cy="11398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8" name="Straight Arrow Connector 917"/>
                  <p:cNvCxnSpPr/>
                  <p:nvPr/>
                </p:nvCxnSpPr>
                <p:spPr>
                  <a:xfrm flipV="1">
                    <a:off x="4397110" y="4116037"/>
                    <a:ext cx="0" cy="1791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9" name="Straight Arrow Connector 918"/>
                  <p:cNvCxnSpPr/>
                  <p:nvPr/>
                </p:nvCxnSpPr>
                <p:spPr>
                  <a:xfrm flipV="1">
                    <a:off x="4457091" y="4183594"/>
                    <a:ext cx="0" cy="11385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0" name="Straight Arrow Connector 919"/>
                  <p:cNvCxnSpPr/>
                  <p:nvPr/>
                </p:nvCxnSpPr>
                <p:spPr>
                  <a:xfrm flipV="1">
                    <a:off x="4190509" y="4149439"/>
                    <a:ext cx="0" cy="148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1" name="Straight Arrow Connector 920"/>
                  <p:cNvCxnSpPr/>
                  <p:nvPr/>
                </p:nvCxnSpPr>
                <p:spPr>
                  <a:xfrm flipV="1">
                    <a:off x="4856963" y="4194979"/>
                    <a:ext cx="0" cy="1024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2" name="Straight Arrow Connector 921"/>
                  <p:cNvCxnSpPr/>
                  <p:nvPr/>
                </p:nvCxnSpPr>
                <p:spPr>
                  <a:xfrm flipV="1">
                    <a:off x="3923928" y="4138054"/>
                    <a:ext cx="0" cy="159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3" name="Straight Arrow Connector 922"/>
                  <p:cNvCxnSpPr/>
                  <p:nvPr/>
                </p:nvCxnSpPr>
                <p:spPr>
                  <a:xfrm flipV="1">
                    <a:off x="4590382" y="4126669"/>
                    <a:ext cx="0" cy="1707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4" name="Straight Arrow Connector 923"/>
                  <p:cNvCxnSpPr/>
                  <p:nvPr/>
                </p:nvCxnSpPr>
                <p:spPr>
                  <a:xfrm flipV="1">
                    <a:off x="4323801" y="4149439"/>
                    <a:ext cx="0" cy="148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5" name="Straight Arrow Connector 924"/>
                  <p:cNvCxnSpPr/>
                  <p:nvPr/>
                </p:nvCxnSpPr>
                <p:spPr>
                  <a:xfrm flipV="1">
                    <a:off x="4990253" y="4217750"/>
                    <a:ext cx="0" cy="79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6" name="Straight Arrow Connector 925"/>
                  <p:cNvCxnSpPr/>
                  <p:nvPr/>
                </p:nvCxnSpPr>
                <p:spPr>
                  <a:xfrm flipV="1">
                    <a:off x="4057219" y="4172209"/>
                    <a:ext cx="0" cy="1274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7" name="Straight Arrow Connector 926"/>
                  <p:cNvCxnSpPr/>
                  <p:nvPr/>
                </p:nvCxnSpPr>
                <p:spPr>
                  <a:xfrm flipV="1">
                    <a:off x="5123544" y="4229700"/>
                    <a:ext cx="0" cy="6944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8" name="Straight Arrow Connector 927"/>
                  <p:cNvCxnSpPr/>
                  <p:nvPr/>
                </p:nvCxnSpPr>
                <p:spPr>
                  <a:xfrm flipV="1">
                    <a:off x="4856963" y="4208868"/>
                    <a:ext cx="0" cy="902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9" name="Straight Arrow Connector 928"/>
                  <p:cNvCxnSpPr/>
                  <p:nvPr/>
                </p:nvCxnSpPr>
                <p:spPr>
                  <a:xfrm flipV="1">
                    <a:off x="5523416" y="4236645"/>
                    <a:ext cx="0" cy="624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0" name="Straight Arrow Connector 929"/>
                  <p:cNvCxnSpPr/>
                  <p:nvPr/>
                </p:nvCxnSpPr>
                <p:spPr>
                  <a:xfrm flipV="1">
                    <a:off x="4590382" y="4201924"/>
                    <a:ext cx="0" cy="1001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1" name="Straight Arrow Connector 930"/>
                  <p:cNvCxnSpPr/>
                  <p:nvPr/>
                </p:nvCxnSpPr>
                <p:spPr>
                  <a:xfrm flipV="1">
                    <a:off x="5256834" y="4194979"/>
                    <a:ext cx="0" cy="1041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2" name="Straight Arrow Connector 931"/>
                  <p:cNvCxnSpPr/>
                  <p:nvPr/>
                </p:nvCxnSpPr>
                <p:spPr>
                  <a:xfrm flipV="1">
                    <a:off x="4990253" y="4208868"/>
                    <a:ext cx="0" cy="902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3" name="Straight Arrow Connector 932"/>
                  <p:cNvCxnSpPr/>
                  <p:nvPr/>
                </p:nvCxnSpPr>
                <p:spPr>
                  <a:xfrm flipV="1">
                    <a:off x="5656707" y="4250533"/>
                    <a:ext cx="0" cy="4860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4" name="Straight Arrow Connector 933"/>
                  <p:cNvCxnSpPr/>
                  <p:nvPr/>
                </p:nvCxnSpPr>
                <p:spPr>
                  <a:xfrm flipV="1">
                    <a:off x="4723672" y="4222756"/>
                    <a:ext cx="0" cy="763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5" name="Straight Arrow Connector 934"/>
                  <p:cNvCxnSpPr/>
                  <p:nvPr/>
                </p:nvCxnSpPr>
                <p:spPr>
                  <a:xfrm flipV="1">
                    <a:off x="4824416" y="4148273"/>
                    <a:ext cx="0" cy="1477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6" name="Straight Arrow Connector 935"/>
                  <p:cNvCxnSpPr/>
                  <p:nvPr/>
                </p:nvCxnSpPr>
                <p:spPr>
                  <a:xfrm flipV="1">
                    <a:off x="5124320" y="4163052"/>
                    <a:ext cx="0" cy="133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7" name="Straight Arrow Connector 936"/>
                  <p:cNvCxnSpPr/>
                  <p:nvPr/>
                </p:nvCxnSpPr>
                <p:spPr>
                  <a:xfrm flipV="1">
                    <a:off x="4924384" y="4074381"/>
                    <a:ext cx="0" cy="2216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8" name="Straight Arrow Connector 937"/>
                  <p:cNvCxnSpPr/>
                  <p:nvPr/>
                </p:nvCxnSpPr>
                <p:spPr>
                  <a:xfrm flipV="1">
                    <a:off x="5224289" y="4192608"/>
                    <a:ext cx="0" cy="10344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9" name="Straight Arrow Connector 938"/>
                  <p:cNvCxnSpPr/>
                  <p:nvPr/>
                </p:nvCxnSpPr>
                <p:spPr>
                  <a:xfrm flipV="1">
                    <a:off x="5324255" y="4208121"/>
                    <a:ext cx="0" cy="901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0" name="Straight Arrow Connector 939"/>
                  <p:cNvCxnSpPr/>
                  <p:nvPr/>
                </p:nvCxnSpPr>
                <p:spPr>
                  <a:xfrm flipV="1">
                    <a:off x="5124320" y="4181079"/>
                    <a:ext cx="0" cy="1171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1" name="Straight Arrow Connector 940"/>
                  <p:cNvCxnSpPr/>
                  <p:nvPr/>
                </p:nvCxnSpPr>
                <p:spPr>
                  <a:xfrm flipV="1">
                    <a:off x="5624160" y="4217135"/>
                    <a:ext cx="0" cy="811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2" name="Straight Arrow Connector 941"/>
                  <p:cNvCxnSpPr/>
                  <p:nvPr/>
                </p:nvCxnSpPr>
                <p:spPr>
                  <a:xfrm flipV="1">
                    <a:off x="4924384" y="4172065"/>
                    <a:ext cx="0" cy="1300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3" name="Straight Arrow Connector 942"/>
                  <p:cNvCxnSpPr/>
                  <p:nvPr/>
                </p:nvCxnSpPr>
                <p:spPr>
                  <a:xfrm flipV="1">
                    <a:off x="5424224" y="4163052"/>
                    <a:ext cx="0" cy="1352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4" name="Straight Arrow Connector 943"/>
                  <p:cNvCxnSpPr/>
                  <p:nvPr/>
                </p:nvCxnSpPr>
                <p:spPr>
                  <a:xfrm flipV="1">
                    <a:off x="5224289" y="4181079"/>
                    <a:ext cx="0" cy="1171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5" name="Straight Arrow Connector 944"/>
                  <p:cNvCxnSpPr/>
                  <p:nvPr/>
                </p:nvCxnSpPr>
                <p:spPr>
                  <a:xfrm flipV="1">
                    <a:off x="5724128" y="4235163"/>
                    <a:ext cx="0" cy="630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6" name="Straight Arrow Connector 945"/>
                  <p:cNvCxnSpPr/>
                  <p:nvPr/>
                </p:nvCxnSpPr>
                <p:spPr>
                  <a:xfrm flipV="1">
                    <a:off x="5024352" y="4199107"/>
                    <a:ext cx="0" cy="9915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7" name="Straight Arrow Connector 946"/>
                  <p:cNvCxnSpPr/>
                  <p:nvPr/>
                </p:nvCxnSpPr>
                <p:spPr>
                  <a:xfrm flipV="1">
                    <a:off x="5139280" y="4222007"/>
                    <a:ext cx="0" cy="763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8" name="Straight Connector 947"/>
                  <p:cNvCxnSpPr/>
                  <p:nvPr/>
                </p:nvCxnSpPr>
                <p:spPr>
                  <a:xfrm flipH="1">
                    <a:off x="6588224" y="4239262"/>
                    <a:ext cx="0" cy="31262"/>
                  </a:xfrm>
                  <a:prstGeom prst="line">
                    <a:avLst/>
                  </a:prstGeom>
                  <a:noFill/>
                  <a:ln w="9525" cap="flat" cmpd="sng" algn="ctr">
                    <a:solidFill>
                      <a:srgbClr val="4F81BD">
                        <a:shade val="95000"/>
                        <a:satMod val="105000"/>
                      </a:srgbClr>
                    </a:solidFill>
                    <a:prstDash val="solid"/>
                  </a:ln>
                  <a:effectLst/>
                </p:spPr>
              </p:cxnSp>
              <p:cxnSp>
                <p:nvCxnSpPr>
                  <p:cNvPr id="949" name="Straight Connector 948"/>
                  <p:cNvCxnSpPr/>
                  <p:nvPr/>
                </p:nvCxnSpPr>
                <p:spPr>
                  <a:xfrm flipH="1">
                    <a:off x="6444208" y="4239262"/>
                    <a:ext cx="0" cy="31262"/>
                  </a:xfrm>
                  <a:prstGeom prst="line">
                    <a:avLst/>
                  </a:prstGeom>
                  <a:noFill/>
                  <a:ln w="9525" cap="flat" cmpd="sng" algn="ctr">
                    <a:solidFill>
                      <a:srgbClr val="4F81BD">
                        <a:shade val="95000"/>
                        <a:satMod val="105000"/>
                      </a:srgbClr>
                    </a:solidFill>
                    <a:prstDash val="solid"/>
                  </a:ln>
                  <a:effectLst/>
                </p:spPr>
              </p:cxnSp>
              <p:cxnSp>
                <p:nvCxnSpPr>
                  <p:cNvPr id="950" name="Straight Connector 949"/>
                  <p:cNvCxnSpPr/>
                  <p:nvPr/>
                </p:nvCxnSpPr>
                <p:spPr>
                  <a:xfrm flipH="1">
                    <a:off x="6516216" y="4239262"/>
                    <a:ext cx="0" cy="31262"/>
                  </a:xfrm>
                  <a:prstGeom prst="line">
                    <a:avLst/>
                  </a:prstGeom>
                  <a:noFill/>
                  <a:ln w="9525" cap="flat" cmpd="sng" algn="ctr">
                    <a:solidFill>
                      <a:srgbClr val="4F81BD">
                        <a:shade val="95000"/>
                        <a:satMod val="105000"/>
                      </a:srgbClr>
                    </a:solidFill>
                    <a:prstDash val="solid"/>
                  </a:ln>
                  <a:effectLst/>
                </p:spPr>
              </p:cxnSp>
              <p:cxnSp>
                <p:nvCxnSpPr>
                  <p:cNvPr id="951" name="Straight Connector 950"/>
                  <p:cNvCxnSpPr/>
                  <p:nvPr/>
                </p:nvCxnSpPr>
                <p:spPr>
                  <a:xfrm flipH="1">
                    <a:off x="6498000" y="4239262"/>
                    <a:ext cx="0" cy="31262"/>
                  </a:xfrm>
                  <a:prstGeom prst="line">
                    <a:avLst/>
                  </a:prstGeom>
                  <a:noFill/>
                  <a:ln w="9525" cap="flat" cmpd="sng" algn="ctr">
                    <a:solidFill>
                      <a:srgbClr val="4F81BD">
                        <a:shade val="95000"/>
                        <a:satMod val="105000"/>
                      </a:srgbClr>
                    </a:solidFill>
                    <a:prstDash val="solid"/>
                  </a:ln>
                  <a:effectLst/>
                </p:spPr>
              </p:cxnSp>
              <p:cxnSp>
                <p:nvCxnSpPr>
                  <p:cNvPr id="952" name="Straight Connector 951"/>
                  <p:cNvCxnSpPr/>
                  <p:nvPr/>
                </p:nvCxnSpPr>
                <p:spPr>
                  <a:xfrm flipH="1">
                    <a:off x="6300192" y="4239262"/>
                    <a:ext cx="0" cy="31262"/>
                  </a:xfrm>
                  <a:prstGeom prst="line">
                    <a:avLst/>
                  </a:prstGeom>
                  <a:noFill/>
                  <a:ln w="9525" cap="flat" cmpd="sng" algn="ctr">
                    <a:solidFill>
                      <a:srgbClr val="4F81BD">
                        <a:shade val="95000"/>
                        <a:satMod val="105000"/>
                      </a:srgbClr>
                    </a:solidFill>
                    <a:prstDash val="solid"/>
                  </a:ln>
                  <a:effectLst/>
                </p:spPr>
              </p:cxnSp>
            </p:grpSp>
          </p:grpSp>
        </p:grpSp>
        <p:cxnSp>
          <p:nvCxnSpPr>
            <p:cNvPr id="607" name="Straight Arrow Connector 606"/>
            <p:cNvCxnSpPr/>
            <p:nvPr/>
          </p:nvCxnSpPr>
          <p:spPr>
            <a:xfrm>
              <a:off x="323528" y="764704"/>
              <a:ext cx="3600400" cy="0"/>
            </a:xfrm>
            <a:prstGeom prst="straightConnector1">
              <a:avLst/>
            </a:prstGeom>
            <a:noFill/>
            <a:ln w="19050" cap="flat" cmpd="sng" algn="ctr">
              <a:solidFill>
                <a:srgbClr val="C0504D"/>
              </a:solidFill>
              <a:prstDash val="solid"/>
              <a:headEnd type="arrow"/>
              <a:tailEnd type="arrow"/>
            </a:ln>
            <a:effectLst/>
          </p:spPr>
        </p:cxnSp>
        <p:sp>
          <p:nvSpPr>
            <p:cNvPr id="608" name="TextBox 607"/>
            <p:cNvSpPr txBox="1"/>
            <p:nvPr/>
          </p:nvSpPr>
          <p:spPr>
            <a:xfrm>
              <a:off x="1778085" y="836713"/>
              <a:ext cx="1261884" cy="369332"/>
            </a:xfrm>
            <a:prstGeom prst="rect">
              <a:avLst/>
            </a:prstGeom>
            <a:noFill/>
          </p:spPr>
          <p:txBody>
            <a:bodyPr wrap="none" rtlCol="0">
              <a:spAutoFit/>
            </a:bodyPr>
            <a:lstStyle/>
            <a:p>
              <a:pPr defTabSz="914307" fontAlgn="auto">
                <a:spcBef>
                  <a:spcPts val="0"/>
                </a:spcBef>
                <a:spcAft>
                  <a:spcPts val="0"/>
                </a:spcAft>
              </a:pPr>
              <a:r>
                <a:rPr lang="en-GB" sz="1800" kern="0" dirty="0">
                  <a:solidFill>
                    <a:sysClr val="windowText" lastClr="000000"/>
                  </a:solidFill>
                </a:rPr>
                <a:t>Gate Time</a:t>
              </a:r>
              <a:endParaRPr lang="en-US" sz="1800" kern="0" dirty="0">
                <a:solidFill>
                  <a:sysClr val="windowText" lastClr="000000"/>
                </a:solidFill>
              </a:endParaRPr>
            </a:p>
          </p:txBody>
        </p:sp>
        <p:sp>
          <p:nvSpPr>
            <p:cNvPr id="609" name="TextBox 608"/>
            <p:cNvSpPr txBox="1"/>
            <p:nvPr/>
          </p:nvSpPr>
          <p:spPr>
            <a:xfrm>
              <a:off x="4547957" y="4437112"/>
              <a:ext cx="697627" cy="369332"/>
            </a:xfrm>
            <a:prstGeom prst="rect">
              <a:avLst/>
            </a:prstGeom>
            <a:noFill/>
          </p:spPr>
          <p:txBody>
            <a:bodyPr wrap="none" rtlCol="0">
              <a:spAutoFit/>
            </a:bodyPr>
            <a:lstStyle/>
            <a:p>
              <a:pPr defTabSz="914307" fontAlgn="auto">
                <a:spcBef>
                  <a:spcPts val="0"/>
                </a:spcBef>
                <a:spcAft>
                  <a:spcPts val="0"/>
                </a:spcAft>
              </a:pPr>
              <a:r>
                <a:rPr lang="en-GB" sz="1800" kern="0" dirty="0">
                  <a:solidFill>
                    <a:sysClr val="windowText" lastClr="000000"/>
                  </a:solidFill>
                </a:rPr>
                <a:t>Time</a:t>
              </a:r>
              <a:endParaRPr lang="en-US" sz="1800" kern="0" dirty="0">
                <a:solidFill>
                  <a:sysClr val="windowText" lastClr="000000"/>
                </a:solidFill>
              </a:endParaRPr>
            </a:p>
          </p:txBody>
        </p:sp>
        <p:sp>
          <p:nvSpPr>
            <p:cNvPr id="610" name="Rectangle 609"/>
            <p:cNvSpPr/>
            <p:nvPr/>
          </p:nvSpPr>
          <p:spPr>
            <a:xfrm>
              <a:off x="3923928" y="2996952"/>
              <a:ext cx="3096344" cy="1368152"/>
            </a:xfrm>
            <a:prstGeom prst="rect">
              <a:avLst/>
            </a:prstGeom>
            <a:solidFill>
              <a:sysClr val="window" lastClr="FFFFFF"/>
            </a:solidFill>
            <a:ln w="25400" cap="flat" cmpd="sng" algn="ctr">
              <a:noFill/>
              <a:prstDash val="solid"/>
            </a:ln>
            <a:effectLst/>
          </p:spPr>
          <p:txBody>
            <a:bodyPr rtlCol="0" anchor="ctr"/>
            <a:lstStyle/>
            <a:p>
              <a:pPr defTabSz="914307" fontAlgn="auto">
                <a:spcBef>
                  <a:spcPts val="0"/>
                </a:spcBef>
                <a:spcAft>
                  <a:spcPts val="0"/>
                </a:spcAft>
              </a:pPr>
              <a:endParaRPr lang="en-GB" sz="1800" kern="0" dirty="0">
                <a:solidFill>
                  <a:sysClr val="window" lastClr="FFFFFF"/>
                </a:solidFill>
                <a:latin typeface="Calibri"/>
                <a:ea typeface="+mn-ea"/>
                <a:cs typeface="+mn-cs"/>
              </a:endParaRPr>
            </a:p>
          </p:txBody>
        </p:sp>
        <p:cxnSp>
          <p:nvCxnSpPr>
            <p:cNvPr id="611" name="Straight Arrow Connector 610"/>
            <p:cNvCxnSpPr/>
            <p:nvPr/>
          </p:nvCxnSpPr>
          <p:spPr>
            <a:xfrm flipV="1">
              <a:off x="323528" y="4293096"/>
              <a:ext cx="5256584" cy="8384"/>
            </a:xfrm>
            <a:prstGeom prst="straightConnector1">
              <a:avLst/>
            </a:prstGeom>
            <a:noFill/>
            <a:ln w="38100" cap="sq" cmpd="sng" algn="ctr">
              <a:solidFill>
                <a:srgbClr val="4F81BD">
                  <a:shade val="95000"/>
                  <a:satMod val="105000"/>
                </a:srgbClr>
              </a:solidFill>
              <a:prstDash val="solid"/>
              <a:tailEnd type="arrow" w="lg" len="lg"/>
            </a:ln>
            <a:effectLst/>
          </p:spPr>
        </p:cxn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pPr eaLnBrk="1" hangingPunct="1"/>
            <a:r>
              <a:rPr lang="en-US"/>
              <a:t>Reverse reverb</a:t>
            </a:r>
          </a:p>
        </p:txBody>
      </p:sp>
      <p:sp>
        <p:nvSpPr>
          <p:cNvPr id="40963" name="Rectangle 2"/>
          <p:cNvSpPr>
            <a:spLocks noGrp="1" noChangeArrowheads="1"/>
          </p:cNvSpPr>
          <p:nvPr>
            <p:ph type="body" idx="1"/>
          </p:nvPr>
        </p:nvSpPr>
        <p:spPr>
          <a:xfrm>
            <a:off x="3" y="1130302"/>
            <a:ext cx="13004799" cy="4538588"/>
          </a:xfrm>
        </p:spPr>
        <p:txBody>
          <a:bodyPr anchor="t"/>
          <a:lstStyle/>
          <a:p>
            <a:pPr marL="634904" eaLnBrk="1" hangingPunct="1"/>
            <a:r>
              <a:rPr lang="en-US" sz="4000" dirty="0"/>
              <a:t>Reverse reverb simulates reflections where sound gets louder over time, then cuts off </a:t>
            </a:r>
          </a:p>
          <a:p>
            <a:pPr marL="1142824" lvl="1" eaLnBrk="1" hangingPunct="1"/>
            <a:r>
              <a:rPr lang="en-US" sz="3100" dirty="0"/>
              <a:t>Opposite of natural effect where reflections become quieter</a:t>
            </a:r>
          </a:p>
          <a:p>
            <a:pPr marL="1142824" lvl="1" eaLnBrk="1" hangingPunct="1"/>
            <a:r>
              <a:rPr lang="en-US" sz="3100" dirty="0">
                <a:solidFill>
                  <a:srgbClr val="0000FF"/>
                </a:solidFill>
              </a:rPr>
              <a:t>Reverse time</a:t>
            </a:r>
            <a:r>
              <a:rPr lang="en-US" sz="3100" dirty="0"/>
              <a:t> or </a:t>
            </a:r>
            <a:r>
              <a:rPr lang="en-US" sz="3100" dirty="0">
                <a:solidFill>
                  <a:srgbClr val="0000FF"/>
                </a:solidFill>
              </a:rPr>
              <a:t>gate time</a:t>
            </a:r>
            <a:r>
              <a:rPr lang="en-US" sz="3100" dirty="0"/>
              <a:t> = how long sound builds up</a:t>
            </a:r>
          </a:p>
          <a:p>
            <a:pPr marL="1142824" lvl="1" eaLnBrk="1" hangingPunct="1"/>
            <a:r>
              <a:rPr lang="en-US" sz="3100" dirty="0"/>
              <a:t>Similar to </a:t>
            </a:r>
            <a:r>
              <a:rPr lang="en-US" sz="3100" dirty="0">
                <a:solidFill>
                  <a:srgbClr val="0000FF"/>
                </a:solidFill>
              </a:rPr>
              <a:t>gated reverb</a:t>
            </a:r>
            <a:r>
              <a:rPr lang="en-US" sz="3100" dirty="0"/>
              <a:t> reversed in time</a:t>
            </a:r>
          </a:p>
          <a:p>
            <a:pPr marL="1142824" lvl="1" eaLnBrk="1" hangingPunct="1"/>
            <a:r>
              <a:rPr lang="en-US" sz="3100" dirty="0"/>
              <a:t>May sound like </a:t>
            </a:r>
            <a:r>
              <a:rPr lang="en-US" sz="3100" dirty="0" err="1">
                <a:solidFill>
                  <a:srgbClr val="0000FF"/>
                </a:solidFill>
              </a:rPr>
              <a:t>slapback</a:t>
            </a:r>
            <a:r>
              <a:rPr lang="en-US" sz="3100" dirty="0">
                <a:solidFill>
                  <a:srgbClr val="0000FF"/>
                </a:solidFill>
              </a:rPr>
              <a:t> delay</a:t>
            </a:r>
            <a:r>
              <a:rPr lang="en-US" sz="3100" dirty="0"/>
              <a:t> since it ends suddenly</a:t>
            </a:r>
          </a:p>
          <a:p>
            <a:pPr marL="1142824" lvl="1" eaLnBrk="1" hangingPunct="1"/>
            <a:r>
              <a:rPr lang="en-US" sz="3100" dirty="0"/>
              <a:t>Sound example: dry, 50ms reverse time, then 150ms</a:t>
            </a:r>
          </a:p>
        </p:txBody>
      </p:sp>
      <p:pic>
        <p:nvPicPr>
          <p:cNvPr id="57348" name="Picture 4">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10261604" y="6667504"/>
            <a:ext cx="673099" cy="673099"/>
          </a:xfrm>
          <a:prstGeom prst="rect">
            <a:avLst/>
          </a:prstGeom>
          <a:noFill/>
          <a:ln w="9525">
            <a:noFill/>
            <a:miter lim="800000"/>
            <a:headEnd/>
            <a:tailEnd/>
          </a:ln>
        </p:spPr>
      </p:pic>
      <p:grpSp>
        <p:nvGrpSpPr>
          <p:cNvPr id="618" name="Group 617"/>
          <p:cNvGrpSpPr/>
          <p:nvPr/>
        </p:nvGrpSpPr>
        <p:grpSpPr>
          <a:xfrm>
            <a:off x="813769" y="5524873"/>
            <a:ext cx="8280920" cy="4041738"/>
            <a:chOff x="611560" y="2123564"/>
            <a:chExt cx="8280920" cy="4041740"/>
          </a:xfrm>
        </p:grpSpPr>
        <p:grpSp>
          <p:nvGrpSpPr>
            <p:cNvPr id="619" name="Group 615"/>
            <p:cNvGrpSpPr/>
            <p:nvPr/>
          </p:nvGrpSpPr>
          <p:grpSpPr>
            <a:xfrm flipH="1">
              <a:off x="647692" y="2339588"/>
              <a:ext cx="6155860" cy="3326680"/>
              <a:chOff x="755576" y="980728"/>
              <a:chExt cx="6156544" cy="3326680"/>
            </a:xfrm>
          </p:grpSpPr>
          <p:cxnSp>
            <p:nvCxnSpPr>
              <p:cNvPr id="627" name="Straight Arrow Connector 626"/>
              <p:cNvCxnSpPr/>
              <p:nvPr/>
            </p:nvCxnSpPr>
            <p:spPr>
              <a:xfrm flipV="1">
                <a:off x="1115616" y="1628800"/>
                <a:ext cx="0" cy="26642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8" name="Straight Arrow Connector 627"/>
              <p:cNvCxnSpPr/>
              <p:nvPr/>
            </p:nvCxnSpPr>
            <p:spPr>
              <a:xfrm flipV="1">
                <a:off x="1331640" y="1484784"/>
                <a:ext cx="0" cy="28083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29" name="Straight Arrow Connector 628"/>
              <p:cNvCxnSpPr/>
              <p:nvPr/>
            </p:nvCxnSpPr>
            <p:spPr>
              <a:xfrm flipV="1">
                <a:off x="755576" y="980728"/>
                <a:ext cx="0" cy="331236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0" name="Straight Arrow Connector 629"/>
              <p:cNvCxnSpPr/>
              <p:nvPr/>
            </p:nvCxnSpPr>
            <p:spPr>
              <a:xfrm flipV="1">
                <a:off x="1547664" y="1988840"/>
                <a:ext cx="0" cy="230547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1" name="Straight Arrow Connector 630"/>
              <p:cNvCxnSpPr/>
              <p:nvPr/>
            </p:nvCxnSpPr>
            <p:spPr>
              <a:xfrm flipV="1">
                <a:off x="1691680" y="2581677"/>
                <a:ext cx="0" cy="17126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2" name="Straight Connector 631"/>
              <p:cNvCxnSpPr/>
              <p:nvPr/>
            </p:nvCxnSpPr>
            <p:spPr>
              <a:xfrm>
                <a:off x="5832000" y="4277560"/>
                <a:ext cx="1080120" cy="0"/>
              </a:xfrm>
              <a:prstGeom prst="line">
                <a:avLst/>
              </a:prstGeom>
              <a:noFill/>
              <a:ln w="22225" cap="flat" cmpd="sng" algn="ctr">
                <a:solidFill>
                  <a:srgbClr val="4F81BD">
                    <a:shade val="95000"/>
                    <a:satMod val="105000"/>
                  </a:srgbClr>
                </a:solidFill>
                <a:prstDash val="solid"/>
              </a:ln>
              <a:effectLst/>
            </p:spPr>
          </p:cxnSp>
          <p:grpSp>
            <p:nvGrpSpPr>
              <p:cNvPr id="633" name="Group 690"/>
              <p:cNvGrpSpPr/>
              <p:nvPr/>
            </p:nvGrpSpPr>
            <p:grpSpPr>
              <a:xfrm>
                <a:off x="1907704" y="2348880"/>
                <a:ext cx="4680520" cy="1958528"/>
                <a:chOff x="1907704" y="2054711"/>
                <a:chExt cx="4680520" cy="2252697"/>
              </a:xfrm>
            </p:grpSpPr>
            <p:cxnSp>
              <p:nvCxnSpPr>
                <p:cNvPr id="634" name="Straight Arrow Connector 633"/>
                <p:cNvCxnSpPr/>
                <p:nvPr/>
              </p:nvCxnSpPr>
              <p:spPr>
                <a:xfrm flipV="1">
                  <a:off x="1907704" y="2054711"/>
                  <a:ext cx="0" cy="22396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5" name="Straight Arrow Connector 16"/>
                <p:cNvCxnSpPr/>
                <p:nvPr/>
              </p:nvCxnSpPr>
              <p:spPr>
                <a:xfrm flipV="1">
                  <a:off x="2195736" y="2515806"/>
                  <a:ext cx="0" cy="17785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6" name="Straight Arrow Connector 635"/>
                <p:cNvCxnSpPr/>
                <p:nvPr/>
              </p:nvCxnSpPr>
              <p:spPr>
                <a:xfrm flipV="1">
                  <a:off x="2051720" y="2120581"/>
                  <a:ext cx="0" cy="217373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7" name="Straight Arrow Connector 636"/>
                <p:cNvCxnSpPr/>
                <p:nvPr/>
              </p:nvCxnSpPr>
              <p:spPr>
                <a:xfrm flipV="1">
                  <a:off x="2123728" y="2581677"/>
                  <a:ext cx="0" cy="17126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8" name="Straight Arrow Connector 637"/>
                <p:cNvCxnSpPr/>
                <p:nvPr/>
              </p:nvCxnSpPr>
              <p:spPr>
                <a:xfrm flipV="1">
                  <a:off x="2195736" y="2384064"/>
                  <a:ext cx="0" cy="191025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39" name="Straight Arrow Connector 638"/>
                <p:cNvCxnSpPr/>
                <p:nvPr/>
              </p:nvCxnSpPr>
              <p:spPr>
                <a:xfrm flipV="1">
                  <a:off x="1979712" y="2252323"/>
                  <a:ext cx="0" cy="20419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0" name="Straight Arrow Connector 639"/>
                <p:cNvCxnSpPr/>
                <p:nvPr/>
              </p:nvCxnSpPr>
              <p:spPr>
                <a:xfrm flipH="1" flipV="1">
                  <a:off x="2256119" y="3477209"/>
                  <a:ext cx="0" cy="8215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1" name="Straight Arrow Connector 640"/>
                <p:cNvCxnSpPr/>
                <p:nvPr/>
              </p:nvCxnSpPr>
              <p:spPr>
                <a:xfrm flipV="1">
                  <a:off x="2716796"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2" name="Straight Arrow Connector 641"/>
                <p:cNvCxnSpPr/>
                <p:nvPr/>
              </p:nvCxnSpPr>
              <p:spPr>
                <a:xfrm flipV="1">
                  <a:off x="2716796"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3" name="Straight Arrow Connector 642"/>
                <p:cNvCxnSpPr/>
                <p:nvPr/>
              </p:nvCxnSpPr>
              <p:spPr>
                <a:xfrm flipV="1">
                  <a:off x="2071848" y="3174513"/>
                  <a:ext cx="0" cy="11243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4" name="Straight Arrow Connector 643"/>
                <p:cNvCxnSpPr/>
                <p:nvPr/>
              </p:nvCxnSpPr>
              <p:spPr>
                <a:xfrm flipV="1">
                  <a:off x="290106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5" name="Straight Arrow Connector 644"/>
                <p:cNvCxnSpPr/>
                <p:nvPr/>
              </p:nvCxnSpPr>
              <p:spPr>
                <a:xfrm flipV="1">
                  <a:off x="2440390"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6" name="Straight Arrow Connector 645"/>
                <p:cNvCxnSpPr/>
                <p:nvPr/>
              </p:nvCxnSpPr>
              <p:spPr>
                <a:xfrm flipV="1">
                  <a:off x="2993203"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7" name="Straight Arrow Connector 646"/>
                <p:cNvCxnSpPr/>
                <p:nvPr/>
              </p:nvCxnSpPr>
              <p:spPr>
                <a:xfrm flipV="1">
                  <a:off x="2993203"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8" name="Straight Arrow Connector 647"/>
                <p:cNvCxnSpPr/>
                <p:nvPr/>
              </p:nvCxnSpPr>
              <p:spPr>
                <a:xfrm flipV="1">
                  <a:off x="2163983" y="3304240"/>
                  <a:ext cx="0" cy="9945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49" name="Straight Arrow Connector 648"/>
                <p:cNvCxnSpPr/>
                <p:nvPr/>
              </p:nvCxnSpPr>
              <p:spPr>
                <a:xfrm flipV="1">
                  <a:off x="2592642"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0" name="Straight Arrow Connector 649"/>
                <p:cNvCxnSpPr/>
                <p:nvPr/>
              </p:nvCxnSpPr>
              <p:spPr>
                <a:xfrm flipV="1">
                  <a:off x="2910474"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1" name="Straight Arrow Connector 650"/>
                <p:cNvCxnSpPr/>
                <p:nvPr/>
              </p:nvCxnSpPr>
              <p:spPr>
                <a:xfrm flipV="1">
                  <a:off x="2537367" y="3304240"/>
                  <a:ext cx="0" cy="9945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2" name="Straight Arrow Connector 651"/>
                <p:cNvCxnSpPr/>
                <p:nvPr/>
              </p:nvCxnSpPr>
              <p:spPr>
                <a:xfrm flipV="1">
                  <a:off x="2624661"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3" name="Straight Arrow Connector 652"/>
                <p:cNvCxnSpPr/>
                <p:nvPr/>
              </p:nvCxnSpPr>
              <p:spPr>
                <a:xfrm flipV="1">
                  <a:off x="1979712" y="3693421"/>
                  <a:ext cx="0" cy="6053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4" name="Straight Arrow Connector 653"/>
                <p:cNvCxnSpPr/>
                <p:nvPr/>
              </p:nvCxnSpPr>
              <p:spPr>
                <a:xfrm flipV="1">
                  <a:off x="2808932"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5" name="Straight Arrow Connector 654"/>
                <p:cNvCxnSpPr/>
                <p:nvPr/>
              </p:nvCxnSpPr>
              <p:spPr>
                <a:xfrm flipV="1">
                  <a:off x="2532525"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6" name="Straight Arrow Connector 655"/>
                <p:cNvCxnSpPr/>
                <p:nvPr/>
              </p:nvCxnSpPr>
              <p:spPr>
                <a:xfrm flipV="1">
                  <a:off x="290106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7" name="Straight Arrow Connector 656"/>
                <p:cNvCxnSpPr/>
                <p:nvPr/>
              </p:nvCxnSpPr>
              <p:spPr>
                <a:xfrm flipV="1">
                  <a:off x="2993203"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8" name="Straight Arrow Connector 657"/>
                <p:cNvCxnSpPr/>
                <p:nvPr/>
              </p:nvCxnSpPr>
              <p:spPr>
                <a:xfrm flipV="1">
                  <a:off x="2993203"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59" name="Straight Arrow Connector 658"/>
                <p:cNvCxnSpPr/>
                <p:nvPr/>
              </p:nvCxnSpPr>
              <p:spPr>
                <a:xfrm flipV="1">
                  <a:off x="2757746"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0" name="Straight Arrow Connector 659"/>
                <p:cNvCxnSpPr/>
                <p:nvPr/>
              </p:nvCxnSpPr>
              <p:spPr>
                <a:xfrm flipV="1">
                  <a:off x="2348254" y="3848706"/>
                  <a:ext cx="0" cy="4425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1" name="Straight Arrow Connector 660"/>
                <p:cNvCxnSpPr/>
                <p:nvPr/>
              </p:nvCxnSpPr>
              <p:spPr>
                <a:xfrm flipV="1">
                  <a:off x="291494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2" name="Straight Arrow Connector 661"/>
                <p:cNvCxnSpPr/>
                <p:nvPr/>
              </p:nvCxnSpPr>
              <p:spPr>
                <a:xfrm flipV="1">
                  <a:off x="248475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3" name="Straight Arrow Connector 662"/>
                <p:cNvCxnSpPr/>
                <p:nvPr/>
              </p:nvCxnSpPr>
              <p:spPr>
                <a:xfrm flipV="1">
                  <a:off x="248475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4" name="Straight Arrow Connector 663"/>
                <p:cNvCxnSpPr/>
                <p:nvPr/>
              </p:nvCxnSpPr>
              <p:spPr>
                <a:xfrm flipV="1">
                  <a:off x="2757746" y="3940907"/>
                  <a:ext cx="0" cy="35036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5" name="Straight Arrow Connector 664"/>
                <p:cNvCxnSpPr/>
                <p:nvPr/>
              </p:nvCxnSpPr>
              <p:spPr>
                <a:xfrm flipV="1">
                  <a:off x="2362191"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6" name="Straight Arrow Connector 665"/>
                <p:cNvCxnSpPr/>
                <p:nvPr/>
              </p:nvCxnSpPr>
              <p:spPr>
                <a:xfrm flipV="1">
                  <a:off x="2621248"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7" name="Straight Arrow Connector 666"/>
                <p:cNvCxnSpPr/>
                <p:nvPr/>
              </p:nvCxnSpPr>
              <p:spPr>
                <a:xfrm flipV="1">
                  <a:off x="2621248" y="3848706"/>
                  <a:ext cx="0" cy="4425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8" name="Straight Arrow Connector 667"/>
                <p:cNvCxnSpPr/>
                <p:nvPr/>
              </p:nvCxnSpPr>
              <p:spPr>
                <a:xfrm flipV="1">
                  <a:off x="2348254"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69" name="Straight Arrow Connector 668"/>
                <p:cNvCxnSpPr/>
                <p:nvPr/>
              </p:nvCxnSpPr>
              <p:spPr>
                <a:xfrm flipV="1">
                  <a:off x="2484752"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0" name="Straight Arrow Connector 669"/>
                <p:cNvCxnSpPr/>
                <p:nvPr/>
              </p:nvCxnSpPr>
              <p:spPr>
                <a:xfrm flipV="1">
                  <a:off x="2484752"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1" name="Straight Arrow Connector 670"/>
                <p:cNvCxnSpPr/>
                <p:nvPr/>
              </p:nvCxnSpPr>
              <p:spPr>
                <a:xfrm flipV="1">
                  <a:off x="3030740"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672" name="Group 534"/>
                <p:cNvGrpSpPr/>
                <p:nvPr/>
              </p:nvGrpSpPr>
              <p:grpSpPr>
                <a:xfrm>
                  <a:off x="2532525" y="4039359"/>
                  <a:ext cx="3695659" cy="268049"/>
                  <a:chOff x="3555887" y="4005064"/>
                  <a:chExt cx="2312257" cy="1454472"/>
                </a:xfrm>
              </p:grpSpPr>
              <p:cxnSp>
                <p:nvCxnSpPr>
                  <p:cNvPr id="1093" name="Straight Arrow Connector 1092"/>
                  <p:cNvCxnSpPr/>
                  <p:nvPr/>
                </p:nvCxnSpPr>
                <p:spPr>
                  <a:xfrm flipV="1">
                    <a:off x="3851920"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4" name="Straight Arrow Connector 1093"/>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5" name="Straight Arrow Connector 1094"/>
                  <p:cNvCxnSpPr/>
                  <p:nvPr/>
                </p:nvCxnSpPr>
                <p:spPr>
                  <a:xfrm flipV="1">
                    <a:off x="3995936"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6" name="Straight Arrow Connector 1095"/>
                  <p:cNvCxnSpPr/>
                  <p:nvPr/>
                </p:nvCxnSpPr>
                <p:spPr>
                  <a:xfrm flipV="1">
                    <a:off x="4283968"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7" name="Straight Arrow Connector 1096"/>
                  <p:cNvCxnSpPr/>
                  <p:nvPr/>
                </p:nvCxnSpPr>
                <p:spPr>
                  <a:xfrm flipV="1">
                    <a:off x="4644008" y="4695696"/>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8" name="Straight Arrow Connector 1097"/>
                  <p:cNvCxnSpPr/>
                  <p:nvPr/>
                </p:nvCxnSpPr>
                <p:spPr>
                  <a:xfrm flipH="1" flipV="1">
                    <a:off x="3635896" y="4005064"/>
                    <a:ext cx="10920" cy="14401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9" name="Straight Arrow Connector 1098"/>
                  <p:cNvCxnSpPr/>
                  <p:nvPr/>
                </p:nvCxnSpPr>
                <p:spPr>
                  <a:xfrm flipV="1">
                    <a:off x="399593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0" name="Straight Arrow Connector 1099"/>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1" name="Straight Arrow Connector 1100"/>
                  <p:cNvCxnSpPr/>
                  <p:nvPr/>
                </p:nvCxnSpPr>
                <p:spPr>
                  <a:xfrm flipV="1">
                    <a:off x="3779912" y="4149080"/>
                    <a:ext cx="0" cy="1296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2" name="Straight Arrow Connector 1101"/>
                  <p:cNvCxnSpPr/>
                  <p:nvPr/>
                </p:nvCxnSpPr>
                <p:spPr>
                  <a:xfrm flipV="1">
                    <a:off x="4211960"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3" name="Straight Arrow Connector 1102"/>
                  <p:cNvCxnSpPr/>
                  <p:nvPr/>
                </p:nvCxnSpPr>
                <p:spPr>
                  <a:xfrm flipV="1">
                    <a:off x="4499992" y="4797152"/>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4" name="Straight Arrow Connector 1103"/>
                  <p:cNvCxnSpPr/>
                  <p:nvPr/>
                </p:nvCxnSpPr>
                <p:spPr>
                  <a:xfrm flipV="1">
                    <a:off x="4860032" y="476770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5" name="Straight Arrow Connector 1104"/>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6" name="Straight Arrow Connector 1105"/>
                  <p:cNvCxnSpPr/>
                  <p:nvPr/>
                </p:nvCxnSpPr>
                <p:spPr>
                  <a:xfrm flipV="1">
                    <a:off x="38736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7" name="Straight Arrow Connector 1106"/>
                  <p:cNvCxnSpPr/>
                  <p:nvPr/>
                </p:nvCxnSpPr>
                <p:spPr>
                  <a:xfrm flipV="1">
                    <a:off x="4211960"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8" name="Straight Arrow Connector 1107"/>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09" name="Straight Arrow Connector 1108"/>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0" name="Straight Arrow Connector 1109"/>
                  <p:cNvCxnSpPr/>
                  <p:nvPr/>
                </p:nvCxnSpPr>
                <p:spPr>
                  <a:xfrm flipV="1">
                    <a:off x="4355976"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1" name="Straight Arrow Connector 1110"/>
                  <p:cNvCxnSpPr/>
                  <p:nvPr/>
                </p:nvCxnSpPr>
                <p:spPr>
                  <a:xfrm flipV="1">
                    <a:off x="4716016" y="4653136"/>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2" name="Straight Arrow Connector 1111"/>
                  <p:cNvCxnSpPr/>
                  <p:nvPr/>
                </p:nvCxnSpPr>
                <p:spPr>
                  <a:xfrm flipV="1">
                    <a:off x="41652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3" name="Straight Arrow Connector 1112"/>
                  <p:cNvCxnSpPr/>
                  <p:nvPr/>
                </p:nvCxnSpPr>
                <p:spPr>
                  <a:xfrm flipV="1">
                    <a:off x="4283968" y="4437112"/>
                    <a:ext cx="0" cy="99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4" name="Straight Arrow Connector 1113"/>
                  <p:cNvCxnSpPr/>
                  <p:nvPr/>
                </p:nvCxnSpPr>
                <p:spPr>
                  <a:xfrm flipV="1">
                    <a:off x="4572000" y="4509120"/>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5" name="Straight Arrow Connector 1114"/>
                  <p:cNvCxnSpPr/>
                  <p:nvPr/>
                </p:nvCxnSpPr>
                <p:spPr>
                  <a:xfrm flipV="1">
                    <a:off x="4932040" y="4911720"/>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6" name="Straight Arrow Connector 1115"/>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7" name="Straight Arrow Connector 1116"/>
                  <p:cNvCxnSpPr/>
                  <p:nvPr/>
                </p:nvCxnSpPr>
                <p:spPr>
                  <a:xfrm flipV="1">
                    <a:off x="428396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8" name="Straight Arrow Connector 1117"/>
                  <p:cNvCxnSpPr/>
                  <p:nvPr/>
                </p:nvCxnSpPr>
                <p:spPr>
                  <a:xfrm flipV="1">
                    <a:off x="3707904"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19" name="Straight Arrow Connector 1118"/>
                  <p:cNvCxnSpPr/>
                  <p:nvPr/>
                </p:nvCxnSpPr>
                <p:spPr>
                  <a:xfrm flipV="1">
                    <a:off x="4427984" y="4653136"/>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0" name="Straight Arrow Connector 1119"/>
                  <p:cNvCxnSpPr/>
                  <p:nvPr/>
                </p:nvCxnSpPr>
                <p:spPr>
                  <a:xfrm flipV="1">
                    <a:off x="5004048" y="4987304"/>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1" name="Straight Arrow Connector 1120"/>
                  <p:cNvCxnSpPr/>
                  <p:nvPr/>
                </p:nvCxnSpPr>
                <p:spPr>
                  <a:xfrm flipV="1">
                    <a:off x="4860032"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2" name="Straight Arrow Connector 1121"/>
                  <p:cNvCxnSpPr/>
                  <p:nvPr/>
                </p:nvCxnSpPr>
                <p:spPr>
                  <a:xfrm flipV="1">
                    <a:off x="5220072" y="5031224"/>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3" name="Straight Arrow Connector 1122"/>
                  <p:cNvCxnSpPr/>
                  <p:nvPr/>
                </p:nvCxnSpPr>
                <p:spPr>
                  <a:xfrm flipV="1">
                    <a:off x="4716016" y="4811624"/>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4" name="Straight Arrow Connector 1123"/>
                  <p:cNvCxnSpPr/>
                  <p:nvPr/>
                </p:nvCxnSpPr>
                <p:spPr>
                  <a:xfrm flipV="1">
                    <a:off x="5076056" y="4767704"/>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5" name="Straight Arrow Connector 1124"/>
                  <p:cNvCxnSpPr/>
                  <p:nvPr/>
                </p:nvCxnSpPr>
                <p:spPr>
                  <a:xfrm flipV="1">
                    <a:off x="4932040"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6" name="Straight Arrow Connector 1125"/>
                  <p:cNvCxnSpPr/>
                  <p:nvPr/>
                </p:nvCxnSpPr>
                <p:spPr>
                  <a:xfrm flipV="1">
                    <a:off x="5292080" y="5119064"/>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7" name="Straight Arrow Connector 1126"/>
                  <p:cNvCxnSpPr/>
                  <p:nvPr/>
                </p:nvCxnSpPr>
                <p:spPr>
                  <a:xfrm flipV="1">
                    <a:off x="4788024" y="4943384"/>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8" name="Straight Arrow Connector 1127"/>
                  <p:cNvCxnSpPr/>
                  <p:nvPr/>
                </p:nvCxnSpPr>
                <p:spPr>
                  <a:xfrm flipV="1">
                    <a:off x="3662566"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29" name="Straight Arrow Connector 1128"/>
                  <p:cNvCxnSpPr/>
                  <p:nvPr/>
                </p:nvCxnSpPr>
                <p:spPr>
                  <a:xfrm flipV="1">
                    <a:off x="3875923"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0" name="Straight Arrow Connector 1129"/>
                  <p:cNvCxnSpPr/>
                  <p:nvPr/>
                </p:nvCxnSpPr>
                <p:spPr>
                  <a:xfrm flipV="1">
                    <a:off x="4302637" y="4879939"/>
                    <a:ext cx="0" cy="552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1" name="Straight Arrow Connector 1130"/>
                  <p:cNvCxnSpPr/>
                  <p:nvPr/>
                </p:nvCxnSpPr>
                <p:spPr>
                  <a:xfrm flipV="1">
                    <a:off x="4836029" y="5125595"/>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2" name="Straight Arrow Connector 1131"/>
                  <p:cNvCxnSpPr/>
                  <p:nvPr/>
                </p:nvCxnSpPr>
                <p:spPr>
                  <a:xfrm flipV="1">
                    <a:off x="3875923"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3" name="Straight Arrow Connector 1132"/>
                  <p:cNvCxnSpPr/>
                  <p:nvPr/>
                </p:nvCxnSpPr>
                <p:spPr>
                  <a:xfrm flipV="1">
                    <a:off x="3982601"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4" name="Straight Arrow Connector 1133"/>
                  <p:cNvCxnSpPr/>
                  <p:nvPr/>
                </p:nvCxnSpPr>
                <p:spPr>
                  <a:xfrm flipV="1">
                    <a:off x="3555887" y="4726403"/>
                    <a:ext cx="0" cy="7062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5" name="Straight Arrow Connector 1134"/>
                  <p:cNvCxnSpPr/>
                  <p:nvPr/>
                </p:nvCxnSpPr>
                <p:spPr>
                  <a:xfrm flipV="1">
                    <a:off x="4195958"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6" name="Straight Arrow Connector 1135"/>
                  <p:cNvCxnSpPr/>
                  <p:nvPr/>
                </p:nvCxnSpPr>
                <p:spPr>
                  <a:xfrm flipV="1">
                    <a:off x="4622672"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7" name="Straight Arrow Connector 1136"/>
                  <p:cNvCxnSpPr/>
                  <p:nvPr/>
                </p:nvCxnSpPr>
                <p:spPr>
                  <a:xfrm flipV="1">
                    <a:off x="5156065" y="5156302"/>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8" name="Straight Arrow Connector 1137"/>
                  <p:cNvCxnSpPr/>
                  <p:nvPr/>
                </p:nvCxnSpPr>
                <p:spPr>
                  <a:xfrm flipV="1">
                    <a:off x="369470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39" name="Straight Arrow Connector 1138"/>
                  <p:cNvCxnSpPr/>
                  <p:nvPr/>
                </p:nvCxnSpPr>
                <p:spPr>
                  <a:xfrm flipV="1">
                    <a:off x="419595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0" name="Straight Arrow Connector 1139"/>
                  <p:cNvCxnSpPr/>
                  <p:nvPr/>
                </p:nvCxnSpPr>
                <p:spPr>
                  <a:xfrm flipV="1">
                    <a:off x="3769244"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1" name="Straight Arrow Connector 1140"/>
                  <p:cNvCxnSpPr/>
                  <p:nvPr/>
                </p:nvCxnSpPr>
                <p:spPr>
                  <a:xfrm flipV="1">
                    <a:off x="3982601"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2" name="Straight Arrow Connector 1141"/>
                  <p:cNvCxnSpPr/>
                  <p:nvPr/>
                </p:nvCxnSpPr>
                <p:spPr>
                  <a:xfrm flipV="1">
                    <a:off x="4409315" y="5002767"/>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3" name="Straight Arrow Connector 1142"/>
                  <p:cNvCxnSpPr/>
                  <p:nvPr/>
                </p:nvCxnSpPr>
                <p:spPr>
                  <a:xfrm flipV="1">
                    <a:off x="4942708" y="4972060"/>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4" name="Straight Arrow Connector 1143"/>
                  <p:cNvCxnSpPr/>
                  <p:nvPr/>
                </p:nvCxnSpPr>
                <p:spPr>
                  <a:xfrm flipV="1">
                    <a:off x="3982601"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5" name="Straight Arrow Connector 1144"/>
                  <p:cNvCxnSpPr/>
                  <p:nvPr/>
                </p:nvCxnSpPr>
                <p:spPr>
                  <a:xfrm flipV="1">
                    <a:off x="4126708"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6" name="Straight Arrow Connector 1145"/>
                  <p:cNvCxnSpPr/>
                  <p:nvPr/>
                </p:nvCxnSpPr>
                <p:spPr>
                  <a:xfrm flipV="1">
                    <a:off x="4302637"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7" name="Straight Arrow Connector 1146"/>
                  <p:cNvCxnSpPr/>
                  <p:nvPr/>
                </p:nvCxnSpPr>
                <p:spPr>
                  <a:xfrm flipV="1">
                    <a:off x="4729351"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8" name="Straight Arrow Connector 1147"/>
                  <p:cNvCxnSpPr/>
                  <p:nvPr/>
                </p:nvCxnSpPr>
                <p:spPr>
                  <a:xfrm flipV="1">
                    <a:off x="5262743" y="5217717"/>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49" name="Straight Arrow Connector 1148"/>
                  <p:cNvCxnSpPr/>
                  <p:nvPr/>
                </p:nvCxnSpPr>
                <p:spPr>
                  <a:xfrm flipV="1">
                    <a:off x="3769244"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0" name="Straight Arrow Connector 1149"/>
                  <p:cNvCxnSpPr/>
                  <p:nvPr/>
                </p:nvCxnSpPr>
                <p:spPr>
                  <a:xfrm flipV="1">
                    <a:off x="4302637"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1" name="Straight Arrow Connector 1150"/>
                  <p:cNvCxnSpPr/>
                  <p:nvPr/>
                </p:nvCxnSpPr>
                <p:spPr>
                  <a:xfrm flipV="1">
                    <a:off x="4515994" y="5094888"/>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2" name="Straight Arrow Connector 1151"/>
                  <p:cNvCxnSpPr/>
                  <p:nvPr/>
                </p:nvCxnSpPr>
                <p:spPr>
                  <a:xfrm flipV="1">
                    <a:off x="5369422" y="5249949"/>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3" name="Straight Arrow Connector 1152"/>
                  <p:cNvCxnSpPr/>
                  <p:nvPr/>
                </p:nvCxnSpPr>
                <p:spPr>
                  <a:xfrm flipV="1">
                    <a:off x="5156065"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4" name="Straight Arrow Connector 1153"/>
                  <p:cNvCxnSpPr/>
                  <p:nvPr/>
                </p:nvCxnSpPr>
                <p:spPr>
                  <a:xfrm flipV="1">
                    <a:off x="5689457" y="5268678"/>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5" name="Straight Arrow Connector 1154"/>
                  <p:cNvCxnSpPr/>
                  <p:nvPr/>
                </p:nvCxnSpPr>
                <p:spPr>
                  <a:xfrm flipV="1">
                    <a:off x="4942708" y="5175032"/>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6" name="Straight Arrow Connector 1155"/>
                  <p:cNvCxnSpPr/>
                  <p:nvPr/>
                </p:nvCxnSpPr>
                <p:spPr>
                  <a:xfrm flipV="1">
                    <a:off x="5476100" y="5156302"/>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7" name="Straight Arrow Connector 1156"/>
                  <p:cNvCxnSpPr/>
                  <p:nvPr/>
                </p:nvCxnSpPr>
                <p:spPr>
                  <a:xfrm flipV="1">
                    <a:off x="5262743"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8" name="Straight Arrow Connector 1157"/>
                  <p:cNvCxnSpPr/>
                  <p:nvPr/>
                </p:nvCxnSpPr>
                <p:spPr>
                  <a:xfrm flipV="1">
                    <a:off x="5796136" y="5306136"/>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59" name="Straight Arrow Connector 1158"/>
                  <p:cNvCxnSpPr/>
                  <p:nvPr/>
                </p:nvCxnSpPr>
                <p:spPr>
                  <a:xfrm flipV="1">
                    <a:off x="5049386" y="5231219"/>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0" name="Straight Arrow Connector 1159"/>
                  <p:cNvCxnSpPr/>
                  <p:nvPr/>
                </p:nvCxnSpPr>
                <p:spPr>
                  <a:xfrm flipV="1">
                    <a:off x="5130016" y="5030329"/>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1" name="Straight Arrow Connector 1160"/>
                  <p:cNvCxnSpPr/>
                  <p:nvPr/>
                </p:nvCxnSpPr>
                <p:spPr>
                  <a:xfrm flipV="1">
                    <a:off x="5370043" y="5070189"/>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2" name="Straight Arrow Connector 1161"/>
                  <p:cNvCxnSpPr/>
                  <p:nvPr/>
                </p:nvCxnSpPr>
                <p:spPr>
                  <a:xfrm flipV="1">
                    <a:off x="5210025" y="4831032"/>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3" name="Straight Arrow Connector 1162"/>
                  <p:cNvCxnSpPr/>
                  <p:nvPr/>
                </p:nvCxnSpPr>
                <p:spPr>
                  <a:xfrm flipV="1">
                    <a:off x="5450052" y="5149907"/>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4" name="Straight Arrow Connector 1163"/>
                  <p:cNvCxnSpPr/>
                  <p:nvPr/>
                </p:nvCxnSpPr>
                <p:spPr>
                  <a:xfrm flipV="1">
                    <a:off x="5530060" y="5191746"/>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5" name="Straight Arrow Connector 1164"/>
                  <p:cNvCxnSpPr/>
                  <p:nvPr/>
                </p:nvCxnSpPr>
                <p:spPr>
                  <a:xfrm flipV="1">
                    <a:off x="5370043"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6" name="Straight Arrow Connector 1165"/>
                  <p:cNvCxnSpPr/>
                  <p:nvPr/>
                </p:nvCxnSpPr>
                <p:spPr>
                  <a:xfrm flipV="1">
                    <a:off x="5770087" y="5216058"/>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7" name="Straight Arrow Connector 1166"/>
                  <p:cNvCxnSpPr/>
                  <p:nvPr/>
                </p:nvCxnSpPr>
                <p:spPr>
                  <a:xfrm flipV="1">
                    <a:off x="5210025" y="5094500"/>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8" name="Straight Arrow Connector 1167"/>
                  <p:cNvCxnSpPr/>
                  <p:nvPr/>
                </p:nvCxnSpPr>
                <p:spPr>
                  <a:xfrm flipV="1">
                    <a:off x="5610069" y="5070189"/>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69" name="Straight Arrow Connector 1168"/>
                  <p:cNvCxnSpPr/>
                  <p:nvPr/>
                </p:nvCxnSpPr>
                <p:spPr>
                  <a:xfrm flipV="1">
                    <a:off x="5450052"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0" name="Straight Arrow Connector 1169"/>
                  <p:cNvCxnSpPr/>
                  <p:nvPr/>
                </p:nvCxnSpPr>
                <p:spPr>
                  <a:xfrm flipV="1">
                    <a:off x="5850096" y="5264681"/>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1" name="Straight Arrow Connector 1170"/>
                  <p:cNvCxnSpPr/>
                  <p:nvPr/>
                </p:nvCxnSpPr>
                <p:spPr>
                  <a:xfrm flipV="1">
                    <a:off x="5290034" y="5167435"/>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2" name="Straight Arrow Connector 1171"/>
                  <p:cNvCxnSpPr/>
                  <p:nvPr/>
                </p:nvCxnSpPr>
                <p:spPr>
                  <a:xfrm flipV="1">
                    <a:off x="5382016" y="5229200"/>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1173" name="Group 327"/>
                  <p:cNvGrpSpPr/>
                  <p:nvPr/>
                </p:nvGrpSpPr>
                <p:grpSpPr>
                  <a:xfrm>
                    <a:off x="4067944" y="5013176"/>
                    <a:ext cx="1800200" cy="446360"/>
                    <a:chOff x="4417699" y="3509392"/>
                    <a:chExt cx="1440781" cy="950416"/>
                  </a:xfrm>
                </p:grpSpPr>
                <p:cxnSp>
                  <p:nvCxnSpPr>
                    <p:cNvPr id="1174" name="Straight Arrow Connector 1173"/>
                    <p:cNvCxnSpPr/>
                    <p:nvPr/>
                  </p:nvCxnSpPr>
                  <p:spPr>
                    <a:xfrm flipV="1">
                      <a:off x="4652392" y="3695968"/>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5" name="Straight Arrow Connector 1174"/>
                    <p:cNvCxnSpPr/>
                    <p:nvPr/>
                  </p:nvCxnSpPr>
                  <p:spPr>
                    <a:xfrm flipV="1">
                      <a:off x="4508376" y="379742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6" name="Straight Arrow Connector 1175"/>
                    <p:cNvCxnSpPr/>
                    <p:nvPr/>
                  </p:nvCxnSpPr>
                  <p:spPr>
                    <a:xfrm flipV="1">
                      <a:off x="4868416" y="3767976"/>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7" name="Straight Arrow Connector 1176"/>
                    <p:cNvCxnSpPr/>
                    <p:nvPr/>
                  </p:nvCxnSpPr>
                  <p:spPr>
                    <a:xfrm flipV="1">
                      <a:off x="4724400" y="3653408"/>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8" name="Straight Arrow Connector 1177"/>
                    <p:cNvCxnSpPr/>
                    <p:nvPr/>
                  </p:nvCxnSpPr>
                  <p:spPr>
                    <a:xfrm flipV="1">
                      <a:off x="4580384" y="3509392"/>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79" name="Straight Arrow Connector 1178"/>
                    <p:cNvCxnSpPr/>
                    <p:nvPr/>
                  </p:nvCxnSpPr>
                  <p:spPr>
                    <a:xfrm flipV="1">
                      <a:off x="4940424" y="3911992"/>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0" name="Straight Arrow Connector 1179"/>
                    <p:cNvCxnSpPr/>
                    <p:nvPr/>
                  </p:nvCxnSpPr>
                  <p:spPr>
                    <a:xfrm flipV="1">
                      <a:off x="4436368" y="3653408"/>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1" name="Straight Arrow Connector 1180"/>
                    <p:cNvCxnSpPr/>
                    <p:nvPr/>
                  </p:nvCxnSpPr>
                  <p:spPr>
                    <a:xfrm flipV="1">
                      <a:off x="5012432" y="3987576"/>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2" name="Straight Arrow Connector 1181"/>
                    <p:cNvCxnSpPr/>
                    <p:nvPr/>
                  </p:nvCxnSpPr>
                  <p:spPr>
                    <a:xfrm flipV="1">
                      <a:off x="4868416"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3" name="Straight Arrow Connector 1182"/>
                    <p:cNvCxnSpPr/>
                    <p:nvPr/>
                  </p:nvCxnSpPr>
                  <p:spPr>
                    <a:xfrm flipV="1">
                      <a:off x="5228456" y="4031496"/>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4" name="Straight Arrow Connector 1183"/>
                    <p:cNvCxnSpPr/>
                    <p:nvPr/>
                  </p:nvCxnSpPr>
                  <p:spPr>
                    <a:xfrm flipV="1">
                      <a:off x="4724400" y="3811896"/>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5" name="Straight Arrow Connector 1184"/>
                    <p:cNvCxnSpPr/>
                    <p:nvPr/>
                  </p:nvCxnSpPr>
                  <p:spPr>
                    <a:xfrm flipV="1">
                      <a:off x="5084440" y="3767976"/>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6" name="Straight Arrow Connector 1185"/>
                    <p:cNvCxnSpPr/>
                    <p:nvPr/>
                  </p:nvCxnSpPr>
                  <p:spPr>
                    <a:xfrm flipV="1">
                      <a:off x="4940424"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7" name="Straight Arrow Connector 1186"/>
                    <p:cNvCxnSpPr/>
                    <p:nvPr/>
                  </p:nvCxnSpPr>
                  <p:spPr>
                    <a:xfrm flipV="1">
                      <a:off x="5300464" y="4119336"/>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8" name="Straight Arrow Connector 1187"/>
                    <p:cNvCxnSpPr/>
                    <p:nvPr/>
                  </p:nvCxnSpPr>
                  <p:spPr>
                    <a:xfrm flipV="1">
                      <a:off x="4796408" y="3943656"/>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89" name="Straight Arrow Connector 1188"/>
                    <p:cNvCxnSpPr/>
                    <p:nvPr/>
                  </p:nvCxnSpPr>
                  <p:spPr>
                    <a:xfrm flipV="1">
                      <a:off x="4844413" y="4125867"/>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0" name="Straight Arrow Connector 1189"/>
                    <p:cNvCxnSpPr/>
                    <p:nvPr/>
                  </p:nvCxnSpPr>
                  <p:spPr>
                    <a:xfrm flipV="1">
                      <a:off x="4631056"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1" name="Straight Arrow Connector 1190"/>
                    <p:cNvCxnSpPr/>
                    <p:nvPr/>
                  </p:nvCxnSpPr>
                  <p:spPr>
                    <a:xfrm flipV="1">
                      <a:off x="5164449" y="4156574"/>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2" name="Straight Arrow Connector 1191"/>
                    <p:cNvCxnSpPr/>
                    <p:nvPr/>
                  </p:nvCxnSpPr>
                  <p:spPr>
                    <a:xfrm flipV="1">
                      <a:off x="4417699" y="4003039"/>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3" name="Straight Arrow Connector 1192"/>
                    <p:cNvCxnSpPr/>
                    <p:nvPr/>
                  </p:nvCxnSpPr>
                  <p:spPr>
                    <a:xfrm flipV="1">
                      <a:off x="4951092" y="3972332"/>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4" name="Straight Arrow Connector 1193"/>
                    <p:cNvCxnSpPr/>
                    <p:nvPr/>
                  </p:nvCxnSpPr>
                  <p:spPr>
                    <a:xfrm flipV="1">
                      <a:off x="4737735"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5" name="Straight Arrow Connector 1194"/>
                    <p:cNvCxnSpPr/>
                    <p:nvPr/>
                  </p:nvCxnSpPr>
                  <p:spPr>
                    <a:xfrm flipV="1">
                      <a:off x="5271127" y="4217989"/>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6" name="Straight Arrow Connector 1195"/>
                    <p:cNvCxnSpPr/>
                    <p:nvPr/>
                  </p:nvCxnSpPr>
                  <p:spPr>
                    <a:xfrm flipV="1">
                      <a:off x="4524378" y="4095160"/>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7" name="Straight Arrow Connector 1196"/>
                    <p:cNvCxnSpPr/>
                    <p:nvPr/>
                  </p:nvCxnSpPr>
                  <p:spPr>
                    <a:xfrm flipV="1">
                      <a:off x="5377806" y="4250221"/>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8" name="Straight Arrow Connector 1197"/>
                    <p:cNvCxnSpPr/>
                    <p:nvPr/>
                  </p:nvCxnSpPr>
                  <p:spPr>
                    <a:xfrm flipV="1">
                      <a:off x="5164449"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199" name="Straight Arrow Connector 1198"/>
                    <p:cNvCxnSpPr/>
                    <p:nvPr/>
                  </p:nvCxnSpPr>
                  <p:spPr>
                    <a:xfrm flipV="1">
                      <a:off x="5697841" y="4268950"/>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0" name="Straight Arrow Connector 1199"/>
                    <p:cNvCxnSpPr/>
                    <p:nvPr/>
                  </p:nvCxnSpPr>
                  <p:spPr>
                    <a:xfrm flipV="1">
                      <a:off x="4951092" y="4175304"/>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1" name="Straight Arrow Connector 1200"/>
                    <p:cNvCxnSpPr/>
                    <p:nvPr/>
                  </p:nvCxnSpPr>
                  <p:spPr>
                    <a:xfrm flipV="1">
                      <a:off x="5484484" y="4156574"/>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2" name="Straight Arrow Connector 1201"/>
                    <p:cNvCxnSpPr/>
                    <p:nvPr/>
                  </p:nvCxnSpPr>
                  <p:spPr>
                    <a:xfrm flipV="1">
                      <a:off x="5271127"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3" name="Straight Arrow Connector 1202"/>
                    <p:cNvCxnSpPr/>
                    <p:nvPr/>
                  </p:nvCxnSpPr>
                  <p:spPr>
                    <a:xfrm flipV="1">
                      <a:off x="5804520" y="4306408"/>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4" name="Straight Arrow Connector 1203"/>
                    <p:cNvCxnSpPr/>
                    <p:nvPr/>
                  </p:nvCxnSpPr>
                  <p:spPr>
                    <a:xfrm flipV="1">
                      <a:off x="5057770" y="4231491"/>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5" name="Straight Arrow Connector 1204"/>
                    <p:cNvCxnSpPr/>
                    <p:nvPr/>
                  </p:nvCxnSpPr>
                  <p:spPr>
                    <a:xfrm flipV="1">
                      <a:off x="5138400" y="4030601"/>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6" name="Straight Arrow Connector 1205"/>
                    <p:cNvCxnSpPr/>
                    <p:nvPr/>
                  </p:nvCxnSpPr>
                  <p:spPr>
                    <a:xfrm flipV="1">
                      <a:off x="5378427" y="4070461"/>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7" name="Straight Arrow Connector 1206"/>
                    <p:cNvCxnSpPr/>
                    <p:nvPr/>
                  </p:nvCxnSpPr>
                  <p:spPr>
                    <a:xfrm flipV="1">
                      <a:off x="5218409" y="3831304"/>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8" name="Straight Arrow Connector 1207"/>
                    <p:cNvCxnSpPr/>
                    <p:nvPr/>
                  </p:nvCxnSpPr>
                  <p:spPr>
                    <a:xfrm flipV="1">
                      <a:off x="5458436" y="4150179"/>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9" name="Straight Arrow Connector 1208"/>
                    <p:cNvCxnSpPr/>
                    <p:nvPr/>
                  </p:nvCxnSpPr>
                  <p:spPr>
                    <a:xfrm flipV="1">
                      <a:off x="5538444" y="4192018"/>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0" name="Straight Arrow Connector 1209"/>
                    <p:cNvCxnSpPr/>
                    <p:nvPr/>
                  </p:nvCxnSpPr>
                  <p:spPr>
                    <a:xfrm flipV="1">
                      <a:off x="5378427"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1" name="Straight Arrow Connector 1210"/>
                    <p:cNvCxnSpPr/>
                    <p:nvPr/>
                  </p:nvCxnSpPr>
                  <p:spPr>
                    <a:xfrm flipV="1">
                      <a:off x="5778471" y="4216330"/>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2" name="Straight Arrow Connector 1211"/>
                    <p:cNvCxnSpPr/>
                    <p:nvPr/>
                  </p:nvCxnSpPr>
                  <p:spPr>
                    <a:xfrm flipV="1">
                      <a:off x="5218409" y="4094772"/>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3" name="Straight Arrow Connector 1212"/>
                    <p:cNvCxnSpPr/>
                    <p:nvPr/>
                  </p:nvCxnSpPr>
                  <p:spPr>
                    <a:xfrm flipV="1">
                      <a:off x="5618453" y="4070461"/>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4" name="Straight Arrow Connector 1213"/>
                    <p:cNvCxnSpPr/>
                    <p:nvPr/>
                  </p:nvCxnSpPr>
                  <p:spPr>
                    <a:xfrm flipV="1">
                      <a:off x="5458436"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5" name="Straight Arrow Connector 1214"/>
                    <p:cNvCxnSpPr/>
                    <p:nvPr/>
                  </p:nvCxnSpPr>
                  <p:spPr>
                    <a:xfrm flipV="1">
                      <a:off x="5858480" y="4264953"/>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6" name="Straight Arrow Connector 1215"/>
                    <p:cNvCxnSpPr/>
                    <p:nvPr/>
                  </p:nvCxnSpPr>
                  <p:spPr>
                    <a:xfrm flipV="1">
                      <a:off x="5298418" y="4167707"/>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7" name="Straight Arrow Connector 1216"/>
                    <p:cNvCxnSpPr/>
                    <p:nvPr/>
                  </p:nvCxnSpPr>
                  <p:spPr>
                    <a:xfrm flipV="1">
                      <a:off x="5390400" y="4229472"/>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grpSp>
            <p:cxnSp>
              <p:nvCxnSpPr>
                <p:cNvPr id="673" name="Straight Arrow Connector 672"/>
                <p:cNvCxnSpPr/>
                <p:nvPr/>
              </p:nvCxnSpPr>
              <p:spPr>
                <a:xfrm flipH="1" flipV="1">
                  <a:off x="2699792" y="3216017"/>
                  <a:ext cx="0" cy="10799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4" name="Straight Arrow Connector 673"/>
                <p:cNvCxnSpPr/>
                <p:nvPr/>
              </p:nvCxnSpPr>
              <p:spPr>
                <a:xfrm flipV="1">
                  <a:off x="2411760" y="2761241"/>
                  <a:ext cx="0" cy="153486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5" name="Straight Arrow Connector 674"/>
                <p:cNvCxnSpPr/>
                <p:nvPr/>
              </p:nvCxnSpPr>
              <p:spPr>
                <a:xfrm flipV="1">
                  <a:off x="2555776" y="3102323"/>
                  <a:ext cx="0" cy="119378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6" name="Straight Arrow Connector 675"/>
                <p:cNvCxnSpPr/>
                <p:nvPr/>
              </p:nvCxnSpPr>
              <p:spPr>
                <a:xfrm flipV="1">
                  <a:off x="2411760" y="2818088"/>
                  <a:ext cx="0" cy="1478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7" name="Straight Arrow Connector 676"/>
                <p:cNvCxnSpPr/>
                <p:nvPr/>
              </p:nvCxnSpPr>
              <p:spPr>
                <a:xfrm flipV="1">
                  <a:off x="2843808"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8" name="Straight Arrow Connector 677"/>
                <p:cNvCxnSpPr/>
                <p:nvPr/>
              </p:nvCxnSpPr>
              <p:spPr>
                <a:xfrm flipV="1">
                  <a:off x="2267744" y="2647547"/>
                  <a:ext cx="0" cy="1648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79" name="Straight Arrow Connector 678"/>
                <p:cNvCxnSpPr/>
                <p:nvPr/>
              </p:nvCxnSpPr>
              <p:spPr>
                <a:xfrm flipV="1">
                  <a:off x="2627784"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0" name="Straight Arrow Connector 679"/>
                <p:cNvCxnSpPr/>
                <p:nvPr/>
              </p:nvCxnSpPr>
              <p:spPr>
                <a:xfrm flipV="1">
                  <a:off x="2962800"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1" name="Straight Arrow Connector 680"/>
                <p:cNvCxnSpPr/>
                <p:nvPr/>
              </p:nvCxnSpPr>
              <p:spPr>
                <a:xfrm flipV="1">
                  <a:off x="2919600"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2" name="Straight Arrow Connector 681"/>
                <p:cNvCxnSpPr/>
                <p:nvPr/>
              </p:nvCxnSpPr>
              <p:spPr>
                <a:xfrm flipV="1">
                  <a:off x="2987824" y="3045476"/>
                  <a:ext cx="0" cy="125063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3" name="Straight Arrow Connector 682"/>
                <p:cNvCxnSpPr/>
                <p:nvPr/>
              </p:nvCxnSpPr>
              <p:spPr>
                <a:xfrm flipV="1">
                  <a:off x="2483768" y="3500252"/>
                  <a:ext cx="0" cy="7957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4" name="Straight Arrow Connector 683"/>
                <p:cNvCxnSpPr/>
                <p:nvPr/>
              </p:nvCxnSpPr>
              <p:spPr>
                <a:xfrm flipV="1">
                  <a:off x="2915816"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5" name="Straight Arrow Connector 684"/>
                <p:cNvCxnSpPr/>
                <p:nvPr/>
              </p:nvCxnSpPr>
              <p:spPr>
                <a:xfrm flipV="1">
                  <a:off x="2271528"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6" name="Straight Arrow Connector 685"/>
                <p:cNvCxnSpPr/>
                <p:nvPr/>
              </p:nvCxnSpPr>
              <p:spPr>
                <a:xfrm flipV="1">
                  <a:off x="2358000"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7" name="Straight Arrow Connector 686"/>
                <p:cNvCxnSpPr/>
                <p:nvPr/>
              </p:nvCxnSpPr>
              <p:spPr>
                <a:xfrm flipV="1">
                  <a:off x="2771800" y="3704392"/>
                  <a:ext cx="0" cy="581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8" name="Straight Arrow Connector 687"/>
                <p:cNvCxnSpPr/>
                <p:nvPr/>
              </p:nvCxnSpPr>
              <p:spPr>
                <a:xfrm flipV="1">
                  <a:off x="2878479"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89" name="Straight Arrow Connector 688"/>
                <p:cNvCxnSpPr/>
                <p:nvPr/>
              </p:nvCxnSpPr>
              <p:spPr>
                <a:xfrm flipV="1">
                  <a:off x="2878479"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0" name="Straight Arrow Connector 689"/>
                <p:cNvCxnSpPr/>
                <p:nvPr/>
              </p:nvCxnSpPr>
              <p:spPr>
                <a:xfrm flipV="1">
                  <a:off x="2782692"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1" name="Straight Arrow Connector 690"/>
                <p:cNvCxnSpPr/>
                <p:nvPr/>
              </p:nvCxnSpPr>
              <p:spPr>
                <a:xfrm flipV="1">
                  <a:off x="2985157"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2" name="Straight Arrow Connector 691"/>
                <p:cNvCxnSpPr/>
                <p:nvPr/>
              </p:nvCxnSpPr>
              <p:spPr>
                <a:xfrm flipV="1">
                  <a:off x="2985157" y="3704392"/>
                  <a:ext cx="0" cy="581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3" name="Straight Arrow Connector 692"/>
                <p:cNvCxnSpPr/>
                <p:nvPr/>
              </p:nvCxnSpPr>
              <p:spPr>
                <a:xfrm flipV="1">
                  <a:off x="2771800"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4" name="Straight Arrow Connector 693"/>
                <p:cNvCxnSpPr/>
                <p:nvPr/>
              </p:nvCxnSpPr>
              <p:spPr>
                <a:xfrm flipV="1">
                  <a:off x="2878479"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5" name="Straight Arrow Connector 694"/>
                <p:cNvCxnSpPr/>
                <p:nvPr/>
              </p:nvCxnSpPr>
              <p:spPr>
                <a:xfrm flipV="1">
                  <a:off x="2878479"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696" name="Group 372"/>
                <p:cNvGrpSpPr/>
                <p:nvPr/>
              </p:nvGrpSpPr>
              <p:grpSpPr>
                <a:xfrm>
                  <a:off x="2915816" y="3955027"/>
                  <a:ext cx="2888321" cy="352381"/>
                  <a:chOff x="3555887" y="4005064"/>
                  <a:chExt cx="2312257" cy="1454472"/>
                </a:xfrm>
              </p:grpSpPr>
              <p:cxnSp>
                <p:nvCxnSpPr>
                  <p:cNvPr id="968" name="Straight Arrow Connector 967"/>
                  <p:cNvCxnSpPr/>
                  <p:nvPr/>
                </p:nvCxnSpPr>
                <p:spPr>
                  <a:xfrm flipV="1">
                    <a:off x="3851920"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9" name="Straight Arrow Connector 968"/>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0" name="Straight Arrow Connector 969"/>
                  <p:cNvCxnSpPr/>
                  <p:nvPr/>
                </p:nvCxnSpPr>
                <p:spPr>
                  <a:xfrm flipV="1">
                    <a:off x="3995936"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1" name="Straight Arrow Connector 970"/>
                  <p:cNvCxnSpPr/>
                  <p:nvPr/>
                </p:nvCxnSpPr>
                <p:spPr>
                  <a:xfrm flipV="1">
                    <a:off x="4283968"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2" name="Straight Arrow Connector 971"/>
                  <p:cNvCxnSpPr/>
                  <p:nvPr/>
                </p:nvCxnSpPr>
                <p:spPr>
                  <a:xfrm flipV="1">
                    <a:off x="4644008" y="4695696"/>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3" name="Straight Arrow Connector 972"/>
                  <p:cNvCxnSpPr/>
                  <p:nvPr/>
                </p:nvCxnSpPr>
                <p:spPr>
                  <a:xfrm flipH="1" flipV="1">
                    <a:off x="3635896" y="4005064"/>
                    <a:ext cx="10920" cy="14401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4" name="Straight Arrow Connector 973"/>
                  <p:cNvCxnSpPr/>
                  <p:nvPr/>
                </p:nvCxnSpPr>
                <p:spPr>
                  <a:xfrm flipV="1">
                    <a:off x="399593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5" name="Straight Arrow Connector 974"/>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6" name="Straight Arrow Connector 975"/>
                  <p:cNvCxnSpPr/>
                  <p:nvPr/>
                </p:nvCxnSpPr>
                <p:spPr>
                  <a:xfrm flipV="1">
                    <a:off x="3779912" y="4149080"/>
                    <a:ext cx="0" cy="1296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7" name="Straight Arrow Connector 976"/>
                  <p:cNvCxnSpPr/>
                  <p:nvPr/>
                </p:nvCxnSpPr>
                <p:spPr>
                  <a:xfrm flipV="1">
                    <a:off x="4211960"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8" name="Straight Arrow Connector 977"/>
                  <p:cNvCxnSpPr/>
                  <p:nvPr/>
                </p:nvCxnSpPr>
                <p:spPr>
                  <a:xfrm flipV="1">
                    <a:off x="4499992" y="4797152"/>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79" name="Straight Arrow Connector 978"/>
                  <p:cNvCxnSpPr/>
                  <p:nvPr/>
                </p:nvCxnSpPr>
                <p:spPr>
                  <a:xfrm flipV="1">
                    <a:off x="4860032" y="476770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0" name="Straight Arrow Connector 979"/>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1" name="Straight Arrow Connector 980"/>
                  <p:cNvCxnSpPr/>
                  <p:nvPr/>
                </p:nvCxnSpPr>
                <p:spPr>
                  <a:xfrm flipV="1">
                    <a:off x="38736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2" name="Straight Arrow Connector 981"/>
                  <p:cNvCxnSpPr/>
                  <p:nvPr/>
                </p:nvCxnSpPr>
                <p:spPr>
                  <a:xfrm flipV="1">
                    <a:off x="4211960"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3" name="Straight Arrow Connector 982"/>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4" name="Straight Arrow Connector 983"/>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5" name="Straight Arrow Connector 984"/>
                  <p:cNvCxnSpPr/>
                  <p:nvPr/>
                </p:nvCxnSpPr>
                <p:spPr>
                  <a:xfrm flipV="1">
                    <a:off x="4355976"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6" name="Straight Arrow Connector 985"/>
                  <p:cNvCxnSpPr/>
                  <p:nvPr/>
                </p:nvCxnSpPr>
                <p:spPr>
                  <a:xfrm flipV="1">
                    <a:off x="4716016" y="4653136"/>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7" name="Straight Arrow Connector 986"/>
                  <p:cNvCxnSpPr/>
                  <p:nvPr/>
                </p:nvCxnSpPr>
                <p:spPr>
                  <a:xfrm flipV="1">
                    <a:off x="41652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8" name="Straight Arrow Connector 987"/>
                  <p:cNvCxnSpPr/>
                  <p:nvPr/>
                </p:nvCxnSpPr>
                <p:spPr>
                  <a:xfrm flipV="1">
                    <a:off x="4283968" y="4437112"/>
                    <a:ext cx="0" cy="99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89" name="Straight Arrow Connector 988"/>
                  <p:cNvCxnSpPr/>
                  <p:nvPr/>
                </p:nvCxnSpPr>
                <p:spPr>
                  <a:xfrm flipV="1">
                    <a:off x="4572000" y="4509120"/>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0" name="Straight Arrow Connector 989"/>
                  <p:cNvCxnSpPr/>
                  <p:nvPr/>
                </p:nvCxnSpPr>
                <p:spPr>
                  <a:xfrm flipV="1">
                    <a:off x="4932040" y="4911720"/>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1" name="Straight Arrow Connector 990"/>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2" name="Straight Arrow Connector 991"/>
                  <p:cNvCxnSpPr/>
                  <p:nvPr/>
                </p:nvCxnSpPr>
                <p:spPr>
                  <a:xfrm flipV="1">
                    <a:off x="428396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3" name="Straight Arrow Connector 992"/>
                  <p:cNvCxnSpPr/>
                  <p:nvPr/>
                </p:nvCxnSpPr>
                <p:spPr>
                  <a:xfrm flipV="1">
                    <a:off x="3707904"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4" name="Straight Arrow Connector 993"/>
                  <p:cNvCxnSpPr/>
                  <p:nvPr/>
                </p:nvCxnSpPr>
                <p:spPr>
                  <a:xfrm flipV="1">
                    <a:off x="4427984" y="4653136"/>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5" name="Straight Arrow Connector 994"/>
                  <p:cNvCxnSpPr/>
                  <p:nvPr/>
                </p:nvCxnSpPr>
                <p:spPr>
                  <a:xfrm flipV="1">
                    <a:off x="5004048" y="4987304"/>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6" name="Straight Arrow Connector 995"/>
                  <p:cNvCxnSpPr/>
                  <p:nvPr/>
                </p:nvCxnSpPr>
                <p:spPr>
                  <a:xfrm flipV="1">
                    <a:off x="4860032"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7" name="Straight Arrow Connector 996"/>
                  <p:cNvCxnSpPr/>
                  <p:nvPr/>
                </p:nvCxnSpPr>
                <p:spPr>
                  <a:xfrm flipV="1">
                    <a:off x="5220072" y="5031224"/>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8" name="Straight Arrow Connector 997"/>
                  <p:cNvCxnSpPr/>
                  <p:nvPr/>
                </p:nvCxnSpPr>
                <p:spPr>
                  <a:xfrm flipV="1">
                    <a:off x="4716016" y="4811624"/>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99" name="Straight Arrow Connector 998"/>
                  <p:cNvCxnSpPr/>
                  <p:nvPr/>
                </p:nvCxnSpPr>
                <p:spPr>
                  <a:xfrm flipV="1">
                    <a:off x="5076056" y="4767704"/>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0" name="Straight Arrow Connector 999"/>
                  <p:cNvCxnSpPr/>
                  <p:nvPr/>
                </p:nvCxnSpPr>
                <p:spPr>
                  <a:xfrm flipV="1">
                    <a:off x="4932040"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1" name="Straight Arrow Connector 1000"/>
                  <p:cNvCxnSpPr/>
                  <p:nvPr/>
                </p:nvCxnSpPr>
                <p:spPr>
                  <a:xfrm flipV="1">
                    <a:off x="5292080" y="5119064"/>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2" name="Straight Arrow Connector 1001"/>
                  <p:cNvCxnSpPr/>
                  <p:nvPr/>
                </p:nvCxnSpPr>
                <p:spPr>
                  <a:xfrm flipV="1">
                    <a:off x="4788024" y="4943384"/>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3" name="Straight Arrow Connector 1002"/>
                  <p:cNvCxnSpPr/>
                  <p:nvPr/>
                </p:nvCxnSpPr>
                <p:spPr>
                  <a:xfrm flipV="1">
                    <a:off x="3662566"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4" name="Straight Arrow Connector 1003"/>
                  <p:cNvCxnSpPr/>
                  <p:nvPr/>
                </p:nvCxnSpPr>
                <p:spPr>
                  <a:xfrm flipV="1">
                    <a:off x="3875923"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5" name="Straight Arrow Connector 1004"/>
                  <p:cNvCxnSpPr/>
                  <p:nvPr/>
                </p:nvCxnSpPr>
                <p:spPr>
                  <a:xfrm flipV="1">
                    <a:off x="4302637" y="4879939"/>
                    <a:ext cx="0" cy="552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6" name="Straight Arrow Connector 1005"/>
                  <p:cNvCxnSpPr/>
                  <p:nvPr/>
                </p:nvCxnSpPr>
                <p:spPr>
                  <a:xfrm flipV="1">
                    <a:off x="4836029" y="5125595"/>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7" name="Straight Arrow Connector 1006"/>
                  <p:cNvCxnSpPr/>
                  <p:nvPr/>
                </p:nvCxnSpPr>
                <p:spPr>
                  <a:xfrm flipV="1">
                    <a:off x="3875923"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8" name="Straight Arrow Connector 1007"/>
                  <p:cNvCxnSpPr/>
                  <p:nvPr/>
                </p:nvCxnSpPr>
                <p:spPr>
                  <a:xfrm flipV="1">
                    <a:off x="3982601"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09" name="Straight Arrow Connector 1008"/>
                  <p:cNvCxnSpPr/>
                  <p:nvPr/>
                </p:nvCxnSpPr>
                <p:spPr>
                  <a:xfrm flipV="1">
                    <a:off x="3555887" y="4726403"/>
                    <a:ext cx="0" cy="7062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0" name="Straight Arrow Connector 1009"/>
                  <p:cNvCxnSpPr/>
                  <p:nvPr/>
                </p:nvCxnSpPr>
                <p:spPr>
                  <a:xfrm flipV="1">
                    <a:off x="4195958"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1" name="Straight Arrow Connector 1010"/>
                  <p:cNvCxnSpPr/>
                  <p:nvPr/>
                </p:nvCxnSpPr>
                <p:spPr>
                  <a:xfrm flipV="1">
                    <a:off x="4622672"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2" name="Straight Arrow Connector 1011"/>
                  <p:cNvCxnSpPr/>
                  <p:nvPr/>
                </p:nvCxnSpPr>
                <p:spPr>
                  <a:xfrm flipV="1">
                    <a:off x="5156065" y="5156302"/>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3" name="Straight Arrow Connector 1012"/>
                  <p:cNvCxnSpPr/>
                  <p:nvPr/>
                </p:nvCxnSpPr>
                <p:spPr>
                  <a:xfrm flipV="1">
                    <a:off x="369470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4" name="Straight Arrow Connector 1013"/>
                  <p:cNvCxnSpPr/>
                  <p:nvPr/>
                </p:nvCxnSpPr>
                <p:spPr>
                  <a:xfrm flipV="1">
                    <a:off x="419595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5" name="Straight Arrow Connector 1014"/>
                  <p:cNvCxnSpPr/>
                  <p:nvPr/>
                </p:nvCxnSpPr>
                <p:spPr>
                  <a:xfrm flipV="1">
                    <a:off x="3769244"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6" name="Straight Arrow Connector 1015"/>
                  <p:cNvCxnSpPr/>
                  <p:nvPr/>
                </p:nvCxnSpPr>
                <p:spPr>
                  <a:xfrm flipV="1">
                    <a:off x="3982601"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7" name="Straight Arrow Connector 1016"/>
                  <p:cNvCxnSpPr/>
                  <p:nvPr/>
                </p:nvCxnSpPr>
                <p:spPr>
                  <a:xfrm flipV="1">
                    <a:off x="4409315" y="5002767"/>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8" name="Straight Arrow Connector 1017"/>
                  <p:cNvCxnSpPr/>
                  <p:nvPr/>
                </p:nvCxnSpPr>
                <p:spPr>
                  <a:xfrm flipV="1">
                    <a:off x="4942708" y="4972060"/>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19" name="Straight Arrow Connector 1018"/>
                  <p:cNvCxnSpPr/>
                  <p:nvPr/>
                </p:nvCxnSpPr>
                <p:spPr>
                  <a:xfrm flipV="1">
                    <a:off x="3982601"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0" name="Straight Arrow Connector 1019"/>
                  <p:cNvCxnSpPr/>
                  <p:nvPr/>
                </p:nvCxnSpPr>
                <p:spPr>
                  <a:xfrm flipV="1">
                    <a:off x="4126708"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1" name="Straight Arrow Connector 1020"/>
                  <p:cNvCxnSpPr/>
                  <p:nvPr/>
                </p:nvCxnSpPr>
                <p:spPr>
                  <a:xfrm flipV="1">
                    <a:off x="4302637"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2" name="Straight Arrow Connector 1021"/>
                  <p:cNvCxnSpPr/>
                  <p:nvPr/>
                </p:nvCxnSpPr>
                <p:spPr>
                  <a:xfrm flipV="1">
                    <a:off x="4729351"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3" name="Straight Arrow Connector 1022"/>
                  <p:cNvCxnSpPr/>
                  <p:nvPr/>
                </p:nvCxnSpPr>
                <p:spPr>
                  <a:xfrm flipV="1">
                    <a:off x="5262743" y="5217717"/>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4" name="Straight Arrow Connector 1023"/>
                  <p:cNvCxnSpPr/>
                  <p:nvPr/>
                </p:nvCxnSpPr>
                <p:spPr>
                  <a:xfrm flipV="1">
                    <a:off x="3769244"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5" name="Straight Arrow Connector 1024"/>
                  <p:cNvCxnSpPr/>
                  <p:nvPr/>
                </p:nvCxnSpPr>
                <p:spPr>
                  <a:xfrm flipV="1">
                    <a:off x="4302637"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6" name="Straight Arrow Connector 1025"/>
                  <p:cNvCxnSpPr/>
                  <p:nvPr/>
                </p:nvCxnSpPr>
                <p:spPr>
                  <a:xfrm flipV="1">
                    <a:off x="4515994" y="5094888"/>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7" name="Straight Arrow Connector 1026"/>
                  <p:cNvCxnSpPr/>
                  <p:nvPr/>
                </p:nvCxnSpPr>
                <p:spPr>
                  <a:xfrm flipV="1">
                    <a:off x="5369422" y="5249949"/>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8" name="Straight Arrow Connector 1027"/>
                  <p:cNvCxnSpPr/>
                  <p:nvPr/>
                </p:nvCxnSpPr>
                <p:spPr>
                  <a:xfrm flipV="1">
                    <a:off x="5156065"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29" name="Straight Arrow Connector 1028"/>
                  <p:cNvCxnSpPr/>
                  <p:nvPr/>
                </p:nvCxnSpPr>
                <p:spPr>
                  <a:xfrm flipV="1">
                    <a:off x="5689457" y="5268678"/>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0" name="Straight Arrow Connector 1029"/>
                  <p:cNvCxnSpPr/>
                  <p:nvPr/>
                </p:nvCxnSpPr>
                <p:spPr>
                  <a:xfrm flipV="1">
                    <a:off x="4942708" y="5175032"/>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1" name="Straight Arrow Connector 1030"/>
                  <p:cNvCxnSpPr/>
                  <p:nvPr/>
                </p:nvCxnSpPr>
                <p:spPr>
                  <a:xfrm flipV="1">
                    <a:off x="5476100" y="5156302"/>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2" name="Straight Arrow Connector 1031"/>
                  <p:cNvCxnSpPr/>
                  <p:nvPr/>
                </p:nvCxnSpPr>
                <p:spPr>
                  <a:xfrm flipV="1">
                    <a:off x="5262743"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3" name="Straight Arrow Connector 1032"/>
                  <p:cNvCxnSpPr/>
                  <p:nvPr/>
                </p:nvCxnSpPr>
                <p:spPr>
                  <a:xfrm flipV="1">
                    <a:off x="5796136" y="5306136"/>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4" name="Straight Arrow Connector 1033"/>
                  <p:cNvCxnSpPr/>
                  <p:nvPr/>
                </p:nvCxnSpPr>
                <p:spPr>
                  <a:xfrm flipV="1">
                    <a:off x="5049386" y="5231219"/>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5" name="Straight Arrow Connector 1034"/>
                  <p:cNvCxnSpPr/>
                  <p:nvPr/>
                </p:nvCxnSpPr>
                <p:spPr>
                  <a:xfrm flipV="1">
                    <a:off x="5130016" y="5030329"/>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6" name="Straight Arrow Connector 1035"/>
                  <p:cNvCxnSpPr/>
                  <p:nvPr/>
                </p:nvCxnSpPr>
                <p:spPr>
                  <a:xfrm flipV="1">
                    <a:off x="5370043" y="5070189"/>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7" name="Straight Arrow Connector 1036"/>
                  <p:cNvCxnSpPr/>
                  <p:nvPr/>
                </p:nvCxnSpPr>
                <p:spPr>
                  <a:xfrm flipV="1">
                    <a:off x="5210025" y="4831032"/>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8" name="Straight Arrow Connector 1037"/>
                  <p:cNvCxnSpPr/>
                  <p:nvPr/>
                </p:nvCxnSpPr>
                <p:spPr>
                  <a:xfrm flipV="1">
                    <a:off x="5450052" y="5149907"/>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39" name="Straight Arrow Connector 1038"/>
                  <p:cNvCxnSpPr/>
                  <p:nvPr/>
                </p:nvCxnSpPr>
                <p:spPr>
                  <a:xfrm flipV="1">
                    <a:off x="5530060" y="5191746"/>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0" name="Straight Arrow Connector 1039"/>
                  <p:cNvCxnSpPr/>
                  <p:nvPr/>
                </p:nvCxnSpPr>
                <p:spPr>
                  <a:xfrm flipV="1">
                    <a:off x="5370043"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1" name="Straight Arrow Connector 1040"/>
                  <p:cNvCxnSpPr/>
                  <p:nvPr/>
                </p:nvCxnSpPr>
                <p:spPr>
                  <a:xfrm flipV="1">
                    <a:off x="5770087" y="5216058"/>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2" name="Straight Arrow Connector 1041"/>
                  <p:cNvCxnSpPr/>
                  <p:nvPr/>
                </p:nvCxnSpPr>
                <p:spPr>
                  <a:xfrm flipV="1">
                    <a:off x="5210025" y="5094500"/>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3" name="Straight Arrow Connector 1042"/>
                  <p:cNvCxnSpPr/>
                  <p:nvPr/>
                </p:nvCxnSpPr>
                <p:spPr>
                  <a:xfrm flipV="1">
                    <a:off x="5610069" y="5070189"/>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4" name="Straight Arrow Connector 1043"/>
                  <p:cNvCxnSpPr/>
                  <p:nvPr/>
                </p:nvCxnSpPr>
                <p:spPr>
                  <a:xfrm flipV="1">
                    <a:off x="5450052"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5" name="Straight Arrow Connector 1044"/>
                  <p:cNvCxnSpPr/>
                  <p:nvPr/>
                </p:nvCxnSpPr>
                <p:spPr>
                  <a:xfrm flipV="1">
                    <a:off x="5850096" y="5264681"/>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6" name="Straight Arrow Connector 1045"/>
                  <p:cNvCxnSpPr/>
                  <p:nvPr/>
                </p:nvCxnSpPr>
                <p:spPr>
                  <a:xfrm flipV="1">
                    <a:off x="5290034" y="5167435"/>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47" name="Straight Arrow Connector 1046"/>
                  <p:cNvCxnSpPr/>
                  <p:nvPr/>
                </p:nvCxnSpPr>
                <p:spPr>
                  <a:xfrm flipV="1">
                    <a:off x="5382016" y="5229200"/>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1048" name="Group 327"/>
                  <p:cNvGrpSpPr/>
                  <p:nvPr/>
                </p:nvGrpSpPr>
                <p:grpSpPr>
                  <a:xfrm>
                    <a:off x="4067944" y="5013176"/>
                    <a:ext cx="1800200" cy="446360"/>
                    <a:chOff x="4417699" y="3509392"/>
                    <a:chExt cx="1440781" cy="950416"/>
                  </a:xfrm>
                </p:grpSpPr>
                <p:cxnSp>
                  <p:nvCxnSpPr>
                    <p:cNvPr id="1049" name="Straight Arrow Connector 1048"/>
                    <p:cNvCxnSpPr/>
                    <p:nvPr/>
                  </p:nvCxnSpPr>
                  <p:spPr>
                    <a:xfrm flipV="1">
                      <a:off x="4652392" y="3695968"/>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0" name="Straight Arrow Connector 1049"/>
                    <p:cNvCxnSpPr/>
                    <p:nvPr/>
                  </p:nvCxnSpPr>
                  <p:spPr>
                    <a:xfrm flipV="1">
                      <a:off x="4508376" y="379742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1" name="Straight Arrow Connector 1050"/>
                    <p:cNvCxnSpPr/>
                    <p:nvPr/>
                  </p:nvCxnSpPr>
                  <p:spPr>
                    <a:xfrm flipV="1">
                      <a:off x="4868416" y="3767976"/>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2" name="Straight Arrow Connector 1051"/>
                    <p:cNvCxnSpPr/>
                    <p:nvPr/>
                  </p:nvCxnSpPr>
                  <p:spPr>
                    <a:xfrm flipV="1">
                      <a:off x="4724400" y="3653408"/>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3" name="Straight Arrow Connector 1052"/>
                    <p:cNvCxnSpPr/>
                    <p:nvPr/>
                  </p:nvCxnSpPr>
                  <p:spPr>
                    <a:xfrm flipV="1">
                      <a:off x="4580384" y="3509392"/>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4" name="Straight Arrow Connector 1053"/>
                    <p:cNvCxnSpPr/>
                    <p:nvPr/>
                  </p:nvCxnSpPr>
                  <p:spPr>
                    <a:xfrm flipV="1">
                      <a:off x="4940424" y="3911992"/>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5" name="Straight Arrow Connector 1054"/>
                    <p:cNvCxnSpPr/>
                    <p:nvPr/>
                  </p:nvCxnSpPr>
                  <p:spPr>
                    <a:xfrm flipV="1">
                      <a:off x="4436368" y="3653408"/>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6" name="Straight Arrow Connector 1055"/>
                    <p:cNvCxnSpPr/>
                    <p:nvPr/>
                  </p:nvCxnSpPr>
                  <p:spPr>
                    <a:xfrm flipV="1">
                      <a:off x="5012432" y="3987576"/>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7" name="Straight Arrow Connector 1056"/>
                    <p:cNvCxnSpPr/>
                    <p:nvPr/>
                  </p:nvCxnSpPr>
                  <p:spPr>
                    <a:xfrm flipV="1">
                      <a:off x="4868416"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8" name="Straight Arrow Connector 1057"/>
                    <p:cNvCxnSpPr/>
                    <p:nvPr/>
                  </p:nvCxnSpPr>
                  <p:spPr>
                    <a:xfrm flipV="1">
                      <a:off x="5228456" y="4031496"/>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59" name="Straight Arrow Connector 1058"/>
                    <p:cNvCxnSpPr/>
                    <p:nvPr/>
                  </p:nvCxnSpPr>
                  <p:spPr>
                    <a:xfrm flipV="1">
                      <a:off x="4724400" y="3811896"/>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0" name="Straight Arrow Connector 1059"/>
                    <p:cNvCxnSpPr/>
                    <p:nvPr/>
                  </p:nvCxnSpPr>
                  <p:spPr>
                    <a:xfrm flipV="1">
                      <a:off x="5084440" y="3767976"/>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1" name="Straight Arrow Connector 1060"/>
                    <p:cNvCxnSpPr/>
                    <p:nvPr/>
                  </p:nvCxnSpPr>
                  <p:spPr>
                    <a:xfrm flipV="1">
                      <a:off x="4940424"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2" name="Straight Arrow Connector 1061"/>
                    <p:cNvCxnSpPr/>
                    <p:nvPr/>
                  </p:nvCxnSpPr>
                  <p:spPr>
                    <a:xfrm flipV="1">
                      <a:off x="5300464" y="4119336"/>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3" name="Straight Arrow Connector 1062"/>
                    <p:cNvCxnSpPr/>
                    <p:nvPr/>
                  </p:nvCxnSpPr>
                  <p:spPr>
                    <a:xfrm flipV="1">
                      <a:off x="4796408" y="3943656"/>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4" name="Straight Arrow Connector 1063"/>
                    <p:cNvCxnSpPr/>
                    <p:nvPr/>
                  </p:nvCxnSpPr>
                  <p:spPr>
                    <a:xfrm flipV="1">
                      <a:off x="4844413" y="4125867"/>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5" name="Straight Arrow Connector 1064"/>
                    <p:cNvCxnSpPr/>
                    <p:nvPr/>
                  </p:nvCxnSpPr>
                  <p:spPr>
                    <a:xfrm flipV="1">
                      <a:off x="4631056"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6" name="Straight Arrow Connector 1065"/>
                    <p:cNvCxnSpPr/>
                    <p:nvPr/>
                  </p:nvCxnSpPr>
                  <p:spPr>
                    <a:xfrm flipV="1">
                      <a:off x="5164449" y="4156574"/>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7" name="Straight Arrow Connector 1066"/>
                    <p:cNvCxnSpPr/>
                    <p:nvPr/>
                  </p:nvCxnSpPr>
                  <p:spPr>
                    <a:xfrm flipV="1">
                      <a:off x="4417699" y="4003039"/>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8" name="Straight Arrow Connector 1067"/>
                    <p:cNvCxnSpPr/>
                    <p:nvPr/>
                  </p:nvCxnSpPr>
                  <p:spPr>
                    <a:xfrm flipV="1">
                      <a:off x="4951092" y="3972332"/>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69" name="Straight Arrow Connector 1068"/>
                    <p:cNvCxnSpPr/>
                    <p:nvPr/>
                  </p:nvCxnSpPr>
                  <p:spPr>
                    <a:xfrm flipV="1">
                      <a:off x="4737735"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0" name="Straight Arrow Connector 1069"/>
                    <p:cNvCxnSpPr/>
                    <p:nvPr/>
                  </p:nvCxnSpPr>
                  <p:spPr>
                    <a:xfrm flipV="1">
                      <a:off x="5271127" y="4217989"/>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1" name="Straight Arrow Connector 1070"/>
                    <p:cNvCxnSpPr/>
                    <p:nvPr/>
                  </p:nvCxnSpPr>
                  <p:spPr>
                    <a:xfrm flipV="1">
                      <a:off x="4524378" y="4095160"/>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2" name="Straight Arrow Connector 1071"/>
                    <p:cNvCxnSpPr/>
                    <p:nvPr/>
                  </p:nvCxnSpPr>
                  <p:spPr>
                    <a:xfrm flipV="1">
                      <a:off x="5377806" y="4250221"/>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3" name="Straight Arrow Connector 1072"/>
                    <p:cNvCxnSpPr/>
                    <p:nvPr/>
                  </p:nvCxnSpPr>
                  <p:spPr>
                    <a:xfrm flipV="1">
                      <a:off x="5164449"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4" name="Straight Arrow Connector 1073"/>
                    <p:cNvCxnSpPr/>
                    <p:nvPr/>
                  </p:nvCxnSpPr>
                  <p:spPr>
                    <a:xfrm flipV="1">
                      <a:off x="5697841" y="4268950"/>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5" name="Straight Arrow Connector 1074"/>
                    <p:cNvCxnSpPr/>
                    <p:nvPr/>
                  </p:nvCxnSpPr>
                  <p:spPr>
                    <a:xfrm flipV="1">
                      <a:off x="4951092" y="4175304"/>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6" name="Straight Arrow Connector 1075"/>
                    <p:cNvCxnSpPr/>
                    <p:nvPr/>
                  </p:nvCxnSpPr>
                  <p:spPr>
                    <a:xfrm flipV="1">
                      <a:off x="5484484" y="4156574"/>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7" name="Straight Arrow Connector 1076"/>
                    <p:cNvCxnSpPr/>
                    <p:nvPr/>
                  </p:nvCxnSpPr>
                  <p:spPr>
                    <a:xfrm flipV="1">
                      <a:off x="5271127"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8" name="Straight Arrow Connector 1077"/>
                    <p:cNvCxnSpPr/>
                    <p:nvPr/>
                  </p:nvCxnSpPr>
                  <p:spPr>
                    <a:xfrm flipV="1">
                      <a:off x="5804520" y="4306408"/>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79" name="Straight Arrow Connector 1078"/>
                    <p:cNvCxnSpPr/>
                    <p:nvPr/>
                  </p:nvCxnSpPr>
                  <p:spPr>
                    <a:xfrm flipV="1">
                      <a:off x="5057770" y="4231491"/>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0" name="Straight Arrow Connector 1079"/>
                    <p:cNvCxnSpPr/>
                    <p:nvPr/>
                  </p:nvCxnSpPr>
                  <p:spPr>
                    <a:xfrm flipV="1">
                      <a:off x="5138400" y="4030601"/>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1" name="Straight Arrow Connector 1080"/>
                    <p:cNvCxnSpPr/>
                    <p:nvPr/>
                  </p:nvCxnSpPr>
                  <p:spPr>
                    <a:xfrm flipV="1">
                      <a:off x="5378427" y="4070461"/>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2" name="Straight Arrow Connector 1081"/>
                    <p:cNvCxnSpPr/>
                    <p:nvPr/>
                  </p:nvCxnSpPr>
                  <p:spPr>
                    <a:xfrm flipV="1">
                      <a:off x="5218409" y="3831304"/>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3" name="Straight Arrow Connector 1082"/>
                    <p:cNvCxnSpPr/>
                    <p:nvPr/>
                  </p:nvCxnSpPr>
                  <p:spPr>
                    <a:xfrm flipV="1">
                      <a:off x="5458436" y="4150179"/>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4" name="Straight Arrow Connector 1083"/>
                    <p:cNvCxnSpPr/>
                    <p:nvPr/>
                  </p:nvCxnSpPr>
                  <p:spPr>
                    <a:xfrm flipV="1">
                      <a:off x="5538444" y="4192018"/>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5" name="Straight Arrow Connector 1084"/>
                    <p:cNvCxnSpPr/>
                    <p:nvPr/>
                  </p:nvCxnSpPr>
                  <p:spPr>
                    <a:xfrm flipV="1">
                      <a:off x="5378427"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6" name="Straight Arrow Connector 1085"/>
                    <p:cNvCxnSpPr/>
                    <p:nvPr/>
                  </p:nvCxnSpPr>
                  <p:spPr>
                    <a:xfrm flipV="1">
                      <a:off x="5778471" y="4216330"/>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7" name="Straight Arrow Connector 1086"/>
                    <p:cNvCxnSpPr/>
                    <p:nvPr/>
                  </p:nvCxnSpPr>
                  <p:spPr>
                    <a:xfrm flipV="1">
                      <a:off x="5218409" y="4094772"/>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8" name="Straight Arrow Connector 1087"/>
                    <p:cNvCxnSpPr/>
                    <p:nvPr/>
                  </p:nvCxnSpPr>
                  <p:spPr>
                    <a:xfrm flipV="1">
                      <a:off x="5618453" y="4070461"/>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89" name="Straight Arrow Connector 1088"/>
                    <p:cNvCxnSpPr/>
                    <p:nvPr/>
                  </p:nvCxnSpPr>
                  <p:spPr>
                    <a:xfrm flipV="1">
                      <a:off x="5458436"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0" name="Straight Arrow Connector 1089"/>
                    <p:cNvCxnSpPr/>
                    <p:nvPr/>
                  </p:nvCxnSpPr>
                  <p:spPr>
                    <a:xfrm flipV="1">
                      <a:off x="5858480" y="4264953"/>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1" name="Straight Arrow Connector 1090"/>
                    <p:cNvCxnSpPr/>
                    <p:nvPr/>
                  </p:nvCxnSpPr>
                  <p:spPr>
                    <a:xfrm flipV="1">
                      <a:off x="5298418" y="4167707"/>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092" name="Straight Arrow Connector 1091"/>
                    <p:cNvCxnSpPr/>
                    <p:nvPr/>
                  </p:nvCxnSpPr>
                  <p:spPr>
                    <a:xfrm flipV="1">
                      <a:off x="5390400" y="4229472"/>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grpSp>
            <p:grpSp>
              <p:nvGrpSpPr>
                <p:cNvPr id="697" name="Group 689"/>
                <p:cNvGrpSpPr/>
                <p:nvPr/>
              </p:nvGrpSpPr>
              <p:grpSpPr>
                <a:xfrm>
                  <a:off x="3059832" y="3356992"/>
                  <a:ext cx="3528392" cy="950416"/>
                  <a:chOff x="3059832" y="3159170"/>
                  <a:chExt cx="3528392" cy="1148238"/>
                </a:xfrm>
              </p:grpSpPr>
              <p:cxnSp>
                <p:nvCxnSpPr>
                  <p:cNvPr id="698" name="Straight Arrow Connector 697"/>
                  <p:cNvCxnSpPr/>
                  <p:nvPr/>
                </p:nvCxnSpPr>
                <p:spPr>
                  <a:xfrm flipV="1">
                    <a:off x="3546016"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699" name="Straight Arrow Connector 698"/>
                  <p:cNvCxnSpPr/>
                  <p:nvPr/>
                </p:nvCxnSpPr>
                <p:spPr>
                  <a:xfrm flipV="1">
                    <a:off x="3177474"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0" name="Straight Arrow Connector 699"/>
                  <p:cNvCxnSpPr/>
                  <p:nvPr/>
                </p:nvCxnSpPr>
                <p:spPr>
                  <a:xfrm flipV="1">
                    <a:off x="3730287"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1" name="Straight Arrow Connector 700"/>
                  <p:cNvCxnSpPr/>
                  <p:nvPr/>
                </p:nvCxnSpPr>
                <p:spPr>
                  <a:xfrm flipV="1">
                    <a:off x="4098829"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2" name="Straight Arrow Connector 701"/>
                  <p:cNvCxnSpPr/>
                  <p:nvPr/>
                </p:nvCxnSpPr>
                <p:spPr>
                  <a:xfrm flipV="1">
                    <a:off x="4559507" y="3848706"/>
                    <a:ext cx="0" cy="4324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3" name="Straight Arrow Connector 702"/>
                  <p:cNvCxnSpPr/>
                  <p:nvPr/>
                </p:nvCxnSpPr>
                <p:spPr>
                  <a:xfrm flipH="1" flipV="1">
                    <a:off x="3269609" y="3433967"/>
                    <a:ext cx="13972"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4" name="Straight Arrow Connector 703"/>
                  <p:cNvCxnSpPr/>
                  <p:nvPr/>
                </p:nvCxnSpPr>
                <p:spPr>
                  <a:xfrm flipV="1">
                    <a:off x="373028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5" name="Straight Arrow Connector 704"/>
                  <p:cNvCxnSpPr/>
                  <p:nvPr/>
                </p:nvCxnSpPr>
                <p:spPr>
                  <a:xfrm flipV="1">
                    <a:off x="3822423"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6" name="Straight Arrow Connector 705"/>
                  <p:cNvCxnSpPr/>
                  <p:nvPr/>
                </p:nvCxnSpPr>
                <p:spPr>
                  <a:xfrm flipV="1">
                    <a:off x="3453881"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7" name="Straight Arrow Connector 706"/>
                  <p:cNvCxnSpPr/>
                  <p:nvPr/>
                </p:nvCxnSpPr>
                <p:spPr>
                  <a:xfrm flipV="1">
                    <a:off x="4006694"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8" name="Straight Arrow Connector 707"/>
                  <p:cNvCxnSpPr/>
                  <p:nvPr/>
                </p:nvCxnSpPr>
                <p:spPr>
                  <a:xfrm flipV="1">
                    <a:off x="4375236" y="3909632"/>
                    <a:ext cx="0" cy="389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09" name="Straight Arrow Connector 708"/>
                  <p:cNvCxnSpPr/>
                  <p:nvPr/>
                </p:nvCxnSpPr>
                <p:spPr>
                  <a:xfrm flipV="1">
                    <a:off x="4835914" y="3891948"/>
                    <a:ext cx="0" cy="389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0" name="Straight Arrow Connector 709"/>
                  <p:cNvCxnSpPr/>
                  <p:nvPr/>
                </p:nvCxnSpPr>
                <p:spPr>
                  <a:xfrm flipV="1">
                    <a:off x="3177474"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1" name="Straight Arrow Connector 710"/>
                  <p:cNvCxnSpPr/>
                  <p:nvPr/>
                </p:nvCxnSpPr>
                <p:spPr>
                  <a:xfrm flipV="1">
                    <a:off x="357377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2" name="Straight Arrow Connector 711"/>
                  <p:cNvCxnSpPr/>
                  <p:nvPr/>
                </p:nvCxnSpPr>
                <p:spPr>
                  <a:xfrm flipV="1">
                    <a:off x="4006694"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3" name="Straight Arrow Connector 712"/>
                  <p:cNvCxnSpPr/>
                  <p:nvPr/>
                </p:nvCxnSpPr>
                <p:spPr>
                  <a:xfrm flipV="1">
                    <a:off x="3638152"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4" name="Straight Arrow Connector 713"/>
                  <p:cNvCxnSpPr/>
                  <p:nvPr/>
                </p:nvCxnSpPr>
                <p:spPr>
                  <a:xfrm flipV="1">
                    <a:off x="3822423"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5" name="Straight Arrow Connector 714"/>
                  <p:cNvCxnSpPr/>
                  <p:nvPr/>
                </p:nvCxnSpPr>
                <p:spPr>
                  <a:xfrm flipV="1">
                    <a:off x="4190965"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6" name="Straight Arrow Connector 715"/>
                  <p:cNvCxnSpPr/>
                  <p:nvPr/>
                </p:nvCxnSpPr>
                <p:spPr>
                  <a:xfrm flipV="1">
                    <a:off x="4651642" y="3823148"/>
                    <a:ext cx="0" cy="4579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7" name="Straight Arrow Connector 716"/>
                  <p:cNvCxnSpPr/>
                  <p:nvPr/>
                </p:nvCxnSpPr>
                <p:spPr>
                  <a:xfrm flipV="1">
                    <a:off x="3154606" y="3743211"/>
                    <a:ext cx="0" cy="55560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8" name="Straight Arrow Connector 717"/>
                  <p:cNvCxnSpPr/>
                  <p:nvPr/>
                </p:nvCxnSpPr>
                <p:spPr>
                  <a:xfrm flipV="1">
                    <a:off x="3946884"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19" name="Straight Arrow Connector 718"/>
                  <p:cNvCxnSpPr/>
                  <p:nvPr/>
                </p:nvCxnSpPr>
                <p:spPr>
                  <a:xfrm flipV="1">
                    <a:off x="4098829" y="3693421"/>
                    <a:ext cx="0" cy="5966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0" name="Straight Arrow Connector 719"/>
                  <p:cNvCxnSpPr/>
                  <p:nvPr/>
                </p:nvCxnSpPr>
                <p:spPr>
                  <a:xfrm flipV="1">
                    <a:off x="4467371" y="3736663"/>
                    <a:ext cx="0" cy="5621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1" name="Straight Arrow Connector 720"/>
                  <p:cNvCxnSpPr/>
                  <p:nvPr/>
                </p:nvCxnSpPr>
                <p:spPr>
                  <a:xfrm flipV="1">
                    <a:off x="4928049" y="3978433"/>
                    <a:ext cx="0" cy="302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2" name="Straight Arrow Connector 721"/>
                  <p:cNvCxnSpPr/>
                  <p:nvPr/>
                </p:nvCxnSpPr>
                <p:spPr>
                  <a:xfrm flipV="1">
                    <a:off x="3638152"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3" name="Straight Arrow Connector 722"/>
                  <p:cNvCxnSpPr/>
                  <p:nvPr/>
                </p:nvCxnSpPr>
                <p:spPr>
                  <a:xfrm flipV="1">
                    <a:off x="4098829"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4" name="Straight Arrow Connector 723"/>
                  <p:cNvCxnSpPr/>
                  <p:nvPr/>
                </p:nvCxnSpPr>
                <p:spPr>
                  <a:xfrm flipV="1">
                    <a:off x="3085338"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5" name="Straight Arrow Connector 724"/>
                  <p:cNvCxnSpPr/>
                  <p:nvPr/>
                </p:nvCxnSpPr>
                <p:spPr>
                  <a:xfrm flipV="1">
                    <a:off x="3361745"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6" name="Straight Arrow Connector 725"/>
                  <p:cNvCxnSpPr/>
                  <p:nvPr/>
                </p:nvCxnSpPr>
                <p:spPr>
                  <a:xfrm flipV="1">
                    <a:off x="4283100" y="3823148"/>
                    <a:ext cx="0" cy="4842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7" name="Straight Arrow Connector 726"/>
                  <p:cNvCxnSpPr/>
                  <p:nvPr/>
                </p:nvCxnSpPr>
                <p:spPr>
                  <a:xfrm flipV="1">
                    <a:off x="5020185" y="4023823"/>
                    <a:ext cx="0" cy="26374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8" name="Straight Arrow Connector 727"/>
                  <p:cNvCxnSpPr/>
                  <p:nvPr/>
                </p:nvCxnSpPr>
                <p:spPr>
                  <a:xfrm flipV="1">
                    <a:off x="4835914" y="3944698"/>
                    <a:ext cx="0" cy="3428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29" name="Straight Arrow Connector 728"/>
                  <p:cNvCxnSpPr/>
                  <p:nvPr/>
                </p:nvCxnSpPr>
                <p:spPr>
                  <a:xfrm flipV="1">
                    <a:off x="5296591" y="4050198"/>
                    <a:ext cx="0" cy="2373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0" name="Straight Arrow Connector 729"/>
                  <p:cNvCxnSpPr/>
                  <p:nvPr/>
                </p:nvCxnSpPr>
                <p:spPr>
                  <a:xfrm flipV="1">
                    <a:off x="4651642" y="3918323"/>
                    <a:ext cx="0" cy="38049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1" name="Straight Arrow Connector 730"/>
                  <p:cNvCxnSpPr/>
                  <p:nvPr/>
                </p:nvCxnSpPr>
                <p:spPr>
                  <a:xfrm flipV="1">
                    <a:off x="5112320" y="3891948"/>
                    <a:ext cx="0" cy="395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2" name="Straight Arrow Connector 731"/>
                  <p:cNvCxnSpPr/>
                  <p:nvPr/>
                </p:nvCxnSpPr>
                <p:spPr>
                  <a:xfrm flipV="1">
                    <a:off x="4928049" y="3944698"/>
                    <a:ext cx="0" cy="3428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3" name="Straight Arrow Connector 732"/>
                  <p:cNvCxnSpPr/>
                  <p:nvPr/>
                </p:nvCxnSpPr>
                <p:spPr>
                  <a:xfrm flipV="1">
                    <a:off x="5388727" y="4102947"/>
                    <a:ext cx="0" cy="1846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4" name="Straight Arrow Connector 733"/>
                  <p:cNvCxnSpPr/>
                  <p:nvPr/>
                </p:nvCxnSpPr>
                <p:spPr>
                  <a:xfrm flipV="1">
                    <a:off x="4743778" y="3997448"/>
                    <a:ext cx="0" cy="2901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5" name="Straight Arrow Connector 734"/>
                  <p:cNvCxnSpPr/>
                  <p:nvPr/>
                </p:nvCxnSpPr>
                <p:spPr>
                  <a:xfrm flipV="1">
                    <a:off x="3303734"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6" name="Straight Arrow Connector 735"/>
                  <p:cNvCxnSpPr/>
                  <p:nvPr/>
                </p:nvCxnSpPr>
                <p:spPr>
                  <a:xfrm flipV="1">
                    <a:off x="3576728"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7" name="Straight Arrow Connector 736"/>
                  <p:cNvCxnSpPr/>
                  <p:nvPr/>
                </p:nvCxnSpPr>
                <p:spPr>
                  <a:xfrm flipV="1">
                    <a:off x="4122717" y="3959348"/>
                    <a:ext cx="0" cy="3319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8" name="Straight Arrow Connector 737"/>
                  <p:cNvCxnSpPr/>
                  <p:nvPr/>
                </p:nvCxnSpPr>
                <p:spPr>
                  <a:xfrm flipV="1">
                    <a:off x="4805201" y="4106869"/>
                    <a:ext cx="0" cy="1844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39" name="Straight Arrow Connector 738"/>
                  <p:cNvCxnSpPr/>
                  <p:nvPr/>
                </p:nvCxnSpPr>
                <p:spPr>
                  <a:xfrm flipV="1">
                    <a:off x="3576728"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0" name="Straight Arrow Connector 739"/>
                  <p:cNvCxnSpPr/>
                  <p:nvPr/>
                </p:nvCxnSpPr>
                <p:spPr>
                  <a:xfrm flipV="1">
                    <a:off x="3713225"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1" name="Straight Arrow Connector 740"/>
                  <p:cNvCxnSpPr/>
                  <p:nvPr/>
                </p:nvCxnSpPr>
                <p:spPr>
                  <a:xfrm flipV="1">
                    <a:off x="3167237"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2" name="Straight Arrow Connector 741"/>
                  <p:cNvCxnSpPr/>
                  <p:nvPr/>
                </p:nvCxnSpPr>
                <p:spPr>
                  <a:xfrm flipV="1">
                    <a:off x="3986219"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3" name="Straight Arrow Connector 742"/>
                  <p:cNvCxnSpPr/>
                  <p:nvPr/>
                </p:nvCxnSpPr>
                <p:spPr>
                  <a:xfrm flipV="1">
                    <a:off x="4532207" y="4051549"/>
                    <a:ext cx="0" cy="2397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4" name="Straight Arrow Connector 743"/>
                  <p:cNvCxnSpPr/>
                  <p:nvPr/>
                </p:nvCxnSpPr>
                <p:spPr>
                  <a:xfrm flipV="1">
                    <a:off x="5214693" y="4125310"/>
                    <a:ext cx="0" cy="1659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5" name="Straight Arrow Connector 744"/>
                  <p:cNvCxnSpPr/>
                  <p:nvPr/>
                </p:nvCxnSpPr>
                <p:spPr>
                  <a:xfrm flipV="1">
                    <a:off x="3344860"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6" name="Straight Arrow Connector 745"/>
                  <p:cNvCxnSpPr/>
                  <p:nvPr/>
                </p:nvCxnSpPr>
                <p:spPr>
                  <a:xfrm flipV="1">
                    <a:off x="3986219"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7" name="Straight Arrow Connector 746"/>
                  <p:cNvCxnSpPr/>
                  <p:nvPr/>
                </p:nvCxnSpPr>
                <p:spPr>
                  <a:xfrm flipV="1">
                    <a:off x="3440231"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8" name="Straight Arrow Connector 747"/>
                  <p:cNvCxnSpPr/>
                  <p:nvPr/>
                </p:nvCxnSpPr>
                <p:spPr>
                  <a:xfrm flipV="1">
                    <a:off x="3713225"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49" name="Straight Arrow Connector 748"/>
                  <p:cNvCxnSpPr/>
                  <p:nvPr/>
                </p:nvCxnSpPr>
                <p:spPr>
                  <a:xfrm flipV="1">
                    <a:off x="4259213" y="4033109"/>
                    <a:ext cx="0" cy="2581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0" name="Straight Arrow Connector 749"/>
                  <p:cNvCxnSpPr/>
                  <p:nvPr/>
                </p:nvCxnSpPr>
                <p:spPr>
                  <a:xfrm flipV="1">
                    <a:off x="4941699" y="4014668"/>
                    <a:ext cx="0" cy="276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1" name="Straight Arrow Connector 750"/>
                  <p:cNvCxnSpPr/>
                  <p:nvPr/>
                </p:nvCxnSpPr>
                <p:spPr>
                  <a:xfrm flipV="1">
                    <a:off x="3713225"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2" name="Straight Arrow Connector 751"/>
                  <p:cNvCxnSpPr/>
                  <p:nvPr/>
                </p:nvCxnSpPr>
                <p:spPr>
                  <a:xfrm flipV="1">
                    <a:off x="3897612"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3" name="Straight Arrow Connector 752"/>
                  <p:cNvCxnSpPr/>
                  <p:nvPr/>
                </p:nvCxnSpPr>
                <p:spPr>
                  <a:xfrm flipV="1">
                    <a:off x="4122717"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4" name="Straight Arrow Connector 753"/>
                  <p:cNvCxnSpPr/>
                  <p:nvPr/>
                </p:nvCxnSpPr>
                <p:spPr>
                  <a:xfrm flipV="1">
                    <a:off x="4668705" y="4051549"/>
                    <a:ext cx="0" cy="2397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5" name="Straight Arrow Connector 754"/>
                  <p:cNvCxnSpPr/>
                  <p:nvPr/>
                </p:nvCxnSpPr>
                <p:spPr>
                  <a:xfrm flipV="1">
                    <a:off x="5351190" y="4162191"/>
                    <a:ext cx="0" cy="1290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6" name="Straight Arrow Connector 755"/>
                  <p:cNvCxnSpPr/>
                  <p:nvPr/>
                </p:nvCxnSpPr>
                <p:spPr>
                  <a:xfrm flipV="1">
                    <a:off x="3440231"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7" name="Straight Arrow Connector 756"/>
                  <p:cNvCxnSpPr/>
                  <p:nvPr/>
                </p:nvCxnSpPr>
                <p:spPr>
                  <a:xfrm flipV="1">
                    <a:off x="4122717"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8" name="Straight Arrow Connector 757"/>
                  <p:cNvCxnSpPr/>
                  <p:nvPr/>
                </p:nvCxnSpPr>
                <p:spPr>
                  <a:xfrm flipV="1">
                    <a:off x="4395711" y="4088429"/>
                    <a:ext cx="0" cy="2065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59" name="Straight Arrow Connector 758"/>
                  <p:cNvCxnSpPr/>
                  <p:nvPr/>
                </p:nvCxnSpPr>
                <p:spPr>
                  <a:xfrm flipV="1">
                    <a:off x="5487687" y="4181547"/>
                    <a:ext cx="0" cy="1124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0" name="Straight Arrow Connector 759"/>
                  <p:cNvCxnSpPr/>
                  <p:nvPr/>
                </p:nvCxnSpPr>
                <p:spPr>
                  <a:xfrm flipV="1">
                    <a:off x="5214693" y="4147805"/>
                    <a:ext cx="0" cy="1462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1" name="Straight Arrow Connector 760"/>
                  <p:cNvCxnSpPr/>
                  <p:nvPr/>
                </p:nvCxnSpPr>
                <p:spPr>
                  <a:xfrm flipV="1">
                    <a:off x="5897178" y="4192794"/>
                    <a:ext cx="0" cy="1012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2" name="Straight Arrow Connector 761"/>
                  <p:cNvCxnSpPr/>
                  <p:nvPr/>
                </p:nvCxnSpPr>
                <p:spPr>
                  <a:xfrm flipV="1">
                    <a:off x="4941699" y="4136557"/>
                    <a:ext cx="0" cy="1622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3" name="Straight Arrow Connector 762"/>
                  <p:cNvCxnSpPr/>
                  <p:nvPr/>
                </p:nvCxnSpPr>
                <p:spPr>
                  <a:xfrm flipV="1">
                    <a:off x="5624184" y="4125310"/>
                    <a:ext cx="0" cy="168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4" name="Straight Arrow Connector 763"/>
                  <p:cNvCxnSpPr/>
                  <p:nvPr/>
                </p:nvCxnSpPr>
                <p:spPr>
                  <a:xfrm flipV="1">
                    <a:off x="5351190" y="4147805"/>
                    <a:ext cx="0" cy="1462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5" name="Straight Arrow Connector 764"/>
                  <p:cNvCxnSpPr/>
                  <p:nvPr/>
                </p:nvCxnSpPr>
                <p:spPr>
                  <a:xfrm flipV="1">
                    <a:off x="6033676" y="4215288"/>
                    <a:ext cx="0" cy="787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6" name="Straight Arrow Connector 765"/>
                  <p:cNvCxnSpPr/>
                  <p:nvPr/>
                </p:nvCxnSpPr>
                <p:spPr>
                  <a:xfrm flipV="1">
                    <a:off x="5078195" y="4170299"/>
                    <a:ext cx="0" cy="1237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7" name="Straight Arrow Connector 766"/>
                  <p:cNvCxnSpPr/>
                  <p:nvPr/>
                </p:nvCxnSpPr>
                <p:spPr>
                  <a:xfrm flipV="1">
                    <a:off x="5181363" y="4049660"/>
                    <a:ext cx="0" cy="239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8" name="Straight Arrow Connector 767"/>
                  <p:cNvCxnSpPr/>
                  <p:nvPr/>
                </p:nvCxnSpPr>
                <p:spPr>
                  <a:xfrm flipV="1">
                    <a:off x="5488482" y="4073597"/>
                    <a:ext cx="0" cy="2154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69" name="Straight Arrow Connector 768"/>
                  <p:cNvCxnSpPr/>
                  <p:nvPr/>
                </p:nvCxnSpPr>
                <p:spPr>
                  <a:xfrm flipV="1">
                    <a:off x="5283736" y="3929978"/>
                    <a:ext cx="0" cy="3590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0" name="Straight Arrow Connector 769"/>
                  <p:cNvCxnSpPr/>
                  <p:nvPr/>
                </p:nvCxnSpPr>
                <p:spPr>
                  <a:xfrm flipV="1">
                    <a:off x="5590855" y="4121469"/>
                    <a:ext cx="0" cy="16755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1" name="Straight Arrow Connector 770"/>
                  <p:cNvCxnSpPr/>
                  <p:nvPr/>
                </p:nvCxnSpPr>
                <p:spPr>
                  <a:xfrm flipV="1">
                    <a:off x="5693226" y="4146594"/>
                    <a:ext cx="0" cy="1459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2" name="Straight Arrow Connector 771"/>
                  <p:cNvCxnSpPr/>
                  <p:nvPr/>
                </p:nvCxnSpPr>
                <p:spPr>
                  <a:xfrm flipV="1">
                    <a:off x="5488482" y="4102796"/>
                    <a:ext cx="0" cy="1897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3" name="Straight Arrow Connector 772"/>
                  <p:cNvCxnSpPr/>
                  <p:nvPr/>
                </p:nvCxnSpPr>
                <p:spPr>
                  <a:xfrm flipV="1">
                    <a:off x="6000345" y="4161194"/>
                    <a:ext cx="0" cy="1313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4" name="Straight Arrow Connector 773"/>
                  <p:cNvCxnSpPr/>
                  <p:nvPr/>
                </p:nvCxnSpPr>
                <p:spPr>
                  <a:xfrm flipV="1">
                    <a:off x="5283736" y="4088196"/>
                    <a:ext cx="0" cy="2106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5" name="Straight Arrow Connector 774"/>
                  <p:cNvCxnSpPr/>
                  <p:nvPr/>
                </p:nvCxnSpPr>
                <p:spPr>
                  <a:xfrm flipV="1">
                    <a:off x="5795599" y="4073597"/>
                    <a:ext cx="0" cy="2189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6" name="Straight Arrow Connector 775"/>
                  <p:cNvCxnSpPr/>
                  <p:nvPr/>
                </p:nvCxnSpPr>
                <p:spPr>
                  <a:xfrm flipV="1">
                    <a:off x="5590855" y="4102796"/>
                    <a:ext cx="0" cy="1897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7" name="Straight Arrow Connector 776"/>
                  <p:cNvCxnSpPr/>
                  <p:nvPr/>
                </p:nvCxnSpPr>
                <p:spPr>
                  <a:xfrm flipV="1">
                    <a:off x="6102718" y="4190393"/>
                    <a:ext cx="0" cy="1021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8" name="Straight Arrow Connector 777"/>
                  <p:cNvCxnSpPr/>
                  <p:nvPr/>
                </p:nvCxnSpPr>
                <p:spPr>
                  <a:xfrm flipV="1">
                    <a:off x="5386109" y="4131995"/>
                    <a:ext cx="0" cy="1605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79" name="Straight Arrow Connector 778"/>
                  <p:cNvCxnSpPr/>
                  <p:nvPr/>
                </p:nvCxnSpPr>
                <p:spPr>
                  <a:xfrm flipV="1">
                    <a:off x="5503802" y="4169086"/>
                    <a:ext cx="0" cy="1237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0" name="Straight Arrow Connector 779"/>
                  <p:cNvCxnSpPr/>
                  <p:nvPr/>
                </p:nvCxnSpPr>
                <p:spPr>
                  <a:xfrm flipV="1">
                    <a:off x="4197629" y="4091980"/>
                    <a:ext cx="0" cy="20308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1" name="Straight Arrow Connector 780"/>
                  <p:cNvCxnSpPr/>
                  <p:nvPr/>
                </p:nvCxnSpPr>
                <p:spPr>
                  <a:xfrm flipV="1">
                    <a:off x="3967389" y="4120594"/>
                    <a:ext cx="0" cy="1827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2" name="Straight Arrow Connector 781"/>
                  <p:cNvCxnSpPr/>
                  <p:nvPr/>
                </p:nvCxnSpPr>
                <p:spPr>
                  <a:xfrm flipV="1">
                    <a:off x="4542988" y="4112288"/>
                    <a:ext cx="0" cy="1827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3" name="Straight Arrow Connector 782"/>
                  <p:cNvCxnSpPr/>
                  <p:nvPr/>
                </p:nvCxnSpPr>
                <p:spPr>
                  <a:xfrm flipV="1">
                    <a:off x="4312748" y="4079976"/>
                    <a:ext cx="0" cy="21509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4" name="Straight Arrow Connector 783"/>
                  <p:cNvCxnSpPr/>
                  <p:nvPr/>
                </p:nvCxnSpPr>
                <p:spPr>
                  <a:xfrm flipV="1">
                    <a:off x="4082509" y="4039359"/>
                    <a:ext cx="0" cy="2640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5" name="Straight Arrow Connector 784"/>
                  <p:cNvCxnSpPr/>
                  <p:nvPr/>
                </p:nvCxnSpPr>
                <p:spPr>
                  <a:xfrm flipV="1">
                    <a:off x="4658108" y="4152906"/>
                    <a:ext cx="0" cy="14216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6" name="Straight Arrow Connector 785"/>
                  <p:cNvCxnSpPr/>
                  <p:nvPr/>
                </p:nvCxnSpPr>
                <p:spPr>
                  <a:xfrm flipV="1">
                    <a:off x="3852269" y="4079976"/>
                    <a:ext cx="0" cy="22743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7" name="Straight Arrow Connector 786"/>
                  <p:cNvCxnSpPr/>
                  <p:nvPr/>
                </p:nvCxnSpPr>
                <p:spPr>
                  <a:xfrm flipV="1">
                    <a:off x="4773227" y="4174223"/>
                    <a:ext cx="0" cy="123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8" name="Straight Arrow Connector 787"/>
                  <p:cNvCxnSpPr/>
                  <p:nvPr/>
                </p:nvCxnSpPr>
                <p:spPr>
                  <a:xfrm flipV="1">
                    <a:off x="4542988" y="4137062"/>
                    <a:ext cx="0" cy="16103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89" name="Straight Arrow Connector 788"/>
                  <p:cNvCxnSpPr/>
                  <p:nvPr/>
                </p:nvCxnSpPr>
                <p:spPr>
                  <a:xfrm flipV="1">
                    <a:off x="5118587" y="4186610"/>
                    <a:ext cx="0" cy="1114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0" name="Straight Arrow Connector 789"/>
                  <p:cNvCxnSpPr/>
                  <p:nvPr/>
                </p:nvCxnSpPr>
                <p:spPr>
                  <a:xfrm flipV="1">
                    <a:off x="4312748" y="4124675"/>
                    <a:ext cx="0" cy="178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1" name="Straight Arrow Connector 790"/>
                  <p:cNvCxnSpPr/>
                  <p:nvPr/>
                </p:nvCxnSpPr>
                <p:spPr>
                  <a:xfrm flipV="1">
                    <a:off x="4888347" y="4112288"/>
                    <a:ext cx="0" cy="185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2" name="Straight Arrow Connector 791"/>
                  <p:cNvCxnSpPr/>
                  <p:nvPr/>
                </p:nvCxnSpPr>
                <p:spPr>
                  <a:xfrm flipV="1">
                    <a:off x="4658108" y="4137062"/>
                    <a:ext cx="0" cy="16103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3" name="Straight Arrow Connector 792"/>
                  <p:cNvCxnSpPr/>
                  <p:nvPr/>
                </p:nvCxnSpPr>
                <p:spPr>
                  <a:xfrm flipV="1">
                    <a:off x="5233706" y="4211384"/>
                    <a:ext cx="0" cy="867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4" name="Straight Arrow Connector 793"/>
                  <p:cNvCxnSpPr/>
                  <p:nvPr/>
                </p:nvCxnSpPr>
                <p:spPr>
                  <a:xfrm flipV="1">
                    <a:off x="4427868" y="4161836"/>
                    <a:ext cx="0" cy="1362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5" name="Straight Arrow Connector 794"/>
                  <p:cNvCxnSpPr/>
                  <p:nvPr/>
                </p:nvCxnSpPr>
                <p:spPr>
                  <a:xfrm flipV="1">
                    <a:off x="4504614" y="4213226"/>
                    <a:ext cx="0" cy="86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6" name="Straight Arrow Connector 795"/>
                  <p:cNvCxnSpPr/>
                  <p:nvPr/>
                </p:nvCxnSpPr>
                <p:spPr>
                  <a:xfrm flipV="1">
                    <a:off x="4163519" y="4187244"/>
                    <a:ext cx="0" cy="1125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7" name="Straight Arrow Connector 796"/>
                  <p:cNvCxnSpPr/>
                  <p:nvPr/>
                </p:nvCxnSpPr>
                <p:spPr>
                  <a:xfrm flipV="1">
                    <a:off x="5016258" y="4221886"/>
                    <a:ext cx="0" cy="779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8" name="Straight Arrow Connector 797"/>
                  <p:cNvCxnSpPr/>
                  <p:nvPr/>
                </p:nvCxnSpPr>
                <p:spPr>
                  <a:xfrm flipV="1">
                    <a:off x="3822423" y="4178584"/>
                    <a:ext cx="0" cy="121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799" name="Straight Arrow Connector 798"/>
                  <p:cNvCxnSpPr/>
                  <p:nvPr/>
                </p:nvCxnSpPr>
                <p:spPr>
                  <a:xfrm flipV="1">
                    <a:off x="4675163" y="4169924"/>
                    <a:ext cx="0" cy="1299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0" name="Straight Arrow Connector 799"/>
                  <p:cNvCxnSpPr/>
                  <p:nvPr/>
                </p:nvCxnSpPr>
                <p:spPr>
                  <a:xfrm flipV="1">
                    <a:off x="4334067" y="4187244"/>
                    <a:ext cx="0" cy="1125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1" name="Straight Arrow Connector 800"/>
                  <p:cNvCxnSpPr/>
                  <p:nvPr/>
                </p:nvCxnSpPr>
                <p:spPr>
                  <a:xfrm flipV="1">
                    <a:off x="5186805" y="4239207"/>
                    <a:ext cx="0" cy="60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2" name="Straight Arrow Connector 801"/>
                  <p:cNvCxnSpPr/>
                  <p:nvPr/>
                </p:nvCxnSpPr>
                <p:spPr>
                  <a:xfrm flipV="1">
                    <a:off x="3992972" y="4204565"/>
                    <a:ext cx="0" cy="969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3" name="Straight Arrow Connector 802"/>
                  <p:cNvCxnSpPr/>
                  <p:nvPr/>
                </p:nvCxnSpPr>
                <p:spPr>
                  <a:xfrm flipV="1">
                    <a:off x="5357354" y="4248297"/>
                    <a:ext cx="0" cy="528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4" name="Straight Arrow Connector 803"/>
                  <p:cNvCxnSpPr/>
                  <p:nvPr/>
                </p:nvCxnSpPr>
                <p:spPr>
                  <a:xfrm flipV="1">
                    <a:off x="5016258" y="4232451"/>
                    <a:ext cx="0" cy="686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5" name="Straight Arrow Connector 804"/>
                  <p:cNvCxnSpPr/>
                  <p:nvPr/>
                </p:nvCxnSpPr>
                <p:spPr>
                  <a:xfrm flipV="1">
                    <a:off x="5868996" y="4253580"/>
                    <a:ext cx="0" cy="475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6" name="Straight Arrow Connector 805"/>
                  <p:cNvCxnSpPr/>
                  <p:nvPr/>
                </p:nvCxnSpPr>
                <p:spPr>
                  <a:xfrm flipV="1">
                    <a:off x="4675163" y="4227168"/>
                    <a:ext cx="0" cy="762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7" name="Straight Arrow Connector 806"/>
                  <p:cNvCxnSpPr/>
                  <p:nvPr/>
                </p:nvCxnSpPr>
                <p:spPr>
                  <a:xfrm flipV="1">
                    <a:off x="5527901" y="4221886"/>
                    <a:ext cx="0" cy="7923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8" name="Straight Arrow Connector 807"/>
                  <p:cNvCxnSpPr/>
                  <p:nvPr/>
                </p:nvCxnSpPr>
                <p:spPr>
                  <a:xfrm flipV="1">
                    <a:off x="5186805" y="4232451"/>
                    <a:ext cx="0" cy="686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09" name="Straight Arrow Connector 808"/>
                  <p:cNvCxnSpPr/>
                  <p:nvPr/>
                </p:nvCxnSpPr>
                <p:spPr>
                  <a:xfrm flipV="1">
                    <a:off x="6039545" y="4264144"/>
                    <a:ext cx="0" cy="3697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0" name="Straight Arrow Connector 809"/>
                  <p:cNvCxnSpPr/>
                  <p:nvPr/>
                </p:nvCxnSpPr>
                <p:spPr>
                  <a:xfrm flipV="1">
                    <a:off x="4845710" y="4243015"/>
                    <a:ext cx="0" cy="58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1" name="Straight Arrow Connector 810"/>
                  <p:cNvCxnSpPr/>
                  <p:nvPr/>
                </p:nvCxnSpPr>
                <p:spPr>
                  <a:xfrm flipV="1">
                    <a:off x="4974613" y="4186357"/>
                    <a:ext cx="0" cy="1124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2" name="Straight Arrow Connector 811"/>
                  <p:cNvCxnSpPr/>
                  <p:nvPr/>
                </p:nvCxnSpPr>
                <p:spPr>
                  <a:xfrm flipV="1">
                    <a:off x="5358346" y="4197599"/>
                    <a:ext cx="0" cy="10117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3" name="Straight Arrow Connector 812"/>
                  <p:cNvCxnSpPr/>
                  <p:nvPr/>
                </p:nvCxnSpPr>
                <p:spPr>
                  <a:xfrm flipV="1">
                    <a:off x="5102524" y="4130149"/>
                    <a:ext cx="0" cy="1686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4" name="Straight Arrow Connector 813"/>
                  <p:cNvCxnSpPr/>
                  <p:nvPr/>
                </p:nvCxnSpPr>
                <p:spPr>
                  <a:xfrm flipV="1">
                    <a:off x="5486257" y="4220082"/>
                    <a:ext cx="0" cy="78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5" name="Straight Arrow Connector 814"/>
                  <p:cNvCxnSpPr/>
                  <p:nvPr/>
                </p:nvCxnSpPr>
                <p:spPr>
                  <a:xfrm flipV="1">
                    <a:off x="5614167" y="4231882"/>
                    <a:ext cx="0" cy="6856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6" name="Straight Arrow Connector 815"/>
                  <p:cNvCxnSpPr/>
                  <p:nvPr/>
                </p:nvCxnSpPr>
                <p:spPr>
                  <a:xfrm flipV="1">
                    <a:off x="5358346" y="4211312"/>
                    <a:ext cx="0" cy="891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7" name="Straight Arrow Connector 816"/>
                  <p:cNvCxnSpPr/>
                  <p:nvPr/>
                </p:nvCxnSpPr>
                <p:spPr>
                  <a:xfrm flipV="1">
                    <a:off x="5997900" y="4238739"/>
                    <a:ext cx="0" cy="61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8" name="Straight Arrow Connector 817"/>
                  <p:cNvCxnSpPr/>
                  <p:nvPr/>
                </p:nvCxnSpPr>
                <p:spPr>
                  <a:xfrm flipV="1">
                    <a:off x="5102524" y="4204456"/>
                    <a:ext cx="0" cy="989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19" name="Straight Arrow Connector 818"/>
                  <p:cNvCxnSpPr/>
                  <p:nvPr/>
                </p:nvCxnSpPr>
                <p:spPr>
                  <a:xfrm flipV="1">
                    <a:off x="5742078" y="4197599"/>
                    <a:ext cx="0" cy="1028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0" name="Straight Arrow Connector 819"/>
                  <p:cNvCxnSpPr/>
                  <p:nvPr/>
                </p:nvCxnSpPr>
                <p:spPr>
                  <a:xfrm flipV="1">
                    <a:off x="5486257" y="4211312"/>
                    <a:ext cx="0" cy="891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1" name="Straight Arrow Connector 820"/>
                  <p:cNvCxnSpPr/>
                  <p:nvPr/>
                </p:nvCxnSpPr>
                <p:spPr>
                  <a:xfrm flipV="1">
                    <a:off x="6125811" y="4252452"/>
                    <a:ext cx="0" cy="479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2" name="Straight Arrow Connector 821"/>
                  <p:cNvCxnSpPr/>
                  <p:nvPr/>
                </p:nvCxnSpPr>
                <p:spPr>
                  <a:xfrm flipV="1">
                    <a:off x="5230435" y="4225026"/>
                    <a:ext cx="0" cy="754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3" name="Straight Arrow Connector 822"/>
                  <p:cNvCxnSpPr/>
                  <p:nvPr/>
                </p:nvCxnSpPr>
                <p:spPr>
                  <a:xfrm flipV="1">
                    <a:off x="5377488" y="4242446"/>
                    <a:ext cx="0" cy="58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4" name="Straight Arrow Connector 823"/>
                  <p:cNvCxnSpPr/>
                  <p:nvPr/>
                </p:nvCxnSpPr>
                <p:spPr>
                  <a:xfrm flipV="1">
                    <a:off x="3707904"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5" name="Straight Arrow Connector 824"/>
                  <p:cNvCxnSpPr/>
                  <p:nvPr/>
                </p:nvCxnSpPr>
                <p:spPr>
                  <a:xfrm flipV="1">
                    <a:off x="3419872"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6" name="Straight Arrow Connector 825"/>
                  <p:cNvCxnSpPr/>
                  <p:nvPr/>
                </p:nvCxnSpPr>
                <p:spPr>
                  <a:xfrm flipV="1">
                    <a:off x="3851920"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7" name="Straight Arrow Connector 826"/>
                  <p:cNvCxnSpPr/>
                  <p:nvPr/>
                </p:nvCxnSpPr>
                <p:spPr>
                  <a:xfrm flipV="1">
                    <a:off x="4139952"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8" name="Straight Arrow Connector 827"/>
                  <p:cNvCxnSpPr/>
                  <p:nvPr/>
                </p:nvCxnSpPr>
                <p:spPr>
                  <a:xfrm flipV="1">
                    <a:off x="4499992" y="3704392"/>
                    <a:ext cx="0" cy="56847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29" name="Straight Arrow Connector 828"/>
                  <p:cNvCxnSpPr/>
                  <p:nvPr/>
                </p:nvCxnSpPr>
                <p:spPr>
                  <a:xfrm flipV="1">
                    <a:off x="3059832"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0" name="Straight Arrow Connector 829"/>
                  <p:cNvCxnSpPr/>
                  <p:nvPr/>
                </p:nvCxnSpPr>
                <p:spPr>
                  <a:xfrm flipV="1">
                    <a:off x="320384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1" name="Straight Arrow Connector 830"/>
                  <p:cNvCxnSpPr/>
                  <p:nvPr/>
                </p:nvCxnSpPr>
                <p:spPr>
                  <a:xfrm flipH="1" flipV="1">
                    <a:off x="3491880" y="3443405"/>
                    <a:ext cx="10920" cy="8527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2" name="Straight Arrow Connector 831"/>
                  <p:cNvCxnSpPr/>
                  <p:nvPr/>
                </p:nvCxnSpPr>
                <p:spPr>
                  <a:xfrm flipV="1">
                    <a:off x="385192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3" name="Straight Arrow Connector 832"/>
                  <p:cNvCxnSpPr/>
                  <p:nvPr/>
                </p:nvCxnSpPr>
                <p:spPr>
                  <a:xfrm flipV="1">
                    <a:off x="3923928"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4" name="Straight Arrow Connector 833"/>
                  <p:cNvCxnSpPr/>
                  <p:nvPr/>
                </p:nvCxnSpPr>
                <p:spPr>
                  <a:xfrm flipV="1">
                    <a:off x="3275856"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5" name="Straight Arrow Connector 55"/>
                  <p:cNvCxnSpPr/>
                  <p:nvPr/>
                </p:nvCxnSpPr>
                <p:spPr>
                  <a:xfrm flipV="1">
                    <a:off x="3635896"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6" name="Straight Arrow Connector 835"/>
                  <p:cNvCxnSpPr/>
                  <p:nvPr/>
                </p:nvCxnSpPr>
                <p:spPr>
                  <a:xfrm flipV="1">
                    <a:off x="4067944"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7" name="Straight Arrow Connector 836"/>
                  <p:cNvCxnSpPr/>
                  <p:nvPr/>
                </p:nvCxnSpPr>
                <p:spPr>
                  <a:xfrm flipV="1">
                    <a:off x="4355976" y="3784487"/>
                    <a:ext cx="0" cy="511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8" name="Straight Arrow Connector 837"/>
                  <p:cNvCxnSpPr/>
                  <p:nvPr/>
                </p:nvCxnSpPr>
                <p:spPr>
                  <a:xfrm flipV="1">
                    <a:off x="4716016" y="3761239"/>
                    <a:ext cx="0" cy="511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39" name="Straight Arrow Connector 838"/>
                  <p:cNvCxnSpPr/>
                  <p:nvPr/>
                </p:nvCxnSpPr>
                <p:spPr>
                  <a:xfrm flipV="1">
                    <a:off x="3275856"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0" name="Straight Arrow Connector 839"/>
                  <p:cNvCxnSpPr/>
                  <p:nvPr/>
                </p:nvCxnSpPr>
                <p:spPr>
                  <a:xfrm flipV="1">
                    <a:off x="3419872"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1" name="Straight Arrow Connector 840"/>
                  <p:cNvCxnSpPr/>
                  <p:nvPr/>
                </p:nvCxnSpPr>
                <p:spPr>
                  <a:xfrm flipV="1">
                    <a:off x="372960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2" name="Straight Arrow Connector 841"/>
                  <p:cNvCxnSpPr/>
                  <p:nvPr/>
                </p:nvCxnSpPr>
                <p:spPr>
                  <a:xfrm flipV="1">
                    <a:off x="4067944"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3" name="Straight Arrow Connector 842"/>
                  <p:cNvCxnSpPr/>
                  <p:nvPr/>
                </p:nvCxnSpPr>
                <p:spPr>
                  <a:xfrm flipV="1">
                    <a:off x="3779912"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4" name="Straight Arrow Connector 843"/>
                  <p:cNvCxnSpPr/>
                  <p:nvPr/>
                </p:nvCxnSpPr>
                <p:spPr>
                  <a:xfrm flipV="1">
                    <a:off x="3923928"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5" name="Straight Arrow Connector 844"/>
                  <p:cNvCxnSpPr/>
                  <p:nvPr/>
                </p:nvCxnSpPr>
                <p:spPr>
                  <a:xfrm flipV="1">
                    <a:off x="4211960"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6" name="Straight Arrow Connector 845"/>
                  <p:cNvCxnSpPr/>
                  <p:nvPr/>
                </p:nvCxnSpPr>
                <p:spPr>
                  <a:xfrm flipV="1">
                    <a:off x="4572000" y="3670793"/>
                    <a:ext cx="0" cy="6020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7" name="Straight Arrow Connector 846"/>
                  <p:cNvCxnSpPr/>
                  <p:nvPr/>
                </p:nvCxnSpPr>
                <p:spPr>
                  <a:xfrm flipV="1">
                    <a:off x="3402000" y="3565707"/>
                    <a:ext cx="0" cy="7304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8" name="Straight Arrow Connector 847"/>
                  <p:cNvCxnSpPr/>
                  <p:nvPr/>
                </p:nvCxnSpPr>
                <p:spPr>
                  <a:xfrm flipV="1">
                    <a:off x="402120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49" name="Straight Arrow Connector 848"/>
                  <p:cNvCxnSpPr/>
                  <p:nvPr/>
                </p:nvCxnSpPr>
                <p:spPr>
                  <a:xfrm flipV="1">
                    <a:off x="4139952" y="3500252"/>
                    <a:ext cx="0" cy="7844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0" name="Straight Arrow Connector 849"/>
                  <p:cNvCxnSpPr/>
                  <p:nvPr/>
                </p:nvCxnSpPr>
                <p:spPr>
                  <a:xfrm flipV="1">
                    <a:off x="4427984" y="3557099"/>
                    <a:ext cx="0" cy="7390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1" name="Straight Arrow Connector 79"/>
                  <p:cNvCxnSpPr/>
                  <p:nvPr/>
                </p:nvCxnSpPr>
                <p:spPr>
                  <a:xfrm flipV="1">
                    <a:off x="4788024" y="3874933"/>
                    <a:ext cx="0" cy="39792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2" name="Straight Arrow Connector 80"/>
                  <p:cNvCxnSpPr/>
                  <p:nvPr/>
                </p:nvCxnSpPr>
                <p:spPr>
                  <a:xfrm flipV="1">
                    <a:off x="3779912"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3" name="Straight Arrow Connector 852"/>
                  <p:cNvCxnSpPr/>
                  <p:nvPr/>
                </p:nvCxnSpPr>
                <p:spPr>
                  <a:xfrm flipV="1">
                    <a:off x="4139952"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4" name="Straight Arrow Connector 853"/>
                  <p:cNvCxnSpPr/>
                  <p:nvPr/>
                </p:nvCxnSpPr>
                <p:spPr>
                  <a:xfrm flipV="1">
                    <a:off x="3211200"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5" name="Straight Arrow Connector 854"/>
                  <p:cNvCxnSpPr/>
                  <p:nvPr/>
                </p:nvCxnSpPr>
                <p:spPr>
                  <a:xfrm flipV="1">
                    <a:off x="3347864"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6" name="Straight Arrow Connector 855"/>
                  <p:cNvCxnSpPr/>
                  <p:nvPr/>
                </p:nvCxnSpPr>
                <p:spPr>
                  <a:xfrm flipV="1">
                    <a:off x="3131840"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7" name="Straight Arrow Connector 856"/>
                  <p:cNvCxnSpPr/>
                  <p:nvPr/>
                </p:nvCxnSpPr>
                <p:spPr>
                  <a:xfrm flipV="1">
                    <a:off x="320384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8" name="Straight Arrow Connector 857"/>
                  <p:cNvCxnSpPr/>
                  <p:nvPr/>
                </p:nvCxnSpPr>
                <p:spPr>
                  <a:xfrm flipV="1">
                    <a:off x="3275856"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59" name="Straight Arrow Connector 858"/>
                  <p:cNvCxnSpPr/>
                  <p:nvPr/>
                </p:nvCxnSpPr>
                <p:spPr>
                  <a:xfrm flipV="1">
                    <a:off x="3275856"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0" name="Straight Arrow Connector 859"/>
                  <p:cNvCxnSpPr/>
                  <p:nvPr/>
                </p:nvCxnSpPr>
                <p:spPr>
                  <a:xfrm flipV="1">
                    <a:off x="356388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1" name="Straight Arrow Connector 860"/>
                  <p:cNvCxnSpPr/>
                  <p:nvPr/>
                </p:nvCxnSpPr>
                <p:spPr>
                  <a:xfrm flipV="1">
                    <a:off x="4283968" y="3670793"/>
                    <a:ext cx="0" cy="6366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2" name="Straight Arrow Connector 861"/>
                  <p:cNvCxnSpPr/>
                  <p:nvPr/>
                </p:nvCxnSpPr>
                <p:spPr>
                  <a:xfrm flipV="1">
                    <a:off x="4860032" y="3934603"/>
                    <a:ext cx="0" cy="346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3" name="Straight Arrow Connector 862"/>
                  <p:cNvCxnSpPr/>
                  <p:nvPr/>
                </p:nvCxnSpPr>
                <p:spPr>
                  <a:xfrm flipV="1">
                    <a:off x="4716016" y="3830584"/>
                    <a:ext cx="0" cy="4507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4" name="Straight Arrow Connector 863"/>
                  <p:cNvCxnSpPr/>
                  <p:nvPr/>
                </p:nvCxnSpPr>
                <p:spPr>
                  <a:xfrm flipV="1">
                    <a:off x="5076056" y="3969276"/>
                    <a:ext cx="0" cy="31205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5" name="Straight Arrow Connector 864"/>
                  <p:cNvCxnSpPr/>
                  <p:nvPr/>
                </p:nvCxnSpPr>
                <p:spPr>
                  <a:xfrm flipV="1">
                    <a:off x="4572000" y="3795912"/>
                    <a:ext cx="0" cy="50019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6" name="Straight Arrow Connector 865"/>
                  <p:cNvCxnSpPr/>
                  <p:nvPr/>
                </p:nvCxnSpPr>
                <p:spPr>
                  <a:xfrm flipV="1">
                    <a:off x="4932040" y="3761239"/>
                    <a:ext cx="0" cy="5200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7" name="Straight Arrow Connector 866"/>
                  <p:cNvCxnSpPr/>
                  <p:nvPr/>
                </p:nvCxnSpPr>
                <p:spPr>
                  <a:xfrm flipV="1">
                    <a:off x="4788024" y="3830584"/>
                    <a:ext cx="0" cy="4507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8" name="Straight Arrow Connector 867"/>
                  <p:cNvCxnSpPr/>
                  <p:nvPr/>
                </p:nvCxnSpPr>
                <p:spPr>
                  <a:xfrm flipV="1">
                    <a:off x="5148064" y="4038621"/>
                    <a:ext cx="0" cy="242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69" name="Straight Arrow Connector 868"/>
                  <p:cNvCxnSpPr/>
                  <p:nvPr/>
                </p:nvCxnSpPr>
                <p:spPr>
                  <a:xfrm flipV="1">
                    <a:off x="4644008" y="3899930"/>
                    <a:ext cx="0" cy="3814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0" name="Straight Arrow Connector 869"/>
                  <p:cNvCxnSpPr/>
                  <p:nvPr/>
                </p:nvCxnSpPr>
                <p:spPr>
                  <a:xfrm flipV="1">
                    <a:off x="3518550"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1" name="Straight Arrow Connector 870"/>
                  <p:cNvCxnSpPr/>
                  <p:nvPr/>
                </p:nvCxnSpPr>
                <p:spPr>
                  <a:xfrm flipV="1">
                    <a:off x="3091836"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2" name="Straight Arrow Connector 871"/>
                  <p:cNvCxnSpPr/>
                  <p:nvPr/>
                </p:nvCxnSpPr>
                <p:spPr>
                  <a:xfrm flipV="1">
                    <a:off x="3731907"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3" name="Straight Arrow Connector 872"/>
                  <p:cNvCxnSpPr/>
                  <p:nvPr/>
                </p:nvCxnSpPr>
                <p:spPr>
                  <a:xfrm flipV="1">
                    <a:off x="4158621" y="3849843"/>
                    <a:ext cx="0" cy="43635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4" name="Straight Arrow Connector 873"/>
                  <p:cNvCxnSpPr/>
                  <p:nvPr/>
                </p:nvCxnSpPr>
                <p:spPr>
                  <a:xfrm flipV="1">
                    <a:off x="4692013" y="4043777"/>
                    <a:ext cx="0" cy="24241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5" name="Straight Arrow Connector 874"/>
                  <p:cNvCxnSpPr/>
                  <p:nvPr/>
                </p:nvCxnSpPr>
                <p:spPr>
                  <a:xfrm flipV="1">
                    <a:off x="3214692"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6" name="Straight Arrow Connector 875"/>
                  <p:cNvCxnSpPr/>
                  <p:nvPr/>
                </p:nvCxnSpPr>
                <p:spPr>
                  <a:xfrm flipV="1">
                    <a:off x="3731907"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7" name="Straight Arrow Connector 876"/>
                  <p:cNvCxnSpPr/>
                  <p:nvPr/>
                </p:nvCxnSpPr>
                <p:spPr>
                  <a:xfrm flipV="1">
                    <a:off x="3838585"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8" name="Straight Arrow Connector 877"/>
                  <p:cNvCxnSpPr/>
                  <p:nvPr/>
                </p:nvCxnSpPr>
                <p:spPr>
                  <a:xfrm flipV="1">
                    <a:off x="3411871"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79" name="Straight Arrow Connector 878"/>
                  <p:cNvCxnSpPr/>
                  <p:nvPr/>
                </p:nvCxnSpPr>
                <p:spPr>
                  <a:xfrm flipV="1">
                    <a:off x="4051942"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0" name="Straight Arrow Connector 879"/>
                  <p:cNvCxnSpPr/>
                  <p:nvPr/>
                </p:nvCxnSpPr>
                <p:spPr>
                  <a:xfrm flipV="1">
                    <a:off x="4478656" y="3971052"/>
                    <a:ext cx="0" cy="315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1" name="Straight Arrow Connector 880"/>
                  <p:cNvCxnSpPr/>
                  <p:nvPr/>
                </p:nvCxnSpPr>
                <p:spPr>
                  <a:xfrm flipV="1">
                    <a:off x="5012049" y="4068019"/>
                    <a:ext cx="0" cy="2181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2" name="Straight Arrow Connector 881"/>
                  <p:cNvCxnSpPr/>
                  <p:nvPr/>
                </p:nvCxnSpPr>
                <p:spPr>
                  <a:xfrm flipV="1">
                    <a:off x="3091836" y="3825601"/>
                    <a:ext cx="0" cy="4605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3" name="Straight Arrow Connector 882"/>
                  <p:cNvCxnSpPr/>
                  <p:nvPr/>
                </p:nvCxnSpPr>
                <p:spPr>
                  <a:xfrm flipV="1">
                    <a:off x="3550692"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4" name="Straight Arrow Connector 883"/>
                  <p:cNvCxnSpPr/>
                  <p:nvPr/>
                </p:nvCxnSpPr>
                <p:spPr>
                  <a:xfrm flipV="1">
                    <a:off x="4051942"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5" name="Straight Arrow Connector 884"/>
                  <p:cNvCxnSpPr/>
                  <p:nvPr/>
                </p:nvCxnSpPr>
                <p:spPr>
                  <a:xfrm flipV="1">
                    <a:off x="3625228"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6" name="Straight Arrow Connector 885"/>
                  <p:cNvCxnSpPr/>
                  <p:nvPr/>
                </p:nvCxnSpPr>
                <p:spPr>
                  <a:xfrm flipV="1">
                    <a:off x="3838585"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7" name="Straight Arrow Connector 886"/>
                  <p:cNvCxnSpPr/>
                  <p:nvPr/>
                </p:nvCxnSpPr>
                <p:spPr>
                  <a:xfrm flipV="1">
                    <a:off x="4265299" y="3946810"/>
                    <a:ext cx="0" cy="3393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8" name="Straight Arrow Connector 887"/>
                  <p:cNvCxnSpPr/>
                  <p:nvPr/>
                </p:nvCxnSpPr>
                <p:spPr>
                  <a:xfrm flipV="1">
                    <a:off x="4798692" y="3922568"/>
                    <a:ext cx="0" cy="3636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89" name="Straight Arrow Connector 888"/>
                  <p:cNvCxnSpPr/>
                  <p:nvPr/>
                </p:nvCxnSpPr>
                <p:spPr>
                  <a:xfrm flipV="1">
                    <a:off x="3838585"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0" name="Straight Arrow Connector 889"/>
                  <p:cNvCxnSpPr/>
                  <p:nvPr/>
                </p:nvCxnSpPr>
                <p:spPr>
                  <a:xfrm flipV="1">
                    <a:off x="3982692"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1" name="Straight Arrow Connector 890"/>
                  <p:cNvCxnSpPr/>
                  <p:nvPr/>
                </p:nvCxnSpPr>
                <p:spPr>
                  <a:xfrm flipV="1">
                    <a:off x="4158621"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2" name="Straight Arrow Connector 891"/>
                  <p:cNvCxnSpPr/>
                  <p:nvPr/>
                </p:nvCxnSpPr>
                <p:spPr>
                  <a:xfrm flipV="1">
                    <a:off x="4585335" y="3971052"/>
                    <a:ext cx="0" cy="315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3" name="Straight Arrow Connector 892"/>
                  <p:cNvCxnSpPr/>
                  <p:nvPr/>
                </p:nvCxnSpPr>
                <p:spPr>
                  <a:xfrm flipV="1">
                    <a:off x="5118727" y="4116503"/>
                    <a:ext cx="0" cy="1696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4" name="Straight Arrow Connector 893"/>
                  <p:cNvCxnSpPr/>
                  <p:nvPr/>
                </p:nvCxnSpPr>
                <p:spPr>
                  <a:xfrm flipV="1">
                    <a:off x="3625228"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5" name="Straight Arrow Connector 894"/>
                  <p:cNvCxnSpPr/>
                  <p:nvPr/>
                </p:nvCxnSpPr>
                <p:spPr>
                  <a:xfrm flipV="1">
                    <a:off x="4158621"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6" name="Straight Arrow Connector 895"/>
                  <p:cNvCxnSpPr/>
                  <p:nvPr/>
                </p:nvCxnSpPr>
                <p:spPr>
                  <a:xfrm flipV="1">
                    <a:off x="3305193"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7" name="Straight Arrow Connector 896"/>
                  <p:cNvCxnSpPr/>
                  <p:nvPr/>
                </p:nvCxnSpPr>
                <p:spPr>
                  <a:xfrm flipV="1">
                    <a:off x="4371978" y="4019535"/>
                    <a:ext cx="0" cy="2714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8" name="Straight Arrow Connector 897"/>
                  <p:cNvCxnSpPr/>
                  <p:nvPr/>
                </p:nvCxnSpPr>
                <p:spPr>
                  <a:xfrm flipV="1">
                    <a:off x="5225406" y="4141949"/>
                    <a:ext cx="0" cy="147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899" name="Straight Arrow Connector 898"/>
                  <p:cNvCxnSpPr/>
                  <p:nvPr/>
                </p:nvCxnSpPr>
                <p:spPr>
                  <a:xfrm flipV="1">
                    <a:off x="5012049" y="4097591"/>
                    <a:ext cx="0" cy="1922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0" name="Straight Arrow Connector 899"/>
                  <p:cNvCxnSpPr/>
                  <p:nvPr/>
                </p:nvCxnSpPr>
                <p:spPr>
                  <a:xfrm flipV="1">
                    <a:off x="5545441" y="4156734"/>
                    <a:ext cx="0" cy="1330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1" name="Straight Arrow Connector 900"/>
                  <p:cNvCxnSpPr/>
                  <p:nvPr/>
                </p:nvCxnSpPr>
                <p:spPr>
                  <a:xfrm flipV="1">
                    <a:off x="4798692" y="4082805"/>
                    <a:ext cx="0" cy="2133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2" name="Straight Arrow Connector 901"/>
                  <p:cNvCxnSpPr/>
                  <p:nvPr/>
                </p:nvCxnSpPr>
                <p:spPr>
                  <a:xfrm flipV="1">
                    <a:off x="5332084" y="4068019"/>
                    <a:ext cx="0" cy="22178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3" name="Straight Arrow Connector 902"/>
                  <p:cNvCxnSpPr/>
                  <p:nvPr/>
                </p:nvCxnSpPr>
                <p:spPr>
                  <a:xfrm flipV="1">
                    <a:off x="5118727" y="4097591"/>
                    <a:ext cx="0" cy="1922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4" name="Straight Arrow Connector 903"/>
                  <p:cNvCxnSpPr/>
                  <p:nvPr/>
                </p:nvCxnSpPr>
                <p:spPr>
                  <a:xfrm flipV="1">
                    <a:off x="5652120" y="4186306"/>
                    <a:ext cx="0" cy="1035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5" name="Straight Arrow Connector 904"/>
                  <p:cNvCxnSpPr/>
                  <p:nvPr/>
                </p:nvCxnSpPr>
                <p:spPr>
                  <a:xfrm flipV="1">
                    <a:off x="4905370" y="4127162"/>
                    <a:ext cx="0" cy="16264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6" name="Straight Arrow Connector 905"/>
                  <p:cNvCxnSpPr/>
                  <p:nvPr/>
                </p:nvCxnSpPr>
                <p:spPr>
                  <a:xfrm flipV="1">
                    <a:off x="4986000" y="3968569"/>
                    <a:ext cx="0" cy="3146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7" name="Straight Arrow Connector 906"/>
                  <p:cNvCxnSpPr/>
                  <p:nvPr/>
                </p:nvCxnSpPr>
                <p:spPr>
                  <a:xfrm flipV="1">
                    <a:off x="5226027" y="4000037"/>
                    <a:ext cx="0" cy="2832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8" name="Straight Arrow Connector 907"/>
                  <p:cNvCxnSpPr/>
                  <p:nvPr/>
                </p:nvCxnSpPr>
                <p:spPr>
                  <a:xfrm flipV="1">
                    <a:off x="5066009" y="3811233"/>
                    <a:ext cx="0" cy="4720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09" name="Straight Arrow Connector 908"/>
                  <p:cNvCxnSpPr/>
                  <p:nvPr/>
                </p:nvCxnSpPr>
                <p:spPr>
                  <a:xfrm flipV="1">
                    <a:off x="5306036" y="4062970"/>
                    <a:ext cx="0" cy="22027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0" name="Straight Arrow Connector 909"/>
                  <p:cNvCxnSpPr/>
                  <p:nvPr/>
                </p:nvCxnSpPr>
                <p:spPr>
                  <a:xfrm flipV="1">
                    <a:off x="5386044" y="4096000"/>
                    <a:ext cx="0" cy="1919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1" name="Straight Arrow Connector 910"/>
                  <p:cNvCxnSpPr/>
                  <p:nvPr/>
                </p:nvCxnSpPr>
                <p:spPr>
                  <a:xfrm flipV="1">
                    <a:off x="5226027" y="4038422"/>
                    <a:ext cx="0" cy="2495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2" name="Straight Arrow Connector 911"/>
                  <p:cNvCxnSpPr/>
                  <p:nvPr/>
                </p:nvCxnSpPr>
                <p:spPr>
                  <a:xfrm flipV="1">
                    <a:off x="5626071" y="4115193"/>
                    <a:ext cx="0" cy="1727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3" name="Straight Arrow Connector 912"/>
                  <p:cNvCxnSpPr/>
                  <p:nvPr/>
                </p:nvCxnSpPr>
                <p:spPr>
                  <a:xfrm flipV="1">
                    <a:off x="5066009" y="4019229"/>
                    <a:ext cx="0" cy="2768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4" name="Straight Arrow Connector 913"/>
                  <p:cNvCxnSpPr/>
                  <p:nvPr/>
                </p:nvCxnSpPr>
                <p:spPr>
                  <a:xfrm flipV="1">
                    <a:off x="5466053" y="4000037"/>
                    <a:ext cx="0" cy="2878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5" name="Straight Arrow Connector 914"/>
                  <p:cNvCxnSpPr/>
                  <p:nvPr/>
                </p:nvCxnSpPr>
                <p:spPr>
                  <a:xfrm flipV="1">
                    <a:off x="5306036" y="4038422"/>
                    <a:ext cx="0" cy="2495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6" name="Straight Arrow Connector 915"/>
                  <p:cNvCxnSpPr/>
                  <p:nvPr/>
                </p:nvCxnSpPr>
                <p:spPr>
                  <a:xfrm flipV="1">
                    <a:off x="5706080" y="4153579"/>
                    <a:ext cx="0" cy="1343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7" name="Straight Arrow Connector 916"/>
                  <p:cNvCxnSpPr/>
                  <p:nvPr/>
                </p:nvCxnSpPr>
                <p:spPr>
                  <a:xfrm flipV="1">
                    <a:off x="5146018" y="4076808"/>
                    <a:ext cx="0" cy="2111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8" name="Straight Arrow Connector 917"/>
                  <p:cNvCxnSpPr/>
                  <p:nvPr/>
                </p:nvCxnSpPr>
                <p:spPr>
                  <a:xfrm flipV="1">
                    <a:off x="5238000" y="4125568"/>
                    <a:ext cx="0" cy="16264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19" name="Straight Arrow Connector 918"/>
                  <p:cNvCxnSpPr/>
                  <p:nvPr/>
                </p:nvCxnSpPr>
                <p:spPr>
                  <a:xfrm flipV="1">
                    <a:off x="4217168" y="4024203"/>
                    <a:ext cx="0" cy="2669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0" name="Straight Arrow Connector 919"/>
                  <p:cNvCxnSpPr/>
                  <p:nvPr/>
                </p:nvCxnSpPr>
                <p:spPr>
                  <a:xfrm flipV="1">
                    <a:off x="4037225" y="4061819"/>
                    <a:ext cx="0" cy="2402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1" name="Straight Arrow Connector 920"/>
                  <p:cNvCxnSpPr/>
                  <p:nvPr/>
                </p:nvCxnSpPr>
                <p:spPr>
                  <a:xfrm flipV="1">
                    <a:off x="4487081" y="4050901"/>
                    <a:ext cx="0" cy="2402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2" name="Straight Arrow Connector 921"/>
                  <p:cNvCxnSpPr/>
                  <p:nvPr/>
                </p:nvCxnSpPr>
                <p:spPr>
                  <a:xfrm flipV="1">
                    <a:off x="4307139" y="4008423"/>
                    <a:ext cx="0" cy="2827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3" name="Straight Arrow Connector 922"/>
                  <p:cNvCxnSpPr/>
                  <p:nvPr/>
                </p:nvCxnSpPr>
                <p:spPr>
                  <a:xfrm flipV="1">
                    <a:off x="4127197" y="3955027"/>
                    <a:ext cx="0" cy="34707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4" name="Straight Arrow Connector 923"/>
                  <p:cNvCxnSpPr/>
                  <p:nvPr/>
                </p:nvCxnSpPr>
                <p:spPr>
                  <a:xfrm flipV="1">
                    <a:off x="4577053" y="4104297"/>
                    <a:ext cx="0" cy="1868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5" name="Straight Arrow Connector 924"/>
                  <p:cNvCxnSpPr/>
                  <p:nvPr/>
                </p:nvCxnSpPr>
                <p:spPr>
                  <a:xfrm flipV="1">
                    <a:off x="3947254" y="4008423"/>
                    <a:ext cx="0" cy="2989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6" name="Straight Arrow Connector 925"/>
                  <p:cNvCxnSpPr/>
                  <p:nvPr/>
                </p:nvCxnSpPr>
                <p:spPr>
                  <a:xfrm flipV="1">
                    <a:off x="4667024" y="4132321"/>
                    <a:ext cx="0" cy="1628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7" name="Straight Arrow Connector 926"/>
                  <p:cNvCxnSpPr/>
                  <p:nvPr/>
                </p:nvCxnSpPr>
                <p:spPr>
                  <a:xfrm flipV="1">
                    <a:off x="4487081" y="4083469"/>
                    <a:ext cx="0" cy="211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8" name="Straight Arrow Connector 927"/>
                  <p:cNvCxnSpPr/>
                  <p:nvPr/>
                </p:nvCxnSpPr>
                <p:spPr>
                  <a:xfrm flipV="1">
                    <a:off x="4936937" y="4148605"/>
                    <a:ext cx="0" cy="146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29" name="Straight Arrow Connector 928"/>
                  <p:cNvCxnSpPr/>
                  <p:nvPr/>
                </p:nvCxnSpPr>
                <p:spPr>
                  <a:xfrm flipV="1">
                    <a:off x="4307139" y="4067185"/>
                    <a:ext cx="0" cy="2349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0" name="Straight Arrow Connector 929"/>
                  <p:cNvCxnSpPr/>
                  <p:nvPr/>
                </p:nvCxnSpPr>
                <p:spPr>
                  <a:xfrm flipV="1">
                    <a:off x="4756995" y="4050901"/>
                    <a:ext cx="0" cy="2442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1" name="Straight Arrow Connector 930"/>
                  <p:cNvCxnSpPr/>
                  <p:nvPr/>
                </p:nvCxnSpPr>
                <p:spPr>
                  <a:xfrm flipV="1">
                    <a:off x="4577053" y="4083469"/>
                    <a:ext cx="0" cy="211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2" name="Straight Arrow Connector 931"/>
                  <p:cNvCxnSpPr/>
                  <p:nvPr/>
                </p:nvCxnSpPr>
                <p:spPr>
                  <a:xfrm flipV="1">
                    <a:off x="5026909" y="4181173"/>
                    <a:ext cx="0" cy="11398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3" name="Straight Arrow Connector 932"/>
                  <p:cNvCxnSpPr/>
                  <p:nvPr/>
                </p:nvCxnSpPr>
                <p:spPr>
                  <a:xfrm flipV="1">
                    <a:off x="4397110" y="4116037"/>
                    <a:ext cx="0" cy="1791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4" name="Straight Arrow Connector 933"/>
                  <p:cNvCxnSpPr/>
                  <p:nvPr/>
                </p:nvCxnSpPr>
                <p:spPr>
                  <a:xfrm flipV="1">
                    <a:off x="4457091" y="4183594"/>
                    <a:ext cx="0" cy="11385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5" name="Straight Arrow Connector 934"/>
                  <p:cNvCxnSpPr/>
                  <p:nvPr/>
                </p:nvCxnSpPr>
                <p:spPr>
                  <a:xfrm flipV="1">
                    <a:off x="4190509" y="4149439"/>
                    <a:ext cx="0" cy="148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6" name="Straight Arrow Connector 935"/>
                  <p:cNvCxnSpPr/>
                  <p:nvPr/>
                </p:nvCxnSpPr>
                <p:spPr>
                  <a:xfrm flipV="1">
                    <a:off x="4856963" y="4194979"/>
                    <a:ext cx="0" cy="1024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7" name="Straight Arrow Connector 936"/>
                  <p:cNvCxnSpPr/>
                  <p:nvPr/>
                </p:nvCxnSpPr>
                <p:spPr>
                  <a:xfrm flipV="1">
                    <a:off x="3923928" y="4138054"/>
                    <a:ext cx="0" cy="159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8" name="Straight Arrow Connector 937"/>
                  <p:cNvCxnSpPr/>
                  <p:nvPr/>
                </p:nvCxnSpPr>
                <p:spPr>
                  <a:xfrm flipV="1">
                    <a:off x="4590382" y="4126669"/>
                    <a:ext cx="0" cy="1707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39" name="Straight Arrow Connector 938"/>
                  <p:cNvCxnSpPr/>
                  <p:nvPr/>
                </p:nvCxnSpPr>
                <p:spPr>
                  <a:xfrm flipV="1">
                    <a:off x="4323801" y="4149439"/>
                    <a:ext cx="0" cy="148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0" name="Straight Arrow Connector 939"/>
                  <p:cNvCxnSpPr/>
                  <p:nvPr/>
                </p:nvCxnSpPr>
                <p:spPr>
                  <a:xfrm flipV="1">
                    <a:off x="4990253" y="4217750"/>
                    <a:ext cx="0" cy="79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1" name="Straight Arrow Connector 940"/>
                  <p:cNvCxnSpPr/>
                  <p:nvPr/>
                </p:nvCxnSpPr>
                <p:spPr>
                  <a:xfrm flipV="1">
                    <a:off x="4057219" y="4172209"/>
                    <a:ext cx="0" cy="1274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2" name="Straight Arrow Connector 941"/>
                  <p:cNvCxnSpPr/>
                  <p:nvPr/>
                </p:nvCxnSpPr>
                <p:spPr>
                  <a:xfrm flipV="1">
                    <a:off x="5123544" y="4229700"/>
                    <a:ext cx="0" cy="6944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3" name="Straight Arrow Connector 942"/>
                  <p:cNvCxnSpPr/>
                  <p:nvPr/>
                </p:nvCxnSpPr>
                <p:spPr>
                  <a:xfrm flipV="1">
                    <a:off x="4856963" y="4208868"/>
                    <a:ext cx="0" cy="902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4" name="Straight Arrow Connector 943"/>
                  <p:cNvCxnSpPr/>
                  <p:nvPr/>
                </p:nvCxnSpPr>
                <p:spPr>
                  <a:xfrm flipV="1">
                    <a:off x="5523416" y="4236645"/>
                    <a:ext cx="0" cy="624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5" name="Straight Arrow Connector 944"/>
                  <p:cNvCxnSpPr/>
                  <p:nvPr/>
                </p:nvCxnSpPr>
                <p:spPr>
                  <a:xfrm flipV="1">
                    <a:off x="4590382" y="4201924"/>
                    <a:ext cx="0" cy="1001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6" name="Straight Arrow Connector 945"/>
                  <p:cNvCxnSpPr/>
                  <p:nvPr/>
                </p:nvCxnSpPr>
                <p:spPr>
                  <a:xfrm flipV="1">
                    <a:off x="5256834" y="4194979"/>
                    <a:ext cx="0" cy="1041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7" name="Straight Arrow Connector 946"/>
                  <p:cNvCxnSpPr/>
                  <p:nvPr/>
                </p:nvCxnSpPr>
                <p:spPr>
                  <a:xfrm flipV="1">
                    <a:off x="4990253" y="4208868"/>
                    <a:ext cx="0" cy="902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8" name="Straight Arrow Connector 947"/>
                  <p:cNvCxnSpPr/>
                  <p:nvPr/>
                </p:nvCxnSpPr>
                <p:spPr>
                  <a:xfrm flipV="1">
                    <a:off x="5656707" y="4250533"/>
                    <a:ext cx="0" cy="4860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49" name="Straight Arrow Connector 948"/>
                  <p:cNvCxnSpPr/>
                  <p:nvPr/>
                </p:nvCxnSpPr>
                <p:spPr>
                  <a:xfrm flipV="1">
                    <a:off x="4723672" y="4222756"/>
                    <a:ext cx="0" cy="763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0" name="Straight Arrow Connector 949"/>
                  <p:cNvCxnSpPr/>
                  <p:nvPr/>
                </p:nvCxnSpPr>
                <p:spPr>
                  <a:xfrm flipV="1">
                    <a:off x="4824416" y="4148273"/>
                    <a:ext cx="0" cy="1477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1" name="Straight Arrow Connector 950"/>
                  <p:cNvCxnSpPr/>
                  <p:nvPr/>
                </p:nvCxnSpPr>
                <p:spPr>
                  <a:xfrm flipV="1">
                    <a:off x="5124320" y="4163052"/>
                    <a:ext cx="0" cy="133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2" name="Straight Arrow Connector 951"/>
                  <p:cNvCxnSpPr/>
                  <p:nvPr/>
                </p:nvCxnSpPr>
                <p:spPr>
                  <a:xfrm flipV="1">
                    <a:off x="4924384" y="4074381"/>
                    <a:ext cx="0" cy="2216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3" name="Straight Arrow Connector 952"/>
                  <p:cNvCxnSpPr/>
                  <p:nvPr/>
                </p:nvCxnSpPr>
                <p:spPr>
                  <a:xfrm flipV="1">
                    <a:off x="5224289" y="4192608"/>
                    <a:ext cx="0" cy="10344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4" name="Straight Arrow Connector 953"/>
                  <p:cNvCxnSpPr/>
                  <p:nvPr/>
                </p:nvCxnSpPr>
                <p:spPr>
                  <a:xfrm flipV="1">
                    <a:off x="5324255" y="4208121"/>
                    <a:ext cx="0" cy="901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5" name="Straight Arrow Connector 954"/>
                  <p:cNvCxnSpPr/>
                  <p:nvPr/>
                </p:nvCxnSpPr>
                <p:spPr>
                  <a:xfrm flipV="1">
                    <a:off x="5124320" y="4181079"/>
                    <a:ext cx="0" cy="1171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6" name="Straight Arrow Connector 955"/>
                  <p:cNvCxnSpPr/>
                  <p:nvPr/>
                </p:nvCxnSpPr>
                <p:spPr>
                  <a:xfrm flipV="1">
                    <a:off x="5624160" y="4217135"/>
                    <a:ext cx="0" cy="811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7" name="Straight Arrow Connector 956"/>
                  <p:cNvCxnSpPr/>
                  <p:nvPr/>
                </p:nvCxnSpPr>
                <p:spPr>
                  <a:xfrm flipV="1">
                    <a:off x="4924384" y="4172065"/>
                    <a:ext cx="0" cy="1300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8" name="Straight Arrow Connector 957"/>
                  <p:cNvCxnSpPr/>
                  <p:nvPr/>
                </p:nvCxnSpPr>
                <p:spPr>
                  <a:xfrm flipV="1">
                    <a:off x="5424224" y="4163052"/>
                    <a:ext cx="0" cy="1352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59" name="Straight Arrow Connector 958"/>
                  <p:cNvCxnSpPr/>
                  <p:nvPr/>
                </p:nvCxnSpPr>
                <p:spPr>
                  <a:xfrm flipV="1">
                    <a:off x="5224289" y="4181079"/>
                    <a:ext cx="0" cy="1171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0" name="Straight Arrow Connector 959"/>
                  <p:cNvCxnSpPr/>
                  <p:nvPr/>
                </p:nvCxnSpPr>
                <p:spPr>
                  <a:xfrm flipV="1">
                    <a:off x="5724128" y="4235163"/>
                    <a:ext cx="0" cy="630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1" name="Straight Arrow Connector 960"/>
                  <p:cNvCxnSpPr/>
                  <p:nvPr/>
                </p:nvCxnSpPr>
                <p:spPr>
                  <a:xfrm flipV="1">
                    <a:off x="5024352" y="4199107"/>
                    <a:ext cx="0" cy="9915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2" name="Straight Arrow Connector 961"/>
                  <p:cNvCxnSpPr/>
                  <p:nvPr/>
                </p:nvCxnSpPr>
                <p:spPr>
                  <a:xfrm flipV="1">
                    <a:off x="5139280" y="4222007"/>
                    <a:ext cx="0" cy="763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963" name="Straight Connector 962"/>
                  <p:cNvCxnSpPr/>
                  <p:nvPr/>
                </p:nvCxnSpPr>
                <p:spPr>
                  <a:xfrm flipH="1">
                    <a:off x="6588224" y="4239262"/>
                    <a:ext cx="0" cy="31262"/>
                  </a:xfrm>
                  <a:prstGeom prst="line">
                    <a:avLst/>
                  </a:prstGeom>
                  <a:noFill/>
                  <a:ln w="9525" cap="flat" cmpd="sng" algn="ctr">
                    <a:solidFill>
                      <a:srgbClr val="4F81BD">
                        <a:shade val="95000"/>
                        <a:satMod val="105000"/>
                      </a:srgbClr>
                    </a:solidFill>
                    <a:prstDash val="solid"/>
                  </a:ln>
                  <a:effectLst/>
                </p:spPr>
              </p:cxnSp>
              <p:cxnSp>
                <p:nvCxnSpPr>
                  <p:cNvPr id="964" name="Straight Connector 963"/>
                  <p:cNvCxnSpPr/>
                  <p:nvPr/>
                </p:nvCxnSpPr>
                <p:spPr>
                  <a:xfrm flipH="1">
                    <a:off x="6444208" y="4239262"/>
                    <a:ext cx="0" cy="31262"/>
                  </a:xfrm>
                  <a:prstGeom prst="line">
                    <a:avLst/>
                  </a:prstGeom>
                  <a:noFill/>
                  <a:ln w="9525" cap="flat" cmpd="sng" algn="ctr">
                    <a:solidFill>
                      <a:srgbClr val="4F81BD">
                        <a:shade val="95000"/>
                        <a:satMod val="105000"/>
                      </a:srgbClr>
                    </a:solidFill>
                    <a:prstDash val="solid"/>
                  </a:ln>
                  <a:effectLst/>
                </p:spPr>
              </p:cxnSp>
              <p:cxnSp>
                <p:nvCxnSpPr>
                  <p:cNvPr id="965" name="Straight Connector 964"/>
                  <p:cNvCxnSpPr/>
                  <p:nvPr/>
                </p:nvCxnSpPr>
                <p:spPr>
                  <a:xfrm flipH="1">
                    <a:off x="6516216" y="4239262"/>
                    <a:ext cx="0" cy="31262"/>
                  </a:xfrm>
                  <a:prstGeom prst="line">
                    <a:avLst/>
                  </a:prstGeom>
                  <a:noFill/>
                  <a:ln w="9525" cap="flat" cmpd="sng" algn="ctr">
                    <a:solidFill>
                      <a:srgbClr val="4F81BD">
                        <a:shade val="95000"/>
                        <a:satMod val="105000"/>
                      </a:srgbClr>
                    </a:solidFill>
                    <a:prstDash val="solid"/>
                  </a:ln>
                  <a:effectLst/>
                </p:spPr>
              </p:cxnSp>
              <p:cxnSp>
                <p:nvCxnSpPr>
                  <p:cNvPr id="966" name="Straight Connector 965"/>
                  <p:cNvCxnSpPr/>
                  <p:nvPr/>
                </p:nvCxnSpPr>
                <p:spPr>
                  <a:xfrm flipH="1">
                    <a:off x="6498000" y="4239262"/>
                    <a:ext cx="0" cy="31262"/>
                  </a:xfrm>
                  <a:prstGeom prst="line">
                    <a:avLst/>
                  </a:prstGeom>
                  <a:noFill/>
                  <a:ln w="9525" cap="flat" cmpd="sng" algn="ctr">
                    <a:solidFill>
                      <a:srgbClr val="4F81BD">
                        <a:shade val="95000"/>
                        <a:satMod val="105000"/>
                      </a:srgbClr>
                    </a:solidFill>
                    <a:prstDash val="solid"/>
                  </a:ln>
                  <a:effectLst/>
                </p:spPr>
              </p:cxnSp>
              <p:cxnSp>
                <p:nvCxnSpPr>
                  <p:cNvPr id="967" name="Straight Connector 966"/>
                  <p:cNvCxnSpPr/>
                  <p:nvPr/>
                </p:nvCxnSpPr>
                <p:spPr>
                  <a:xfrm flipH="1">
                    <a:off x="6300192" y="4239262"/>
                    <a:ext cx="0" cy="31262"/>
                  </a:xfrm>
                  <a:prstGeom prst="line">
                    <a:avLst/>
                  </a:prstGeom>
                  <a:noFill/>
                  <a:ln w="9525" cap="flat" cmpd="sng" algn="ctr">
                    <a:solidFill>
                      <a:srgbClr val="4F81BD">
                        <a:shade val="95000"/>
                        <a:satMod val="105000"/>
                      </a:srgbClr>
                    </a:solidFill>
                    <a:prstDash val="solid"/>
                  </a:ln>
                  <a:effectLst/>
                </p:spPr>
              </p:cxnSp>
            </p:grpSp>
          </p:grpSp>
        </p:grpSp>
        <p:sp>
          <p:nvSpPr>
            <p:cNvPr id="620" name="Rectangle 619"/>
            <p:cNvSpPr/>
            <p:nvPr/>
          </p:nvSpPr>
          <p:spPr>
            <a:xfrm flipH="1">
              <a:off x="611560" y="4355812"/>
              <a:ext cx="3023992" cy="1368152"/>
            </a:xfrm>
            <a:prstGeom prst="rect">
              <a:avLst/>
            </a:prstGeom>
            <a:solidFill>
              <a:sysClr val="window" lastClr="FFFFFF"/>
            </a:solidFill>
            <a:ln w="25400" cap="flat" cmpd="sng" algn="ctr">
              <a:noFill/>
              <a:prstDash val="solid"/>
            </a:ln>
            <a:effectLst/>
          </p:spPr>
          <p:txBody>
            <a:bodyPr rtlCol="0" anchor="ctr"/>
            <a:lstStyle/>
            <a:p>
              <a:pPr defTabSz="914307" fontAlgn="auto">
                <a:spcBef>
                  <a:spcPts val="0"/>
                </a:spcBef>
                <a:spcAft>
                  <a:spcPts val="0"/>
                </a:spcAft>
              </a:pPr>
              <a:endParaRPr lang="en-GB" sz="1800" kern="0" dirty="0">
                <a:solidFill>
                  <a:sysClr val="window" lastClr="FFFFFF"/>
                </a:solidFill>
                <a:latin typeface="Calibri"/>
                <a:ea typeface="+mn-ea"/>
                <a:cs typeface="+mn-cs"/>
              </a:endParaRPr>
            </a:p>
          </p:txBody>
        </p:sp>
        <p:grpSp>
          <p:nvGrpSpPr>
            <p:cNvPr id="621" name="Group 661"/>
            <p:cNvGrpSpPr/>
            <p:nvPr/>
          </p:nvGrpSpPr>
          <p:grpSpPr>
            <a:xfrm>
              <a:off x="3635552" y="2123564"/>
              <a:ext cx="5256928" cy="4041740"/>
              <a:chOff x="3635552" y="2123564"/>
              <a:chExt cx="5256928" cy="4041740"/>
            </a:xfrm>
          </p:grpSpPr>
          <p:cxnSp>
            <p:nvCxnSpPr>
              <p:cNvPr id="622" name="Straight Arrow Connector 621"/>
              <p:cNvCxnSpPr/>
              <p:nvPr/>
            </p:nvCxnSpPr>
            <p:spPr>
              <a:xfrm flipH="1">
                <a:off x="3635552" y="2123564"/>
                <a:ext cx="3240704" cy="0"/>
              </a:xfrm>
              <a:prstGeom prst="straightConnector1">
                <a:avLst/>
              </a:prstGeom>
              <a:noFill/>
              <a:ln w="19050" cap="flat" cmpd="sng" algn="ctr">
                <a:solidFill>
                  <a:srgbClr val="C0504D"/>
                </a:solidFill>
                <a:prstDash val="solid"/>
                <a:headEnd type="arrow"/>
                <a:tailEnd type="arrow"/>
              </a:ln>
              <a:effectLst/>
            </p:spPr>
          </p:cxnSp>
          <p:sp>
            <p:nvSpPr>
              <p:cNvPr id="623" name="TextBox 622"/>
              <p:cNvSpPr txBox="1"/>
              <p:nvPr/>
            </p:nvSpPr>
            <p:spPr>
              <a:xfrm flipH="1">
                <a:off x="4484750" y="2195573"/>
                <a:ext cx="1620957" cy="369332"/>
              </a:xfrm>
              <a:prstGeom prst="rect">
                <a:avLst/>
              </a:prstGeom>
              <a:noFill/>
            </p:spPr>
            <p:txBody>
              <a:bodyPr wrap="none" rtlCol="0">
                <a:spAutoFit/>
              </a:bodyPr>
              <a:lstStyle/>
              <a:p>
                <a:pPr defTabSz="914307" fontAlgn="auto">
                  <a:spcBef>
                    <a:spcPts val="0"/>
                  </a:spcBef>
                  <a:spcAft>
                    <a:spcPts val="0"/>
                  </a:spcAft>
                </a:pPr>
                <a:r>
                  <a:rPr lang="en-GB" sz="1800" kern="0" dirty="0">
                    <a:solidFill>
                      <a:sysClr val="windowText" lastClr="000000"/>
                    </a:solidFill>
                  </a:rPr>
                  <a:t>Reverse Time</a:t>
                </a:r>
                <a:endParaRPr lang="en-US" sz="1800" kern="0" dirty="0">
                  <a:solidFill>
                    <a:sysClr val="windowText" lastClr="000000"/>
                  </a:solidFill>
                </a:endParaRPr>
              </a:p>
            </p:txBody>
          </p:sp>
          <p:sp>
            <p:nvSpPr>
              <p:cNvPr id="624" name="TextBox 623"/>
              <p:cNvSpPr txBox="1"/>
              <p:nvPr/>
            </p:nvSpPr>
            <p:spPr>
              <a:xfrm flipH="1">
                <a:off x="7644263" y="5795972"/>
                <a:ext cx="697627" cy="369332"/>
              </a:xfrm>
              <a:prstGeom prst="rect">
                <a:avLst/>
              </a:prstGeom>
              <a:noFill/>
            </p:spPr>
            <p:txBody>
              <a:bodyPr wrap="none" rtlCol="0">
                <a:spAutoFit/>
              </a:bodyPr>
              <a:lstStyle/>
              <a:p>
                <a:pPr defTabSz="914307" fontAlgn="auto">
                  <a:spcBef>
                    <a:spcPts val="0"/>
                  </a:spcBef>
                  <a:spcAft>
                    <a:spcPts val="0"/>
                  </a:spcAft>
                </a:pPr>
                <a:r>
                  <a:rPr lang="en-GB" sz="1800" kern="0" dirty="0">
                    <a:solidFill>
                      <a:sysClr val="windowText" lastClr="000000"/>
                    </a:solidFill>
                  </a:rPr>
                  <a:t>Time</a:t>
                </a:r>
                <a:endParaRPr lang="en-US" sz="1800" kern="0" dirty="0">
                  <a:solidFill>
                    <a:sysClr val="windowText" lastClr="000000"/>
                  </a:solidFill>
                </a:endParaRPr>
              </a:p>
            </p:txBody>
          </p:sp>
          <p:cxnSp>
            <p:nvCxnSpPr>
              <p:cNvPr id="625" name="Straight Arrow Connector 624"/>
              <p:cNvCxnSpPr/>
              <p:nvPr/>
            </p:nvCxnSpPr>
            <p:spPr>
              <a:xfrm flipH="1" flipV="1">
                <a:off x="3636480" y="5651956"/>
                <a:ext cx="5256000" cy="8384"/>
              </a:xfrm>
              <a:prstGeom prst="straightConnector1">
                <a:avLst/>
              </a:prstGeom>
              <a:noFill/>
              <a:ln w="38100" cap="sq" cmpd="sng" algn="ctr">
                <a:solidFill>
                  <a:srgbClr val="4F81BD">
                    <a:shade val="95000"/>
                    <a:satMod val="105000"/>
                  </a:srgbClr>
                </a:solidFill>
                <a:prstDash val="solid"/>
                <a:headEnd type="arrow" w="lg" len="lg"/>
                <a:tailEnd type="none" w="lg" len="lg"/>
              </a:ln>
              <a:effectLst/>
            </p:spPr>
          </p:cxnSp>
          <p:cxnSp>
            <p:nvCxnSpPr>
              <p:cNvPr id="626" name="Straight Arrow Connector 4"/>
              <p:cNvCxnSpPr/>
              <p:nvPr/>
            </p:nvCxnSpPr>
            <p:spPr>
              <a:xfrm flipH="1" flipV="1">
                <a:off x="3635896" y="2339588"/>
                <a:ext cx="0" cy="3312368"/>
              </a:xfrm>
              <a:prstGeom prst="straightConnector1">
                <a:avLst/>
              </a:prstGeom>
              <a:noFill/>
              <a:ln w="38100" cap="sq" cmpd="sng" algn="ctr">
                <a:solidFill>
                  <a:srgbClr val="4F81BD">
                    <a:shade val="95000"/>
                    <a:satMod val="105000"/>
                  </a:srgbClr>
                </a:solidFill>
                <a:prstDash val="solid"/>
                <a:tailEnd type="arrow" w="lg" len="lg"/>
              </a:ln>
              <a:effectLst/>
            </p:spPr>
          </p:cxnSp>
        </p:grpSp>
      </p:grpSp>
    </p:spTree>
    <p:extLst>
      <p:ext uri="{BB962C8B-B14F-4D97-AF65-F5344CB8AC3E}">
        <p14:creationId xmlns:p14="http://schemas.microsoft.com/office/powerpoint/2010/main" val="262499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7348"/>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5734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57348"/>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GB"/>
              <a:t>Software I</a:t>
            </a:r>
            <a:endParaRPr lang="en-US"/>
          </a:p>
        </p:txBody>
      </p:sp>
      <p:sp>
        <p:nvSpPr>
          <p:cNvPr id="41987" name="Rectangle 3"/>
          <p:cNvSpPr>
            <a:spLocks noGrp="1" noChangeArrowheads="1"/>
          </p:cNvSpPr>
          <p:nvPr>
            <p:ph type="body" idx="1"/>
          </p:nvPr>
        </p:nvSpPr>
        <p:spPr>
          <a:xfrm>
            <a:off x="0" y="1089025"/>
            <a:ext cx="13004800" cy="8396288"/>
          </a:xfrm>
        </p:spPr>
        <p:txBody>
          <a:bodyPr anchor="t"/>
          <a:lstStyle/>
          <a:p>
            <a:pPr eaLnBrk="1" hangingPunct="1"/>
            <a:r>
              <a:rPr lang="en-GB"/>
              <a:t>CoolEdit Pro</a:t>
            </a:r>
          </a:p>
          <a:p>
            <a:pPr lvl="1" eaLnBrk="1" hangingPunct="1"/>
            <a:r>
              <a:rPr lang="en-GB"/>
              <a:t>Standard Reverb settings</a:t>
            </a:r>
            <a:endParaRPr lang="en-US"/>
          </a:p>
          <a:p>
            <a:pPr eaLnBrk="1" hangingPunct="1"/>
            <a:endParaRPr lang="en-GB"/>
          </a:p>
          <a:p>
            <a:pPr eaLnBrk="1" hangingPunct="1"/>
            <a:endParaRPr lang="en-GB"/>
          </a:p>
          <a:p>
            <a:pPr eaLnBrk="1" hangingPunct="1"/>
            <a:endParaRPr lang="en-GB"/>
          </a:p>
          <a:p>
            <a:pPr eaLnBrk="1" hangingPunct="1"/>
            <a:endParaRPr lang="en-GB"/>
          </a:p>
        </p:txBody>
      </p:sp>
      <p:pic>
        <p:nvPicPr>
          <p:cNvPr id="41988" name="Picture 5" descr="fullrev"/>
          <p:cNvPicPr>
            <a:picLocks noChangeAspect="1" noChangeArrowheads="1"/>
          </p:cNvPicPr>
          <p:nvPr/>
        </p:nvPicPr>
        <p:blipFill>
          <a:blip r:embed="rId2" cstate="print"/>
          <a:srcRect/>
          <a:stretch>
            <a:fillRect/>
          </a:stretch>
        </p:blipFill>
        <p:spPr bwMode="auto">
          <a:xfrm>
            <a:off x="1074740" y="2921000"/>
            <a:ext cx="11161712" cy="6832600"/>
          </a:xfrm>
          <a:prstGeom prst="rect">
            <a:avLst/>
          </a:prstGeom>
          <a:noFill/>
          <a:ln w="9525">
            <a:noFill/>
            <a:miter lim="800000"/>
            <a:headEnd/>
            <a:tailEnd/>
          </a:ln>
        </p:spPr>
      </p:pic>
    </p:spTree>
    <p:extLst>
      <p:ext uri="{BB962C8B-B14F-4D97-AF65-F5344CB8AC3E}">
        <p14:creationId xmlns:p14="http://schemas.microsoft.com/office/powerpoint/2010/main" val="2636676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GB"/>
              <a:t>Software II</a:t>
            </a:r>
            <a:endParaRPr lang="en-US"/>
          </a:p>
        </p:txBody>
      </p:sp>
      <p:sp>
        <p:nvSpPr>
          <p:cNvPr id="43011" name="Rectangle 3"/>
          <p:cNvSpPr>
            <a:spLocks noGrp="1" noChangeArrowheads="1"/>
          </p:cNvSpPr>
          <p:nvPr>
            <p:ph type="body" idx="1"/>
          </p:nvPr>
        </p:nvSpPr>
        <p:spPr>
          <a:xfrm>
            <a:off x="0" y="1089029"/>
            <a:ext cx="13004800" cy="5119689"/>
          </a:xfrm>
        </p:spPr>
        <p:txBody>
          <a:bodyPr anchor="t"/>
          <a:lstStyle/>
          <a:p>
            <a:pPr eaLnBrk="1" hangingPunct="1"/>
            <a:r>
              <a:rPr lang="en-US" sz="2800" dirty="0"/>
              <a:t>Renaissance </a:t>
            </a:r>
            <a:r>
              <a:rPr lang="en-US" sz="2800" dirty="0" err="1"/>
              <a:t>Reverberator</a:t>
            </a:r>
            <a:r>
              <a:rPr lang="en-US" sz="2800" dirty="0"/>
              <a:t> by Waves</a:t>
            </a:r>
          </a:p>
          <a:p>
            <a:pPr lvl="1" eaLnBrk="1" hangingPunct="1"/>
            <a:r>
              <a:rPr lang="en-US" sz="2600" dirty="0" err="1"/>
              <a:t>Highshelf</a:t>
            </a:r>
            <a:r>
              <a:rPr lang="en-US" sz="2600" dirty="0"/>
              <a:t> and </a:t>
            </a:r>
            <a:r>
              <a:rPr lang="en-US" sz="2600" dirty="0" err="1"/>
              <a:t>Lowshelf</a:t>
            </a:r>
            <a:r>
              <a:rPr lang="en-US" sz="2600" dirty="0"/>
              <a:t> EQs for </a:t>
            </a:r>
          </a:p>
          <a:p>
            <a:pPr lvl="2" eaLnBrk="1" hangingPunct="1"/>
            <a:r>
              <a:rPr lang="en-US" sz="2300" dirty="0"/>
              <a:t>Damping(left) </a:t>
            </a:r>
          </a:p>
          <a:p>
            <a:pPr lvl="2" eaLnBrk="1" hangingPunct="1"/>
            <a:r>
              <a:rPr lang="en-US" sz="2300" dirty="0"/>
              <a:t>final output(right)</a:t>
            </a:r>
          </a:p>
          <a:p>
            <a:pPr lvl="1" eaLnBrk="1" hangingPunct="1"/>
            <a:r>
              <a:rPr lang="en-US" sz="2600" dirty="0"/>
              <a:t>upper middle display depicts </a:t>
            </a:r>
          </a:p>
          <a:p>
            <a:pPr lvl="2" eaLnBrk="1" hangingPunct="1"/>
            <a:r>
              <a:rPr lang="en-US" sz="2300" dirty="0"/>
              <a:t>Early Reflections placement and level</a:t>
            </a:r>
          </a:p>
          <a:p>
            <a:pPr lvl="2" eaLnBrk="1" hangingPunct="1"/>
            <a:r>
              <a:rPr lang="en-US" sz="2300" dirty="0"/>
              <a:t>Reverb portion start and fading</a:t>
            </a:r>
          </a:p>
          <a:p>
            <a:pPr lvl="1" eaLnBrk="1" hangingPunct="1"/>
            <a:r>
              <a:rPr lang="en-US" sz="2600" dirty="0"/>
              <a:t>Above this display is </a:t>
            </a:r>
            <a:r>
              <a:rPr lang="en-US" sz="2600" i="1" dirty="0"/>
              <a:t>Reverb Type</a:t>
            </a:r>
            <a:r>
              <a:rPr lang="en-US" sz="2600" dirty="0"/>
              <a:t> selector</a:t>
            </a:r>
          </a:p>
          <a:p>
            <a:pPr lvl="2" eaLnBrk="1" hangingPunct="1"/>
            <a:r>
              <a:rPr lang="en-US" sz="2300" dirty="0"/>
              <a:t>changes placement &amp; level of Early Reflections</a:t>
            </a:r>
          </a:p>
          <a:p>
            <a:pPr lvl="2" eaLnBrk="1" hangingPunct="1"/>
            <a:r>
              <a:rPr lang="en-US" sz="2300" dirty="0"/>
              <a:t> </a:t>
            </a:r>
            <a:r>
              <a:rPr lang="en-US" sz="2300" i="1" dirty="0"/>
              <a:t>Size</a:t>
            </a:r>
            <a:r>
              <a:rPr lang="en-US" sz="2300" dirty="0"/>
              <a:t> slider has influence on Early Reflections as well</a:t>
            </a:r>
          </a:p>
        </p:txBody>
      </p:sp>
      <p:pic>
        <p:nvPicPr>
          <p:cNvPr id="43012" name="Picture 5" descr="reverb_rverb"/>
          <p:cNvPicPr>
            <a:picLocks noChangeAspect="1" noChangeArrowheads="1"/>
          </p:cNvPicPr>
          <p:nvPr/>
        </p:nvPicPr>
        <p:blipFill>
          <a:blip r:embed="rId2" cstate="print"/>
          <a:srcRect/>
          <a:stretch>
            <a:fillRect/>
          </a:stretch>
        </p:blipFill>
        <p:spPr bwMode="auto">
          <a:xfrm>
            <a:off x="869952" y="5587999"/>
            <a:ext cx="10750549" cy="4165601"/>
          </a:xfrm>
          <a:prstGeom prst="rect">
            <a:avLst/>
          </a:prstGeom>
          <a:noFill/>
          <a:ln w="9525">
            <a:noFill/>
            <a:miter lim="800000"/>
            <a:headEnd/>
            <a:tailEnd/>
          </a:ln>
        </p:spPr>
      </p:pic>
    </p:spTree>
    <p:extLst>
      <p:ext uri="{BB962C8B-B14F-4D97-AF65-F5344CB8AC3E}">
        <p14:creationId xmlns:p14="http://schemas.microsoft.com/office/powerpoint/2010/main" val="225725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eaLnBrk="1" hangingPunct="1"/>
            <a:r>
              <a:rPr lang="en-US"/>
              <a:t>Early reflections</a:t>
            </a:r>
          </a:p>
        </p:txBody>
      </p:sp>
      <p:sp>
        <p:nvSpPr>
          <p:cNvPr id="11267" name="Rectangle 2"/>
          <p:cNvSpPr>
            <a:spLocks noGrp="1" noChangeArrowheads="1"/>
          </p:cNvSpPr>
          <p:nvPr>
            <p:ph type="body" idx="1"/>
          </p:nvPr>
        </p:nvSpPr>
        <p:spPr>
          <a:xfrm>
            <a:off x="4" y="1130300"/>
            <a:ext cx="13004796" cy="8623300"/>
          </a:xfrm>
        </p:spPr>
        <p:txBody>
          <a:bodyPr anchor="t"/>
          <a:lstStyle/>
          <a:p>
            <a:pPr marL="634904" eaLnBrk="1" hangingPunct="1"/>
            <a:r>
              <a:rPr lang="en-US" dirty="0"/>
              <a:t>Early reflections</a:t>
            </a:r>
          </a:p>
          <a:p>
            <a:pPr marL="1142825" lvl="1" eaLnBrk="1" hangingPunct="1"/>
            <a:r>
              <a:rPr lang="en-US" dirty="0"/>
              <a:t>Short period after direct sound</a:t>
            </a:r>
          </a:p>
          <a:p>
            <a:pPr marL="1142825" lvl="1" eaLnBrk="1" hangingPunct="1"/>
            <a:r>
              <a:rPr lang="en-US" dirty="0"/>
              <a:t>Set of well-defined and directional reflections</a:t>
            </a:r>
          </a:p>
          <a:p>
            <a:pPr marL="1142825" lvl="1" eaLnBrk="1" hangingPunct="1"/>
            <a:r>
              <a:rPr lang="en-US" dirty="0"/>
              <a:t>Directly related to;</a:t>
            </a:r>
          </a:p>
          <a:p>
            <a:pPr marL="1523767" lvl="2" eaLnBrk="1" hangingPunct="1"/>
            <a:r>
              <a:rPr lang="en-US" dirty="0"/>
              <a:t>size and shape of room </a:t>
            </a:r>
          </a:p>
          <a:p>
            <a:pPr marL="1523767" lvl="2" eaLnBrk="1" hangingPunct="1"/>
            <a:r>
              <a:rPr lang="en-US" dirty="0"/>
              <a:t>position of source and listener</a:t>
            </a:r>
          </a:p>
          <a:p>
            <a:pPr marL="634903" eaLnBrk="1" hangingPunct="1"/>
            <a:r>
              <a:rPr lang="en-GB" dirty="0"/>
              <a:t>Late reflections</a:t>
            </a:r>
          </a:p>
          <a:p>
            <a:pPr marL="1142825" lvl="1" eaLnBrk="1" hangingPunct="1"/>
            <a:r>
              <a:rPr lang="en-US" dirty="0">
                <a:solidFill>
                  <a:srgbClr val="0000FF"/>
                </a:solidFill>
              </a:rPr>
              <a:t>Diffuse reverberation</a:t>
            </a:r>
            <a:endParaRPr lang="en-US" dirty="0"/>
          </a:p>
          <a:p>
            <a:pPr marL="1523767" lvl="2" eaLnBrk="1" hangingPunct="1"/>
            <a:r>
              <a:rPr lang="en-US" dirty="0"/>
              <a:t>Density greatly increases</a:t>
            </a:r>
          </a:p>
          <a:p>
            <a:pPr marL="1523767" lvl="2" eaLnBrk="1" hangingPunct="1"/>
            <a:r>
              <a:rPr lang="en-US" dirty="0"/>
              <a:t>More randomly spaced</a:t>
            </a:r>
          </a:p>
          <a:p>
            <a:pPr marL="1142825" lvl="1" eaLnBrk="1" hangingPunct="1"/>
            <a:r>
              <a:rPr lang="en-US" dirty="0"/>
              <a:t>Follows early reflections</a:t>
            </a:r>
          </a:p>
          <a:p>
            <a:pPr marL="1142825" lvl="1" eaLnBrk="1" hangingPunct="1"/>
            <a:r>
              <a:rPr lang="en-US" dirty="0"/>
              <a:t>Difficult to relate to physical characteristics of room</a:t>
            </a:r>
          </a:p>
          <a:p>
            <a:pPr marL="1142825" lvl="1" eaLnBrk="1" hangingPunct="1"/>
            <a:r>
              <a:rPr lang="en-US" dirty="0"/>
              <a:t>Major factor establishing room size</a:t>
            </a:r>
          </a:p>
          <a:p>
            <a:pPr marL="1523767" lvl="2" eaLnBrk="1" hangingPunct="1"/>
            <a:r>
              <a:rPr lang="en-US" dirty="0"/>
              <a:t>decays exponentially in good concert halls</a:t>
            </a:r>
          </a:p>
          <a:p>
            <a:pPr marL="1968199" lvl="3" eaLnBrk="1" hangingPunct="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r>
              <a:rPr lang="en-US"/>
              <a:t>Late reflections</a:t>
            </a:r>
          </a:p>
        </p:txBody>
      </p:sp>
      <p:sp>
        <p:nvSpPr>
          <p:cNvPr id="12291" name="Rectangle 2"/>
          <p:cNvSpPr>
            <a:spLocks noGrp="1" noChangeArrowheads="1"/>
          </p:cNvSpPr>
          <p:nvPr>
            <p:ph type="body" idx="1"/>
          </p:nvPr>
        </p:nvSpPr>
        <p:spPr>
          <a:xfrm>
            <a:off x="114300" y="1130300"/>
            <a:ext cx="7035800" cy="8547100"/>
          </a:xfrm>
        </p:spPr>
        <p:txBody>
          <a:bodyPr anchor="t"/>
          <a:lstStyle/>
          <a:p>
            <a:pPr marL="635000" eaLnBrk="1" hangingPunct="1"/>
            <a:r>
              <a:rPr lang="en-US">
                <a:solidFill>
                  <a:srgbClr val="0000FF"/>
                </a:solidFill>
              </a:rPr>
              <a:t>Diffuse reverberation</a:t>
            </a:r>
            <a:endParaRPr lang="en-US"/>
          </a:p>
          <a:p>
            <a:pPr marL="1143000" lvl="1" eaLnBrk="1" hangingPunct="1"/>
            <a:r>
              <a:rPr lang="en-US"/>
              <a:t>Density greatly increases</a:t>
            </a:r>
          </a:p>
          <a:p>
            <a:pPr marL="1143000" lvl="1" eaLnBrk="1" hangingPunct="1"/>
            <a:r>
              <a:rPr lang="en-US"/>
              <a:t>More randomly spaced</a:t>
            </a:r>
          </a:p>
          <a:p>
            <a:pPr marL="635000" eaLnBrk="1" hangingPunct="1"/>
            <a:r>
              <a:rPr lang="en-US"/>
              <a:t>Follows early reflections</a:t>
            </a:r>
          </a:p>
          <a:p>
            <a:pPr marL="635000" eaLnBrk="1" hangingPunct="1"/>
            <a:r>
              <a:rPr lang="en-US"/>
              <a:t>Difficult to relate to physical characteristics of room</a:t>
            </a:r>
          </a:p>
          <a:p>
            <a:pPr marL="635000" eaLnBrk="1" hangingPunct="1"/>
            <a:r>
              <a:rPr lang="en-US"/>
              <a:t>Major factor establishing room size</a:t>
            </a:r>
          </a:p>
          <a:p>
            <a:pPr marL="1143000" lvl="1" eaLnBrk="1" hangingPunct="1"/>
            <a:r>
              <a:rPr lang="en-US"/>
              <a:t>decays exponentially in good concert halls</a:t>
            </a:r>
          </a:p>
        </p:txBody>
      </p:sp>
      <p:pic>
        <p:nvPicPr>
          <p:cNvPr id="12292" name="Picture 3"/>
          <p:cNvPicPr>
            <a:picLocks noChangeAspect="1" noChangeArrowheads="1"/>
          </p:cNvPicPr>
          <p:nvPr/>
        </p:nvPicPr>
        <p:blipFill>
          <a:blip r:embed="rId3" cstate="print"/>
          <a:srcRect/>
          <a:stretch>
            <a:fillRect/>
          </a:stretch>
        </p:blipFill>
        <p:spPr bwMode="auto">
          <a:xfrm>
            <a:off x="8032750" y="1492250"/>
            <a:ext cx="4972050" cy="5286375"/>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t>Impulse response</a:t>
            </a:r>
          </a:p>
        </p:txBody>
      </p:sp>
      <p:sp>
        <p:nvSpPr>
          <p:cNvPr id="13316" name="Rectangle 3"/>
          <p:cNvSpPr>
            <a:spLocks noGrp="1" noChangeArrowheads="1"/>
          </p:cNvSpPr>
          <p:nvPr>
            <p:ph type="body" idx="1"/>
          </p:nvPr>
        </p:nvSpPr>
        <p:spPr>
          <a:xfrm>
            <a:off x="0" y="6100767"/>
            <a:ext cx="13004800" cy="3652837"/>
          </a:xfrm>
        </p:spPr>
        <p:txBody>
          <a:bodyPr anchor="t"/>
          <a:lstStyle/>
          <a:p>
            <a:pPr marL="634904" eaLnBrk="1" hangingPunct="1"/>
            <a:r>
              <a:rPr lang="en-US" sz="3600" dirty="0"/>
              <a:t>Series of scaled </a:t>
            </a:r>
            <a:r>
              <a:rPr lang="en-US" sz="3600" dirty="0">
                <a:solidFill>
                  <a:srgbClr val="0000FF"/>
                </a:solidFill>
              </a:rPr>
              <a:t>delta functions</a:t>
            </a:r>
            <a:endParaRPr lang="en-US" sz="3600" dirty="0"/>
          </a:p>
          <a:p>
            <a:pPr marL="634904" eaLnBrk="1" hangingPunct="1"/>
            <a:r>
              <a:rPr lang="en-US" sz="3600" dirty="0"/>
              <a:t>Each vertical line marks when sound heard again</a:t>
            </a:r>
          </a:p>
          <a:p>
            <a:pPr marL="1142824" lvl="1" eaLnBrk="1" hangingPunct="1"/>
            <a:r>
              <a:rPr lang="en-US" sz="2800" dirty="0"/>
              <a:t>represents delayed, attenuated copy of sound</a:t>
            </a:r>
          </a:p>
          <a:p>
            <a:pPr marL="634904" eaLnBrk="1" hangingPunct="1"/>
            <a:r>
              <a:rPr lang="en-US" sz="3600" dirty="0"/>
              <a:t>Height of lines represents how loud sound is at that time</a:t>
            </a:r>
          </a:p>
          <a:p>
            <a:pPr marL="634904" eaLnBrk="1" hangingPunct="1"/>
            <a:endParaRPr lang="en-US" sz="1100" dirty="0"/>
          </a:p>
          <a:p>
            <a:pPr marL="634904" eaLnBrk="1" hangingPunct="1"/>
            <a:r>
              <a:rPr lang="en-US" sz="3600" dirty="0"/>
              <a:t>What would simple feedback delay look like?</a:t>
            </a:r>
          </a:p>
        </p:txBody>
      </p:sp>
      <p:grpSp>
        <p:nvGrpSpPr>
          <p:cNvPr id="1202" name="Group 1201"/>
          <p:cNvGrpSpPr>
            <a:grpSpLocks noChangeAspect="1"/>
          </p:cNvGrpSpPr>
          <p:nvPr/>
        </p:nvGrpSpPr>
        <p:grpSpPr>
          <a:xfrm>
            <a:off x="2469952" y="1276402"/>
            <a:ext cx="8295322" cy="4695736"/>
            <a:chOff x="899592" y="1979548"/>
            <a:chExt cx="6912768" cy="3913113"/>
          </a:xfrm>
        </p:grpSpPr>
        <p:cxnSp>
          <p:nvCxnSpPr>
            <p:cNvPr id="1203" name="Straight Arrow Connector 1202"/>
            <p:cNvCxnSpPr/>
            <p:nvPr/>
          </p:nvCxnSpPr>
          <p:spPr>
            <a:xfrm flipV="1">
              <a:off x="899592" y="2195572"/>
              <a:ext cx="0" cy="3312368"/>
            </a:xfrm>
            <a:prstGeom prst="straightConnector1">
              <a:avLst/>
            </a:prstGeom>
            <a:noFill/>
            <a:ln w="38100" cap="sq" cmpd="sng" algn="ctr">
              <a:solidFill>
                <a:srgbClr val="4F81BD">
                  <a:shade val="95000"/>
                  <a:satMod val="105000"/>
                </a:srgbClr>
              </a:solidFill>
              <a:prstDash val="solid"/>
              <a:tailEnd type="arrow" w="lg" len="lg"/>
            </a:ln>
            <a:effectLst/>
          </p:spPr>
        </p:cxnSp>
        <p:cxnSp>
          <p:nvCxnSpPr>
            <p:cNvPr id="1204" name="Straight Arrow Connector 1203"/>
            <p:cNvCxnSpPr/>
            <p:nvPr/>
          </p:nvCxnSpPr>
          <p:spPr>
            <a:xfrm flipV="1">
              <a:off x="899592" y="5507940"/>
              <a:ext cx="6912768" cy="8384"/>
            </a:xfrm>
            <a:prstGeom prst="straightConnector1">
              <a:avLst/>
            </a:prstGeom>
            <a:noFill/>
            <a:ln w="38100" cap="sq" cmpd="sng" algn="ctr">
              <a:solidFill>
                <a:srgbClr val="4F81BD">
                  <a:shade val="95000"/>
                  <a:satMod val="105000"/>
                </a:srgbClr>
              </a:solidFill>
              <a:prstDash val="solid"/>
              <a:tailEnd type="arrow" w="lg" len="lg"/>
            </a:ln>
            <a:effectLst/>
          </p:spPr>
        </p:cxnSp>
        <p:cxnSp>
          <p:nvCxnSpPr>
            <p:cNvPr id="1205" name="Straight Arrow Connector 1204"/>
            <p:cNvCxnSpPr/>
            <p:nvPr/>
          </p:nvCxnSpPr>
          <p:spPr>
            <a:xfrm flipV="1">
              <a:off x="1691680" y="2843644"/>
              <a:ext cx="0" cy="26642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6" name="Straight Arrow Connector 1205"/>
            <p:cNvCxnSpPr/>
            <p:nvPr/>
          </p:nvCxnSpPr>
          <p:spPr>
            <a:xfrm flipV="1">
              <a:off x="1907704" y="2699628"/>
              <a:ext cx="0" cy="28083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7" name="Straight Arrow Connector 1206"/>
            <p:cNvCxnSpPr/>
            <p:nvPr/>
          </p:nvCxnSpPr>
          <p:spPr>
            <a:xfrm flipV="1">
              <a:off x="1331640" y="2195572"/>
              <a:ext cx="0" cy="331236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8" name="Straight Arrow Connector 1207"/>
            <p:cNvCxnSpPr/>
            <p:nvPr/>
          </p:nvCxnSpPr>
          <p:spPr>
            <a:xfrm flipV="1">
              <a:off x="2123728" y="3203684"/>
              <a:ext cx="0" cy="230547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09" name="Straight Arrow Connector 1208"/>
            <p:cNvCxnSpPr/>
            <p:nvPr/>
          </p:nvCxnSpPr>
          <p:spPr>
            <a:xfrm flipV="1">
              <a:off x="2267744" y="3796521"/>
              <a:ext cx="0" cy="17126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0" name="Straight Connector 1209"/>
            <p:cNvCxnSpPr/>
            <p:nvPr/>
          </p:nvCxnSpPr>
          <p:spPr>
            <a:xfrm>
              <a:off x="6408064" y="5492404"/>
              <a:ext cx="1080120" cy="0"/>
            </a:xfrm>
            <a:prstGeom prst="line">
              <a:avLst/>
            </a:prstGeom>
            <a:noFill/>
            <a:ln w="22225" cap="flat" cmpd="sng" algn="ctr">
              <a:solidFill>
                <a:srgbClr val="4F81BD">
                  <a:shade val="95000"/>
                  <a:satMod val="105000"/>
                </a:srgbClr>
              </a:solidFill>
              <a:prstDash val="solid"/>
            </a:ln>
            <a:effectLst/>
          </p:spPr>
        </p:cxnSp>
        <p:grpSp>
          <p:nvGrpSpPr>
            <p:cNvPr id="1211" name="Group 690"/>
            <p:cNvGrpSpPr/>
            <p:nvPr/>
          </p:nvGrpSpPr>
          <p:grpSpPr>
            <a:xfrm>
              <a:off x="2483768" y="3563724"/>
              <a:ext cx="4680520" cy="1958528"/>
              <a:chOff x="1907704" y="2054711"/>
              <a:chExt cx="4680520" cy="2252697"/>
            </a:xfrm>
          </p:grpSpPr>
          <p:cxnSp>
            <p:nvCxnSpPr>
              <p:cNvPr id="1217" name="Straight Arrow Connector 1216"/>
              <p:cNvCxnSpPr/>
              <p:nvPr/>
            </p:nvCxnSpPr>
            <p:spPr>
              <a:xfrm flipV="1">
                <a:off x="1907704" y="2054711"/>
                <a:ext cx="0" cy="22396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8" name="Straight Arrow Connector 1217"/>
              <p:cNvCxnSpPr/>
              <p:nvPr/>
            </p:nvCxnSpPr>
            <p:spPr>
              <a:xfrm flipV="1">
                <a:off x="2195736" y="2515806"/>
                <a:ext cx="0" cy="17785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19" name="Straight Arrow Connector 1218"/>
              <p:cNvCxnSpPr/>
              <p:nvPr/>
            </p:nvCxnSpPr>
            <p:spPr>
              <a:xfrm flipV="1">
                <a:off x="2051720" y="2120581"/>
                <a:ext cx="0" cy="217373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20" name="Straight Arrow Connector 1219"/>
              <p:cNvCxnSpPr/>
              <p:nvPr/>
            </p:nvCxnSpPr>
            <p:spPr>
              <a:xfrm flipV="1">
                <a:off x="2123728" y="2581677"/>
                <a:ext cx="0" cy="17126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21" name="Straight Arrow Connector 1220"/>
              <p:cNvCxnSpPr/>
              <p:nvPr/>
            </p:nvCxnSpPr>
            <p:spPr>
              <a:xfrm flipV="1">
                <a:off x="2195736" y="2384064"/>
                <a:ext cx="0" cy="191025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22" name="Straight Arrow Connector 1221"/>
              <p:cNvCxnSpPr/>
              <p:nvPr/>
            </p:nvCxnSpPr>
            <p:spPr>
              <a:xfrm flipV="1">
                <a:off x="1979712" y="2252323"/>
                <a:ext cx="0" cy="20419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23" name="Straight Arrow Connector 1222"/>
              <p:cNvCxnSpPr/>
              <p:nvPr/>
            </p:nvCxnSpPr>
            <p:spPr>
              <a:xfrm flipH="1" flipV="1">
                <a:off x="2256119" y="3477209"/>
                <a:ext cx="0" cy="8215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24" name="Straight Arrow Connector 1223"/>
              <p:cNvCxnSpPr/>
              <p:nvPr/>
            </p:nvCxnSpPr>
            <p:spPr>
              <a:xfrm flipV="1">
                <a:off x="2716796"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25" name="Straight Arrow Connector 1224"/>
              <p:cNvCxnSpPr/>
              <p:nvPr/>
            </p:nvCxnSpPr>
            <p:spPr>
              <a:xfrm flipV="1">
                <a:off x="2716796"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26" name="Straight Arrow Connector 1225"/>
              <p:cNvCxnSpPr/>
              <p:nvPr/>
            </p:nvCxnSpPr>
            <p:spPr>
              <a:xfrm flipV="1">
                <a:off x="2071848" y="3174513"/>
                <a:ext cx="0" cy="11243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27" name="Straight Arrow Connector 1226"/>
              <p:cNvCxnSpPr/>
              <p:nvPr/>
            </p:nvCxnSpPr>
            <p:spPr>
              <a:xfrm flipV="1">
                <a:off x="290106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28" name="Straight Arrow Connector 1227"/>
              <p:cNvCxnSpPr/>
              <p:nvPr/>
            </p:nvCxnSpPr>
            <p:spPr>
              <a:xfrm flipV="1">
                <a:off x="2440390"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29" name="Straight Arrow Connector 1228"/>
              <p:cNvCxnSpPr/>
              <p:nvPr/>
            </p:nvCxnSpPr>
            <p:spPr>
              <a:xfrm flipV="1">
                <a:off x="2993203"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30" name="Straight Arrow Connector 1229"/>
              <p:cNvCxnSpPr/>
              <p:nvPr/>
            </p:nvCxnSpPr>
            <p:spPr>
              <a:xfrm flipV="1">
                <a:off x="2993203"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31" name="Straight Arrow Connector 1230"/>
              <p:cNvCxnSpPr/>
              <p:nvPr/>
            </p:nvCxnSpPr>
            <p:spPr>
              <a:xfrm flipV="1">
                <a:off x="2163983" y="3304240"/>
                <a:ext cx="0" cy="9945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32" name="Straight Arrow Connector 1231"/>
              <p:cNvCxnSpPr/>
              <p:nvPr/>
            </p:nvCxnSpPr>
            <p:spPr>
              <a:xfrm flipV="1">
                <a:off x="2592642"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33" name="Straight Arrow Connector 1232"/>
              <p:cNvCxnSpPr/>
              <p:nvPr/>
            </p:nvCxnSpPr>
            <p:spPr>
              <a:xfrm flipV="1">
                <a:off x="2910474"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34" name="Straight Arrow Connector 1233"/>
              <p:cNvCxnSpPr/>
              <p:nvPr/>
            </p:nvCxnSpPr>
            <p:spPr>
              <a:xfrm flipV="1">
                <a:off x="2537367" y="3304240"/>
                <a:ext cx="0" cy="9945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35" name="Straight Arrow Connector 1234"/>
              <p:cNvCxnSpPr/>
              <p:nvPr/>
            </p:nvCxnSpPr>
            <p:spPr>
              <a:xfrm flipV="1">
                <a:off x="2624661" y="3347482"/>
                <a:ext cx="0" cy="9513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36" name="Straight Arrow Connector 1235"/>
              <p:cNvCxnSpPr/>
              <p:nvPr/>
            </p:nvCxnSpPr>
            <p:spPr>
              <a:xfrm flipV="1">
                <a:off x="1979712" y="3693421"/>
                <a:ext cx="0" cy="6053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37" name="Straight Arrow Connector 1236"/>
              <p:cNvCxnSpPr/>
              <p:nvPr/>
            </p:nvCxnSpPr>
            <p:spPr>
              <a:xfrm flipV="1">
                <a:off x="2808932"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38" name="Straight Arrow Connector 1237"/>
              <p:cNvCxnSpPr/>
              <p:nvPr/>
            </p:nvCxnSpPr>
            <p:spPr>
              <a:xfrm flipV="1">
                <a:off x="2532525"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39" name="Straight Arrow Connector 1238"/>
              <p:cNvCxnSpPr/>
              <p:nvPr/>
            </p:nvCxnSpPr>
            <p:spPr>
              <a:xfrm flipV="1">
                <a:off x="290106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40" name="Straight Arrow Connector 1239"/>
              <p:cNvCxnSpPr/>
              <p:nvPr/>
            </p:nvCxnSpPr>
            <p:spPr>
              <a:xfrm flipV="1">
                <a:off x="2993203" y="3433967"/>
                <a:ext cx="0"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41" name="Straight Arrow Connector 1240"/>
              <p:cNvCxnSpPr/>
              <p:nvPr/>
            </p:nvCxnSpPr>
            <p:spPr>
              <a:xfrm flipV="1">
                <a:off x="2993203"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42" name="Straight Arrow Connector 1241"/>
              <p:cNvCxnSpPr/>
              <p:nvPr/>
            </p:nvCxnSpPr>
            <p:spPr>
              <a:xfrm flipV="1">
                <a:off x="2757746"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43" name="Straight Arrow Connector 1242"/>
              <p:cNvCxnSpPr/>
              <p:nvPr/>
            </p:nvCxnSpPr>
            <p:spPr>
              <a:xfrm flipV="1">
                <a:off x="2348254" y="3848706"/>
                <a:ext cx="0" cy="4425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44" name="Straight Arrow Connector 1243"/>
              <p:cNvCxnSpPr/>
              <p:nvPr/>
            </p:nvCxnSpPr>
            <p:spPr>
              <a:xfrm flipV="1">
                <a:off x="291494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45" name="Straight Arrow Connector 1244"/>
              <p:cNvCxnSpPr/>
              <p:nvPr/>
            </p:nvCxnSpPr>
            <p:spPr>
              <a:xfrm flipV="1">
                <a:off x="248475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46" name="Straight Arrow Connector 1245"/>
              <p:cNvCxnSpPr/>
              <p:nvPr/>
            </p:nvCxnSpPr>
            <p:spPr>
              <a:xfrm flipV="1">
                <a:off x="2484752"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47" name="Straight Arrow Connector 1246"/>
              <p:cNvCxnSpPr/>
              <p:nvPr/>
            </p:nvCxnSpPr>
            <p:spPr>
              <a:xfrm flipV="1">
                <a:off x="2757746" y="3940907"/>
                <a:ext cx="0" cy="35036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48" name="Straight Arrow Connector 1247"/>
              <p:cNvCxnSpPr/>
              <p:nvPr/>
            </p:nvCxnSpPr>
            <p:spPr>
              <a:xfrm flipV="1">
                <a:off x="2362191"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49" name="Straight Arrow Connector 1248"/>
              <p:cNvCxnSpPr/>
              <p:nvPr/>
            </p:nvCxnSpPr>
            <p:spPr>
              <a:xfrm flipV="1">
                <a:off x="2621248"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50" name="Straight Arrow Connector 1249"/>
              <p:cNvCxnSpPr/>
              <p:nvPr/>
            </p:nvCxnSpPr>
            <p:spPr>
              <a:xfrm flipV="1">
                <a:off x="2621248" y="3848706"/>
                <a:ext cx="0" cy="4425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51" name="Straight Arrow Connector 1250"/>
              <p:cNvCxnSpPr/>
              <p:nvPr/>
            </p:nvCxnSpPr>
            <p:spPr>
              <a:xfrm flipV="1">
                <a:off x="2348254"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52" name="Straight Arrow Connector 1251"/>
              <p:cNvCxnSpPr/>
              <p:nvPr/>
            </p:nvCxnSpPr>
            <p:spPr>
              <a:xfrm flipV="1">
                <a:off x="2484752"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53" name="Straight Arrow Connector 1252"/>
              <p:cNvCxnSpPr/>
              <p:nvPr/>
            </p:nvCxnSpPr>
            <p:spPr>
              <a:xfrm flipV="1">
                <a:off x="2484752"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54" name="Straight Arrow Connector 1253"/>
              <p:cNvCxnSpPr/>
              <p:nvPr/>
            </p:nvCxnSpPr>
            <p:spPr>
              <a:xfrm flipV="1">
                <a:off x="3030740"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1255" name="Group 534"/>
              <p:cNvGrpSpPr/>
              <p:nvPr/>
            </p:nvGrpSpPr>
            <p:grpSpPr>
              <a:xfrm>
                <a:off x="2532525" y="4039359"/>
                <a:ext cx="3695659" cy="268049"/>
                <a:chOff x="3555887" y="4005064"/>
                <a:chExt cx="2312257" cy="1454472"/>
              </a:xfrm>
            </p:grpSpPr>
            <p:cxnSp>
              <p:nvCxnSpPr>
                <p:cNvPr id="1676" name="Straight Arrow Connector 1675"/>
                <p:cNvCxnSpPr/>
                <p:nvPr/>
              </p:nvCxnSpPr>
              <p:spPr>
                <a:xfrm flipV="1">
                  <a:off x="3851920"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77" name="Straight Arrow Connector 1676"/>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78" name="Straight Arrow Connector 1677"/>
                <p:cNvCxnSpPr/>
                <p:nvPr/>
              </p:nvCxnSpPr>
              <p:spPr>
                <a:xfrm flipV="1">
                  <a:off x="3995936"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79" name="Straight Arrow Connector 1678"/>
                <p:cNvCxnSpPr/>
                <p:nvPr/>
              </p:nvCxnSpPr>
              <p:spPr>
                <a:xfrm flipV="1">
                  <a:off x="4283968"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80" name="Straight Arrow Connector 1679"/>
                <p:cNvCxnSpPr/>
                <p:nvPr/>
              </p:nvCxnSpPr>
              <p:spPr>
                <a:xfrm flipV="1">
                  <a:off x="4644008" y="4695696"/>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81" name="Straight Arrow Connector 1680"/>
                <p:cNvCxnSpPr/>
                <p:nvPr/>
              </p:nvCxnSpPr>
              <p:spPr>
                <a:xfrm flipH="1" flipV="1">
                  <a:off x="3635896" y="4005064"/>
                  <a:ext cx="10920" cy="14401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82" name="Straight Arrow Connector 1681"/>
                <p:cNvCxnSpPr/>
                <p:nvPr/>
              </p:nvCxnSpPr>
              <p:spPr>
                <a:xfrm flipV="1">
                  <a:off x="399593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83" name="Straight Arrow Connector 1682"/>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84" name="Straight Arrow Connector 1683"/>
                <p:cNvCxnSpPr/>
                <p:nvPr/>
              </p:nvCxnSpPr>
              <p:spPr>
                <a:xfrm flipV="1">
                  <a:off x="3779912" y="4149080"/>
                  <a:ext cx="0" cy="1296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85" name="Straight Arrow Connector 1684"/>
                <p:cNvCxnSpPr/>
                <p:nvPr/>
              </p:nvCxnSpPr>
              <p:spPr>
                <a:xfrm flipV="1">
                  <a:off x="4211960"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86" name="Straight Arrow Connector 1685"/>
                <p:cNvCxnSpPr/>
                <p:nvPr/>
              </p:nvCxnSpPr>
              <p:spPr>
                <a:xfrm flipV="1">
                  <a:off x="4499992" y="4797152"/>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87" name="Straight Arrow Connector 1686"/>
                <p:cNvCxnSpPr/>
                <p:nvPr/>
              </p:nvCxnSpPr>
              <p:spPr>
                <a:xfrm flipV="1">
                  <a:off x="4860032" y="476770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88" name="Straight Arrow Connector 1687"/>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89" name="Straight Arrow Connector 1688"/>
                <p:cNvCxnSpPr/>
                <p:nvPr/>
              </p:nvCxnSpPr>
              <p:spPr>
                <a:xfrm flipV="1">
                  <a:off x="38736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90" name="Straight Arrow Connector 1689"/>
                <p:cNvCxnSpPr/>
                <p:nvPr/>
              </p:nvCxnSpPr>
              <p:spPr>
                <a:xfrm flipV="1">
                  <a:off x="4211960"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91" name="Straight Arrow Connector 1690"/>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92" name="Straight Arrow Connector 1691"/>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93" name="Straight Arrow Connector 1692"/>
                <p:cNvCxnSpPr/>
                <p:nvPr/>
              </p:nvCxnSpPr>
              <p:spPr>
                <a:xfrm flipV="1">
                  <a:off x="4355976"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94" name="Straight Arrow Connector 1693"/>
                <p:cNvCxnSpPr/>
                <p:nvPr/>
              </p:nvCxnSpPr>
              <p:spPr>
                <a:xfrm flipV="1">
                  <a:off x="4716016" y="4653136"/>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95" name="Straight Arrow Connector 1694"/>
                <p:cNvCxnSpPr/>
                <p:nvPr/>
              </p:nvCxnSpPr>
              <p:spPr>
                <a:xfrm flipV="1">
                  <a:off x="41652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96" name="Straight Arrow Connector 1695"/>
                <p:cNvCxnSpPr/>
                <p:nvPr/>
              </p:nvCxnSpPr>
              <p:spPr>
                <a:xfrm flipV="1">
                  <a:off x="4283968" y="4437112"/>
                  <a:ext cx="0" cy="99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97" name="Straight Arrow Connector 1696"/>
                <p:cNvCxnSpPr/>
                <p:nvPr/>
              </p:nvCxnSpPr>
              <p:spPr>
                <a:xfrm flipV="1">
                  <a:off x="4572000" y="4509120"/>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98" name="Straight Arrow Connector 1697"/>
                <p:cNvCxnSpPr/>
                <p:nvPr/>
              </p:nvCxnSpPr>
              <p:spPr>
                <a:xfrm flipV="1">
                  <a:off x="4932040" y="4911720"/>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99" name="Straight Arrow Connector 1698"/>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00" name="Straight Arrow Connector 1699"/>
                <p:cNvCxnSpPr/>
                <p:nvPr/>
              </p:nvCxnSpPr>
              <p:spPr>
                <a:xfrm flipV="1">
                  <a:off x="428396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01" name="Straight Arrow Connector 1700"/>
                <p:cNvCxnSpPr/>
                <p:nvPr/>
              </p:nvCxnSpPr>
              <p:spPr>
                <a:xfrm flipV="1">
                  <a:off x="3707904"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02" name="Straight Arrow Connector 1701"/>
                <p:cNvCxnSpPr/>
                <p:nvPr/>
              </p:nvCxnSpPr>
              <p:spPr>
                <a:xfrm flipV="1">
                  <a:off x="4427984" y="4653136"/>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03" name="Straight Arrow Connector 1702"/>
                <p:cNvCxnSpPr/>
                <p:nvPr/>
              </p:nvCxnSpPr>
              <p:spPr>
                <a:xfrm flipV="1">
                  <a:off x="5004048" y="4987304"/>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04" name="Straight Arrow Connector 1703"/>
                <p:cNvCxnSpPr/>
                <p:nvPr/>
              </p:nvCxnSpPr>
              <p:spPr>
                <a:xfrm flipV="1">
                  <a:off x="4860032"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05" name="Straight Arrow Connector 1704"/>
                <p:cNvCxnSpPr/>
                <p:nvPr/>
              </p:nvCxnSpPr>
              <p:spPr>
                <a:xfrm flipV="1">
                  <a:off x="5220072" y="5031224"/>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06" name="Straight Arrow Connector 1705"/>
                <p:cNvCxnSpPr/>
                <p:nvPr/>
              </p:nvCxnSpPr>
              <p:spPr>
                <a:xfrm flipV="1">
                  <a:off x="4716016" y="4811624"/>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07" name="Straight Arrow Connector 1706"/>
                <p:cNvCxnSpPr/>
                <p:nvPr/>
              </p:nvCxnSpPr>
              <p:spPr>
                <a:xfrm flipV="1">
                  <a:off x="5076056" y="4767704"/>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08" name="Straight Arrow Connector 1707"/>
                <p:cNvCxnSpPr/>
                <p:nvPr/>
              </p:nvCxnSpPr>
              <p:spPr>
                <a:xfrm flipV="1">
                  <a:off x="4932040"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09" name="Straight Arrow Connector 1708"/>
                <p:cNvCxnSpPr/>
                <p:nvPr/>
              </p:nvCxnSpPr>
              <p:spPr>
                <a:xfrm flipV="1">
                  <a:off x="5292080" y="5119064"/>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10" name="Straight Arrow Connector 1709"/>
                <p:cNvCxnSpPr/>
                <p:nvPr/>
              </p:nvCxnSpPr>
              <p:spPr>
                <a:xfrm flipV="1">
                  <a:off x="4788024" y="4943384"/>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11" name="Straight Arrow Connector 1710"/>
                <p:cNvCxnSpPr/>
                <p:nvPr/>
              </p:nvCxnSpPr>
              <p:spPr>
                <a:xfrm flipV="1">
                  <a:off x="3662566"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12" name="Straight Arrow Connector 1711"/>
                <p:cNvCxnSpPr/>
                <p:nvPr/>
              </p:nvCxnSpPr>
              <p:spPr>
                <a:xfrm flipV="1">
                  <a:off x="3875923"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13" name="Straight Arrow Connector 1712"/>
                <p:cNvCxnSpPr/>
                <p:nvPr/>
              </p:nvCxnSpPr>
              <p:spPr>
                <a:xfrm flipV="1">
                  <a:off x="4302637" y="4879939"/>
                  <a:ext cx="0" cy="552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14" name="Straight Arrow Connector 1713"/>
                <p:cNvCxnSpPr/>
                <p:nvPr/>
              </p:nvCxnSpPr>
              <p:spPr>
                <a:xfrm flipV="1">
                  <a:off x="4836029" y="5125595"/>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15" name="Straight Arrow Connector 1714"/>
                <p:cNvCxnSpPr/>
                <p:nvPr/>
              </p:nvCxnSpPr>
              <p:spPr>
                <a:xfrm flipV="1">
                  <a:off x="3875923"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16" name="Straight Arrow Connector 1715"/>
                <p:cNvCxnSpPr/>
                <p:nvPr/>
              </p:nvCxnSpPr>
              <p:spPr>
                <a:xfrm flipV="1">
                  <a:off x="3982601"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17" name="Straight Arrow Connector 1716"/>
                <p:cNvCxnSpPr/>
                <p:nvPr/>
              </p:nvCxnSpPr>
              <p:spPr>
                <a:xfrm flipV="1">
                  <a:off x="3555887" y="4726403"/>
                  <a:ext cx="0" cy="7062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18" name="Straight Arrow Connector 1717"/>
                <p:cNvCxnSpPr/>
                <p:nvPr/>
              </p:nvCxnSpPr>
              <p:spPr>
                <a:xfrm flipV="1">
                  <a:off x="4195958"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19" name="Straight Arrow Connector 1718"/>
                <p:cNvCxnSpPr/>
                <p:nvPr/>
              </p:nvCxnSpPr>
              <p:spPr>
                <a:xfrm flipV="1">
                  <a:off x="4622672"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20" name="Straight Arrow Connector 1719"/>
                <p:cNvCxnSpPr/>
                <p:nvPr/>
              </p:nvCxnSpPr>
              <p:spPr>
                <a:xfrm flipV="1">
                  <a:off x="5156065" y="5156302"/>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21" name="Straight Arrow Connector 1720"/>
                <p:cNvCxnSpPr/>
                <p:nvPr/>
              </p:nvCxnSpPr>
              <p:spPr>
                <a:xfrm flipV="1">
                  <a:off x="369470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22" name="Straight Arrow Connector 1721"/>
                <p:cNvCxnSpPr/>
                <p:nvPr/>
              </p:nvCxnSpPr>
              <p:spPr>
                <a:xfrm flipV="1">
                  <a:off x="419595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23" name="Straight Arrow Connector 1722"/>
                <p:cNvCxnSpPr/>
                <p:nvPr/>
              </p:nvCxnSpPr>
              <p:spPr>
                <a:xfrm flipV="1">
                  <a:off x="3769244"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24" name="Straight Arrow Connector 1723"/>
                <p:cNvCxnSpPr/>
                <p:nvPr/>
              </p:nvCxnSpPr>
              <p:spPr>
                <a:xfrm flipV="1">
                  <a:off x="3982601"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25" name="Straight Arrow Connector 1724"/>
                <p:cNvCxnSpPr/>
                <p:nvPr/>
              </p:nvCxnSpPr>
              <p:spPr>
                <a:xfrm flipV="1">
                  <a:off x="4409315" y="5002767"/>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26" name="Straight Arrow Connector 1725"/>
                <p:cNvCxnSpPr/>
                <p:nvPr/>
              </p:nvCxnSpPr>
              <p:spPr>
                <a:xfrm flipV="1">
                  <a:off x="4942708" y="4972060"/>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27" name="Straight Arrow Connector 1726"/>
                <p:cNvCxnSpPr/>
                <p:nvPr/>
              </p:nvCxnSpPr>
              <p:spPr>
                <a:xfrm flipV="1">
                  <a:off x="3982601"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28" name="Straight Arrow Connector 1727"/>
                <p:cNvCxnSpPr/>
                <p:nvPr/>
              </p:nvCxnSpPr>
              <p:spPr>
                <a:xfrm flipV="1">
                  <a:off x="4126708"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29" name="Straight Arrow Connector 1728"/>
                <p:cNvCxnSpPr/>
                <p:nvPr/>
              </p:nvCxnSpPr>
              <p:spPr>
                <a:xfrm flipV="1">
                  <a:off x="4302637"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30" name="Straight Arrow Connector 1729"/>
                <p:cNvCxnSpPr/>
                <p:nvPr/>
              </p:nvCxnSpPr>
              <p:spPr>
                <a:xfrm flipV="1">
                  <a:off x="4729351"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31" name="Straight Arrow Connector 1730"/>
                <p:cNvCxnSpPr/>
                <p:nvPr/>
              </p:nvCxnSpPr>
              <p:spPr>
                <a:xfrm flipV="1">
                  <a:off x="5262743" y="5217717"/>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32" name="Straight Arrow Connector 1731"/>
                <p:cNvCxnSpPr/>
                <p:nvPr/>
              </p:nvCxnSpPr>
              <p:spPr>
                <a:xfrm flipV="1">
                  <a:off x="3769244"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33" name="Straight Arrow Connector 1732"/>
                <p:cNvCxnSpPr/>
                <p:nvPr/>
              </p:nvCxnSpPr>
              <p:spPr>
                <a:xfrm flipV="1">
                  <a:off x="4302637"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34" name="Straight Arrow Connector 1733"/>
                <p:cNvCxnSpPr/>
                <p:nvPr/>
              </p:nvCxnSpPr>
              <p:spPr>
                <a:xfrm flipV="1">
                  <a:off x="4515994" y="5094888"/>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35" name="Straight Arrow Connector 1734"/>
                <p:cNvCxnSpPr/>
                <p:nvPr/>
              </p:nvCxnSpPr>
              <p:spPr>
                <a:xfrm flipV="1">
                  <a:off x="5369422" y="5249949"/>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36" name="Straight Arrow Connector 1735"/>
                <p:cNvCxnSpPr/>
                <p:nvPr/>
              </p:nvCxnSpPr>
              <p:spPr>
                <a:xfrm flipV="1">
                  <a:off x="5156065"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37" name="Straight Arrow Connector 1736"/>
                <p:cNvCxnSpPr/>
                <p:nvPr/>
              </p:nvCxnSpPr>
              <p:spPr>
                <a:xfrm flipV="1">
                  <a:off x="5689457" y="5268678"/>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38" name="Straight Arrow Connector 1737"/>
                <p:cNvCxnSpPr/>
                <p:nvPr/>
              </p:nvCxnSpPr>
              <p:spPr>
                <a:xfrm flipV="1">
                  <a:off x="4942708" y="5175032"/>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39" name="Straight Arrow Connector 1738"/>
                <p:cNvCxnSpPr/>
                <p:nvPr/>
              </p:nvCxnSpPr>
              <p:spPr>
                <a:xfrm flipV="1">
                  <a:off x="5476100" y="5156302"/>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40" name="Straight Arrow Connector 1739"/>
                <p:cNvCxnSpPr/>
                <p:nvPr/>
              </p:nvCxnSpPr>
              <p:spPr>
                <a:xfrm flipV="1">
                  <a:off x="5262743"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41" name="Straight Arrow Connector 1740"/>
                <p:cNvCxnSpPr/>
                <p:nvPr/>
              </p:nvCxnSpPr>
              <p:spPr>
                <a:xfrm flipV="1">
                  <a:off x="5796136" y="5306136"/>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42" name="Straight Arrow Connector 1741"/>
                <p:cNvCxnSpPr/>
                <p:nvPr/>
              </p:nvCxnSpPr>
              <p:spPr>
                <a:xfrm flipV="1">
                  <a:off x="5049386" y="5231219"/>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43" name="Straight Arrow Connector 1742"/>
                <p:cNvCxnSpPr/>
                <p:nvPr/>
              </p:nvCxnSpPr>
              <p:spPr>
                <a:xfrm flipV="1">
                  <a:off x="5130016" y="5030329"/>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44" name="Straight Arrow Connector 1743"/>
                <p:cNvCxnSpPr/>
                <p:nvPr/>
              </p:nvCxnSpPr>
              <p:spPr>
                <a:xfrm flipV="1">
                  <a:off x="5370043" y="5070189"/>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45" name="Straight Arrow Connector 1744"/>
                <p:cNvCxnSpPr/>
                <p:nvPr/>
              </p:nvCxnSpPr>
              <p:spPr>
                <a:xfrm flipV="1">
                  <a:off x="5210025" y="4831032"/>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46" name="Straight Arrow Connector 1745"/>
                <p:cNvCxnSpPr/>
                <p:nvPr/>
              </p:nvCxnSpPr>
              <p:spPr>
                <a:xfrm flipV="1">
                  <a:off x="5450052" y="5149907"/>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47" name="Straight Arrow Connector 1746"/>
                <p:cNvCxnSpPr/>
                <p:nvPr/>
              </p:nvCxnSpPr>
              <p:spPr>
                <a:xfrm flipV="1">
                  <a:off x="5530060" y="5191746"/>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48" name="Straight Arrow Connector 1747"/>
                <p:cNvCxnSpPr/>
                <p:nvPr/>
              </p:nvCxnSpPr>
              <p:spPr>
                <a:xfrm flipV="1">
                  <a:off x="5370043"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49" name="Straight Arrow Connector 1748"/>
                <p:cNvCxnSpPr/>
                <p:nvPr/>
              </p:nvCxnSpPr>
              <p:spPr>
                <a:xfrm flipV="1">
                  <a:off x="5770087" y="5216058"/>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50" name="Straight Arrow Connector 1749"/>
                <p:cNvCxnSpPr/>
                <p:nvPr/>
              </p:nvCxnSpPr>
              <p:spPr>
                <a:xfrm flipV="1">
                  <a:off x="5210025" y="5094500"/>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51" name="Straight Arrow Connector 1750"/>
                <p:cNvCxnSpPr/>
                <p:nvPr/>
              </p:nvCxnSpPr>
              <p:spPr>
                <a:xfrm flipV="1">
                  <a:off x="5610069" y="5070189"/>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52" name="Straight Arrow Connector 1751"/>
                <p:cNvCxnSpPr/>
                <p:nvPr/>
              </p:nvCxnSpPr>
              <p:spPr>
                <a:xfrm flipV="1">
                  <a:off x="5450052"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53" name="Straight Arrow Connector 1752"/>
                <p:cNvCxnSpPr/>
                <p:nvPr/>
              </p:nvCxnSpPr>
              <p:spPr>
                <a:xfrm flipV="1">
                  <a:off x="5850096" y="5264681"/>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54" name="Straight Arrow Connector 1753"/>
                <p:cNvCxnSpPr/>
                <p:nvPr/>
              </p:nvCxnSpPr>
              <p:spPr>
                <a:xfrm flipV="1">
                  <a:off x="5290034" y="5167435"/>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55" name="Straight Arrow Connector 1754"/>
                <p:cNvCxnSpPr/>
                <p:nvPr/>
              </p:nvCxnSpPr>
              <p:spPr>
                <a:xfrm flipV="1">
                  <a:off x="5382016" y="5229200"/>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1756" name="Group 327"/>
                <p:cNvGrpSpPr/>
                <p:nvPr/>
              </p:nvGrpSpPr>
              <p:grpSpPr>
                <a:xfrm>
                  <a:off x="4067944" y="5013176"/>
                  <a:ext cx="1800200" cy="446360"/>
                  <a:chOff x="4417699" y="3509392"/>
                  <a:chExt cx="1440781" cy="950416"/>
                </a:xfrm>
              </p:grpSpPr>
              <p:cxnSp>
                <p:nvCxnSpPr>
                  <p:cNvPr id="1757" name="Straight Arrow Connector 1756"/>
                  <p:cNvCxnSpPr/>
                  <p:nvPr/>
                </p:nvCxnSpPr>
                <p:spPr>
                  <a:xfrm flipV="1">
                    <a:off x="4652392" y="3695968"/>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58" name="Straight Arrow Connector 1757"/>
                  <p:cNvCxnSpPr/>
                  <p:nvPr/>
                </p:nvCxnSpPr>
                <p:spPr>
                  <a:xfrm flipV="1">
                    <a:off x="4508376" y="379742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59" name="Straight Arrow Connector 1758"/>
                  <p:cNvCxnSpPr/>
                  <p:nvPr/>
                </p:nvCxnSpPr>
                <p:spPr>
                  <a:xfrm flipV="1">
                    <a:off x="4868416" y="3767976"/>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60" name="Straight Arrow Connector 1759"/>
                  <p:cNvCxnSpPr/>
                  <p:nvPr/>
                </p:nvCxnSpPr>
                <p:spPr>
                  <a:xfrm flipV="1">
                    <a:off x="4724400" y="3653408"/>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61" name="Straight Arrow Connector 1760"/>
                  <p:cNvCxnSpPr/>
                  <p:nvPr/>
                </p:nvCxnSpPr>
                <p:spPr>
                  <a:xfrm flipV="1">
                    <a:off x="4580384" y="3509392"/>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62" name="Straight Arrow Connector 1761"/>
                  <p:cNvCxnSpPr/>
                  <p:nvPr/>
                </p:nvCxnSpPr>
                <p:spPr>
                  <a:xfrm flipV="1">
                    <a:off x="4940424" y="3911992"/>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63" name="Straight Arrow Connector 1762"/>
                  <p:cNvCxnSpPr/>
                  <p:nvPr/>
                </p:nvCxnSpPr>
                <p:spPr>
                  <a:xfrm flipV="1">
                    <a:off x="4436368" y="3653408"/>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64" name="Straight Arrow Connector 1763"/>
                  <p:cNvCxnSpPr/>
                  <p:nvPr/>
                </p:nvCxnSpPr>
                <p:spPr>
                  <a:xfrm flipV="1">
                    <a:off x="5012432" y="3987576"/>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65" name="Straight Arrow Connector 1764"/>
                  <p:cNvCxnSpPr/>
                  <p:nvPr/>
                </p:nvCxnSpPr>
                <p:spPr>
                  <a:xfrm flipV="1">
                    <a:off x="4868416"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66" name="Straight Arrow Connector 1765"/>
                  <p:cNvCxnSpPr/>
                  <p:nvPr/>
                </p:nvCxnSpPr>
                <p:spPr>
                  <a:xfrm flipV="1">
                    <a:off x="5228456" y="4031496"/>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67" name="Straight Arrow Connector 1766"/>
                  <p:cNvCxnSpPr/>
                  <p:nvPr/>
                </p:nvCxnSpPr>
                <p:spPr>
                  <a:xfrm flipV="1">
                    <a:off x="4724400" y="3811896"/>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68" name="Straight Arrow Connector 1767"/>
                  <p:cNvCxnSpPr/>
                  <p:nvPr/>
                </p:nvCxnSpPr>
                <p:spPr>
                  <a:xfrm flipV="1">
                    <a:off x="5084440" y="3767976"/>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69" name="Straight Arrow Connector 1768"/>
                  <p:cNvCxnSpPr/>
                  <p:nvPr/>
                </p:nvCxnSpPr>
                <p:spPr>
                  <a:xfrm flipV="1">
                    <a:off x="4940424"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70" name="Straight Arrow Connector 1769"/>
                  <p:cNvCxnSpPr/>
                  <p:nvPr/>
                </p:nvCxnSpPr>
                <p:spPr>
                  <a:xfrm flipV="1">
                    <a:off x="5300464" y="4119336"/>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71" name="Straight Arrow Connector 1770"/>
                  <p:cNvCxnSpPr/>
                  <p:nvPr/>
                </p:nvCxnSpPr>
                <p:spPr>
                  <a:xfrm flipV="1">
                    <a:off x="4796408" y="3943656"/>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72" name="Straight Arrow Connector 1771"/>
                  <p:cNvCxnSpPr/>
                  <p:nvPr/>
                </p:nvCxnSpPr>
                <p:spPr>
                  <a:xfrm flipV="1">
                    <a:off x="4844413" y="4125867"/>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73" name="Straight Arrow Connector 1772"/>
                  <p:cNvCxnSpPr/>
                  <p:nvPr/>
                </p:nvCxnSpPr>
                <p:spPr>
                  <a:xfrm flipV="1">
                    <a:off x="4631056"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74" name="Straight Arrow Connector 1773"/>
                  <p:cNvCxnSpPr/>
                  <p:nvPr/>
                </p:nvCxnSpPr>
                <p:spPr>
                  <a:xfrm flipV="1">
                    <a:off x="5164449" y="4156574"/>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75" name="Straight Arrow Connector 1774"/>
                  <p:cNvCxnSpPr/>
                  <p:nvPr/>
                </p:nvCxnSpPr>
                <p:spPr>
                  <a:xfrm flipV="1">
                    <a:off x="4417699" y="4003039"/>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76" name="Straight Arrow Connector 1775"/>
                  <p:cNvCxnSpPr/>
                  <p:nvPr/>
                </p:nvCxnSpPr>
                <p:spPr>
                  <a:xfrm flipV="1">
                    <a:off x="4951092" y="3972332"/>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77" name="Straight Arrow Connector 1776"/>
                  <p:cNvCxnSpPr/>
                  <p:nvPr/>
                </p:nvCxnSpPr>
                <p:spPr>
                  <a:xfrm flipV="1">
                    <a:off x="4737735"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78" name="Straight Arrow Connector 1777"/>
                  <p:cNvCxnSpPr/>
                  <p:nvPr/>
                </p:nvCxnSpPr>
                <p:spPr>
                  <a:xfrm flipV="1">
                    <a:off x="5271127" y="4217989"/>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79" name="Straight Arrow Connector 1778"/>
                  <p:cNvCxnSpPr/>
                  <p:nvPr/>
                </p:nvCxnSpPr>
                <p:spPr>
                  <a:xfrm flipV="1">
                    <a:off x="4524378" y="4095160"/>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80" name="Straight Arrow Connector 1779"/>
                  <p:cNvCxnSpPr/>
                  <p:nvPr/>
                </p:nvCxnSpPr>
                <p:spPr>
                  <a:xfrm flipV="1">
                    <a:off x="5377806" y="4250221"/>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81" name="Straight Arrow Connector 1780"/>
                  <p:cNvCxnSpPr/>
                  <p:nvPr/>
                </p:nvCxnSpPr>
                <p:spPr>
                  <a:xfrm flipV="1">
                    <a:off x="5164449"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82" name="Straight Arrow Connector 1781"/>
                  <p:cNvCxnSpPr/>
                  <p:nvPr/>
                </p:nvCxnSpPr>
                <p:spPr>
                  <a:xfrm flipV="1">
                    <a:off x="5697841" y="4268950"/>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83" name="Straight Arrow Connector 1782"/>
                  <p:cNvCxnSpPr/>
                  <p:nvPr/>
                </p:nvCxnSpPr>
                <p:spPr>
                  <a:xfrm flipV="1">
                    <a:off x="4951092" y="4175304"/>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84" name="Straight Arrow Connector 1783"/>
                  <p:cNvCxnSpPr/>
                  <p:nvPr/>
                </p:nvCxnSpPr>
                <p:spPr>
                  <a:xfrm flipV="1">
                    <a:off x="5484484" y="4156574"/>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85" name="Straight Arrow Connector 1784"/>
                  <p:cNvCxnSpPr/>
                  <p:nvPr/>
                </p:nvCxnSpPr>
                <p:spPr>
                  <a:xfrm flipV="1">
                    <a:off x="5271127"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86" name="Straight Arrow Connector 1785"/>
                  <p:cNvCxnSpPr/>
                  <p:nvPr/>
                </p:nvCxnSpPr>
                <p:spPr>
                  <a:xfrm flipV="1">
                    <a:off x="5804520" y="4306408"/>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87" name="Straight Arrow Connector 1786"/>
                  <p:cNvCxnSpPr/>
                  <p:nvPr/>
                </p:nvCxnSpPr>
                <p:spPr>
                  <a:xfrm flipV="1">
                    <a:off x="5057770" y="4231491"/>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88" name="Straight Arrow Connector 1787"/>
                  <p:cNvCxnSpPr/>
                  <p:nvPr/>
                </p:nvCxnSpPr>
                <p:spPr>
                  <a:xfrm flipV="1">
                    <a:off x="5138400" y="4030601"/>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89" name="Straight Arrow Connector 1788"/>
                  <p:cNvCxnSpPr/>
                  <p:nvPr/>
                </p:nvCxnSpPr>
                <p:spPr>
                  <a:xfrm flipV="1">
                    <a:off x="5378427" y="4070461"/>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90" name="Straight Arrow Connector 1789"/>
                  <p:cNvCxnSpPr/>
                  <p:nvPr/>
                </p:nvCxnSpPr>
                <p:spPr>
                  <a:xfrm flipV="1">
                    <a:off x="5218409" y="3831304"/>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91" name="Straight Arrow Connector 1790"/>
                  <p:cNvCxnSpPr/>
                  <p:nvPr/>
                </p:nvCxnSpPr>
                <p:spPr>
                  <a:xfrm flipV="1">
                    <a:off x="5458436" y="4150179"/>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92" name="Straight Arrow Connector 1791"/>
                  <p:cNvCxnSpPr/>
                  <p:nvPr/>
                </p:nvCxnSpPr>
                <p:spPr>
                  <a:xfrm flipV="1">
                    <a:off x="5538444" y="4192018"/>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93" name="Straight Arrow Connector 1792"/>
                  <p:cNvCxnSpPr/>
                  <p:nvPr/>
                </p:nvCxnSpPr>
                <p:spPr>
                  <a:xfrm flipV="1">
                    <a:off x="5378427"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94" name="Straight Arrow Connector 1793"/>
                  <p:cNvCxnSpPr/>
                  <p:nvPr/>
                </p:nvCxnSpPr>
                <p:spPr>
                  <a:xfrm flipV="1">
                    <a:off x="5778471" y="4216330"/>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95" name="Straight Arrow Connector 1794"/>
                  <p:cNvCxnSpPr/>
                  <p:nvPr/>
                </p:nvCxnSpPr>
                <p:spPr>
                  <a:xfrm flipV="1">
                    <a:off x="5218409" y="4094772"/>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96" name="Straight Arrow Connector 1795"/>
                  <p:cNvCxnSpPr/>
                  <p:nvPr/>
                </p:nvCxnSpPr>
                <p:spPr>
                  <a:xfrm flipV="1">
                    <a:off x="5618453" y="4070461"/>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97" name="Straight Arrow Connector 1796"/>
                  <p:cNvCxnSpPr/>
                  <p:nvPr/>
                </p:nvCxnSpPr>
                <p:spPr>
                  <a:xfrm flipV="1">
                    <a:off x="5458436"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98" name="Straight Arrow Connector 1797"/>
                  <p:cNvCxnSpPr/>
                  <p:nvPr/>
                </p:nvCxnSpPr>
                <p:spPr>
                  <a:xfrm flipV="1">
                    <a:off x="5858480" y="4264953"/>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799" name="Straight Arrow Connector 1798"/>
                  <p:cNvCxnSpPr/>
                  <p:nvPr/>
                </p:nvCxnSpPr>
                <p:spPr>
                  <a:xfrm flipV="1">
                    <a:off x="5298418" y="4167707"/>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800" name="Straight Arrow Connector 1799"/>
                  <p:cNvCxnSpPr/>
                  <p:nvPr/>
                </p:nvCxnSpPr>
                <p:spPr>
                  <a:xfrm flipV="1">
                    <a:off x="5390400" y="4229472"/>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grpSp>
          <p:cxnSp>
            <p:nvCxnSpPr>
              <p:cNvPr id="1256" name="Straight Arrow Connector 1255"/>
              <p:cNvCxnSpPr/>
              <p:nvPr/>
            </p:nvCxnSpPr>
            <p:spPr>
              <a:xfrm flipH="1" flipV="1">
                <a:off x="2699792" y="3216017"/>
                <a:ext cx="0" cy="10799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57" name="Straight Arrow Connector 1256"/>
              <p:cNvCxnSpPr/>
              <p:nvPr/>
            </p:nvCxnSpPr>
            <p:spPr>
              <a:xfrm flipV="1">
                <a:off x="2411760" y="2761241"/>
                <a:ext cx="0" cy="153486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58" name="Straight Arrow Connector 1257"/>
              <p:cNvCxnSpPr/>
              <p:nvPr/>
            </p:nvCxnSpPr>
            <p:spPr>
              <a:xfrm flipV="1">
                <a:off x="2555776" y="3102323"/>
                <a:ext cx="0" cy="119378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59" name="Straight Arrow Connector 1258"/>
              <p:cNvCxnSpPr/>
              <p:nvPr/>
            </p:nvCxnSpPr>
            <p:spPr>
              <a:xfrm flipV="1">
                <a:off x="2411760" y="2818088"/>
                <a:ext cx="0" cy="1478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60" name="Straight Arrow Connector 1259"/>
              <p:cNvCxnSpPr/>
              <p:nvPr/>
            </p:nvCxnSpPr>
            <p:spPr>
              <a:xfrm flipV="1">
                <a:off x="2843808"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61" name="Straight Arrow Connector 1260"/>
              <p:cNvCxnSpPr/>
              <p:nvPr/>
            </p:nvCxnSpPr>
            <p:spPr>
              <a:xfrm flipV="1">
                <a:off x="2267744" y="2647547"/>
                <a:ext cx="0" cy="1648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62" name="Straight Arrow Connector 1261"/>
              <p:cNvCxnSpPr/>
              <p:nvPr/>
            </p:nvCxnSpPr>
            <p:spPr>
              <a:xfrm flipV="1">
                <a:off x="2627784"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63" name="Straight Arrow Connector 1262"/>
              <p:cNvCxnSpPr/>
              <p:nvPr/>
            </p:nvCxnSpPr>
            <p:spPr>
              <a:xfrm flipV="1">
                <a:off x="2962800"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64" name="Straight Arrow Connector 1263"/>
              <p:cNvCxnSpPr/>
              <p:nvPr/>
            </p:nvCxnSpPr>
            <p:spPr>
              <a:xfrm flipV="1">
                <a:off x="2919600"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65" name="Straight Arrow Connector 1264"/>
              <p:cNvCxnSpPr/>
              <p:nvPr/>
            </p:nvCxnSpPr>
            <p:spPr>
              <a:xfrm flipV="1">
                <a:off x="2987824" y="3045476"/>
                <a:ext cx="0" cy="125063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66" name="Straight Arrow Connector 1265"/>
              <p:cNvCxnSpPr/>
              <p:nvPr/>
            </p:nvCxnSpPr>
            <p:spPr>
              <a:xfrm flipV="1">
                <a:off x="2483768" y="3500252"/>
                <a:ext cx="0" cy="7957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67" name="Straight Arrow Connector 1266"/>
              <p:cNvCxnSpPr/>
              <p:nvPr/>
            </p:nvCxnSpPr>
            <p:spPr>
              <a:xfrm flipV="1">
                <a:off x="2915816"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68" name="Straight Arrow Connector 1267"/>
              <p:cNvCxnSpPr/>
              <p:nvPr/>
            </p:nvCxnSpPr>
            <p:spPr>
              <a:xfrm flipV="1">
                <a:off x="2271528" y="2988629"/>
                <a:ext cx="0" cy="1307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69" name="Straight Arrow Connector 1268"/>
              <p:cNvCxnSpPr/>
              <p:nvPr/>
            </p:nvCxnSpPr>
            <p:spPr>
              <a:xfrm flipV="1">
                <a:off x="2358000"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70" name="Straight Arrow Connector 1269"/>
              <p:cNvCxnSpPr/>
              <p:nvPr/>
            </p:nvCxnSpPr>
            <p:spPr>
              <a:xfrm flipV="1">
                <a:off x="2771800" y="3704392"/>
                <a:ext cx="0" cy="581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71" name="Straight Arrow Connector 1270"/>
              <p:cNvCxnSpPr/>
              <p:nvPr/>
            </p:nvCxnSpPr>
            <p:spPr>
              <a:xfrm flipV="1">
                <a:off x="2878479"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72" name="Straight Arrow Connector 1271"/>
              <p:cNvCxnSpPr/>
              <p:nvPr/>
            </p:nvCxnSpPr>
            <p:spPr>
              <a:xfrm flipV="1">
                <a:off x="2878479"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73" name="Straight Arrow Connector 1272"/>
              <p:cNvCxnSpPr/>
              <p:nvPr/>
            </p:nvCxnSpPr>
            <p:spPr>
              <a:xfrm flipV="1">
                <a:off x="2782692"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74" name="Straight Arrow Connector 1273"/>
              <p:cNvCxnSpPr/>
              <p:nvPr/>
            </p:nvCxnSpPr>
            <p:spPr>
              <a:xfrm flipV="1">
                <a:off x="2985157"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75" name="Straight Arrow Connector 1274"/>
              <p:cNvCxnSpPr/>
              <p:nvPr/>
            </p:nvCxnSpPr>
            <p:spPr>
              <a:xfrm flipV="1">
                <a:off x="2985157" y="3704392"/>
                <a:ext cx="0" cy="581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76" name="Straight Arrow Connector 1275"/>
              <p:cNvCxnSpPr/>
              <p:nvPr/>
            </p:nvCxnSpPr>
            <p:spPr>
              <a:xfrm flipV="1">
                <a:off x="2771800"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77" name="Straight Arrow Connector 1276"/>
              <p:cNvCxnSpPr/>
              <p:nvPr/>
            </p:nvCxnSpPr>
            <p:spPr>
              <a:xfrm flipV="1">
                <a:off x="2878479"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78" name="Straight Arrow Connector 1277"/>
              <p:cNvCxnSpPr/>
              <p:nvPr/>
            </p:nvCxnSpPr>
            <p:spPr>
              <a:xfrm flipV="1">
                <a:off x="2878479"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1279" name="Group 372"/>
              <p:cNvGrpSpPr/>
              <p:nvPr/>
            </p:nvGrpSpPr>
            <p:grpSpPr>
              <a:xfrm>
                <a:off x="2915816" y="3955027"/>
                <a:ext cx="2888321" cy="352381"/>
                <a:chOff x="3555887" y="4005064"/>
                <a:chExt cx="2312257" cy="1454472"/>
              </a:xfrm>
            </p:grpSpPr>
            <p:cxnSp>
              <p:nvCxnSpPr>
                <p:cNvPr id="1551" name="Straight Arrow Connector 1550"/>
                <p:cNvCxnSpPr/>
                <p:nvPr/>
              </p:nvCxnSpPr>
              <p:spPr>
                <a:xfrm flipV="1">
                  <a:off x="3851920"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52" name="Straight Arrow Connector 1551"/>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53" name="Straight Arrow Connector 1552"/>
                <p:cNvCxnSpPr/>
                <p:nvPr/>
              </p:nvCxnSpPr>
              <p:spPr>
                <a:xfrm flipV="1">
                  <a:off x="3995936"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54" name="Straight Arrow Connector 1553"/>
                <p:cNvCxnSpPr/>
                <p:nvPr/>
              </p:nvCxnSpPr>
              <p:spPr>
                <a:xfrm flipV="1">
                  <a:off x="4283968"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55" name="Straight Arrow Connector 1554"/>
                <p:cNvCxnSpPr/>
                <p:nvPr/>
              </p:nvCxnSpPr>
              <p:spPr>
                <a:xfrm flipV="1">
                  <a:off x="4644008" y="4695696"/>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56" name="Straight Arrow Connector 1555"/>
                <p:cNvCxnSpPr/>
                <p:nvPr/>
              </p:nvCxnSpPr>
              <p:spPr>
                <a:xfrm flipH="1" flipV="1">
                  <a:off x="3635896" y="4005064"/>
                  <a:ext cx="10920" cy="14401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57" name="Straight Arrow Connector 1556"/>
                <p:cNvCxnSpPr/>
                <p:nvPr/>
              </p:nvCxnSpPr>
              <p:spPr>
                <a:xfrm flipV="1">
                  <a:off x="399593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58" name="Straight Arrow Connector 1557"/>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59" name="Straight Arrow Connector 1558"/>
                <p:cNvCxnSpPr/>
                <p:nvPr/>
              </p:nvCxnSpPr>
              <p:spPr>
                <a:xfrm flipV="1">
                  <a:off x="3779912" y="4149080"/>
                  <a:ext cx="0" cy="1296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60" name="Straight Arrow Connector 1559"/>
                <p:cNvCxnSpPr/>
                <p:nvPr/>
              </p:nvCxnSpPr>
              <p:spPr>
                <a:xfrm flipV="1">
                  <a:off x="4211960" y="4221088"/>
                  <a:ext cx="0" cy="12241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61" name="Straight Arrow Connector 1560"/>
                <p:cNvCxnSpPr/>
                <p:nvPr/>
              </p:nvCxnSpPr>
              <p:spPr>
                <a:xfrm flipV="1">
                  <a:off x="4499992" y="4797152"/>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62" name="Straight Arrow Connector 1561"/>
                <p:cNvCxnSpPr/>
                <p:nvPr/>
              </p:nvCxnSpPr>
              <p:spPr>
                <a:xfrm flipV="1">
                  <a:off x="4860032" y="476770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63" name="Straight Arrow Connector 1562"/>
                <p:cNvCxnSpPr/>
                <p:nvPr/>
              </p:nvCxnSpPr>
              <p:spPr>
                <a:xfrm flipV="1">
                  <a:off x="3563888" y="4077072"/>
                  <a:ext cx="0" cy="13681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64" name="Straight Arrow Connector 1563"/>
                <p:cNvCxnSpPr/>
                <p:nvPr/>
              </p:nvCxnSpPr>
              <p:spPr>
                <a:xfrm flipV="1">
                  <a:off x="38736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65" name="Straight Arrow Connector 1564"/>
                <p:cNvCxnSpPr/>
                <p:nvPr/>
              </p:nvCxnSpPr>
              <p:spPr>
                <a:xfrm flipV="1">
                  <a:off x="4211960"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66" name="Straight Arrow Connector 1565"/>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67" name="Straight Arrow Connector 1566"/>
                <p:cNvCxnSpPr/>
                <p:nvPr/>
              </p:nvCxnSpPr>
              <p:spPr>
                <a:xfrm flipV="1">
                  <a:off x="4067944"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68" name="Straight Arrow Connector 1567"/>
                <p:cNvCxnSpPr/>
                <p:nvPr/>
              </p:nvCxnSpPr>
              <p:spPr>
                <a:xfrm flipV="1">
                  <a:off x="4355976" y="4437112"/>
                  <a:ext cx="0" cy="100811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69" name="Straight Arrow Connector 1568"/>
                <p:cNvCxnSpPr/>
                <p:nvPr/>
              </p:nvCxnSpPr>
              <p:spPr>
                <a:xfrm flipV="1">
                  <a:off x="4716016" y="4653136"/>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70" name="Straight Arrow Connector 1569"/>
                <p:cNvCxnSpPr/>
                <p:nvPr/>
              </p:nvCxnSpPr>
              <p:spPr>
                <a:xfrm flipV="1">
                  <a:off x="4165216"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71" name="Straight Arrow Connector 1570"/>
                <p:cNvCxnSpPr/>
                <p:nvPr/>
              </p:nvCxnSpPr>
              <p:spPr>
                <a:xfrm flipV="1">
                  <a:off x="4283968" y="4437112"/>
                  <a:ext cx="0" cy="99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72" name="Straight Arrow Connector 1571"/>
                <p:cNvCxnSpPr/>
                <p:nvPr/>
              </p:nvCxnSpPr>
              <p:spPr>
                <a:xfrm flipV="1">
                  <a:off x="4572000" y="4509120"/>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73" name="Straight Arrow Connector 1572"/>
                <p:cNvCxnSpPr/>
                <p:nvPr/>
              </p:nvCxnSpPr>
              <p:spPr>
                <a:xfrm flipV="1">
                  <a:off x="4932040" y="4911720"/>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74" name="Straight Arrow Connector 1573"/>
                <p:cNvCxnSpPr/>
                <p:nvPr/>
              </p:nvCxnSpPr>
              <p:spPr>
                <a:xfrm flipV="1">
                  <a:off x="392392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75" name="Straight Arrow Connector 1574"/>
                <p:cNvCxnSpPr/>
                <p:nvPr/>
              </p:nvCxnSpPr>
              <p:spPr>
                <a:xfrm flipV="1">
                  <a:off x="4283968"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76" name="Straight Arrow Connector 1575"/>
                <p:cNvCxnSpPr/>
                <p:nvPr/>
              </p:nvCxnSpPr>
              <p:spPr>
                <a:xfrm flipV="1">
                  <a:off x="3707904" y="4293096"/>
                  <a:ext cx="0" cy="11521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77" name="Straight Arrow Connector 1576"/>
                <p:cNvCxnSpPr/>
                <p:nvPr/>
              </p:nvCxnSpPr>
              <p:spPr>
                <a:xfrm flipV="1">
                  <a:off x="4427984" y="4653136"/>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78" name="Straight Arrow Connector 1577"/>
                <p:cNvCxnSpPr/>
                <p:nvPr/>
              </p:nvCxnSpPr>
              <p:spPr>
                <a:xfrm flipV="1">
                  <a:off x="5004048" y="4987304"/>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79" name="Straight Arrow Connector 1578"/>
                <p:cNvCxnSpPr/>
                <p:nvPr/>
              </p:nvCxnSpPr>
              <p:spPr>
                <a:xfrm flipV="1">
                  <a:off x="4860032"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80" name="Straight Arrow Connector 1579"/>
                <p:cNvCxnSpPr/>
                <p:nvPr/>
              </p:nvCxnSpPr>
              <p:spPr>
                <a:xfrm flipV="1">
                  <a:off x="5220072" y="5031224"/>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81" name="Straight Arrow Connector 1580"/>
                <p:cNvCxnSpPr/>
                <p:nvPr/>
              </p:nvCxnSpPr>
              <p:spPr>
                <a:xfrm flipV="1">
                  <a:off x="4716016" y="4811624"/>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82" name="Straight Arrow Connector 1581"/>
                <p:cNvCxnSpPr/>
                <p:nvPr/>
              </p:nvCxnSpPr>
              <p:spPr>
                <a:xfrm flipV="1">
                  <a:off x="5076056" y="4767704"/>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83" name="Straight Arrow Connector 1582"/>
                <p:cNvCxnSpPr/>
                <p:nvPr/>
              </p:nvCxnSpPr>
              <p:spPr>
                <a:xfrm flipV="1">
                  <a:off x="4932040" y="4855544"/>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84" name="Straight Arrow Connector 1583"/>
                <p:cNvCxnSpPr/>
                <p:nvPr/>
              </p:nvCxnSpPr>
              <p:spPr>
                <a:xfrm flipV="1">
                  <a:off x="5292080" y="5119064"/>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85" name="Straight Arrow Connector 1584"/>
                <p:cNvCxnSpPr/>
                <p:nvPr/>
              </p:nvCxnSpPr>
              <p:spPr>
                <a:xfrm flipV="1">
                  <a:off x="4788024" y="4943384"/>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86" name="Straight Arrow Connector 1585"/>
                <p:cNvCxnSpPr/>
                <p:nvPr/>
              </p:nvCxnSpPr>
              <p:spPr>
                <a:xfrm flipV="1">
                  <a:off x="3662566"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87" name="Straight Arrow Connector 1586"/>
                <p:cNvCxnSpPr/>
                <p:nvPr/>
              </p:nvCxnSpPr>
              <p:spPr>
                <a:xfrm flipV="1">
                  <a:off x="3875923"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88" name="Straight Arrow Connector 1587"/>
                <p:cNvCxnSpPr/>
                <p:nvPr/>
              </p:nvCxnSpPr>
              <p:spPr>
                <a:xfrm flipV="1">
                  <a:off x="4302637" y="4879939"/>
                  <a:ext cx="0" cy="552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89" name="Straight Arrow Connector 1588"/>
                <p:cNvCxnSpPr/>
                <p:nvPr/>
              </p:nvCxnSpPr>
              <p:spPr>
                <a:xfrm flipV="1">
                  <a:off x="4836029" y="5125595"/>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90" name="Straight Arrow Connector 1589"/>
                <p:cNvCxnSpPr/>
                <p:nvPr/>
              </p:nvCxnSpPr>
              <p:spPr>
                <a:xfrm flipV="1">
                  <a:off x="3875923"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91" name="Straight Arrow Connector 1590"/>
                <p:cNvCxnSpPr/>
                <p:nvPr/>
              </p:nvCxnSpPr>
              <p:spPr>
                <a:xfrm flipV="1">
                  <a:off x="3982601"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92" name="Straight Arrow Connector 1591"/>
                <p:cNvCxnSpPr/>
                <p:nvPr/>
              </p:nvCxnSpPr>
              <p:spPr>
                <a:xfrm flipV="1">
                  <a:off x="3555887" y="4726403"/>
                  <a:ext cx="0" cy="7062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93" name="Straight Arrow Connector 1592"/>
                <p:cNvCxnSpPr/>
                <p:nvPr/>
              </p:nvCxnSpPr>
              <p:spPr>
                <a:xfrm flipV="1">
                  <a:off x="4195958"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94" name="Straight Arrow Connector 1593"/>
                <p:cNvCxnSpPr/>
                <p:nvPr/>
              </p:nvCxnSpPr>
              <p:spPr>
                <a:xfrm flipV="1">
                  <a:off x="4622672"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95" name="Straight Arrow Connector 1594"/>
                <p:cNvCxnSpPr/>
                <p:nvPr/>
              </p:nvCxnSpPr>
              <p:spPr>
                <a:xfrm flipV="1">
                  <a:off x="5156065" y="5156302"/>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96" name="Straight Arrow Connector 1595"/>
                <p:cNvCxnSpPr/>
                <p:nvPr/>
              </p:nvCxnSpPr>
              <p:spPr>
                <a:xfrm flipV="1">
                  <a:off x="369470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97" name="Straight Arrow Connector 1596"/>
                <p:cNvCxnSpPr/>
                <p:nvPr/>
              </p:nvCxnSpPr>
              <p:spPr>
                <a:xfrm flipV="1">
                  <a:off x="4195958"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98" name="Straight Arrow Connector 1597"/>
                <p:cNvCxnSpPr/>
                <p:nvPr/>
              </p:nvCxnSpPr>
              <p:spPr>
                <a:xfrm flipV="1">
                  <a:off x="3769244"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99" name="Straight Arrow Connector 1598"/>
                <p:cNvCxnSpPr/>
                <p:nvPr/>
              </p:nvCxnSpPr>
              <p:spPr>
                <a:xfrm flipV="1">
                  <a:off x="3982601"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00" name="Straight Arrow Connector 1599"/>
                <p:cNvCxnSpPr/>
                <p:nvPr/>
              </p:nvCxnSpPr>
              <p:spPr>
                <a:xfrm flipV="1">
                  <a:off x="4409315" y="5002767"/>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01" name="Straight Arrow Connector 1600"/>
                <p:cNvCxnSpPr/>
                <p:nvPr/>
              </p:nvCxnSpPr>
              <p:spPr>
                <a:xfrm flipV="1">
                  <a:off x="4942708" y="4972060"/>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02" name="Straight Arrow Connector 1601"/>
                <p:cNvCxnSpPr/>
                <p:nvPr/>
              </p:nvCxnSpPr>
              <p:spPr>
                <a:xfrm flipV="1">
                  <a:off x="3982601" y="4757110"/>
                  <a:ext cx="0" cy="675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03" name="Straight Arrow Connector 1602"/>
                <p:cNvCxnSpPr/>
                <p:nvPr/>
              </p:nvCxnSpPr>
              <p:spPr>
                <a:xfrm flipV="1">
                  <a:off x="4126708" y="4818524"/>
                  <a:ext cx="0" cy="61414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04" name="Straight Arrow Connector 1603"/>
                <p:cNvCxnSpPr/>
                <p:nvPr/>
              </p:nvCxnSpPr>
              <p:spPr>
                <a:xfrm flipV="1">
                  <a:off x="4302637" y="4910646"/>
                  <a:ext cx="0" cy="5220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05" name="Straight Arrow Connector 1604"/>
                <p:cNvCxnSpPr/>
                <p:nvPr/>
              </p:nvCxnSpPr>
              <p:spPr>
                <a:xfrm flipV="1">
                  <a:off x="4729351" y="5033474"/>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06" name="Straight Arrow Connector 1605"/>
                <p:cNvCxnSpPr/>
                <p:nvPr/>
              </p:nvCxnSpPr>
              <p:spPr>
                <a:xfrm flipV="1">
                  <a:off x="5262743" y="5217717"/>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07" name="Straight Arrow Connector 1606"/>
                <p:cNvCxnSpPr/>
                <p:nvPr/>
              </p:nvCxnSpPr>
              <p:spPr>
                <a:xfrm flipV="1">
                  <a:off x="3769244"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08" name="Straight Arrow Connector 1607"/>
                <p:cNvCxnSpPr/>
                <p:nvPr/>
              </p:nvCxnSpPr>
              <p:spPr>
                <a:xfrm flipV="1">
                  <a:off x="4302637" y="4941353"/>
                  <a:ext cx="0" cy="4913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09" name="Straight Arrow Connector 1608"/>
                <p:cNvCxnSpPr/>
                <p:nvPr/>
              </p:nvCxnSpPr>
              <p:spPr>
                <a:xfrm flipV="1">
                  <a:off x="4515994" y="5094888"/>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10" name="Straight Arrow Connector 1609"/>
                <p:cNvCxnSpPr/>
                <p:nvPr/>
              </p:nvCxnSpPr>
              <p:spPr>
                <a:xfrm flipV="1">
                  <a:off x="5369422" y="5249949"/>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11" name="Straight Arrow Connector 1610"/>
                <p:cNvCxnSpPr/>
                <p:nvPr/>
              </p:nvCxnSpPr>
              <p:spPr>
                <a:xfrm flipV="1">
                  <a:off x="5156065"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12" name="Straight Arrow Connector 1611"/>
                <p:cNvCxnSpPr/>
                <p:nvPr/>
              </p:nvCxnSpPr>
              <p:spPr>
                <a:xfrm flipV="1">
                  <a:off x="5689457" y="5268678"/>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13" name="Straight Arrow Connector 1612"/>
                <p:cNvCxnSpPr/>
                <p:nvPr/>
              </p:nvCxnSpPr>
              <p:spPr>
                <a:xfrm flipV="1">
                  <a:off x="4942708" y="5175032"/>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14" name="Straight Arrow Connector 1613"/>
                <p:cNvCxnSpPr/>
                <p:nvPr/>
              </p:nvCxnSpPr>
              <p:spPr>
                <a:xfrm flipV="1">
                  <a:off x="5476100" y="5156302"/>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15" name="Straight Arrow Connector 1614"/>
                <p:cNvCxnSpPr/>
                <p:nvPr/>
              </p:nvCxnSpPr>
              <p:spPr>
                <a:xfrm flipV="1">
                  <a:off x="5262743" y="5193761"/>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16" name="Straight Arrow Connector 1615"/>
                <p:cNvCxnSpPr/>
                <p:nvPr/>
              </p:nvCxnSpPr>
              <p:spPr>
                <a:xfrm flipV="1">
                  <a:off x="5796136" y="5306136"/>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17" name="Straight Arrow Connector 1616"/>
                <p:cNvCxnSpPr/>
                <p:nvPr/>
              </p:nvCxnSpPr>
              <p:spPr>
                <a:xfrm flipV="1">
                  <a:off x="5049386" y="5231219"/>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18" name="Straight Arrow Connector 1617"/>
                <p:cNvCxnSpPr/>
                <p:nvPr/>
              </p:nvCxnSpPr>
              <p:spPr>
                <a:xfrm flipV="1">
                  <a:off x="5130016" y="5030329"/>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19" name="Straight Arrow Connector 1618"/>
                <p:cNvCxnSpPr/>
                <p:nvPr/>
              </p:nvCxnSpPr>
              <p:spPr>
                <a:xfrm flipV="1">
                  <a:off x="5370043" y="5070189"/>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20" name="Straight Arrow Connector 1619"/>
                <p:cNvCxnSpPr/>
                <p:nvPr/>
              </p:nvCxnSpPr>
              <p:spPr>
                <a:xfrm flipV="1">
                  <a:off x="5210025" y="4831032"/>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21" name="Straight Arrow Connector 1620"/>
                <p:cNvCxnSpPr/>
                <p:nvPr/>
              </p:nvCxnSpPr>
              <p:spPr>
                <a:xfrm flipV="1">
                  <a:off x="5450052" y="5149907"/>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22" name="Straight Arrow Connector 1621"/>
                <p:cNvCxnSpPr/>
                <p:nvPr/>
              </p:nvCxnSpPr>
              <p:spPr>
                <a:xfrm flipV="1">
                  <a:off x="5530060" y="5191746"/>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23" name="Straight Arrow Connector 1622"/>
                <p:cNvCxnSpPr/>
                <p:nvPr/>
              </p:nvCxnSpPr>
              <p:spPr>
                <a:xfrm flipV="1">
                  <a:off x="5370043"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24" name="Straight Arrow Connector 1623"/>
                <p:cNvCxnSpPr/>
                <p:nvPr/>
              </p:nvCxnSpPr>
              <p:spPr>
                <a:xfrm flipV="1">
                  <a:off x="5770087" y="5216058"/>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25" name="Straight Arrow Connector 1624"/>
                <p:cNvCxnSpPr/>
                <p:nvPr/>
              </p:nvCxnSpPr>
              <p:spPr>
                <a:xfrm flipV="1">
                  <a:off x="5210025" y="5094500"/>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26" name="Straight Arrow Connector 1625"/>
                <p:cNvCxnSpPr/>
                <p:nvPr/>
              </p:nvCxnSpPr>
              <p:spPr>
                <a:xfrm flipV="1">
                  <a:off x="5610069" y="5070189"/>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27" name="Straight Arrow Connector 1626"/>
                <p:cNvCxnSpPr/>
                <p:nvPr/>
              </p:nvCxnSpPr>
              <p:spPr>
                <a:xfrm flipV="1">
                  <a:off x="5450052" y="5118812"/>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28" name="Straight Arrow Connector 1627"/>
                <p:cNvCxnSpPr/>
                <p:nvPr/>
              </p:nvCxnSpPr>
              <p:spPr>
                <a:xfrm flipV="1">
                  <a:off x="5850096" y="5264681"/>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29" name="Straight Arrow Connector 1628"/>
                <p:cNvCxnSpPr/>
                <p:nvPr/>
              </p:nvCxnSpPr>
              <p:spPr>
                <a:xfrm flipV="1">
                  <a:off x="5290034" y="5167435"/>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30" name="Straight Arrow Connector 1629"/>
                <p:cNvCxnSpPr/>
                <p:nvPr/>
              </p:nvCxnSpPr>
              <p:spPr>
                <a:xfrm flipV="1">
                  <a:off x="5382016" y="5229200"/>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nvGrpSpPr>
                <p:cNvPr id="1631" name="Group 327"/>
                <p:cNvGrpSpPr/>
                <p:nvPr/>
              </p:nvGrpSpPr>
              <p:grpSpPr>
                <a:xfrm>
                  <a:off x="4067944" y="5013176"/>
                  <a:ext cx="1800200" cy="446360"/>
                  <a:chOff x="4417699" y="3509392"/>
                  <a:chExt cx="1440781" cy="950416"/>
                </a:xfrm>
              </p:grpSpPr>
              <p:cxnSp>
                <p:nvCxnSpPr>
                  <p:cNvPr id="1632" name="Straight Arrow Connector 1631"/>
                  <p:cNvCxnSpPr/>
                  <p:nvPr/>
                </p:nvCxnSpPr>
                <p:spPr>
                  <a:xfrm flipV="1">
                    <a:off x="4652392" y="3695968"/>
                    <a:ext cx="0" cy="7200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33" name="Straight Arrow Connector 1632"/>
                  <p:cNvCxnSpPr/>
                  <p:nvPr/>
                </p:nvCxnSpPr>
                <p:spPr>
                  <a:xfrm flipV="1">
                    <a:off x="4508376" y="3797424"/>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34" name="Straight Arrow Connector 1633"/>
                  <p:cNvCxnSpPr/>
                  <p:nvPr/>
                </p:nvCxnSpPr>
                <p:spPr>
                  <a:xfrm flipV="1">
                    <a:off x="4868416" y="3767976"/>
                    <a:ext cx="0" cy="64807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35" name="Straight Arrow Connector 1634"/>
                  <p:cNvCxnSpPr/>
                  <p:nvPr/>
                </p:nvCxnSpPr>
                <p:spPr>
                  <a:xfrm flipV="1">
                    <a:off x="4724400" y="3653408"/>
                    <a:ext cx="0" cy="7626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36" name="Straight Arrow Connector 1635"/>
                  <p:cNvCxnSpPr/>
                  <p:nvPr/>
                </p:nvCxnSpPr>
                <p:spPr>
                  <a:xfrm flipV="1">
                    <a:off x="4580384" y="3509392"/>
                    <a:ext cx="0" cy="9361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37" name="Straight Arrow Connector 1636"/>
                  <p:cNvCxnSpPr/>
                  <p:nvPr/>
                </p:nvCxnSpPr>
                <p:spPr>
                  <a:xfrm flipV="1">
                    <a:off x="4940424" y="3911992"/>
                    <a:ext cx="0" cy="5040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38" name="Straight Arrow Connector 1637"/>
                  <p:cNvCxnSpPr/>
                  <p:nvPr/>
                </p:nvCxnSpPr>
                <p:spPr>
                  <a:xfrm flipV="1">
                    <a:off x="4436368" y="3653408"/>
                    <a:ext cx="0" cy="8064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39" name="Straight Arrow Connector 1638"/>
                  <p:cNvCxnSpPr/>
                  <p:nvPr/>
                </p:nvCxnSpPr>
                <p:spPr>
                  <a:xfrm flipV="1">
                    <a:off x="5012432" y="3987576"/>
                    <a:ext cx="0" cy="4392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40" name="Straight Arrow Connector 1639"/>
                  <p:cNvCxnSpPr/>
                  <p:nvPr/>
                </p:nvCxnSpPr>
                <p:spPr>
                  <a:xfrm flipV="1">
                    <a:off x="4868416"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41" name="Straight Arrow Connector 1640"/>
                  <p:cNvCxnSpPr/>
                  <p:nvPr/>
                </p:nvCxnSpPr>
                <p:spPr>
                  <a:xfrm flipV="1">
                    <a:off x="5228456" y="4031496"/>
                    <a:ext cx="0" cy="3952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42" name="Straight Arrow Connector 1641"/>
                  <p:cNvCxnSpPr/>
                  <p:nvPr/>
                </p:nvCxnSpPr>
                <p:spPr>
                  <a:xfrm flipV="1">
                    <a:off x="4724400" y="3811896"/>
                    <a:ext cx="0" cy="6336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43" name="Straight Arrow Connector 1642"/>
                  <p:cNvCxnSpPr/>
                  <p:nvPr/>
                </p:nvCxnSpPr>
                <p:spPr>
                  <a:xfrm flipV="1">
                    <a:off x="5084440" y="3767976"/>
                    <a:ext cx="0" cy="65880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44" name="Straight Arrow Connector 1643"/>
                  <p:cNvCxnSpPr/>
                  <p:nvPr/>
                </p:nvCxnSpPr>
                <p:spPr>
                  <a:xfrm flipV="1">
                    <a:off x="4940424" y="3855816"/>
                    <a:ext cx="0" cy="5709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45" name="Straight Arrow Connector 1644"/>
                  <p:cNvCxnSpPr/>
                  <p:nvPr/>
                </p:nvCxnSpPr>
                <p:spPr>
                  <a:xfrm flipV="1">
                    <a:off x="5300464" y="4119336"/>
                    <a:ext cx="0" cy="3074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46" name="Straight Arrow Connector 1645"/>
                  <p:cNvCxnSpPr/>
                  <p:nvPr/>
                </p:nvCxnSpPr>
                <p:spPr>
                  <a:xfrm flipV="1">
                    <a:off x="4796408" y="3943656"/>
                    <a:ext cx="0" cy="4831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47" name="Straight Arrow Connector 1646"/>
                  <p:cNvCxnSpPr/>
                  <p:nvPr/>
                </p:nvCxnSpPr>
                <p:spPr>
                  <a:xfrm flipV="1">
                    <a:off x="4844413" y="4125867"/>
                    <a:ext cx="0" cy="3070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48" name="Straight Arrow Connector 1647"/>
                  <p:cNvCxnSpPr/>
                  <p:nvPr/>
                </p:nvCxnSpPr>
                <p:spPr>
                  <a:xfrm flipV="1">
                    <a:off x="4631056"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49" name="Straight Arrow Connector 1648"/>
                  <p:cNvCxnSpPr/>
                  <p:nvPr/>
                </p:nvCxnSpPr>
                <p:spPr>
                  <a:xfrm flipV="1">
                    <a:off x="5164449" y="4156574"/>
                    <a:ext cx="0" cy="276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50" name="Straight Arrow Connector 1649"/>
                  <p:cNvCxnSpPr/>
                  <p:nvPr/>
                </p:nvCxnSpPr>
                <p:spPr>
                  <a:xfrm flipV="1">
                    <a:off x="4417699" y="4003039"/>
                    <a:ext cx="0" cy="4298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51" name="Straight Arrow Connector 1650"/>
                  <p:cNvCxnSpPr/>
                  <p:nvPr/>
                </p:nvCxnSpPr>
                <p:spPr>
                  <a:xfrm flipV="1">
                    <a:off x="4951092" y="3972332"/>
                    <a:ext cx="0" cy="4606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52" name="Straight Arrow Connector 1651"/>
                  <p:cNvCxnSpPr/>
                  <p:nvPr/>
                </p:nvCxnSpPr>
                <p:spPr>
                  <a:xfrm flipV="1">
                    <a:off x="4737735" y="4033746"/>
                    <a:ext cx="0" cy="399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53" name="Straight Arrow Connector 1652"/>
                  <p:cNvCxnSpPr/>
                  <p:nvPr/>
                </p:nvCxnSpPr>
                <p:spPr>
                  <a:xfrm flipV="1">
                    <a:off x="5271127" y="4217989"/>
                    <a:ext cx="0" cy="2149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54" name="Straight Arrow Connector 1653"/>
                  <p:cNvCxnSpPr/>
                  <p:nvPr/>
                </p:nvCxnSpPr>
                <p:spPr>
                  <a:xfrm flipV="1">
                    <a:off x="4524378" y="4095160"/>
                    <a:ext cx="0" cy="3438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55" name="Straight Arrow Connector 1654"/>
                  <p:cNvCxnSpPr/>
                  <p:nvPr/>
                </p:nvCxnSpPr>
                <p:spPr>
                  <a:xfrm flipV="1">
                    <a:off x="5377806" y="4250221"/>
                    <a:ext cx="0" cy="1872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56" name="Straight Arrow Connector 1655"/>
                  <p:cNvCxnSpPr/>
                  <p:nvPr/>
                </p:nvCxnSpPr>
                <p:spPr>
                  <a:xfrm flipV="1">
                    <a:off x="5164449"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57" name="Straight Arrow Connector 1656"/>
                  <p:cNvCxnSpPr/>
                  <p:nvPr/>
                </p:nvCxnSpPr>
                <p:spPr>
                  <a:xfrm flipV="1">
                    <a:off x="5697841" y="4268950"/>
                    <a:ext cx="0" cy="1685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58" name="Straight Arrow Connector 1657"/>
                  <p:cNvCxnSpPr/>
                  <p:nvPr/>
                </p:nvCxnSpPr>
                <p:spPr>
                  <a:xfrm flipV="1">
                    <a:off x="4951092" y="4175304"/>
                    <a:ext cx="0" cy="2701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59" name="Straight Arrow Connector 1658"/>
                  <p:cNvCxnSpPr/>
                  <p:nvPr/>
                </p:nvCxnSpPr>
                <p:spPr>
                  <a:xfrm flipV="1">
                    <a:off x="5484484" y="4156574"/>
                    <a:ext cx="0" cy="2809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60" name="Straight Arrow Connector 1659"/>
                  <p:cNvCxnSpPr/>
                  <p:nvPr/>
                </p:nvCxnSpPr>
                <p:spPr>
                  <a:xfrm flipV="1">
                    <a:off x="5271127" y="4194033"/>
                    <a:ext cx="0" cy="2434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61" name="Straight Arrow Connector 1660"/>
                  <p:cNvCxnSpPr/>
                  <p:nvPr/>
                </p:nvCxnSpPr>
                <p:spPr>
                  <a:xfrm flipV="1">
                    <a:off x="5804520" y="4306408"/>
                    <a:ext cx="0" cy="131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62" name="Straight Arrow Connector 1661"/>
                  <p:cNvCxnSpPr/>
                  <p:nvPr/>
                </p:nvCxnSpPr>
                <p:spPr>
                  <a:xfrm flipV="1">
                    <a:off x="5057770" y="4231491"/>
                    <a:ext cx="0" cy="20602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63" name="Straight Arrow Connector 1662"/>
                  <p:cNvCxnSpPr/>
                  <p:nvPr/>
                </p:nvCxnSpPr>
                <p:spPr>
                  <a:xfrm flipV="1">
                    <a:off x="5138400" y="4030601"/>
                    <a:ext cx="0" cy="3985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64" name="Straight Arrow Connector 1663"/>
                  <p:cNvCxnSpPr/>
                  <p:nvPr/>
                </p:nvCxnSpPr>
                <p:spPr>
                  <a:xfrm flipV="1">
                    <a:off x="5378427" y="4070461"/>
                    <a:ext cx="0" cy="35873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65" name="Straight Arrow Connector 1664"/>
                  <p:cNvCxnSpPr/>
                  <p:nvPr/>
                </p:nvCxnSpPr>
                <p:spPr>
                  <a:xfrm flipV="1">
                    <a:off x="5218409" y="3831304"/>
                    <a:ext cx="0" cy="59789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66" name="Straight Arrow Connector 1665"/>
                  <p:cNvCxnSpPr/>
                  <p:nvPr/>
                </p:nvCxnSpPr>
                <p:spPr>
                  <a:xfrm flipV="1">
                    <a:off x="5458436" y="4150179"/>
                    <a:ext cx="0" cy="2790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67" name="Straight Arrow Connector 1666"/>
                  <p:cNvCxnSpPr/>
                  <p:nvPr/>
                </p:nvCxnSpPr>
                <p:spPr>
                  <a:xfrm flipV="1">
                    <a:off x="5538444" y="4192018"/>
                    <a:ext cx="0" cy="2431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68" name="Straight Arrow Connector 1667"/>
                  <p:cNvCxnSpPr/>
                  <p:nvPr/>
                </p:nvCxnSpPr>
                <p:spPr>
                  <a:xfrm flipV="1">
                    <a:off x="5378427"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69" name="Straight Arrow Connector 1668"/>
                  <p:cNvCxnSpPr/>
                  <p:nvPr/>
                </p:nvCxnSpPr>
                <p:spPr>
                  <a:xfrm flipV="1">
                    <a:off x="5778471" y="4216330"/>
                    <a:ext cx="0" cy="218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70" name="Straight Arrow Connector 1669"/>
                  <p:cNvCxnSpPr/>
                  <p:nvPr/>
                </p:nvCxnSpPr>
                <p:spPr>
                  <a:xfrm flipV="1">
                    <a:off x="5218409" y="4094772"/>
                    <a:ext cx="0" cy="3507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71" name="Straight Arrow Connector 1670"/>
                  <p:cNvCxnSpPr/>
                  <p:nvPr/>
                </p:nvCxnSpPr>
                <p:spPr>
                  <a:xfrm flipV="1">
                    <a:off x="5618453" y="4070461"/>
                    <a:ext cx="0" cy="3646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72" name="Straight Arrow Connector 1671"/>
                  <p:cNvCxnSpPr/>
                  <p:nvPr/>
                </p:nvCxnSpPr>
                <p:spPr>
                  <a:xfrm flipV="1">
                    <a:off x="5458436" y="4119084"/>
                    <a:ext cx="0" cy="3160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73" name="Straight Arrow Connector 1672"/>
                  <p:cNvCxnSpPr/>
                  <p:nvPr/>
                </p:nvCxnSpPr>
                <p:spPr>
                  <a:xfrm flipV="1">
                    <a:off x="5858480" y="4264953"/>
                    <a:ext cx="0" cy="170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74" name="Straight Arrow Connector 1673"/>
                  <p:cNvCxnSpPr/>
                  <p:nvPr/>
                </p:nvCxnSpPr>
                <p:spPr>
                  <a:xfrm flipV="1">
                    <a:off x="5298418" y="4167707"/>
                    <a:ext cx="0" cy="2674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675" name="Straight Arrow Connector 1674"/>
                  <p:cNvCxnSpPr/>
                  <p:nvPr/>
                </p:nvCxnSpPr>
                <p:spPr>
                  <a:xfrm flipV="1">
                    <a:off x="5390400" y="4229472"/>
                    <a:ext cx="0" cy="206022"/>
                  </a:xfrm>
                  <a:prstGeom prst="straightConnector1">
                    <a:avLst/>
                  </a:prstGeom>
                  <a:noFill/>
                  <a:ln w="12700" cap="sq" cmpd="sng" algn="ctr">
                    <a:solidFill>
                      <a:srgbClr val="4F81BD">
                        <a:shade val="95000"/>
                        <a:satMod val="105000"/>
                      </a:srgbClr>
                    </a:solidFill>
                    <a:prstDash val="solid"/>
                    <a:tailEnd type="none" w="lg" len="lg"/>
                  </a:ln>
                  <a:effectLst/>
                </p:spPr>
              </p:cxnSp>
            </p:grpSp>
          </p:grpSp>
          <p:grpSp>
            <p:nvGrpSpPr>
              <p:cNvPr id="1280" name="Group 689"/>
              <p:cNvGrpSpPr/>
              <p:nvPr/>
            </p:nvGrpSpPr>
            <p:grpSpPr>
              <a:xfrm>
                <a:off x="3059832" y="3356992"/>
                <a:ext cx="3528392" cy="950416"/>
                <a:chOff x="3059832" y="3159170"/>
                <a:chExt cx="3528392" cy="1148238"/>
              </a:xfrm>
            </p:grpSpPr>
            <p:cxnSp>
              <p:nvCxnSpPr>
                <p:cNvPr id="1281" name="Straight Arrow Connector 1280"/>
                <p:cNvCxnSpPr/>
                <p:nvPr/>
              </p:nvCxnSpPr>
              <p:spPr>
                <a:xfrm flipV="1">
                  <a:off x="3546016"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82" name="Straight Arrow Connector 1281"/>
                <p:cNvCxnSpPr/>
                <p:nvPr/>
              </p:nvCxnSpPr>
              <p:spPr>
                <a:xfrm flipV="1">
                  <a:off x="3177474"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83" name="Straight Arrow Connector 1282"/>
                <p:cNvCxnSpPr/>
                <p:nvPr/>
              </p:nvCxnSpPr>
              <p:spPr>
                <a:xfrm flipV="1">
                  <a:off x="3730287"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84" name="Straight Arrow Connector 1283"/>
                <p:cNvCxnSpPr/>
                <p:nvPr/>
              </p:nvCxnSpPr>
              <p:spPr>
                <a:xfrm flipV="1">
                  <a:off x="4098829"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85" name="Straight Arrow Connector 1284"/>
                <p:cNvCxnSpPr/>
                <p:nvPr/>
              </p:nvCxnSpPr>
              <p:spPr>
                <a:xfrm flipV="1">
                  <a:off x="4559507" y="3848706"/>
                  <a:ext cx="0" cy="4324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86" name="Straight Arrow Connector 1285"/>
                <p:cNvCxnSpPr/>
                <p:nvPr/>
              </p:nvCxnSpPr>
              <p:spPr>
                <a:xfrm flipH="1" flipV="1">
                  <a:off x="3269609" y="3433967"/>
                  <a:ext cx="13972" cy="8648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87" name="Straight Arrow Connector 1286"/>
                <p:cNvCxnSpPr/>
                <p:nvPr/>
              </p:nvCxnSpPr>
              <p:spPr>
                <a:xfrm flipV="1">
                  <a:off x="373028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88" name="Straight Arrow Connector 1287"/>
                <p:cNvCxnSpPr/>
                <p:nvPr/>
              </p:nvCxnSpPr>
              <p:spPr>
                <a:xfrm flipV="1">
                  <a:off x="3822423"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89" name="Straight Arrow Connector 1288"/>
                <p:cNvCxnSpPr/>
                <p:nvPr/>
              </p:nvCxnSpPr>
              <p:spPr>
                <a:xfrm flipV="1">
                  <a:off x="3453881" y="3520452"/>
                  <a:ext cx="0" cy="7783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90" name="Straight Arrow Connector 1289"/>
                <p:cNvCxnSpPr/>
                <p:nvPr/>
              </p:nvCxnSpPr>
              <p:spPr>
                <a:xfrm flipV="1">
                  <a:off x="4006694"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91" name="Straight Arrow Connector 1290"/>
                <p:cNvCxnSpPr/>
                <p:nvPr/>
              </p:nvCxnSpPr>
              <p:spPr>
                <a:xfrm flipV="1">
                  <a:off x="4375236" y="3909632"/>
                  <a:ext cx="0" cy="389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92" name="Straight Arrow Connector 1291"/>
                <p:cNvCxnSpPr/>
                <p:nvPr/>
              </p:nvCxnSpPr>
              <p:spPr>
                <a:xfrm flipV="1">
                  <a:off x="4835914" y="3891948"/>
                  <a:ext cx="0" cy="3891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93" name="Straight Arrow Connector 1292"/>
                <p:cNvCxnSpPr/>
                <p:nvPr/>
              </p:nvCxnSpPr>
              <p:spPr>
                <a:xfrm flipV="1">
                  <a:off x="3177474" y="3477209"/>
                  <a:ext cx="0" cy="821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94" name="Straight Arrow Connector 1293"/>
                <p:cNvCxnSpPr/>
                <p:nvPr/>
              </p:nvCxnSpPr>
              <p:spPr>
                <a:xfrm flipV="1">
                  <a:off x="3573777"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95" name="Straight Arrow Connector 1294"/>
                <p:cNvCxnSpPr/>
                <p:nvPr/>
              </p:nvCxnSpPr>
              <p:spPr>
                <a:xfrm flipV="1">
                  <a:off x="4006694"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96" name="Straight Arrow Connector 1295"/>
                <p:cNvCxnSpPr/>
                <p:nvPr/>
              </p:nvCxnSpPr>
              <p:spPr>
                <a:xfrm flipV="1">
                  <a:off x="3638152"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97" name="Straight Arrow Connector 1296"/>
                <p:cNvCxnSpPr/>
                <p:nvPr/>
              </p:nvCxnSpPr>
              <p:spPr>
                <a:xfrm flipV="1">
                  <a:off x="3822423"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98" name="Straight Arrow Connector 1297"/>
                <p:cNvCxnSpPr/>
                <p:nvPr/>
              </p:nvCxnSpPr>
              <p:spPr>
                <a:xfrm flipV="1">
                  <a:off x="4190965" y="3693421"/>
                  <a:ext cx="0" cy="605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299" name="Straight Arrow Connector 1298"/>
                <p:cNvCxnSpPr/>
                <p:nvPr/>
              </p:nvCxnSpPr>
              <p:spPr>
                <a:xfrm flipV="1">
                  <a:off x="4651642" y="3823148"/>
                  <a:ext cx="0" cy="45798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00" name="Straight Arrow Connector 1299"/>
                <p:cNvCxnSpPr/>
                <p:nvPr/>
              </p:nvCxnSpPr>
              <p:spPr>
                <a:xfrm flipV="1">
                  <a:off x="3154606" y="3743211"/>
                  <a:ext cx="0" cy="55560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01" name="Straight Arrow Connector 1300"/>
                <p:cNvCxnSpPr/>
                <p:nvPr/>
              </p:nvCxnSpPr>
              <p:spPr>
                <a:xfrm flipV="1">
                  <a:off x="3946884"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02" name="Straight Arrow Connector 1301"/>
                <p:cNvCxnSpPr/>
                <p:nvPr/>
              </p:nvCxnSpPr>
              <p:spPr>
                <a:xfrm flipV="1">
                  <a:off x="4098829" y="3693421"/>
                  <a:ext cx="0" cy="5966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03" name="Straight Arrow Connector 1302"/>
                <p:cNvCxnSpPr/>
                <p:nvPr/>
              </p:nvCxnSpPr>
              <p:spPr>
                <a:xfrm flipV="1">
                  <a:off x="4467371" y="3736663"/>
                  <a:ext cx="0" cy="5621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04" name="Straight Arrow Connector 1303"/>
                <p:cNvCxnSpPr/>
                <p:nvPr/>
              </p:nvCxnSpPr>
              <p:spPr>
                <a:xfrm flipV="1">
                  <a:off x="4928049" y="3978433"/>
                  <a:ext cx="0" cy="302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05" name="Straight Arrow Connector 1304"/>
                <p:cNvCxnSpPr/>
                <p:nvPr/>
              </p:nvCxnSpPr>
              <p:spPr>
                <a:xfrm flipV="1">
                  <a:off x="3638152"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06" name="Straight Arrow Connector 1305"/>
                <p:cNvCxnSpPr/>
                <p:nvPr/>
              </p:nvCxnSpPr>
              <p:spPr>
                <a:xfrm flipV="1">
                  <a:off x="4098829"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07" name="Straight Arrow Connector 1306"/>
                <p:cNvCxnSpPr/>
                <p:nvPr/>
              </p:nvCxnSpPr>
              <p:spPr>
                <a:xfrm flipV="1">
                  <a:off x="3085338" y="3563694"/>
                  <a:ext cx="0" cy="73511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08" name="Straight Arrow Connector 1307"/>
                <p:cNvCxnSpPr/>
                <p:nvPr/>
              </p:nvCxnSpPr>
              <p:spPr>
                <a:xfrm flipV="1">
                  <a:off x="3361745" y="3606936"/>
                  <a:ext cx="0" cy="6918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09" name="Straight Arrow Connector 1308"/>
                <p:cNvCxnSpPr/>
                <p:nvPr/>
              </p:nvCxnSpPr>
              <p:spPr>
                <a:xfrm flipV="1">
                  <a:off x="4283100" y="3823148"/>
                  <a:ext cx="0" cy="4842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10" name="Straight Arrow Connector 1309"/>
                <p:cNvCxnSpPr/>
                <p:nvPr/>
              </p:nvCxnSpPr>
              <p:spPr>
                <a:xfrm flipV="1">
                  <a:off x="5020185" y="4023823"/>
                  <a:ext cx="0" cy="26374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11" name="Straight Arrow Connector 1310"/>
                <p:cNvCxnSpPr/>
                <p:nvPr/>
              </p:nvCxnSpPr>
              <p:spPr>
                <a:xfrm flipV="1">
                  <a:off x="4835914" y="3944698"/>
                  <a:ext cx="0" cy="3428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12" name="Straight Arrow Connector 1311"/>
                <p:cNvCxnSpPr/>
                <p:nvPr/>
              </p:nvCxnSpPr>
              <p:spPr>
                <a:xfrm flipV="1">
                  <a:off x="5296591" y="4050198"/>
                  <a:ext cx="0" cy="2373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13" name="Straight Arrow Connector 1312"/>
                <p:cNvCxnSpPr/>
                <p:nvPr/>
              </p:nvCxnSpPr>
              <p:spPr>
                <a:xfrm flipV="1">
                  <a:off x="4651642" y="3918323"/>
                  <a:ext cx="0" cy="38049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14" name="Straight Arrow Connector 1313"/>
                <p:cNvCxnSpPr/>
                <p:nvPr/>
              </p:nvCxnSpPr>
              <p:spPr>
                <a:xfrm flipV="1">
                  <a:off x="5112320" y="3891948"/>
                  <a:ext cx="0" cy="395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15" name="Straight Arrow Connector 1314"/>
                <p:cNvCxnSpPr/>
                <p:nvPr/>
              </p:nvCxnSpPr>
              <p:spPr>
                <a:xfrm flipV="1">
                  <a:off x="4928049" y="3944698"/>
                  <a:ext cx="0" cy="3428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16" name="Straight Arrow Connector 1315"/>
                <p:cNvCxnSpPr/>
                <p:nvPr/>
              </p:nvCxnSpPr>
              <p:spPr>
                <a:xfrm flipV="1">
                  <a:off x="5388727" y="4102947"/>
                  <a:ext cx="0" cy="1846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17" name="Straight Arrow Connector 1316"/>
                <p:cNvCxnSpPr/>
                <p:nvPr/>
              </p:nvCxnSpPr>
              <p:spPr>
                <a:xfrm flipV="1">
                  <a:off x="4743778" y="3997448"/>
                  <a:ext cx="0" cy="2901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18" name="Straight Arrow Connector 1317"/>
                <p:cNvCxnSpPr/>
                <p:nvPr/>
              </p:nvCxnSpPr>
              <p:spPr>
                <a:xfrm flipV="1">
                  <a:off x="3303734"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19" name="Straight Arrow Connector 1318"/>
                <p:cNvCxnSpPr/>
                <p:nvPr/>
              </p:nvCxnSpPr>
              <p:spPr>
                <a:xfrm flipV="1">
                  <a:off x="3576728"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20" name="Straight Arrow Connector 1319"/>
                <p:cNvCxnSpPr/>
                <p:nvPr/>
              </p:nvCxnSpPr>
              <p:spPr>
                <a:xfrm flipV="1">
                  <a:off x="4122717" y="3959348"/>
                  <a:ext cx="0" cy="3319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21" name="Straight Arrow Connector 1320"/>
                <p:cNvCxnSpPr/>
                <p:nvPr/>
              </p:nvCxnSpPr>
              <p:spPr>
                <a:xfrm flipV="1">
                  <a:off x="4805201" y="4106869"/>
                  <a:ext cx="0" cy="1844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22" name="Straight Arrow Connector 1321"/>
                <p:cNvCxnSpPr/>
                <p:nvPr/>
              </p:nvCxnSpPr>
              <p:spPr>
                <a:xfrm flipV="1">
                  <a:off x="3576728"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23" name="Straight Arrow Connector 1322"/>
                <p:cNvCxnSpPr/>
                <p:nvPr/>
              </p:nvCxnSpPr>
              <p:spPr>
                <a:xfrm flipV="1">
                  <a:off x="3713225"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24" name="Straight Arrow Connector 1323"/>
                <p:cNvCxnSpPr/>
                <p:nvPr/>
              </p:nvCxnSpPr>
              <p:spPr>
                <a:xfrm flipV="1">
                  <a:off x="3167237" y="3867146"/>
                  <a:ext cx="0" cy="4241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25" name="Straight Arrow Connector 1324"/>
                <p:cNvCxnSpPr/>
                <p:nvPr/>
              </p:nvCxnSpPr>
              <p:spPr>
                <a:xfrm flipV="1">
                  <a:off x="3986219"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26" name="Straight Arrow Connector 1325"/>
                <p:cNvCxnSpPr/>
                <p:nvPr/>
              </p:nvCxnSpPr>
              <p:spPr>
                <a:xfrm flipV="1">
                  <a:off x="4532207" y="4051549"/>
                  <a:ext cx="0" cy="2397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27" name="Straight Arrow Connector 1326"/>
                <p:cNvCxnSpPr/>
                <p:nvPr/>
              </p:nvCxnSpPr>
              <p:spPr>
                <a:xfrm flipV="1">
                  <a:off x="5214693" y="4125310"/>
                  <a:ext cx="0" cy="1659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28" name="Straight Arrow Connector 1327"/>
                <p:cNvCxnSpPr/>
                <p:nvPr/>
              </p:nvCxnSpPr>
              <p:spPr>
                <a:xfrm flipV="1">
                  <a:off x="3344860"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29" name="Straight Arrow Connector 1328"/>
                <p:cNvCxnSpPr/>
                <p:nvPr/>
              </p:nvCxnSpPr>
              <p:spPr>
                <a:xfrm flipV="1">
                  <a:off x="3986219"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30" name="Straight Arrow Connector 1329"/>
                <p:cNvCxnSpPr/>
                <p:nvPr/>
              </p:nvCxnSpPr>
              <p:spPr>
                <a:xfrm flipV="1">
                  <a:off x="3440231"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31" name="Straight Arrow Connector 1330"/>
                <p:cNvCxnSpPr/>
                <p:nvPr/>
              </p:nvCxnSpPr>
              <p:spPr>
                <a:xfrm flipV="1">
                  <a:off x="3713225"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32" name="Straight Arrow Connector 1331"/>
                <p:cNvCxnSpPr/>
                <p:nvPr/>
              </p:nvCxnSpPr>
              <p:spPr>
                <a:xfrm flipV="1">
                  <a:off x="4259213" y="4033109"/>
                  <a:ext cx="0" cy="25816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33" name="Straight Arrow Connector 1332"/>
                <p:cNvCxnSpPr/>
                <p:nvPr/>
              </p:nvCxnSpPr>
              <p:spPr>
                <a:xfrm flipV="1">
                  <a:off x="4941699" y="4014668"/>
                  <a:ext cx="0" cy="276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34" name="Straight Arrow Connector 1333"/>
                <p:cNvCxnSpPr/>
                <p:nvPr/>
              </p:nvCxnSpPr>
              <p:spPr>
                <a:xfrm flipV="1">
                  <a:off x="3713225" y="3885586"/>
                  <a:ext cx="0" cy="4056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35" name="Straight Arrow Connector 1334"/>
                <p:cNvCxnSpPr/>
                <p:nvPr/>
              </p:nvCxnSpPr>
              <p:spPr>
                <a:xfrm flipV="1">
                  <a:off x="3897612" y="3922467"/>
                  <a:ext cx="0" cy="3688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36" name="Straight Arrow Connector 1335"/>
                <p:cNvCxnSpPr/>
                <p:nvPr/>
              </p:nvCxnSpPr>
              <p:spPr>
                <a:xfrm flipV="1">
                  <a:off x="4122717" y="3977788"/>
                  <a:ext cx="0" cy="3134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37" name="Straight Arrow Connector 1336"/>
                <p:cNvCxnSpPr/>
                <p:nvPr/>
              </p:nvCxnSpPr>
              <p:spPr>
                <a:xfrm flipV="1">
                  <a:off x="4668705" y="4051549"/>
                  <a:ext cx="0" cy="2397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38" name="Straight Arrow Connector 1337"/>
                <p:cNvCxnSpPr/>
                <p:nvPr/>
              </p:nvCxnSpPr>
              <p:spPr>
                <a:xfrm flipV="1">
                  <a:off x="5351190" y="4162191"/>
                  <a:ext cx="0" cy="1290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39" name="Straight Arrow Connector 1338"/>
                <p:cNvCxnSpPr/>
                <p:nvPr/>
              </p:nvCxnSpPr>
              <p:spPr>
                <a:xfrm flipV="1">
                  <a:off x="3440231"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40" name="Straight Arrow Connector 1339"/>
                <p:cNvCxnSpPr/>
                <p:nvPr/>
              </p:nvCxnSpPr>
              <p:spPr>
                <a:xfrm flipV="1">
                  <a:off x="4122717" y="3996228"/>
                  <a:ext cx="0" cy="2950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41" name="Straight Arrow Connector 1340"/>
                <p:cNvCxnSpPr/>
                <p:nvPr/>
              </p:nvCxnSpPr>
              <p:spPr>
                <a:xfrm flipV="1">
                  <a:off x="4395711" y="4088429"/>
                  <a:ext cx="0" cy="2065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42" name="Straight Arrow Connector 1341"/>
                <p:cNvCxnSpPr/>
                <p:nvPr/>
              </p:nvCxnSpPr>
              <p:spPr>
                <a:xfrm flipV="1">
                  <a:off x="5487687" y="4181547"/>
                  <a:ext cx="0" cy="1124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43" name="Straight Arrow Connector 1342"/>
                <p:cNvCxnSpPr/>
                <p:nvPr/>
              </p:nvCxnSpPr>
              <p:spPr>
                <a:xfrm flipV="1">
                  <a:off x="5214693" y="4147805"/>
                  <a:ext cx="0" cy="1462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44" name="Straight Arrow Connector 1343"/>
                <p:cNvCxnSpPr/>
                <p:nvPr/>
              </p:nvCxnSpPr>
              <p:spPr>
                <a:xfrm flipV="1">
                  <a:off x="5897178" y="4192794"/>
                  <a:ext cx="0" cy="10122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45" name="Straight Arrow Connector 1344"/>
                <p:cNvCxnSpPr/>
                <p:nvPr/>
              </p:nvCxnSpPr>
              <p:spPr>
                <a:xfrm flipV="1">
                  <a:off x="4941699" y="4136557"/>
                  <a:ext cx="0" cy="1622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46" name="Straight Arrow Connector 1345"/>
                <p:cNvCxnSpPr/>
                <p:nvPr/>
              </p:nvCxnSpPr>
              <p:spPr>
                <a:xfrm flipV="1">
                  <a:off x="5624184" y="4125310"/>
                  <a:ext cx="0" cy="168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47" name="Straight Arrow Connector 1346"/>
                <p:cNvCxnSpPr/>
                <p:nvPr/>
              </p:nvCxnSpPr>
              <p:spPr>
                <a:xfrm flipV="1">
                  <a:off x="5351190" y="4147805"/>
                  <a:ext cx="0" cy="1462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48" name="Straight Arrow Connector 1347"/>
                <p:cNvCxnSpPr/>
                <p:nvPr/>
              </p:nvCxnSpPr>
              <p:spPr>
                <a:xfrm flipV="1">
                  <a:off x="6033676" y="4215288"/>
                  <a:ext cx="0" cy="7873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49" name="Straight Arrow Connector 1348"/>
                <p:cNvCxnSpPr/>
                <p:nvPr/>
              </p:nvCxnSpPr>
              <p:spPr>
                <a:xfrm flipV="1">
                  <a:off x="5078195" y="4170299"/>
                  <a:ext cx="0" cy="1237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50" name="Straight Arrow Connector 1349"/>
                <p:cNvCxnSpPr/>
                <p:nvPr/>
              </p:nvCxnSpPr>
              <p:spPr>
                <a:xfrm flipV="1">
                  <a:off x="5181363" y="4049660"/>
                  <a:ext cx="0" cy="23936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51" name="Straight Arrow Connector 1350"/>
                <p:cNvCxnSpPr/>
                <p:nvPr/>
              </p:nvCxnSpPr>
              <p:spPr>
                <a:xfrm flipV="1">
                  <a:off x="5488482" y="4073597"/>
                  <a:ext cx="0" cy="2154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52" name="Straight Arrow Connector 1351"/>
                <p:cNvCxnSpPr/>
                <p:nvPr/>
              </p:nvCxnSpPr>
              <p:spPr>
                <a:xfrm flipV="1">
                  <a:off x="5283736" y="3929978"/>
                  <a:ext cx="0" cy="3590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53" name="Straight Arrow Connector 1352"/>
                <p:cNvCxnSpPr/>
                <p:nvPr/>
              </p:nvCxnSpPr>
              <p:spPr>
                <a:xfrm flipV="1">
                  <a:off x="5590855" y="4121469"/>
                  <a:ext cx="0" cy="16755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54" name="Straight Arrow Connector 1353"/>
                <p:cNvCxnSpPr/>
                <p:nvPr/>
              </p:nvCxnSpPr>
              <p:spPr>
                <a:xfrm flipV="1">
                  <a:off x="5693226" y="4146594"/>
                  <a:ext cx="0" cy="1459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55" name="Straight Arrow Connector 1354"/>
                <p:cNvCxnSpPr/>
                <p:nvPr/>
              </p:nvCxnSpPr>
              <p:spPr>
                <a:xfrm flipV="1">
                  <a:off x="5488482" y="4102796"/>
                  <a:ext cx="0" cy="1897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56" name="Straight Arrow Connector 1355"/>
                <p:cNvCxnSpPr/>
                <p:nvPr/>
              </p:nvCxnSpPr>
              <p:spPr>
                <a:xfrm flipV="1">
                  <a:off x="6000345" y="4161194"/>
                  <a:ext cx="0" cy="1313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57" name="Straight Arrow Connector 1356"/>
                <p:cNvCxnSpPr/>
                <p:nvPr/>
              </p:nvCxnSpPr>
              <p:spPr>
                <a:xfrm flipV="1">
                  <a:off x="5283736" y="4088196"/>
                  <a:ext cx="0" cy="2106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58" name="Straight Arrow Connector 1357"/>
                <p:cNvCxnSpPr/>
                <p:nvPr/>
              </p:nvCxnSpPr>
              <p:spPr>
                <a:xfrm flipV="1">
                  <a:off x="5795599" y="4073597"/>
                  <a:ext cx="0" cy="21899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59" name="Straight Arrow Connector 1358"/>
                <p:cNvCxnSpPr/>
                <p:nvPr/>
              </p:nvCxnSpPr>
              <p:spPr>
                <a:xfrm flipV="1">
                  <a:off x="5590855" y="4102796"/>
                  <a:ext cx="0" cy="1897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60" name="Straight Arrow Connector 1359"/>
                <p:cNvCxnSpPr/>
                <p:nvPr/>
              </p:nvCxnSpPr>
              <p:spPr>
                <a:xfrm flipV="1">
                  <a:off x="6102718" y="4190393"/>
                  <a:ext cx="0" cy="1021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61" name="Straight Arrow Connector 1360"/>
                <p:cNvCxnSpPr/>
                <p:nvPr/>
              </p:nvCxnSpPr>
              <p:spPr>
                <a:xfrm flipV="1">
                  <a:off x="5386109" y="4131995"/>
                  <a:ext cx="0" cy="1605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62" name="Straight Arrow Connector 1361"/>
                <p:cNvCxnSpPr/>
                <p:nvPr/>
              </p:nvCxnSpPr>
              <p:spPr>
                <a:xfrm flipV="1">
                  <a:off x="5503802" y="4169086"/>
                  <a:ext cx="0" cy="1237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63" name="Straight Arrow Connector 1362"/>
                <p:cNvCxnSpPr/>
                <p:nvPr/>
              </p:nvCxnSpPr>
              <p:spPr>
                <a:xfrm flipV="1">
                  <a:off x="4197629" y="4091980"/>
                  <a:ext cx="0" cy="20308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64" name="Straight Arrow Connector 1363"/>
                <p:cNvCxnSpPr/>
                <p:nvPr/>
              </p:nvCxnSpPr>
              <p:spPr>
                <a:xfrm flipV="1">
                  <a:off x="3967389" y="4120594"/>
                  <a:ext cx="0" cy="1827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65" name="Straight Arrow Connector 1364"/>
                <p:cNvCxnSpPr/>
                <p:nvPr/>
              </p:nvCxnSpPr>
              <p:spPr>
                <a:xfrm flipV="1">
                  <a:off x="4542988" y="4112288"/>
                  <a:ext cx="0" cy="1827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66" name="Straight Arrow Connector 1365"/>
                <p:cNvCxnSpPr/>
                <p:nvPr/>
              </p:nvCxnSpPr>
              <p:spPr>
                <a:xfrm flipV="1">
                  <a:off x="4312748" y="4079976"/>
                  <a:ext cx="0" cy="21509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67" name="Straight Arrow Connector 1366"/>
                <p:cNvCxnSpPr/>
                <p:nvPr/>
              </p:nvCxnSpPr>
              <p:spPr>
                <a:xfrm flipV="1">
                  <a:off x="4082509" y="4039359"/>
                  <a:ext cx="0" cy="26401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68" name="Straight Arrow Connector 1367"/>
                <p:cNvCxnSpPr/>
                <p:nvPr/>
              </p:nvCxnSpPr>
              <p:spPr>
                <a:xfrm flipV="1">
                  <a:off x="4658108" y="4152906"/>
                  <a:ext cx="0" cy="14216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69" name="Straight Arrow Connector 1368"/>
                <p:cNvCxnSpPr/>
                <p:nvPr/>
              </p:nvCxnSpPr>
              <p:spPr>
                <a:xfrm flipV="1">
                  <a:off x="3852269" y="4079976"/>
                  <a:ext cx="0" cy="22743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70" name="Straight Arrow Connector 1369"/>
                <p:cNvCxnSpPr/>
                <p:nvPr/>
              </p:nvCxnSpPr>
              <p:spPr>
                <a:xfrm flipV="1">
                  <a:off x="4773227" y="4174223"/>
                  <a:ext cx="0" cy="123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71" name="Straight Arrow Connector 1370"/>
                <p:cNvCxnSpPr/>
                <p:nvPr/>
              </p:nvCxnSpPr>
              <p:spPr>
                <a:xfrm flipV="1">
                  <a:off x="4542988" y="4137062"/>
                  <a:ext cx="0" cy="16103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72" name="Straight Arrow Connector 1371"/>
                <p:cNvCxnSpPr/>
                <p:nvPr/>
              </p:nvCxnSpPr>
              <p:spPr>
                <a:xfrm flipV="1">
                  <a:off x="5118587" y="4186610"/>
                  <a:ext cx="0" cy="1114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73" name="Straight Arrow Connector 1372"/>
                <p:cNvCxnSpPr/>
                <p:nvPr/>
              </p:nvCxnSpPr>
              <p:spPr>
                <a:xfrm flipV="1">
                  <a:off x="4312748" y="4124675"/>
                  <a:ext cx="0" cy="178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74" name="Straight Arrow Connector 1373"/>
                <p:cNvCxnSpPr/>
                <p:nvPr/>
              </p:nvCxnSpPr>
              <p:spPr>
                <a:xfrm flipV="1">
                  <a:off x="4888347" y="4112288"/>
                  <a:ext cx="0" cy="1858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75" name="Straight Arrow Connector 1374"/>
                <p:cNvCxnSpPr/>
                <p:nvPr/>
              </p:nvCxnSpPr>
              <p:spPr>
                <a:xfrm flipV="1">
                  <a:off x="4658108" y="4137062"/>
                  <a:ext cx="0" cy="16103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76" name="Straight Arrow Connector 1375"/>
                <p:cNvCxnSpPr/>
                <p:nvPr/>
              </p:nvCxnSpPr>
              <p:spPr>
                <a:xfrm flipV="1">
                  <a:off x="5233706" y="4211384"/>
                  <a:ext cx="0" cy="867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77" name="Straight Arrow Connector 1376"/>
                <p:cNvCxnSpPr/>
                <p:nvPr/>
              </p:nvCxnSpPr>
              <p:spPr>
                <a:xfrm flipV="1">
                  <a:off x="4427868" y="4161836"/>
                  <a:ext cx="0" cy="1362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78" name="Straight Arrow Connector 1377"/>
                <p:cNvCxnSpPr/>
                <p:nvPr/>
              </p:nvCxnSpPr>
              <p:spPr>
                <a:xfrm flipV="1">
                  <a:off x="4504614" y="4213226"/>
                  <a:ext cx="0" cy="866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79" name="Straight Arrow Connector 1378"/>
                <p:cNvCxnSpPr/>
                <p:nvPr/>
              </p:nvCxnSpPr>
              <p:spPr>
                <a:xfrm flipV="1">
                  <a:off x="4163519" y="4187244"/>
                  <a:ext cx="0" cy="1125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80" name="Straight Arrow Connector 1379"/>
                <p:cNvCxnSpPr/>
                <p:nvPr/>
              </p:nvCxnSpPr>
              <p:spPr>
                <a:xfrm flipV="1">
                  <a:off x="5016258" y="4221886"/>
                  <a:ext cx="0" cy="779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81" name="Straight Arrow Connector 1380"/>
                <p:cNvCxnSpPr/>
                <p:nvPr/>
              </p:nvCxnSpPr>
              <p:spPr>
                <a:xfrm flipV="1">
                  <a:off x="3822423" y="4178584"/>
                  <a:ext cx="0" cy="121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82" name="Straight Arrow Connector 1381"/>
                <p:cNvCxnSpPr/>
                <p:nvPr/>
              </p:nvCxnSpPr>
              <p:spPr>
                <a:xfrm flipV="1">
                  <a:off x="4675163" y="4169924"/>
                  <a:ext cx="0" cy="1299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83" name="Straight Arrow Connector 1382"/>
                <p:cNvCxnSpPr/>
                <p:nvPr/>
              </p:nvCxnSpPr>
              <p:spPr>
                <a:xfrm flipV="1">
                  <a:off x="4334067" y="4187244"/>
                  <a:ext cx="0" cy="1125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84" name="Straight Arrow Connector 1383"/>
                <p:cNvCxnSpPr/>
                <p:nvPr/>
              </p:nvCxnSpPr>
              <p:spPr>
                <a:xfrm flipV="1">
                  <a:off x="5186805" y="4239207"/>
                  <a:ext cx="0" cy="60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85" name="Straight Arrow Connector 1384"/>
                <p:cNvCxnSpPr/>
                <p:nvPr/>
              </p:nvCxnSpPr>
              <p:spPr>
                <a:xfrm flipV="1">
                  <a:off x="3992972" y="4204565"/>
                  <a:ext cx="0" cy="969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86" name="Straight Arrow Connector 1385"/>
                <p:cNvCxnSpPr/>
                <p:nvPr/>
              </p:nvCxnSpPr>
              <p:spPr>
                <a:xfrm flipV="1">
                  <a:off x="5357354" y="4248297"/>
                  <a:ext cx="0" cy="528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87" name="Straight Arrow Connector 1386"/>
                <p:cNvCxnSpPr/>
                <p:nvPr/>
              </p:nvCxnSpPr>
              <p:spPr>
                <a:xfrm flipV="1">
                  <a:off x="5016258" y="4232451"/>
                  <a:ext cx="0" cy="686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88" name="Straight Arrow Connector 1387"/>
                <p:cNvCxnSpPr/>
                <p:nvPr/>
              </p:nvCxnSpPr>
              <p:spPr>
                <a:xfrm flipV="1">
                  <a:off x="5868996" y="4253580"/>
                  <a:ext cx="0" cy="475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89" name="Straight Arrow Connector 1388"/>
                <p:cNvCxnSpPr/>
                <p:nvPr/>
              </p:nvCxnSpPr>
              <p:spPr>
                <a:xfrm flipV="1">
                  <a:off x="4675163" y="4227168"/>
                  <a:ext cx="0" cy="762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90" name="Straight Arrow Connector 1389"/>
                <p:cNvCxnSpPr/>
                <p:nvPr/>
              </p:nvCxnSpPr>
              <p:spPr>
                <a:xfrm flipV="1">
                  <a:off x="5527901" y="4221886"/>
                  <a:ext cx="0" cy="7923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91" name="Straight Arrow Connector 1390"/>
                <p:cNvCxnSpPr/>
                <p:nvPr/>
              </p:nvCxnSpPr>
              <p:spPr>
                <a:xfrm flipV="1">
                  <a:off x="5186805" y="4232451"/>
                  <a:ext cx="0" cy="686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92" name="Straight Arrow Connector 1391"/>
                <p:cNvCxnSpPr/>
                <p:nvPr/>
              </p:nvCxnSpPr>
              <p:spPr>
                <a:xfrm flipV="1">
                  <a:off x="6039545" y="4264144"/>
                  <a:ext cx="0" cy="3697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93" name="Straight Arrow Connector 1392"/>
                <p:cNvCxnSpPr/>
                <p:nvPr/>
              </p:nvCxnSpPr>
              <p:spPr>
                <a:xfrm flipV="1">
                  <a:off x="4845710" y="4243015"/>
                  <a:ext cx="0" cy="58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94" name="Straight Arrow Connector 1393"/>
                <p:cNvCxnSpPr/>
                <p:nvPr/>
              </p:nvCxnSpPr>
              <p:spPr>
                <a:xfrm flipV="1">
                  <a:off x="4974613" y="4186357"/>
                  <a:ext cx="0" cy="1124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95" name="Straight Arrow Connector 1394"/>
                <p:cNvCxnSpPr/>
                <p:nvPr/>
              </p:nvCxnSpPr>
              <p:spPr>
                <a:xfrm flipV="1">
                  <a:off x="5358346" y="4197599"/>
                  <a:ext cx="0" cy="10117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96" name="Straight Arrow Connector 1395"/>
                <p:cNvCxnSpPr/>
                <p:nvPr/>
              </p:nvCxnSpPr>
              <p:spPr>
                <a:xfrm flipV="1">
                  <a:off x="5102524" y="4130149"/>
                  <a:ext cx="0" cy="1686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97" name="Straight Arrow Connector 1396"/>
                <p:cNvCxnSpPr/>
                <p:nvPr/>
              </p:nvCxnSpPr>
              <p:spPr>
                <a:xfrm flipV="1">
                  <a:off x="5486257" y="4220082"/>
                  <a:ext cx="0" cy="78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98" name="Straight Arrow Connector 1397"/>
                <p:cNvCxnSpPr/>
                <p:nvPr/>
              </p:nvCxnSpPr>
              <p:spPr>
                <a:xfrm flipV="1">
                  <a:off x="5614167" y="4231882"/>
                  <a:ext cx="0" cy="6856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399" name="Straight Arrow Connector 1398"/>
                <p:cNvCxnSpPr/>
                <p:nvPr/>
              </p:nvCxnSpPr>
              <p:spPr>
                <a:xfrm flipV="1">
                  <a:off x="5358346" y="4211312"/>
                  <a:ext cx="0" cy="891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00" name="Straight Arrow Connector 1399"/>
                <p:cNvCxnSpPr/>
                <p:nvPr/>
              </p:nvCxnSpPr>
              <p:spPr>
                <a:xfrm flipV="1">
                  <a:off x="5997900" y="4238739"/>
                  <a:ext cx="0" cy="61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01" name="Straight Arrow Connector 1400"/>
                <p:cNvCxnSpPr/>
                <p:nvPr/>
              </p:nvCxnSpPr>
              <p:spPr>
                <a:xfrm flipV="1">
                  <a:off x="5102524" y="4204456"/>
                  <a:ext cx="0" cy="989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02" name="Straight Arrow Connector 1401"/>
                <p:cNvCxnSpPr/>
                <p:nvPr/>
              </p:nvCxnSpPr>
              <p:spPr>
                <a:xfrm flipV="1">
                  <a:off x="5742078" y="4197599"/>
                  <a:ext cx="0" cy="1028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03" name="Straight Arrow Connector 1402"/>
                <p:cNvCxnSpPr/>
                <p:nvPr/>
              </p:nvCxnSpPr>
              <p:spPr>
                <a:xfrm flipV="1">
                  <a:off x="5486257" y="4211312"/>
                  <a:ext cx="0" cy="891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04" name="Straight Arrow Connector 1403"/>
                <p:cNvCxnSpPr/>
                <p:nvPr/>
              </p:nvCxnSpPr>
              <p:spPr>
                <a:xfrm flipV="1">
                  <a:off x="6125811" y="4252452"/>
                  <a:ext cx="0" cy="479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05" name="Straight Arrow Connector 1404"/>
                <p:cNvCxnSpPr/>
                <p:nvPr/>
              </p:nvCxnSpPr>
              <p:spPr>
                <a:xfrm flipV="1">
                  <a:off x="5230435" y="4225026"/>
                  <a:ext cx="0" cy="754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06" name="Straight Arrow Connector 1405"/>
                <p:cNvCxnSpPr/>
                <p:nvPr/>
              </p:nvCxnSpPr>
              <p:spPr>
                <a:xfrm flipV="1">
                  <a:off x="5377488" y="4242446"/>
                  <a:ext cx="0" cy="581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07" name="Straight Arrow Connector 1406"/>
                <p:cNvCxnSpPr/>
                <p:nvPr/>
              </p:nvCxnSpPr>
              <p:spPr>
                <a:xfrm flipV="1">
                  <a:off x="3707904"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08" name="Straight Arrow Connector 1407"/>
                <p:cNvCxnSpPr/>
                <p:nvPr/>
              </p:nvCxnSpPr>
              <p:spPr>
                <a:xfrm flipV="1">
                  <a:off x="3419872"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09" name="Straight Arrow Connector 1408"/>
                <p:cNvCxnSpPr/>
                <p:nvPr/>
              </p:nvCxnSpPr>
              <p:spPr>
                <a:xfrm flipV="1">
                  <a:off x="3851920"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10" name="Straight Arrow Connector 1409"/>
                <p:cNvCxnSpPr/>
                <p:nvPr/>
              </p:nvCxnSpPr>
              <p:spPr>
                <a:xfrm flipV="1">
                  <a:off x="4139952"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11" name="Straight Arrow Connector 1410"/>
                <p:cNvCxnSpPr/>
                <p:nvPr/>
              </p:nvCxnSpPr>
              <p:spPr>
                <a:xfrm flipV="1">
                  <a:off x="4499992" y="3704392"/>
                  <a:ext cx="0" cy="56847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12" name="Straight Arrow Connector 1411"/>
                <p:cNvCxnSpPr/>
                <p:nvPr/>
              </p:nvCxnSpPr>
              <p:spPr>
                <a:xfrm flipV="1">
                  <a:off x="3059832"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13" name="Straight Arrow Connector 1412"/>
                <p:cNvCxnSpPr/>
                <p:nvPr/>
              </p:nvCxnSpPr>
              <p:spPr>
                <a:xfrm flipV="1">
                  <a:off x="320384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14" name="Straight Arrow Connector 1413"/>
                <p:cNvCxnSpPr/>
                <p:nvPr/>
              </p:nvCxnSpPr>
              <p:spPr>
                <a:xfrm flipH="1" flipV="1">
                  <a:off x="3491880" y="3443405"/>
                  <a:ext cx="10920" cy="8527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15" name="Straight Arrow Connector 1414"/>
                <p:cNvCxnSpPr/>
                <p:nvPr/>
              </p:nvCxnSpPr>
              <p:spPr>
                <a:xfrm flipV="1">
                  <a:off x="385192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16" name="Straight Arrow Connector 1415"/>
                <p:cNvCxnSpPr/>
                <p:nvPr/>
              </p:nvCxnSpPr>
              <p:spPr>
                <a:xfrm flipV="1">
                  <a:off x="3923928"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17" name="Straight Arrow Connector 54"/>
                <p:cNvCxnSpPr/>
                <p:nvPr/>
              </p:nvCxnSpPr>
              <p:spPr>
                <a:xfrm flipV="1">
                  <a:off x="3275856"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18" name="Straight Arrow Connector 1417"/>
                <p:cNvCxnSpPr/>
                <p:nvPr/>
              </p:nvCxnSpPr>
              <p:spPr>
                <a:xfrm flipV="1">
                  <a:off x="3635896"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19" name="Straight Arrow Connector 1418"/>
                <p:cNvCxnSpPr/>
                <p:nvPr/>
              </p:nvCxnSpPr>
              <p:spPr>
                <a:xfrm flipV="1">
                  <a:off x="4067944"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20" name="Straight Arrow Connector 1419"/>
                <p:cNvCxnSpPr/>
                <p:nvPr/>
              </p:nvCxnSpPr>
              <p:spPr>
                <a:xfrm flipV="1">
                  <a:off x="4355976" y="3784487"/>
                  <a:ext cx="0" cy="511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21" name="Straight Arrow Connector 1420"/>
                <p:cNvCxnSpPr/>
                <p:nvPr/>
              </p:nvCxnSpPr>
              <p:spPr>
                <a:xfrm flipV="1">
                  <a:off x="4716016" y="3761239"/>
                  <a:ext cx="0" cy="51162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22" name="Straight Arrow Connector 1421"/>
                <p:cNvCxnSpPr/>
                <p:nvPr/>
              </p:nvCxnSpPr>
              <p:spPr>
                <a:xfrm flipV="1">
                  <a:off x="3275856"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23" name="Straight Arrow Connector 1422"/>
                <p:cNvCxnSpPr/>
                <p:nvPr/>
              </p:nvCxnSpPr>
              <p:spPr>
                <a:xfrm flipV="1">
                  <a:off x="3419872" y="3216017"/>
                  <a:ext cx="0" cy="10800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24" name="Straight Arrow Connector 1423"/>
                <p:cNvCxnSpPr/>
                <p:nvPr/>
              </p:nvCxnSpPr>
              <p:spPr>
                <a:xfrm flipV="1">
                  <a:off x="372960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25" name="Straight Arrow Connector 1424"/>
                <p:cNvCxnSpPr/>
                <p:nvPr/>
              </p:nvCxnSpPr>
              <p:spPr>
                <a:xfrm flipV="1">
                  <a:off x="4067944"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26" name="Straight Arrow Connector 1425"/>
                <p:cNvCxnSpPr/>
                <p:nvPr/>
              </p:nvCxnSpPr>
              <p:spPr>
                <a:xfrm flipV="1">
                  <a:off x="3779912"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27" name="Straight Arrow Connector 1426"/>
                <p:cNvCxnSpPr/>
                <p:nvPr/>
              </p:nvCxnSpPr>
              <p:spPr>
                <a:xfrm flipV="1">
                  <a:off x="3923928"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28" name="Straight Arrow Connector 1427"/>
                <p:cNvCxnSpPr/>
                <p:nvPr/>
              </p:nvCxnSpPr>
              <p:spPr>
                <a:xfrm flipV="1">
                  <a:off x="4211960"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29" name="Straight Arrow Connector 1428"/>
                <p:cNvCxnSpPr/>
                <p:nvPr/>
              </p:nvCxnSpPr>
              <p:spPr>
                <a:xfrm flipV="1">
                  <a:off x="4572000" y="3670793"/>
                  <a:ext cx="0" cy="6020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30" name="Straight Arrow Connector 1429"/>
                <p:cNvCxnSpPr/>
                <p:nvPr/>
              </p:nvCxnSpPr>
              <p:spPr>
                <a:xfrm flipV="1">
                  <a:off x="3402000" y="3565707"/>
                  <a:ext cx="0" cy="73040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31" name="Straight Arrow Connector 1430"/>
                <p:cNvCxnSpPr/>
                <p:nvPr/>
              </p:nvCxnSpPr>
              <p:spPr>
                <a:xfrm flipV="1">
                  <a:off x="4021200"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32" name="Straight Arrow Connector 1431"/>
                <p:cNvCxnSpPr/>
                <p:nvPr/>
              </p:nvCxnSpPr>
              <p:spPr>
                <a:xfrm flipV="1">
                  <a:off x="4139952" y="3500252"/>
                  <a:ext cx="0" cy="7844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33" name="Straight Arrow Connector 78"/>
                <p:cNvCxnSpPr/>
                <p:nvPr/>
              </p:nvCxnSpPr>
              <p:spPr>
                <a:xfrm flipV="1">
                  <a:off x="4427984" y="3557099"/>
                  <a:ext cx="0" cy="7390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34" name="Straight Arrow Connector 79"/>
                <p:cNvCxnSpPr/>
                <p:nvPr/>
              </p:nvCxnSpPr>
              <p:spPr>
                <a:xfrm flipV="1">
                  <a:off x="4788024" y="3874933"/>
                  <a:ext cx="0" cy="39792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35" name="Straight Arrow Connector 1434"/>
                <p:cNvCxnSpPr/>
                <p:nvPr/>
              </p:nvCxnSpPr>
              <p:spPr>
                <a:xfrm flipV="1">
                  <a:off x="3779912"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36" name="Straight Arrow Connector 1435"/>
                <p:cNvCxnSpPr/>
                <p:nvPr/>
              </p:nvCxnSpPr>
              <p:spPr>
                <a:xfrm flipV="1">
                  <a:off x="4139952" y="3500252"/>
                  <a:ext cx="0" cy="795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37" name="Straight Arrow Connector 1436"/>
                <p:cNvCxnSpPr/>
                <p:nvPr/>
              </p:nvCxnSpPr>
              <p:spPr>
                <a:xfrm flipV="1">
                  <a:off x="3211200"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38" name="Straight Arrow Connector 1437"/>
                <p:cNvCxnSpPr/>
                <p:nvPr/>
              </p:nvCxnSpPr>
              <p:spPr>
                <a:xfrm flipV="1">
                  <a:off x="3347864" y="3329711"/>
                  <a:ext cx="0" cy="9663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39" name="Straight Arrow Connector 1438"/>
                <p:cNvCxnSpPr/>
                <p:nvPr/>
              </p:nvCxnSpPr>
              <p:spPr>
                <a:xfrm flipV="1">
                  <a:off x="3131840" y="3272864"/>
                  <a:ext cx="0" cy="10232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40" name="Straight Arrow Connector 1439"/>
                <p:cNvCxnSpPr/>
                <p:nvPr/>
              </p:nvCxnSpPr>
              <p:spPr>
                <a:xfrm flipV="1">
                  <a:off x="320384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41" name="Straight Arrow Connector 1440"/>
                <p:cNvCxnSpPr/>
                <p:nvPr/>
              </p:nvCxnSpPr>
              <p:spPr>
                <a:xfrm flipV="1">
                  <a:off x="3275856" y="3159170"/>
                  <a:ext cx="0" cy="11369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42" name="Straight Arrow Connector 1441"/>
                <p:cNvCxnSpPr/>
                <p:nvPr/>
              </p:nvCxnSpPr>
              <p:spPr>
                <a:xfrm flipV="1">
                  <a:off x="3275856"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43" name="Straight Arrow Connector 1442"/>
                <p:cNvCxnSpPr/>
                <p:nvPr/>
              </p:nvCxnSpPr>
              <p:spPr>
                <a:xfrm flipV="1">
                  <a:off x="3563888" y="3386558"/>
                  <a:ext cx="0" cy="90955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44" name="Straight Arrow Connector 1443"/>
                <p:cNvCxnSpPr/>
                <p:nvPr/>
              </p:nvCxnSpPr>
              <p:spPr>
                <a:xfrm flipV="1">
                  <a:off x="4283968" y="3670793"/>
                  <a:ext cx="0" cy="63661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45" name="Straight Arrow Connector 1444"/>
                <p:cNvCxnSpPr/>
                <p:nvPr/>
              </p:nvCxnSpPr>
              <p:spPr>
                <a:xfrm flipV="1">
                  <a:off x="4860032" y="3934603"/>
                  <a:ext cx="0" cy="3467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46" name="Straight Arrow Connector 1445"/>
                <p:cNvCxnSpPr/>
                <p:nvPr/>
              </p:nvCxnSpPr>
              <p:spPr>
                <a:xfrm flipV="1">
                  <a:off x="4716016" y="3830584"/>
                  <a:ext cx="0" cy="4507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47" name="Straight Arrow Connector 1446"/>
                <p:cNvCxnSpPr/>
                <p:nvPr/>
              </p:nvCxnSpPr>
              <p:spPr>
                <a:xfrm flipV="1">
                  <a:off x="5076056" y="3969276"/>
                  <a:ext cx="0" cy="31205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48" name="Straight Arrow Connector 1447"/>
                <p:cNvCxnSpPr/>
                <p:nvPr/>
              </p:nvCxnSpPr>
              <p:spPr>
                <a:xfrm flipV="1">
                  <a:off x="4572000" y="3795912"/>
                  <a:ext cx="0" cy="50019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49" name="Straight Arrow Connector 1448"/>
                <p:cNvCxnSpPr/>
                <p:nvPr/>
              </p:nvCxnSpPr>
              <p:spPr>
                <a:xfrm flipV="1">
                  <a:off x="4932040" y="3761239"/>
                  <a:ext cx="0" cy="5200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50" name="Straight Arrow Connector 1449"/>
                <p:cNvCxnSpPr/>
                <p:nvPr/>
              </p:nvCxnSpPr>
              <p:spPr>
                <a:xfrm flipV="1">
                  <a:off x="4788024" y="3830584"/>
                  <a:ext cx="0" cy="45074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51" name="Straight Arrow Connector 1450"/>
                <p:cNvCxnSpPr/>
                <p:nvPr/>
              </p:nvCxnSpPr>
              <p:spPr>
                <a:xfrm flipV="1">
                  <a:off x="5148064" y="4038621"/>
                  <a:ext cx="0" cy="24271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52" name="Straight Arrow Connector 1451"/>
                <p:cNvCxnSpPr/>
                <p:nvPr/>
              </p:nvCxnSpPr>
              <p:spPr>
                <a:xfrm flipV="1">
                  <a:off x="4644008" y="3899930"/>
                  <a:ext cx="0" cy="3814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53" name="Straight Arrow Connector 1452"/>
                <p:cNvCxnSpPr/>
                <p:nvPr/>
              </p:nvCxnSpPr>
              <p:spPr>
                <a:xfrm flipV="1">
                  <a:off x="3518550"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54" name="Straight Arrow Connector 1453"/>
                <p:cNvCxnSpPr/>
                <p:nvPr/>
              </p:nvCxnSpPr>
              <p:spPr>
                <a:xfrm flipV="1">
                  <a:off x="3091836"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55" name="Straight Arrow Connector 1454"/>
                <p:cNvCxnSpPr/>
                <p:nvPr/>
              </p:nvCxnSpPr>
              <p:spPr>
                <a:xfrm flipV="1">
                  <a:off x="3731907"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56" name="Straight Arrow Connector 1455"/>
                <p:cNvCxnSpPr/>
                <p:nvPr/>
              </p:nvCxnSpPr>
              <p:spPr>
                <a:xfrm flipV="1">
                  <a:off x="4158621" y="3849843"/>
                  <a:ext cx="0" cy="43635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57" name="Straight Arrow Connector 1456"/>
                <p:cNvCxnSpPr/>
                <p:nvPr/>
              </p:nvCxnSpPr>
              <p:spPr>
                <a:xfrm flipV="1">
                  <a:off x="4692013" y="4043777"/>
                  <a:ext cx="0" cy="24241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58" name="Straight Arrow Connector 1457"/>
                <p:cNvCxnSpPr/>
                <p:nvPr/>
              </p:nvCxnSpPr>
              <p:spPr>
                <a:xfrm flipV="1">
                  <a:off x="3214692"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59" name="Straight Arrow Connector 1458"/>
                <p:cNvCxnSpPr/>
                <p:nvPr/>
              </p:nvCxnSpPr>
              <p:spPr>
                <a:xfrm flipV="1">
                  <a:off x="3731907"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60" name="Straight Arrow Connector 1459"/>
                <p:cNvCxnSpPr/>
                <p:nvPr/>
              </p:nvCxnSpPr>
              <p:spPr>
                <a:xfrm flipV="1">
                  <a:off x="3838585"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61" name="Straight Arrow Connector 1460"/>
                <p:cNvCxnSpPr/>
                <p:nvPr/>
              </p:nvCxnSpPr>
              <p:spPr>
                <a:xfrm flipV="1">
                  <a:off x="3411871"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62" name="Straight Arrow Connector 1461"/>
                <p:cNvCxnSpPr/>
                <p:nvPr/>
              </p:nvCxnSpPr>
              <p:spPr>
                <a:xfrm flipV="1">
                  <a:off x="4051942"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63" name="Straight Arrow Connector 1462"/>
                <p:cNvCxnSpPr/>
                <p:nvPr/>
              </p:nvCxnSpPr>
              <p:spPr>
                <a:xfrm flipV="1">
                  <a:off x="4478656" y="3971052"/>
                  <a:ext cx="0" cy="315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64" name="Straight Arrow Connector 1463"/>
                <p:cNvCxnSpPr/>
                <p:nvPr/>
              </p:nvCxnSpPr>
              <p:spPr>
                <a:xfrm flipV="1">
                  <a:off x="5012049" y="4068019"/>
                  <a:ext cx="0" cy="2181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65" name="Straight Arrow Connector 1464"/>
                <p:cNvCxnSpPr/>
                <p:nvPr/>
              </p:nvCxnSpPr>
              <p:spPr>
                <a:xfrm flipV="1">
                  <a:off x="3091836" y="3825601"/>
                  <a:ext cx="0" cy="46059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66" name="Straight Arrow Connector 1465"/>
                <p:cNvCxnSpPr/>
                <p:nvPr/>
              </p:nvCxnSpPr>
              <p:spPr>
                <a:xfrm flipV="1">
                  <a:off x="3550692"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67" name="Straight Arrow Connector 1466"/>
                <p:cNvCxnSpPr/>
                <p:nvPr/>
              </p:nvCxnSpPr>
              <p:spPr>
                <a:xfrm flipV="1">
                  <a:off x="4051942"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68" name="Straight Arrow Connector 1467"/>
                <p:cNvCxnSpPr/>
                <p:nvPr/>
              </p:nvCxnSpPr>
              <p:spPr>
                <a:xfrm flipV="1">
                  <a:off x="3625228"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69" name="Straight Arrow Connector 1468"/>
                <p:cNvCxnSpPr/>
                <p:nvPr/>
              </p:nvCxnSpPr>
              <p:spPr>
                <a:xfrm flipV="1">
                  <a:off x="3838585"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70" name="Straight Arrow Connector 1469"/>
                <p:cNvCxnSpPr/>
                <p:nvPr/>
              </p:nvCxnSpPr>
              <p:spPr>
                <a:xfrm flipV="1">
                  <a:off x="4265299" y="3946810"/>
                  <a:ext cx="0" cy="3393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71" name="Straight Arrow Connector 1470"/>
                <p:cNvCxnSpPr/>
                <p:nvPr/>
              </p:nvCxnSpPr>
              <p:spPr>
                <a:xfrm flipV="1">
                  <a:off x="4798692" y="3922568"/>
                  <a:ext cx="0" cy="36362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72" name="Straight Arrow Connector 1471"/>
                <p:cNvCxnSpPr/>
                <p:nvPr/>
              </p:nvCxnSpPr>
              <p:spPr>
                <a:xfrm flipV="1">
                  <a:off x="3838585" y="3752875"/>
                  <a:ext cx="0" cy="53332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73" name="Straight Arrow Connector 1472"/>
                <p:cNvCxnSpPr/>
                <p:nvPr/>
              </p:nvCxnSpPr>
              <p:spPr>
                <a:xfrm flipV="1">
                  <a:off x="3982692" y="3801359"/>
                  <a:ext cx="0" cy="48483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74" name="Straight Arrow Connector 1473"/>
                <p:cNvCxnSpPr/>
                <p:nvPr/>
              </p:nvCxnSpPr>
              <p:spPr>
                <a:xfrm flipV="1">
                  <a:off x="4158621" y="3874085"/>
                  <a:ext cx="0" cy="41211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75" name="Straight Arrow Connector 1474"/>
                <p:cNvCxnSpPr/>
                <p:nvPr/>
              </p:nvCxnSpPr>
              <p:spPr>
                <a:xfrm flipV="1">
                  <a:off x="4585335" y="3971052"/>
                  <a:ext cx="0" cy="31514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76" name="Straight Arrow Connector 1475"/>
                <p:cNvCxnSpPr/>
                <p:nvPr/>
              </p:nvCxnSpPr>
              <p:spPr>
                <a:xfrm flipV="1">
                  <a:off x="5118727" y="4116503"/>
                  <a:ext cx="0" cy="16969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77" name="Straight Arrow Connector 1476"/>
                <p:cNvCxnSpPr/>
                <p:nvPr/>
              </p:nvCxnSpPr>
              <p:spPr>
                <a:xfrm flipV="1">
                  <a:off x="3625228"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78" name="Straight Arrow Connector 1477"/>
                <p:cNvCxnSpPr/>
                <p:nvPr/>
              </p:nvCxnSpPr>
              <p:spPr>
                <a:xfrm flipV="1">
                  <a:off x="4158621" y="3898327"/>
                  <a:ext cx="0" cy="38786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79" name="Straight Arrow Connector 1478"/>
                <p:cNvCxnSpPr/>
                <p:nvPr/>
              </p:nvCxnSpPr>
              <p:spPr>
                <a:xfrm flipV="1">
                  <a:off x="3305193" y="3728633"/>
                  <a:ext cx="0" cy="5575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80" name="Straight Arrow Connector 1479"/>
                <p:cNvCxnSpPr/>
                <p:nvPr/>
              </p:nvCxnSpPr>
              <p:spPr>
                <a:xfrm flipV="1">
                  <a:off x="4371978" y="4019535"/>
                  <a:ext cx="0" cy="2714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81" name="Straight Arrow Connector 1480"/>
                <p:cNvCxnSpPr/>
                <p:nvPr/>
              </p:nvCxnSpPr>
              <p:spPr>
                <a:xfrm flipV="1">
                  <a:off x="5225406" y="4141949"/>
                  <a:ext cx="0" cy="14785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82" name="Straight Arrow Connector 1481"/>
                <p:cNvCxnSpPr/>
                <p:nvPr/>
              </p:nvCxnSpPr>
              <p:spPr>
                <a:xfrm flipV="1">
                  <a:off x="5012049" y="4097591"/>
                  <a:ext cx="0" cy="1922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83" name="Straight Arrow Connector 1482"/>
                <p:cNvCxnSpPr/>
                <p:nvPr/>
              </p:nvCxnSpPr>
              <p:spPr>
                <a:xfrm flipV="1">
                  <a:off x="5545441" y="4156734"/>
                  <a:ext cx="0" cy="13307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84" name="Straight Arrow Connector 1483"/>
                <p:cNvCxnSpPr/>
                <p:nvPr/>
              </p:nvCxnSpPr>
              <p:spPr>
                <a:xfrm flipV="1">
                  <a:off x="4798692" y="4082805"/>
                  <a:ext cx="0" cy="21330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85" name="Straight Arrow Connector 1484"/>
                <p:cNvCxnSpPr/>
                <p:nvPr/>
              </p:nvCxnSpPr>
              <p:spPr>
                <a:xfrm flipV="1">
                  <a:off x="5332084" y="4068019"/>
                  <a:ext cx="0" cy="22178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86" name="Straight Arrow Connector 1485"/>
                <p:cNvCxnSpPr/>
                <p:nvPr/>
              </p:nvCxnSpPr>
              <p:spPr>
                <a:xfrm flipV="1">
                  <a:off x="5118727" y="4097591"/>
                  <a:ext cx="0" cy="19221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87" name="Straight Arrow Connector 1486"/>
                <p:cNvCxnSpPr/>
                <p:nvPr/>
              </p:nvCxnSpPr>
              <p:spPr>
                <a:xfrm flipV="1">
                  <a:off x="5652120" y="4186306"/>
                  <a:ext cx="0" cy="10350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88" name="Straight Arrow Connector 1487"/>
                <p:cNvCxnSpPr/>
                <p:nvPr/>
              </p:nvCxnSpPr>
              <p:spPr>
                <a:xfrm flipV="1">
                  <a:off x="4905370" y="4127162"/>
                  <a:ext cx="0" cy="16264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89" name="Straight Arrow Connector 1488"/>
                <p:cNvCxnSpPr/>
                <p:nvPr/>
              </p:nvCxnSpPr>
              <p:spPr>
                <a:xfrm flipV="1">
                  <a:off x="4986000" y="3968569"/>
                  <a:ext cx="0" cy="31467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90" name="Straight Arrow Connector 1489"/>
                <p:cNvCxnSpPr/>
                <p:nvPr/>
              </p:nvCxnSpPr>
              <p:spPr>
                <a:xfrm flipV="1">
                  <a:off x="5226027" y="4000037"/>
                  <a:ext cx="0" cy="28320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91" name="Straight Arrow Connector 1490"/>
                <p:cNvCxnSpPr/>
                <p:nvPr/>
              </p:nvCxnSpPr>
              <p:spPr>
                <a:xfrm flipV="1">
                  <a:off x="5066009" y="3811233"/>
                  <a:ext cx="0" cy="4720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92" name="Straight Arrow Connector 1491"/>
                <p:cNvCxnSpPr/>
                <p:nvPr/>
              </p:nvCxnSpPr>
              <p:spPr>
                <a:xfrm flipV="1">
                  <a:off x="5306036" y="4062970"/>
                  <a:ext cx="0" cy="22027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93" name="Straight Arrow Connector 1492"/>
                <p:cNvCxnSpPr/>
                <p:nvPr/>
              </p:nvCxnSpPr>
              <p:spPr>
                <a:xfrm flipV="1">
                  <a:off x="5386044" y="4096000"/>
                  <a:ext cx="0" cy="19192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94" name="Straight Arrow Connector 1493"/>
                <p:cNvCxnSpPr/>
                <p:nvPr/>
              </p:nvCxnSpPr>
              <p:spPr>
                <a:xfrm flipV="1">
                  <a:off x="5226027" y="4038422"/>
                  <a:ext cx="0" cy="2495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95" name="Straight Arrow Connector 1494"/>
                <p:cNvCxnSpPr/>
                <p:nvPr/>
              </p:nvCxnSpPr>
              <p:spPr>
                <a:xfrm flipV="1">
                  <a:off x="5626071" y="4115193"/>
                  <a:ext cx="0" cy="1727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96" name="Straight Arrow Connector 1495"/>
                <p:cNvCxnSpPr/>
                <p:nvPr/>
              </p:nvCxnSpPr>
              <p:spPr>
                <a:xfrm flipV="1">
                  <a:off x="5066009" y="4019229"/>
                  <a:ext cx="0" cy="2768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97" name="Straight Arrow Connector 1496"/>
                <p:cNvCxnSpPr/>
                <p:nvPr/>
              </p:nvCxnSpPr>
              <p:spPr>
                <a:xfrm flipV="1">
                  <a:off x="5466053" y="4000037"/>
                  <a:ext cx="0" cy="2878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98" name="Straight Arrow Connector 1497"/>
                <p:cNvCxnSpPr/>
                <p:nvPr/>
              </p:nvCxnSpPr>
              <p:spPr>
                <a:xfrm flipV="1">
                  <a:off x="5306036" y="4038422"/>
                  <a:ext cx="0" cy="24950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499" name="Straight Arrow Connector 1498"/>
                <p:cNvCxnSpPr/>
                <p:nvPr/>
              </p:nvCxnSpPr>
              <p:spPr>
                <a:xfrm flipV="1">
                  <a:off x="5706080" y="4153579"/>
                  <a:ext cx="0" cy="13435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00" name="Straight Arrow Connector 1499"/>
                <p:cNvCxnSpPr/>
                <p:nvPr/>
              </p:nvCxnSpPr>
              <p:spPr>
                <a:xfrm flipV="1">
                  <a:off x="5146018" y="4076808"/>
                  <a:ext cx="0" cy="21112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01" name="Straight Arrow Connector 1500"/>
                <p:cNvCxnSpPr/>
                <p:nvPr/>
              </p:nvCxnSpPr>
              <p:spPr>
                <a:xfrm flipV="1">
                  <a:off x="5238000" y="4125568"/>
                  <a:ext cx="0" cy="16264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02" name="Straight Arrow Connector 1501"/>
                <p:cNvCxnSpPr/>
                <p:nvPr/>
              </p:nvCxnSpPr>
              <p:spPr>
                <a:xfrm flipV="1">
                  <a:off x="4217168" y="4024203"/>
                  <a:ext cx="0" cy="2669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03" name="Straight Arrow Connector 1502"/>
                <p:cNvCxnSpPr/>
                <p:nvPr/>
              </p:nvCxnSpPr>
              <p:spPr>
                <a:xfrm flipV="1">
                  <a:off x="4037225" y="4061819"/>
                  <a:ext cx="0" cy="2402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04" name="Straight Arrow Connector 1503"/>
                <p:cNvCxnSpPr/>
                <p:nvPr/>
              </p:nvCxnSpPr>
              <p:spPr>
                <a:xfrm flipV="1">
                  <a:off x="4487081" y="4050901"/>
                  <a:ext cx="0" cy="24028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05" name="Straight Arrow Connector 1504"/>
                <p:cNvCxnSpPr/>
                <p:nvPr/>
              </p:nvCxnSpPr>
              <p:spPr>
                <a:xfrm flipV="1">
                  <a:off x="4307139" y="4008423"/>
                  <a:ext cx="0" cy="2827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06" name="Straight Arrow Connector 1505"/>
                <p:cNvCxnSpPr/>
                <p:nvPr/>
              </p:nvCxnSpPr>
              <p:spPr>
                <a:xfrm flipV="1">
                  <a:off x="4127197" y="3955027"/>
                  <a:ext cx="0" cy="34707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07" name="Straight Arrow Connector 1506"/>
                <p:cNvCxnSpPr/>
                <p:nvPr/>
              </p:nvCxnSpPr>
              <p:spPr>
                <a:xfrm flipV="1">
                  <a:off x="4577053" y="4104297"/>
                  <a:ext cx="0" cy="1868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08" name="Straight Arrow Connector 1507"/>
                <p:cNvCxnSpPr/>
                <p:nvPr/>
              </p:nvCxnSpPr>
              <p:spPr>
                <a:xfrm flipV="1">
                  <a:off x="3947254" y="4008423"/>
                  <a:ext cx="0" cy="2989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09" name="Straight Arrow Connector 1508"/>
                <p:cNvCxnSpPr/>
                <p:nvPr/>
              </p:nvCxnSpPr>
              <p:spPr>
                <a:xfrm flipV="1">
                  <a:off x="4667024" y="4132321"/>
                  <a:ext cx="0" cy="16284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10" name="Straight Arrow Connector 1509"/>
                <p:cNvCxnSpPr/>
                <p:nvPr/>
              </p:nvCxnSpPr>
              <p:spPr>
                <a:xfrm flipV="1">
                  <a:off x="4487081" y="4083469"/>
                  <a:ext cx="0" cy="211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11" name="Straight Arrow Connector 1510"/>
                <p:cNvCxnSpPr/>
                <p:nvPr/>
              </p:nvCxnSpPr>
              <p:spPr>
                <a:xfrm flipV="1">
                  <a:off x="4936937" y="4148605"/>
                  <a:ext cx="0" cy="14655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12" name="Straight Arrow Connector 1511"/>
                <p:cNvCxnSpPr/>
                <p:nvPr/>
              </p:nvCxnSpPr>
              <p:spPr>
                <a:xfrm flipV="1">
                  <a:off x="4307139" y="4067185"/>
                  <a:ext cx="0" cy="23491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13" name="Straight Arrow Connector 1512"/>
                <p:cNvCxnSpPr/>
                <p:nvPr/>
              </p:nvCxnSpPr>
              <p:spPr>
                <a:xfrm flipV="1">
                  <a:off x="4756995" y="4050901"/>
                  <a:ext cx="0" cy="24426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14" name="Straight Arrow Connector 1513"/>
                <p:cNvCxnSpPr/>
                <p:nvPr/>
              </p:nvCxnSpPr>
              <p:spPr>
                <a:xfrm flipV="1">
                  <a:off x="4577053" y="4083469"/>
                  <a:ext cx="0" cy="2116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15" name="Straight Arrow Connector 1514"/>
                <p:cNvCxnSpPr/>
                <p:nvPr/>
              </p:nvCxnSpPr>
              <p:spPr>
                <a:xfrm flipV="1">
                  <a:off x="5026909" y="4181173"/>
                  <a:ext cx="0" cy="11398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16" name="Straight Arrow Connector 1515"/>
                <p:cNvCxnSpPr/>
                <p:nvPr/>
              </p:nvCxnSpPr>
              <p:spPr>
                <a:xfrm flipV="1">
                  <a:off x="4397110" y="4116037"/>
                  <a:ext cx="0" cy="17912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17" name="Straight Arrow Connector 1516"/>
                <p:cNvCxnSpPr/>
                <p:nvPr/>
              </p:nvCxnSpPr>
              <p:spPr>
                <a:xfrm flipV="1">
                  <a:off x="4457091" y="4183594"/>
                  <a:ext cx="0" cy="11385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18" name="Straight Arrow Connector 1517"/>
                <p:cNvCxnSpPr/>
                <p:nvPr/>
              </p:nvCxnSpPr>
              <p:spPr>
                <a:xfrm flipV="1">
                  <a:off x="4190509" y="4149439"/>
                  <a:ext cx="0" cy="148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19" name="Straight Arrow Connector 1518"/>
                <p:cNvCxnSpPr/>
                <p:nvPr/>
              </p:nvCxnSpPr>
              <p:spPr>
                <a:xfrm flipV="1">
                  <a:off x="4856963" y="4194979"/>
                  <a:ext cx="0" cy="10246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20" name="Straight Arrow Connector 1519"/>
                <p:cNvCxnSpPr/>
                <p:nvPr/>
              </p:nvCxnSpPr>
              <p:spPr>
                <a:xfrm flipV="1">
                  <a:off x="3923928" y="4138054"/>
                  <a:ext cx="0" cy="15939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21" name="Straight Arrow Connector 1520"/>
                <p:cNvCxnSpPr/>
                <p:nvPr/>
              </p:nvCxnSpPr>
              <p:spPr>
                <a:xfrm flipV="1">
                  <a:off x="4590382" y="4126669"/>
                  <a:ext cx="0" cy="1707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22" name="Straight Arrow Connector 1521"/>
                <p:cNvCxnSpPr/>
                <p:nvPr/>
              </p:nvCxnSpPr>
              <p:spPr>
                <a:xfrm flipV="1">
                  <a:off x="4323801" y="4149439"/>
                  <a:ext cx="0" cy="148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23" name="Straight Arrow Connector 1522"/>
                <p:cNvCxnSpPr/>
                <p:nvPr/>
              </p:nvCxnSpPr>
              <p:spPr>
                <a:xfrm flipV="1">
                  <a:off x="4990253" y="4217750"/>
                  <a:ext cx="0" cy="7969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24" name="Straight Arrow Connector 1523"/>
                <p:cNvCxnSpPr/>
                <p:nvPr/>
              </p:nvCxnSpPr>
              <p:spPr>
                <a:xfrm flipV="1">
                  <a:off x="4057219" y="4172209"/>
                  <a:ext cx="0" cy="12749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25" name="Straight Arrow Connector 1524"/>
                <p:cNvCxnSpPr/>
                <p:nvPr/>
              </p:nvCxnSpPr>
              <p:spPr>
                <a:xfrm flipV="1">
                  <a:off x="5123544" y="4229700"/>
                  <a:ext cx="0" cy="69441"/>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26" name="Straight Arrow Connector 1525"/>
                <p:cNvCxnSpPr/>
                <p:nvPr/>
              </p:nvCxnSpPr>
              <p:spPr>
                <a:xfrm flipV="1">
                  <a:off x="4856963" y="4208868"/>
                  <a:ext cx="0" cy="902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27" name="Straight Arrow Connector 1526"/>
                <p:cNvCxnSpPr/>
                <p:nvPr/>
              </p:nvCxnSpPr>
              <p:spPr>
                <a:xfrm flipV="1">
                  <a:off x="5523416" y="4236645"/>
                  <a:ext cx="0" cy="624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28" name="Straight Arrow Connector 1527"/>
                <p:cNvCxnSpPr/>
                <p:nvPr/>
              </p:nvCxnSpPr>
              <p:spPr>
                <a:xfrm flipV="1">
                  <a:off x="4590382" y="4201924"/>
                  <a:ext cx="0" cy="10017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29" name="Straight Arrow Connector 1528"/>
                <p:cNvCxnSpPr/>
                <p:nvPr/>
              </p:nvCxnSpPr>
              <p:spPr>
                <a:xfrm flipV="1">
                  <a:off x="5256834" y="4194979"/>
                  <a:ext cx="0" cy="104162"/>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30" name="Straight Arrow Connector 1529"/>
                <p:cNvCxnSpPr/>
                <p:nvPr/>
              </p:nvCxnSpPr>
              <p:spPr>
                <a:xfrm flipV="1">
                  <a:off x="4990253" y="4208868"/>
                  <a:ext cx="0" cy="90274"/>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31" name="Straight Arrow Connector 1530"/>
                <p:cNvCxnSpPr/>
                <p:nvPr/>
              </p:nvCxnSpPr>
              <p:spPr>
                <a:xfrm flipV="1">
                  <a:off x="5656707" y="4250533"/>
                  <a:ext cx="0" cy="4860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32" name="Straight Arrow Connector 1531"/>
                <p:cNvCxnSpPr/>
                <p:nvPr/>
              </p:nvCxnSpPr>
              <p:spPr>
                <a:xfrm flipV="1">
                  <a:off x="4723672" y="4222756"/>
                  <a:ext cx="0" cy="763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33" name="Straight Arrow Connector 1532"/>
                <p:cNvCxnSpPr/>
                <p:nvPr/>
              </p:nvCxnSpPr>
              <p:spPr>
                <a:xfrm flipV="1">
                  <a:off x="4824416" y="4148273"/>
                  <a:ext cx="0" cy="14778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34" name="Straight Arrow Connector 1533"/>
                <p:cNvCxnSpPr/>
                <p:nvPr/>
              </p:nvCxnSpPr>
              <p:spPr>
                <a:xfrm flipV="1">
                  <a:off x="5124320" y="4163052"/>
                  <a:ext cx="0" cy="13300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35" name="Straight Arrow Connector 1534"/>
                <p:cNvCxnSpPr/>
                <p:nvPr/>
              </p:nvCxnSpPr>
              <p:spPr>
                <a:xfrm flipV="1">
                  <a:off x="4924384" y="4074381"/>
                  <a:ext cx="0" cy="22167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36" name="Straight Arrow Connector 1535"/>
                <p:cNvCxnSpPr/>
                <p:nvPr/>
              </p:nvCxnSpPr>
              <p:spPr>
                <a:xfrm flipV="1">
                  <a:off x="5224289" y="4192608"/>
                  <a:ext cx="0" cy="10344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37" name="Straight Arrow Connector 1536"/>
                <p:cNvCxnSpPr/>
                <p:nvPr/>
              </p:nvCxnSpPr>
              <p:spPr>
                <a:xfrm flipV="1">
                  <a:off x="5324255" y="4208121"/>
                  <a:ext cx="0" cy="90139"/>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38" name="Straight Arrow Connector 1537"/>
                <p:cNvCxnSpPr/>
                <p:nvPr/>
              </p:nvCxnSpPr>
              <p:spPr>
                <a:xfrm flipV="1">
                  <a:off x="5124320" y="4181079"/>
                  <a:ext cx="0" cy="1171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39" name="Straight Arrow Connector 1538"/>
                <p:cNvCxnSpPr/>
                <p:nvPr/>
              </p:nvCxnSpPr>
              <p:spPr>
                <a:xfrm flipV="1">
                  <a:off x="5624160" y="4217135"/>
                  <a:ext cx="0" cy="81125"/>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40" name="Straight Arrow Connector 1539"/>
                <p:cNvCxnSpPr/>
                <p:nvPr/>
              </p:nvCxnSpPr>
              <p:spPr>
                <a:xfrm flipV="1">
                  <a:off x="4924384" y="4172065"/>
                  <a:ext cx="0" cy="13003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41" name="Straight Arrow Connector 1540"/>
                <p:cNvCxnSpPr/>
                <p:nvPr/>
              </p:nvCxnSpPr>
              <p:spPr>
                <a:xfrm flipV="1">
                  <a:off x="5424224" y="4163052"/>
                  <a:ext cx="0" cy="135208"/>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42" name="Straight Arrow Connector 1541"/>
                <p:cNvCxnSpPr/>
                <p:nvPr/>
              </p:nvCxnSpPr>
              <p:spPr>
                <a:xfrm flipV="1">
                  <a:off x="5224289" y="4181079"/>
                  <a:ext cx="0" cy="117180"/>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43" name="Straight Arrow Connector 1542"/>
                <p:cNvCxnSpPr/>
                <p:nvPr/>
              </p:nvCxnSpPr>
              <p:spPr>
                <a:xfrm flipV="1">
                  <a:off x="5724128" y="4235163"/>
                  <a:ext cx="0" cy="63097"/>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44" name="Straight Arrow Connector 1543"/>
                <p:cNvCxnSpPr/>
                <p:nvPr/>
              </p:nvCxnSpPr>
              <p:spPr>
                <a:xfrm flipV="1">
                  <a:off x="5024352" y="4199107"/>
                  <a:ext cx="0" cy="99153"/>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45" name="Straight Arrow Connector 1544"/>
                <p:cNvCxnSpPr/>
                <p:nvPr/>
              </p:nvCxnSpPr>
              <p:spPr>
                <a:xfrm flipV="1">
                  <a:off x="5139280" y="4222007"/>
                  <a:ext cx="0" cy="76386"/>
                </a:xfrm>
                <a:prstGeom prst="straightConnector1">
                  <a:avLst/>
                </a:prstGeom>
                <a:noFill/>
                <a:ln w="12700" cap="sq" cmpd="sng" algn="ctr">
                  <a:solidFill>
                    <a:srgbClr val="4F81BD">
                      <a:shade val="95000"/>
                      <a:satMod val="105000"/>
                    </a:srgbClr>
                  </a:solidFill>
                  <a:prstDash val="solid"/>
                  <a:tailEnd type="none" w="lg" len="lg"/>
                </a:ln>
                <a:effectLst/>
              </p:spPr>
            </p:cxnSp>
            <p:cxnSp>
              <p:nvCxnSpPr>
                <p:cNvPr id="1546" name="Straight Connector 1545"/>
                <p:cNvCxnSpPr/>
                <p:nvPr/>
              </p:nvCxnSpPr>
              <p:spPr>
                <a:xfrm flipH="1">
                  <a:off x="6588224" y="4239262"/>
                  <a:ext cx="0" cy="31262"/>
                </a:xfrm>
                <a:prstGeom prst="line">
                  <a:avLst/>
                </a:prstGeom>
                <a:noFill/>
                <a:ln w="9525" cap="flat" cmpd="sng" algn="ctr">
                  <a:solidFill>
                    <a:srgbClr val="4F81BD">
                      <a:shade val="95000"/>
                      <a:satMod val="105000"/>
                    </a:srgbClr>
                  </a:solidFill>
                  <a:prstDash val="solid"/>
                </a:ln>
                <a:effectLst/>
              </p:spPr>
            </p:cxnSp>
            <p:cxnSp>
              <p:nvCxnSpPr>
                <p:cNvPr id="1547" name="Straight Connector 1546"/>
                <p:cNvCxnSpPr/>
                <p:nvPr/>
              </p:nvCxnSpPr>
              <p:spPr>
                <a:xfrm flipH="1">
                  <a:off x="6444208" y="4239262"/>
                  <a:ext cx="0" cy="31262"/>
                </a:xfrm>
                <a:prstGeom prst="line">
                  <a:avLst/>
                </a:prstGeom>
                <a:noFill/>
                <a:ln w="9525" cap="flat" cmpd="sng" algn="ctr">
                  <a:solidFill>
                    <a:srgbClr val="4F81BD">
                      <a:shade val="95000"/>
                      <a:satMod val="105000"/>
                    </a:srgbClr>
                  </a:solidFill>
                  <a:prstDash val="solid"/>
                </a:ln>
                <a:effectLst/>
              </p:spPr>
            </p:cxnSp>
            <p:cxnSp>
              <p:nvCxnSpPr>
                <p:cNvPr id="1548" name="Straight Connector 1547"/>
                <p:cNvCxnSpPr/>
                <p:nvPr/>
              </p:nvCxnSpPr>
              <p:spPr>
                <a:xfrm flipH="1">
                  <a:off x="6516216" y="4239262"/>
                  <a:ext cx="0" cy="31262"/>
                </a:xfrm>
                <a:prstGeom prst="line">
                  <a:avLst/>
                </a:prstGeom>
                <a:noFill/>
                <a:ln w="9525" cap="flat" cmpd="sng" algn="ctr">
                  <a:solidFill>
                    <a:srgbClr val="4F81BD">
                      <a:shade val="95000"/>
                      <a:satMod val="105000"/>
                    </a:srgbClr>
                  </a:solidFill>
                  <a:prstDash val="solid"/>
                </a:ln>
                <a:effectLst/>
              </p:spPr>
            </p:cxnSp>
            <p:cxnSp>
              <p:nvCxnSpPr>
                <p:cNvPr id="1549" name="Straight Connector 1548"/>
                <p:cNvCxnSpPr/>
                <p:nvPr/>
              </p:nvCxnSpPr>
              <p:spPr>
                <a:xfrm flipH="1">
                  <a:off x="6498000" y="4239262"/>
                  <a:ext cx="0" cy="31262"/>
                </a:xfrm>
                <a:prstGeom prst="line">
                  <a:avLst/>
                </a:prstGeom>
                <a:noFill/>
                <a:ln w="9525" cap="flat" cmpd="sng" algn="ctr">
                  <a:solidFill>
                    <a:srgbClr val="4F81BD">
                      <a:shade val="95000"/>
                      <a:satMod val="105000"/>
                    </a:srgbClr>
                  </a:solidFill>
                  <a:prstDash val="solid"/>
                </a:ln>
                <a:effectLst/>
              </p:spPr>
            </p:cxnSp>
            <p:cxnSp>
              <p:nvCxnSpPr>
                <p:cNvPr id="1550" name="Straight Connector 1549"/>
                <p:cNvCxnSpPr/>
                <p:nvPr/>
              </p:nvCxnSpPr>
              <p:spPr>
                <a:xfrm flipH="1">
                  <a:off x="6300192" y="4239262"/>
                  <a:ext cx="0" cy="31262"/>
                </a:xfrm>
                <a:prstGeom prst="line">
                  <a:avLst/>
                </a:prstGeom>
                <a:noFill/>
                <a:ln w="9525" cap="flat" cmpd="sng" algn="ctr">
                  <a:solidFill>
                    <a:srgbClr val="4F81BD">
                      <a:shade val="95000"/>
                      <a:satMod val="105000"/>
                    </a:srgbClr>
                  </a:solidFill>
                  <a:prstDash val="solid"/>
                </a:ln>
                <a:effectLst/>
              </p:spPr>
            </p:cxnSp>
          </p:grpSp>
        </p:grpSp>
        <p:cxnSp>
          <p:nvCxnSpPr>
            <p:cNvPr id="1212" name="Straight Arrow Connector 1211"/>
            <p:cNvCxnSpPr/>
            <p:nvPr/>
          </p:nvCxnSpPr>
          <p:spPr>
            <a:xfrm>
              <a:off x="1331640" y="1979548"/>
              <a:ext cx="1224136" cy="0"/>
            </a:xfrm>
            <a:prstGeom prst="straightConnector1">
              <a:avLst/>
            </a:prstGeom>
            <a:noFill/>
            <a:ln w="19050" cap="flat" cmpd="sng" algn="ctr">
              <a:solidFill>
                <a:srgbClr val="C0504D"/>
              </a:solidFill>
              <a:prstDash val="solid"/>
              <a:headEnd type="arrow"/>
              <a:tailEnd type="arrow"/>
            </a:ln>
            <a:effectLst/>
          </p:spPr>
        </p:cxnSp>
        <p:cxnSp>
          <p:nvCxnSpPr>
            <p:cNvPr id="1213" name="Straight Arrow Connector 1212"/>
            <p:cNvCxnSpPr/>
            <p:nvPr/>
          </p:nvCxnSpPr>
          <p:spPr>
            <a:xfrm>
              <a:off x="2555776" y="1979548"/>
              <a:ext cx="4824536" cy="0"/>
            </a:xfrm>
            <a:prstGeom prst="straightConnector1">
              <a:avLst/>
            </a:prstGeom>
            <a:noFill/>
            <a:ln w="19050" cap="flat" cmpd="sng" algn="ctr">
              <a:solidFill>
                <a:srgbClr val="C0504D"/>
              </a:solidFill>
              <a:prstDash val="solid"/>
              <a:headEnd type="arrow"/>
              <a:tailEnd type="arrow"/>
            </a:ln>
            <a:effectLst/>
          </p:spPr>
        </p:cxnSp>
        <p:sp>
          <p:nvSpPr>
            <p:cNvPr id="1214" name="TextBox 1213"/>
            <p:cNvSpPr txBox="1"/>
            <p:nvPr/>
          </p:nvSpPr>
          <p:spPr>
            <a:xfrm>
              <a:off x="1300974" y="1979548"/>
              <a:ext cx="1424268" cy="692498"/>
            </a:xfrm>
            <a:prstGeom prst="rect">
              <a:avLst/>
            </a:prstGeom>
            <a:noFill/>
          </p:spPr>
          <p:txBody>
            <a:bodyPr wrap="none" rtlCol="0">
              <a:spAutoFit/>
            </a:bodyPr>
            <a:lstStyle/>
            <a:p>
              <a:pPr defTabSz="914260" fontAlgn="auto">
                <a:spcBef>
                  <a:spcPts val="0"/>
                </a:spcBef>
                <a:spcAft>
                  <a:spcPts val="0"/>
                </a:spcAft>
              </a:pPr>
              <a:r>
                <a:rPr lang="en-GB" sz="2400" kern="0" dirty="0">
                  <a:solidFill>
                    <a:sysClr val="windowText" lastClr="000000"/>
                  </a:solidFill>
                </a:rPr>
                <a:t>Early</a:t>
              </a:r>
            </a:p>
            <a:p>
              <a:pPr defTabSz="914260" fontAlgn="auto">
                <a:spcBef>
                  <a:spcPts val="0"/>
                </a:spcBef>
                <a:spcAft>
                  <a:spcPts val="0"/>
                </a:spcAft>
              </a:pPr>
              <a:r>
                <a:rPr lang="en-GB" sz="2400" kern="0" dirty="0">
                  <a:solidFill>
                    <a:sysClr val="windowText" lastClr="000000"/>
                  </a:solidFill>
                </a:rPr>
                <a:t>Reflections</a:t>
              </a:r>
              <a:endParaRPr lang="en-US" sz="2400" kern="0" dirty="0">
                <a:solidFill>
                  <a:sysClr val="windowText" lastClr="000000"/>
                </a:solidFill>
              </a:endParaRPr>
            </a:p>
          </p:txBody>
        </p:sp>
        <p:sp>
          <p:nvSpPr>
            <p:cNvPr id="1215" name="TextBox 1214"/>
            <p:cNvSpPr txBox="1"/>
            <p:nvPr/>
          </p:nvSpPr>
          <p:spPr>
            <a:xfrm>
              <a:off x="4253304" y="1979548"/>
              <a:ext cx="1424268" cy="692498"/>
            </a:xfrm>
            <a:prstGeom prst="rect">
              <a:avLst/>
            </a:prstGeom>
            <a:noFill/>
          </p:spPr>
          <p:txBody>
            <a:bodyPr wrap="none" rtlCol="0">
              <a:spAutoFit/>
            </a:bodyPr>
            <a:lstStyle/>
            <a:p>
              <a:pPr defTabSz="914260" fontAlgn="auto">
                <a:spcBef>
                  <a:spcPts val="0"/>
                </a:spcBef>
                <a:spcAft>
                  <a:spcPts val="0"/>
                </a:spcAft>
              </a:pPr>
              <a:r>
                <a:rPr lang="en-GB" sz="2400" kern="0" dirty="0">
                  <a:solidFill>
                    <a:sysClr val="windowText" lastClr="000000"/>
                  </a:solidFill>
                </a:rPr>
                <a:t>Late</a:t>
              </a:r>
            </a:p>
            <a:p>
              <a:pPr defTabSz="914260" fontAlgn="auto">
                <a:spcBef>
                  <a:spcPts val="0"/>
                </a:spcBef>
                <a:spcAft>
                  <a:spcPts val="0"/>
                </a:spcAft>
              </a:pPr>
              <a:r>
                <a:rPr lang="en-GB" sz="2400" kern="0" dirty="0">
                  <a:solidFill>
                    <a:sysClr val="windowText" lastClr="000000"/>
                  </a:solidFill>
                </a:rPr>
                <a:t>Reflections</a:t>
              </a:r>
              <a:endParaRPr lang="en-US" sz="2400" kern="0" dirty="0">
                <a:solidFill>
                  <a:sysClr val="windowText" lastClr="000000"/>
                </a:solidFill>
              </a:endParaRPr>
            </a:p>
          </p:txBody>
        </p:sp>
        <p:sp>
          <p:nvSpPr>
            <p:cNvPr id="1216" name="TextBox 1215"/>
            <p:cNvSpPr txBox="1"/>
            <p:nvPr/>
          </p:nvSpPr>
          <p:spPr>
            <a:xfrm>
              <a:off x="6334823" y="5507940"/>
              <a:ext cx="724291" cy="384721"/>
            </a:xfrm>
            <a:prstGeom prst="rect">
              <a:avLst/>
            </a:prstGeom>
            <a:noFill/>
          </p:spPr>
          <p:txBody>
            <a:bodyPr wrap="none" rtlCol="0">
              <a:spAutoFit/>
            </a:bodyPr>
            <a:lstStyle/>
            <a:p>
              <a:pPr defTabSz="914260" fontAlgn="auto">
                <a:spcBef>
                  <a:spcPts val="0"/>
                </a:spcBef>
                <a:spcAft>
                  <a:spcPts val="0"/>
                </a:spcAft>
              </a:pPr>
              <a:r>
                <a:rPr lang="en-GB" sz="2400" kern="0" dirty="0">
                  <a:solidFill>
                    <a:sysClr val="windowText" lastClr="000000"/>
                  </a:solidFill>
                </a:rPr>
                <a:t>Time</a:t>
              </a:r>
              <a:endParaRPr lang="en-US" sz="2400" kern="0" dirty="0">
                <a:solidFill>
                  <a:sysClr val="windowText" lastClr="000000"/>
                </a:solidFill>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a:t>Correlation</a:t>
            </a:r>
          </a:p>
        </p:txBody>
      </p:sp>
      <p:sp>
        <p:nvSpPr>
          <p:cNvPr id="14339" name="Rectangle 2"/>
          <p:cNvSpPr>
            <a:spLocks noGrp="1" noChangeArrowheads="1"/>
          </p:cNvSpPr>
          <p:nvPr>
            <p:ph type="body" idx="1"/>
          </p:nvPr>
        </p:nvSpPr>
        <p:spPr>
          <a:xfrm>
            <a:off x="0" y="1131890"/>
            <a:ext cx="13004800" cy="8621712"/>
          </a:xfrm>
        </p:spPr>
        <p:txBody>
          <a:bodyPr/>
          <a:lstStyle/>
          <a:p>
            <a:pPr marL="634904" eaLnBrk="1" hangingPunct="1">
              <a:buNone/>
            </a:pPr>
            <a:r>
              <a:rPr lang="en-US" dirty="0"/>
              <a:t>For </a:t>
            </a:r>
            <a:r>
              <a:rPr lang="en-US" dirty="0">
                <a:solidFill>
                  <a:srgbClr val="0000FF"/>
                </a:solidFill>
              </a:rPr>
              <a:t>stereo reverb</a:t>
            </a:r>
            <a:r>
              <a:rPr lang="en-US" dirty="0"/>
              <a:t>, correlation of signals reaching each ear is important</a:t>
            </a:r>
          </a:p>
          <a:p>
            <a:pPr marL="634904" eaLnBrk="1" hangingPunct="1"/>
            <a:r>
              <a:rPr lang="en-US" dirty="0"/>
              <a:t>Gives sense of spaciousness</a:t>
            </a:r>
          </a:p>
          <a:p>
            <a:pPr marL="634904" eaLnBrk="1" hangingPunct="1"/>
            <a:r>
              <a:rPr lang="en-US" dirty="0"/>
              <a:t>low ceiling</a:t>
            </a:r>
          </a:p>
          <a:p>
            <a:pPr marL="1142824" lvl="1" eaLnBrk="1" hangingPunct="1"/>
            <a:r>
              <a:rPr lang="en-US" dirty="0"/>
              <a:t>First reflections from ceiling (not walls)</a:t>
            </a:r>
          </a:p>
          <a:p>
            <a:pPr marL="1142824" lvl="1" eaLnBrk="1" hangingPunct="1"/>
            <a:r>
              <a:rPr lang="en-US" dirty="0"/>
              <a:t>reach both ears at the same time</a:t>
            </a:r>
          </a:p>
          <a:p>
            <a:pPr marL="1142824" lvl="1" eaLnBrk="1" hangingPunct="1"/>
            <a:r>
              <a:rPr lang="en-US" dirty="0">
                <a:solidFill>
                  <a:srgbClr val="0000FF"/>
                </a:solidFill>
              </a:rPr>
              <a:t>Coherent</a:t>
            </a:r>
            <a:r>
              <a:rPr lang="en-US" dirty="0"/>
              <a:t> reflections give sense of small space</a:t>
            </a:r>
          </a:p>
          <a:p>
            <a:pPr marL="634904" eaLnBrk="1" hangingPunct="1"/>
            <a:r>
              <a:rPr lang="en-US" dirty="0"/>
              <a:t>high ceiling</a:t>
            </a:r>
          </a:p>
          <a:p>
            <a:pPr marL="1142824" lvl="1" eaLnBrk="1" hangingPunct="1"/>
            <a:r>
              <a:rPr lang="en-US" dirty="0"/>
              <a:t>First reflections from walls</a:t>
            </a:r>
          </a:p>
          <a:p>
            <a:pPr marL="1142824" lvl="1" eaLnBrk="1" hangingPunct="1"/>
            <a:r>
              <a:rPr lang="en-US" dirty="0"/>
              <a:t>Walls are different distances away</a:t>
            </a:r>
          </a:p>
          <a:p>
            <a:pPr marL="1523765" lvl="2" eaLnBrk="1" hangingPunct="1"/>
            <a:r>
              <a:rPr lang="en-US" dirty="0"/>
              <a:t>path different for each ear</a:t>
            </a:r>
          </a:p>
          <a:p>
            <a:pPr marL="1142824" lvl="1" eaLnBrk="1" hangingPunct="1"/>
            <a:r>
              <a:rPr lang="en-US" dirty="0"/>
              <a:t>Sound arriving at each ear is different (</a:t>
            </a:r>
            <a:r>
              <a:rPr lang="en-US" dirty="0">
                <a:solidFill>
                  <a:srgbClr val="0000FF"/>
                </a:solidFill>
              </a:rPr>
              <a:t>incoherent</a:t>
            </a:r>
            <a:r>
              <a:rPr lang="en-US" dirty="0"/>
              <a:t>)</a:t>
            </a:r>
          </a:p>
          <a:p>
            <a:pPr marL="1523765" lvl="2" eaLnBrk="1" hangingPunct="1"/>
            <a:r>
              <a:rPr lang="en-GB" dirty="0"/>
              <a:t>Not strongly correlated</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50240" y="103858"/>
            <a:ext cx="11704320" cy="677333"/>
          </a:xfrm>
        </p:spPr>
        <p:txBody>
          <a:bodyPr/>
          <a:lstStyle/>
          <a:p>
            <a:pPr eaLnBrk="1" hangingPunct="1"/>
            <a:r>
              <a:rPr lang="en-US" sz="5700" dirty="0"/>
              <a:t>Reverberation time</a:t>
            </a:r>
          </a:p>
        </p:txBody>
      </p:sp>
      <p:sp>
        <p:nvSpPr>
          <p:cNvPr id="10243" name="Rectangle 3"/>
          <p:cNvSpPr>
            <a:spLocks noGrp="1" noChangeArrowheads="1"/>
          </p:cNvSpPr>
          <p:nvPr>
            <p:ph type="body" idx="1"/>
          </p:nvPr>
        </p:nvSpPr>
        <p:spPr>
          <a:xfrm>
            <a:off x="356731" y="1395312"/>
            <a:ext cx="12187484" cy="8358293"/>
          </a:xfrm>
        </p:spPr>
        <p:txBody>
          <a:bodyPr/>
          <a:lstStyle/>
          <a:p>
            <a:pPr eaLnBrk="1" hangingPunct="1"/>
            <a:r>
              <a:rPr lang="en-US" dirty="0" err="1"/>
              <a:t>Characterises</a:t>
            </a:r>
            <a:r>
              <a:rPr lang="en-US" dirty="0"/>
              <a:t> reverberation in room </a:t>
            </a:r>
          </a:p>
          <a:p>
            <a:pPr lvl="1" eaLnBrk="1" hangingPunct="1"/>
            <a:r>
              <a:rPr lang="en-GB" dirty="0"/>
              <a:t>Important overall metric of reverb</a:t>
            </a:r>
            <a:endParaRPr lang="en-US" dirty="0"/>
          </a:p>
          <a:p>
            <a:pPr eaLnBrk="1" hangingPunct="1"/>
            <a:r>
              <a:rPr lang="en-US" dirty="0">
                <a:solidFill>
                  <a:srgbClr val="0000D0"/>
                </a:solidFill>
              </a:rPr>
              <a:t>Reverberation time </a:t>
            </a:r>
            <a:r>
              <a:rPr lang="en-US" dirty="0"/>
              <a:t>(</a:t>
            </a:r>
            <a:r>
              <a:rPr lang="en-US" i="1" dirty="0">
                <a:latin typeface="Times New Roman" pitchFamily="18" charset="0"/>
                <a:cs typeface="Times New Roman" pitchFamily="18" charset="0"/>
              </a:rPr>
              <a:t>RT</a:t>
            </a:r>
            <a:r>
              <a:rPr lang="en-US" baseline="-25000" dirty="0">
                <a:latin typeface="Times New Roman" pitchFamily="18" charset="0"/>
                <a:cs typeface="Times New Roman" pitchFamily="18" charset="0"/>
              </a:rPr>
              <a:t>60</a:t>
            </a:r>
            <a:r>
              <a:rPr lang="en-US" dirty="0"/>
              <a:t>)</a:t>
            </a:r>
          </a:p>
          <a:p>
            <a:pPr lvl="1" eaLnBrk="1" hangingPunct="1"/>
            <a:r>
              <a:rPr lang="en-US" dirty="0"/>
              <a:t>Time for sound pressure level to decay to 10</a:t>
            </a:r>
            <a:r>
              <a:rPr lang="en-US" baseline="30000" dirty="0"/>
              <a:t>-6</a:t>
            </a:r>
            <a:r>
              <a:rPr lang="en-US" dirty="0"/>
              <a:t> (60 dB) original value</a:t>
            </a:r>
          </a:p>
          <a:p>
            <a:pPr lvl="1" eaLnBrk="1" hangingPunct="1"/>
            <a:r>
              <a:rPr lang="en-US" dirty="0"/>
              <a:t>10</a:t>
            </a:r>
            <a:r>
              <a:rPr lang="en-US" baseline="30000" dirty="0"/>
              <a:t>-3 </a:t>
            </a:r>
            <a:r>
              <a:rPr lang="en-US" dirty="0"/>
              <a:t>original amplitude</a:t>
            </a:r>
          </a:p>
          <a:p>
            <a:pPr eaLnBrk="1" hangingPunct="1"/>
            <a:r>
              <a:rPr lang="en-US" dirty="0"/>
              <a:t>Long reverberation times </a:t>
            </a:r>
          </a:p>
          <a:p>
            <a:pPr lvl="1" eaLnBrk="1" hangingPunct="1">
              <a:buFontTx/>
              <a:buNone/>
            </a:pPr>
            <a:r>
              <a:rPr lang="en-US" dirty="0">
                <a:sym typeface="Wingdings" pitchFamily="2" charset="2"/>
              </a:rPr>
              <a:t></a:t>
            </a:r>
            <a:r>
              <a:rPr lang="en-US" dirty="0"/>
              <a:t> sound energy stays in room longer before being absorbed</a:t>
            </a:r>
          </a:p>
          <a:p>
            <a:pPr eaLnBrk="1" hangingPunct="1"/>
            <a:r>
              <a:rPr lang="en-US" dirty="0"/>
              <a:t>Associated with room size </a:t>
            </a:r>
          </a:p>
          <a:p>
            <a:pPr lvl="1" eaLnBrk="1" hangingPunct="1"/>
            <a:r>
              <a:rPr lang="en-US" dirty="0"/>
              <a:t>Concert hall reverberation time~ 1.5 - 2 seconds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r>
              <a:rPr lang="en-US"/>
              <a:t>Reverberation time: factors</a:t>
            </a:r>
          </a:p>
        </p:txBody>
      </p:sp>
      <p:sp>
        <p:nvSpPr>
          <p:cNvPr id="16387" name="Rectangle 2"/>
          <p:cNvSpPr>
            <a:spLocks noGrp="1" noChangeArrowheads="1"/>
          </p:cNvSpPr>
          <p:nvPr>
            <p:ph type="body" idx="1"/>
          </p:nvPr>
        </p:nvSpPr>
        <p:spPr>
          <a:xfrm>
            <a:off x="0" y="1060452"/>
            <a:ext cx="13004800" cy="8693150"/>
          </a:xfrm>
        </p:spPr>
        <p:txBody>
          <a:bodyPr/>
          <a:lstStyle/>
          <a:p>
            <a:pPr marL="634904" eaLnBrk="1" hangingPunct="1"/>
            <a:r>
              <a:rPr lang="en-US" sz="4000" dirty="0"/>
              <a:t>Room </a:t>
            </a:r>
            <a:r>
              <a:rPr lang="en-US" sz="4000" dirty="0">
                <a:solidFill>
                  <a:srgbClr val="0000FF"/>
                </a:solidFill>
              </a:rPr>
              <a:t>surfaces</a:t>
            </a:r>
            <a:endParaRPr lang="en-US" sz="4000" dirty="0"/>
          </a:p>
          <a:p>
            <a:pPr marL="1142824" lvl="1" eaLnBrk="1" hangingPunct="1"/>
            <a:r>
              <a:rPr lang="en-US" sz="3100" dirty="0"/>
              <a:t>How much energy lost on each reflection</a:t>
            </a:r>
          </a:p>
          <a:p>
            <a:pPr marL="1142824" lvl="1" eaLnBrk="1" hangingPunct="1"/>
            <a:r>
              <a:rPr lang="en-US" sz="3100" dirty="0"/>
              <a:t>Reflective materials increase reverberation time</a:t>
            </a:r>
          </a:p>
          <a:p>
            <a:pPr marL="1523765" lvl="2" eaLnBrk="1" hangingPunct="1"/>
            <a:r>
              <a:rPr lang="en-US" sz="2800" dirty="0"/>
              <a:t>concrete, tiles, ...</a:t>
            </a:r>
          </a:p>
          <a:p>
            <a:pPr marL="1142824" lvl="1" eaLnBrk="1" hangingPunct="1"/>
            <a:r>
              <a:rPr lang="en-US" sz="3100" dirty="0"/>
              <a:t>Absorptive materials reduce reverberation time </a:t>
            </a:r>
          </a:p>
          <a:p>
            <a:pPr marL="1523765" lvl="2" eaLnBrk="1" hangingPunct="1"/>
            <a:r>
              <a:rPr lang="en-US" sz="2800" dirty="0"/>
              <a:t>curtains, carpet, people, ...</a:t>
            </a:r>
          </a:p>
          <a:p>
            <a:pPr marL="1142824" lvl="1" eaLnBrk="1" hangingPunct="1"/>
            <a:r>
              <a:rPr lang="en-US" sz="3100" dirty="0" err="1"/>
              <a:t>Absorptivity</a:t>
            </a:r>
            <a:r>
              <a:rPr lang="en-US" sz="3100" dirty="0"/>
              <a:t> varies with frequency</a:t>
            </a:r>
          </a:p>
          <a:p>
            <a:pPr marL="634904" eaLnBrk="1" hangingPunct="1"/>
            <a:r>
              <a:rPr lang="en-US" sz="4000" dirty="0"/>
              <a:t>Room </a:t>
            </a:r>
            <a:r>
              <a:rPr lang="en-US" sz="4000" dirty="0">
                <a:solidFill>
                  <a:srgbClr val="0000FF"/>
                </a:solidFill>
              </a:rPr>
              <a:t>size</a:t>
            </a:r>
            <a:endParaRPr lang="en-US" sz="4000" dirty="0"/>
          </a:p>
          <a:p>
            <a:pPr marL="1142824" lvl="1" eaLnBrk="1" hangingPunct="1"/>
            <a:r>
              <a:rPr lang="en-US" sz="3100" dirty="0"/>
              <a:t>Larger rooms have longer reverberation times</a:t>
            </a:r>
          </a:p>
          <a:p>
            <a:pPr marL="1523765" lvl="2" eaLnBrk="1" hangingPunct="1"/>
            <a:r>
              <a:rPr lang="en-US" sz="2800" dirty="0"/>
              <a:t>Longer distance for waves to travel between reflections</a:t>
            </a:r>
          </a:p>
          <a:p>
            <a:pPr marL="634904" eaLnBrk="1" hangingPunct="1"/>
            <a:r>
              <a:rPr lang="en-US" sz="4000" dirty="0">
                <a:solidFill>
                  <a:srgbClr val="0000FF"/>
                </a:solidFill>
              </a:rPr>
              <a:t>Air</a:t>
            </a:r>
            <a:r>
              <a:rPr lang="en-US" sz="4000" dirty="0"/>
              <a:t> in the room</a:t>
            </a:r>
          </a:p>
          <a:p>
            <a:pPr marL="1142824" lvl="1" eaLnBrk="1" hangingPunct="1"/>
            <a:r>
              <a:rPr lang="en-US" sz="3100" dirty="0"/>
              <a:t>Air attenuates travelling sound waves, reducing reverb time</a:t>
            </a:r>
          </a:p>
          <a:p>
            <a:pPr marL="1142824" lvl="1" eaLnBrk="1" hangingPunct="1"/>
            <a:r>
              <a:rPr lang="en-US" sz="3100" dirty="0"/>
              <a:t>Attenuation varies with humidity and temperature</a:t>
            </a:r>
          </a:p>
          <a:p>
            <a:pPr marL="1523765" lvl="2" eaLnBrk="1" hangingPunct="1"/>
            <a:r>
              <a:rPr lang="en-US" sz="2800" dirty="0"/>
              <a:t>High frequencies affected most</a:t>
            </a:r>
          </a:p>
          <a:p>
            <a:pPr marL="1523765" lvl="2" eaLnBrk="1" hangingPunct="1"/>
            <a:r>
              <a:rPr lang="en-US" sz="2800" dirty="0"/>
              <a:t>Many reverb units thus include </a:t>
            </a:r>
            <a:r>
              <a:rPr lang="en-US" sz="2800" dirty="0" err="1"/>
              <a:t>lowpass</a:t>
            </a:r>
            <a:r>
              <a:rPr lang="en-US" sz="2800" dirty="0"/>
              <a:t> filters</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19050">
          <a:solidFill>
            <a:schemeClr val="tx1"/>
          </a:solidFill>
          <a:miter lim="800000"/>
          <a:headEnd/>
          <a:tailEnd/>
        </a:ln>
      </a:spPr>
      <a:bodyPr wrap="square">
        <a:spAutoFit/>
      </a:bodyPr>
      <a:lstStyle>
        <a:defPPr>
          <a:defRPr i="1" dirty="0" smtClean="0">
            <a:latin typeface="Times New Roman" pitchFamily="18" charset="0"/>
            <a:cs typeface="Times New Roman" pitchFamily="18" charset="0"/>
          </a:defRPr>
        </a:defPPr>
      </a:lstStyle>
    </a:txDef>
  </a:objectDefaults>
  <a:extraClrSchemeLst/>
</a:theme>
</file>

<file path=ppt/theme/theme9.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19050">
          <a:solidFill>
            <a:schemeClr val="tx1"/>
          </a:solidFill>
          <a:miter lim="800000"/>
          <a:headEnd/>
          <a:tailEnd/>
        </a:ln>
      </a:spPr>
      <a:bodyPr wrap="square">
        <a:spAutoFit/>
      </a:bodyPr>
      <a:lstStyle>
        <a:defPPr>
          <a:defRPr i="1" dirty="0" smtClean="0">
            <a:latin typeface="Times New Roman" pitchFamily="18" charset="0"/>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Pages>0</Pages>
  <Words>2322</Words>
  <Characters>0</Characters>
  <Application>Microsoft Office PowerPoint</Application>
  <PresentationFormat>Custom</PresentationFormat>
  <Lines>0</Lines>
  <Paragraphs>471</Paragraphs>
  <Slides>35</Slides>
  <Notes>21</Notes>
  <HiddenSlides>0</HiddenSlides>
  <MMClips>6</MMClips>
  <ScaleCrop>false</ScaleCrop>
  <HeadingPairs>
    <vt:vector size="8" baseType="variant">
      <vt:variant>
        <vt:lpstr>Fonts Used</vt:lpstr>
      </vt:variant>
      <vt:variant>
        <vt:i4>11</vt:i4>
      </vt:variant>
      <vt:variant>
        <vt:lpstr>Theme</vt:lpstr>
      </vt:variant>
      <vt:variant>
        <vt:i4>9</vt:i4>
      </vt:variant>
      <vt:variant>
        <vt:lpstr>Embedded OLE Servers</vt:lpstr>
      </vt:variant>
      <vt:variant>
        <vt:i4>3</vt:i4>
      </vt:variant>
      <vt:variant>
        <vt:lpstr>Slide Titles</vt:lpstr>
      </vt:variant>
      <vt:variant>
        <vt:i4>35</vt:i4>
      </vt:variant>
    </vt:vector>
  </HeadingPairs>
  <TitlesOfParts>
    <vt:vector size="58" baseType="lpstr">
      <vt:lpstr>Arial</vt:lpstr>
      <vt:lpstr>Arial Bold</vt:lpstr>
      <vt:lpstr>Arial Italic</vt:lpstr>
      <vt:lpstr>Calibri</vt:lpstr>
      <vt:lpstr>Gill Sans</vt:lpstr>
      <vt:lpstr>Helvetica</vt:lpstr>
      <vt:lpstr>Lucida Grande</vt:lpstr>
      <vt:lpstr>Symbol</vt:lpstr>
      <vt:lpstr>Times New Roman</vt:lpstr>
      <vt:lpstr>Times New Roman Bold</vt:lpstr>
      <vt:lpstr>Wingdings</vt:lpstr>
      <vt:lpstr>Title &amp; Subtitle</vt:lpstr>
      <vt:lpstr>Title &amp; Bullets</vt:lpstr>
      <vt:lpstr>Title &amp; Bullets 2col</vt:lpstr>
      <vt:lpstr>Title at top</vt:lpstr>
      <vt:lpstr>Title at top no logo</vt:lpstr>
      <vt:lpstr>Title &amp; Bullets no logo</vt:lpstr>
      <vt:lpstr>Blank</vt:lpstr>
      <vt:lpstr>Office Theme</vt:lpstr>
      <vt:lpstr>2_Office Theme</vt:lpstr>
      <vt:lpstr>Equation</vt:lpstr>
      <vt:lpstr>SmartDraw</vt:lpstr>
      <vt:lpstr>Package</vt:lpstr>
      <vt:lpstr>PowerPoint Presentation</vt:lpstr>
      <vt:lpstr>What is reverberation?</vt:lpstr>
      <vt:lpstr>Reverb, echo and delay</vt:lpstr>
      <vt:lpstr>Early reflections</vt:lpstr>
      <vt:lpstr>Late reflections</vt:lpstr>
      <vt:lpstr>Impulse response</vt:lpstr>
      <vt:lpstr>Correlation</vt:lpstr>
      <vt:lpstr>Reverberation time</vt:lpstr>
      <vt:lpstr>Reverberation time: factors</vt:lpstr>
      <vt:lpstr>Sound example</vt:lpstr>
      <vt:lpstr>Sabine equation</vt:lpstr>
      <vt:lpstr>Absorption and reverberation time</vt:lpstr>
      <vt:lpstr>Absorption and reverberation time</vt:lpstr>
      <vt:lpstr>Measured reverberation time</vt:lpstr>
      <vt:lpstr>Direct and reverberant sound fields</vt:lpstr>
      <vt:lpstr>Reverberant fields in music</vt:lpstr>
      <vt:lpstr>Why use reverb?</vt:lpstr>
      <vt:lpstr>Signal processing methods</vt:lpstr>
      <vt:lpstr>Schroeder’s reverberator</vt:lpstr>
      <vt:lpstr>Schroeder’s reverberator</vt:lpstr>
      <vt:lpstr>Moorer’s reverberator</vt:lpstr>
      <vt:lpstr>Moorer’s reverberator</vt:lpstr>
      <vt:lpstr>Moorer’s reverberator</vt:lpstr>
      <vt:lpstr>Flutter Echoes</vt:lpstr>
      <vt:lpstr>Examples</vt:lpstr>
      <vt:lpstr>Modelling room reverberation</vt:lpstr>
      <vt:lpstr>Convolution Reverb</vt:lpstr>
      <vt:lpstr>Convolution reverb</vt:lpstr>
      <vt:lpstr>One block convolution</vt:lpstr>
      <vt:lpstr>Partitioned convolution for real-time artificial reverberation.</vt:lpstr>
      <vt:lpstr>Common parameters</vt:lpstr>
      <vt:lpstr>Gated reverb</vt:lpstr>
      <vt:lpstr>Reverse reverb</vt:lpstr>
      <vt:lpstr>Software I</vt:lpstr>
      <vt:lpstr>Software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 Reiss</cp:lastModifiedBy>
  <cp:revision>32</cp:revision>
  <dcterms:modified xsi:type="dcterms:W3CDTF">2023-06-24T21:17:55Z</dcterms:modified>
</cp:coreProperties>
</file>