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732" r:id="rId8"/>
    <p:sldMasterId id="2147483744" r:id="rId9"/>
    <p:sldMasterId id="2147483756" r:id="rId10"/>
  </p:sldMasterIdLst>
  <p:notesMasterIdLst>
    <p:notesMasterId r:id="rId35"/>
  </p:notesMasterIdLst>
  <p:handoutMasterIdLst>
    <p:handoutMasterId r:id="rId36"/>
  </p:handoutMasterIdLst>
  <p:sldIdLst>
    <p:sldId id="312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3" r:id="rId19"/>
    <p:sldId id="310" r:id="rId20"/>
    <p:sldId id="311" r:id="rId21"/>
    <p:sldId id="301" r:id="rId22"/>
    <p:sldId id="282" r:id="rId23"/>
    <p:sldId id="268" r:id="rId24"/>
    <p:sldId id="314" r:id="rId25"/>
    <p:sldId id="270" r:id="rId26"/>
    <p:sldId id="269" r:id="rId27"/>
    <p:sldId id="256" r:id="rId28"/>
    <p:sldId id="271" r:id="rId29"/>
    <p:sldId id="300" r:id="rId30"/>
    <p:sldId id="273" r:id="rId31"/>
    <p:sldId id="296" r:id="rId32"/>
    <p:sldId id="297" r:id="rId33"/>
    <p:sldId id="298" r:id="rId34"/>
  </p:sldIdLst>
  <p:sldSz cx="13004800" cy="9753600"/>
  <p:notesSz cx="7099300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76208" autoAdjust="0"/>
  </p:normalViewPr>
  <p:slideViewPr>
    <p:cSldViewPr>
      <p:cViewPr varScale="1">
        <p:scale>
          <a:sx n="63" d="100"/>
          <a:sy n="63" d="100"/>
        </p:scale>
        <p:origin x="2586" y="12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heme" Target="theme/theme1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7AE9BC5-13AE-4846-ABBB-964F9FD00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214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828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983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8" y="9721851"/>
            <a:ext cx="3076575" cy="511175"/>
          </a:xfrm>
          <a:prstGeom prst="rect">
            <a:avLst/>
          </a:prstGeom>
          <a:noFill/>
        </p:spPr>
        <p:txBody>
          <a:bodyPr lIns="91431" tIns="45715" rIns="91431" bIns="45715"/>
          <a:lstStyle/>
          <a:p>
            <a:fld id="{930CED38-7261-4883-AD09-96187104404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3457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31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67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15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021138" y="9721851"/>
            <a:ext cx="3076575" cy="511175"/>
          </a:xfrm>
          <a:prstGeom prst="rect">
            <a:avLst/>
          </a:prstGeom>
          <a:noFill/>
        </p:spPr>
        <p:txBody>
          <a:bodyPr lIns="91431" tIns="45715" rIns="91431" bIns="45715"/>
          <a:lstStyle/>
          <a:p>
            <a:fld id="{37620253-8049-4C69-81E1-7149B9A66BB1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08523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696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Note: plot is shelving filters since y axis is in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6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90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82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711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1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78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406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70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70503" eaLnBrk="1" hangingPunct="1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1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D3D07-06A9-4A0D-A1A4-E349962681D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BB232-8A3E-45DB-B766-29BE7910636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013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549CF-9763-4AC1-AE9F-024743F7955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DA398-9216-473A-8AE1-34B50B1EFA9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5197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E7AC9-F693-4A05-8108-B2AC6A754D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BDB8B-0B83-44CB-AAFA-A02FC9F7204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58417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C286-0936-4CCE-BB20-41FF835D7BD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F77F-6C3F-439F-90EE-8F19C3E198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6457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6AF04-F2A5-4A8D-A093-21E7CE1C954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58AE8-BB02-4185-AD94-BAD95D06E7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4096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6D210-6A83-44F2-AB39-28DE523BD4F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FD791-1CF7-4F96-80CD-5B7C822A83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016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44DDA-485C-4B0A-A245-35631B1C15D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21113-2AD8-4298-93A6-E51762E217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54495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BDF9A-DDC2-4B3E-8F89-6109AA2FE02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BCBEE-0586-4ACB-9022-60003839C5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97062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2B608-DBAB-451A-A477-F2E870F6794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D51DF-897C-4A17-AA75-807462E751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9967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416A4-918B-4A36-BF6A-BFB59E58054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2F967-1FEC-40A2-ACDB-50691DEF34B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2287C-281F-4EEF-B9DA-F05F1F14823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48CD5-87E0-4ECE-B14C-ED6B44FD81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08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8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99625" y="50800"/>
            <a:ext cx="3203575" cy="866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58325" cy="8661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0"/>
            <a:ext cx="3209925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0" y="50800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4303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654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73881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7651" y="1130300"/>
            <a:ext cx="6330950" cy="8547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513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4040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71520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70470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307171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93483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573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8675" y="50801"/>
            <a:ext cx="3209926" cy="9626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901" y="50801"/>
            <a:ext cx="9477375" cy="9626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568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40"/>
            <a:ext cx="11054080" cy="2090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685BC-2335-4EB9-B085-757B5E69451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17E29-8326-4F8E-B570-8B1FF54A03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BCA2A-0CBB-44D5-920E-3EB0C51EC1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04A44-D005-4F86-9A53-1FA007760B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146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3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4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19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5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7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9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1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3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5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9B2F4-2A4A-4931-A209-0F06CEF9EB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E4428-5EE5-48BC-9BE9-5FE0E96075A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413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2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2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A8901-1D2E-4366-81EB-9EABFFE508A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9AEDB-FAD3-46A6-8D36-6126B6CD56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3491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97" indent="0">
              <a:buNone/>
              <a:defRPr sz="2800" b="1"/>
            </a:lvl2pPr>
            <a:lvl3pPr marL="1300393" indent="0">
              <a:buNone/>
              <a:defRPr sz="2600" b="1"/>
            </a:lvl3pPr>
            <a:lvl4pPr marL="1950590" indent="0">
              <a:buNone/>
              <a:defRPr sz="2300" b="1"/>
            </a:lvl4pPr>
            <a:lvl5pPr marL="2600786" indent="0">
              <a:buNone/>
              <a:defRPr sz="2300" b="1"/>
            </a:lvl5pPr>
            <a:lvl6pPr marL="3250983" indent="0">
              <a:buNone/>
              <a:defRPr sz="2300" b="1"/>
            </a:lvl6pPr>
            <a:lvl7pPr marL="3901180" indent="0">
              <a:buNone/>
              <a:defRPr sz="2300" b="1"/>
            </a:lvl7pPr>
            <a:lvl8pPr marL="4551376" indent="0">
              <a:buNone/>
              <a:defRPr sz="2300" b="1"/>
            </a:lvl8pPr>
            <a:lvl9pPr marL="520157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60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197" indent="0">
              <a:buNone/>
              <a:defRPr sz="2800" b="1"/>
            </a:lvl2pPr>
            <a:lvl3pPr marL="1300393" indent="0">
              <a:buNone/>
              <a:defRPr sz="2600" b="1"/>
            </a:lvl3pPr>
            <a:lvl4pPr marL="1950590" indent="0">
              <a:buNone/>
              <a:defRPr sz="2300" b="1"/>
            </a:lvl4pPr>
            <a:lvl5pPr marL="2600786" indent="0">
              <a:buNone/>
              <a:defRPr sz="2300" b="1"/>
            </a:lvl5pPr>
            <a:lvl6pPr marL="3250983" indent="0">
              <a:buNone/>
              <a:defRPr sz="2300" b="1"/>
            </a:lvl6pPr>
            <a:lvl7pPr marL="3901180" indent="0">
              <a:buNone/>
              <a:defRPr sz="2300" b="1"/>
            </a:lvl7pPr>
            <a:lvl8pPr marL="4551376" indent="0">
              <a:buNone/>
              <a:defRPr sz="2300" b="1"/>
            </a:lvl8pPr>
            <a:lvl9pPr marL="520157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60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6F62E-FC77-47AF-958F-9B3214C8655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2BCBE-1DBD-4FD1-9789-30DB2F716B5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16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227D3-47B3-4AAE-A0CA-3B3D0AAD617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DD657-07C6-4420-8AC2-8C50164D54B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039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716AB-F40E-43C5-953B-ED1A581F7CA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D6444-4F78-44AD-91E2-30BB1F0CD20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739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2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40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2" y="2041033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197" indent="0">
              <a:buNone/>
              <a:defRPr sz="1700"/>
            </a:lvl2pPr>
            <a:lvl3pPr marL="1300393" indent="0">
              <a:buNone/>
              <a:defRPr sz="1400"/>
            </a:lvl3pPr>
            <a:lvl4pPr marL="1950590" indent="0">
              <a:buNone/>
              <a:defRPr sz="1300"/>
            </a:lvl4pPr>
            <a:lvl5pPr marL="2600786" indent="0">
              <a:buNone/>
              <a:defRPr sz="1300"/>
            </a:lvl5pPr>
            <a:lvl6pPr marL="3250983" indent="0">
              <a:buNone/>
              <a:defRPr sz="1300"/>
            </a:lvl6pPr>
            <a:lvl7pPr marL="3901180" indent="0">
              <a:buNone/>
              <a:defRPr sz="1300"/>
            </a:lvl7pPr>
            <a:lvl8pPr marL="4551376" indent="0">
              <a:buNone/>
              <a:defRPr sz="1300"/>
            </a:lvl8pPr>
            <a:lvl9pPr marL="520157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0E02E-3024-478F-BF6F-E9B9B1AE0A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2241E-E366-4F68-8130-6C1E7C47F2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0751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 rtlCol="0">
            <a:normAutofit/>
          </a:bodyPr>
          <a:lstStyle>
            <a:lvl1pPr marL="0" indent="0">
              <a:buNone/>
              <a:defRPr sz="4600"/>
            </a:lvl1pPr>
            <a:lvl2pPr marL="650197" indent="0">
              <a:buNone/>
              <a:defRPr sz="4000"/>
            </a:lvl2pPr>
            <a:lvl3pPr marL="1300393" indent="0">
              <a:buNone/>
              <a:defRPr sz="3400"/>
            </a:lvl3pPr>
            <a:lvl4pPr marL="1950590" indent="0">
              <a:buNone/>
              <a:defRPr sz="2800"/>
            </a:lvl4pPr>
            <a:lvl5pPr marL="2600786" indent="0">
              <a:buNone/>
              <a:defRPr sz="2800"/>
            </a:lvl5pPr>
            <a:lvl6pPr marL="3250983" indent="0">
              <a:buNone/>
              <a:defRPr sz="2800"/>
            </a:lvl6pPr>
            <a:lvl7pPr marL="3901180" indent="0">
              <a:buNone/>
              <a:defRPr sz="2800"/>
            </a:lvl7pPr>
            <a:lvl8pPr marL="4551376" indent="0">
              <a:buNone/>
              <a:defRPr sz="2800"/>
            </a:lvl8pPr>
            <a:lvl9pPr marL="5201573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197" indent="0">
              <a:buNone/>
              <a:defRPr sz="1700"/>
            </a:lvl2pPr>
            <a:lvl3pPr marL="1300393" indent="0">
              <a:buNone/>
              <a:defRPr sz="1400"/>
            </a:lvl3pPr>
            <a:lvl4pPr marL="1950590" indent="0">
              <a:buNone/>
              <a:defRPr sz="1300"/>
            </a:lvl4pPr>
            <a:lvl5pPr marL="2600786" indent="0">
              <a:buNone/>
              <a:defRPr sz="1300"/>
            </a:lvl5pPr>
            <a:lvl6pPr marL="3250983" indent="0">
              <a:buNone/>
              <a:defRPr sz="1300"/>
            </a:lvl6pPr>
            <a:lvl7pPr marL="3901180" indent="0">
              <a:buNone/>
              <a:defRPr sz="1300"/>
            </a:lvl7pPr>
            <a:lvl8pPr marL="4551376" indent="0">
              <a:buNone/>
              <a:defRPr sz="1300"/>
            </a:lvl8pPr>
            <a:lvl9pPr marL="520157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8F48D-B8E6-4275-A0B2-BBAB5607948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DE49-40CA-4D54-A040-38572A37B0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882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EDC3D-71DE-468B-AB7B-1ED1BCBA75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E43AA-2165-4C76-9D23-AD4BD1EF0E3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8875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8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8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51C7A-B5C1-4223-AC8D-84F26494086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F56BB-ACD6-48AE-A3AE-E7E26076EBB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09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81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715EEA-9415-4550-A9C5-A02A83FE2FC5}" type="datetimeFigureOut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9BF17C-DAA3-4564-A1DE-C9A41F033697}" type="slidenum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259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13" cstate="print"/>
          <a:srcRect l="1332" t="21333" r="665" b="23332"/>
          <a:stretch>
            <a:fillRect/>
          </a:stretch>
        </p:blipFill>
        <p:spPr bwMode="auto">
          <a:xfrm>
            <a:off x="10515600" y="9064625"/>
            <a:ext cx="2438400" cy="688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2" name="Line 2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635000" indent="-381000" algn="l" rtl="0" eaLnBrk="0" fontAlgn="base" hangingPunct="0">
        <a:spcBef>
          <a:spcPts val="12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143000" indent="-381000" algn="l" rtl="0" eaLnBrk="0" fontAlgn="base" hangingPunct="0">
        <a:spcBef>
          <a:spcPts val="12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524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685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413000" indent="-317500" algn="l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702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3274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846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241800" indent="-317500" algn="l" rtl="0" fontAlgn="base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50800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5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200" indent="-38100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200" indent="-38100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7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200" indent="-3175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4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6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8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1000" indent="-317500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901" y="50801"/>
            <a:ext cx="128143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title style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1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sp>
        <p:nvSpPr>
          <p:cNvPr id="2" name="Line 3"/>
          <p:cNvSpPr>
            <a:spLocks noChangeShapeType="1"/>
          </p:cNvSpPr>
          <p:nvPr/>
        </p:nvSpPr>
        <p:spPr bwMode="auto">
          <a:xfrm rot="10800000" flipH="1">
            <a:off x="0" y="1052513"/>
            <a:ext cx="13001626" cy="1587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US" sz="4300"/>
          </a:p>
        </p:txBody>
      </p:sp>
    </p:spTree>
    <p:extLst>
      <p:ext uri="{BB962C8B-B14F-4D97-AF65-F5344CB8AC3E}">
        <p14:creationId xmlns:p14="http://schemas.microsoft.com/office/powerpoint/2010/main" val="411977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584170" indent="-380980" algn="l" rtl="0" eaLnBrk="0" fontAlgn="base" hangingPunct="0">
        <a:spcBef>
          <a:spcPts val="600"/>
        </a:spcBef>
        <a:spcAft>
          <a:spcPct val="0"/>
        </a:spcAft>
        <a:buSzPct val="150000"/>
        <a:buFont typeface="Arial" charset="0"/>
        <a:buChar char="•"/>
        <a:defRPr sz="43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092144" indent="-380980" algn="l" rtl="0" eaLnBrk="0" fontAlgn="base" hangingPunct="0">
        <a:spcBef>
          <a:spcPts val="600"/>
        </a:spcBef>
        <a:spcAft>
          <a:spcPct val="0"/>
        </a:spcAft>
        <a:buSzPct val="100000"/>
        <a:buFont typeface="Lucida Grande" charset="0"/>
        <a:buChar char="‣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473125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917602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362079" indent="-317483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819256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3276432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733609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4190785" indent="-317483" algn="l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3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9" tIns="65020" rIns="130039" bIns="650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2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9" tIns="65020" rIns="130039" bIns="650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4"/>
            <a:ext cx="3034453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FB6E414-7267-4E9A-8EEE-CE50C8134891}" type="datetimeFigureOut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>
                <a:defRPr/>
              </a:pPr>
              <a:t>2/7/2020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8" y="9040144"/>
            <a:ext cx="4118187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4"/>
            <a:ext cx="3034453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9CE4A4-809C-45FC-8EA7-1429C43C2007}" type="slidenum">
              <a:rPr lang="en-US">
                <a:solidFill>
                  <a:prstClr val="black">
                    <a:tint val="75000"/>
                  </a:prstClr>
                </a:solidFill>
                <a:ea typeface="+mn-ea"/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85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5pPr>
      <a:lvl6pPr marL="650197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6pPr>
      <a:lvl7pPr marL="1300393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7pPr>
      <a:lvl8pPr marL="1950590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8pPr>
      <a:lvl9pPr marL="2600786" algn="ctr" rtl="0" fontAlgn="base">
        <a:spcBef>
          <a:spcPct val="0"/>
        </a:spcBef>
        <a:spcAft>
          <a:spcPct val="0"/>
        </a:spcAft>
        <a:defRPr sz="6300">
          <a:solidFill>
            <a:schemeClr val="tx1"/>
          </a:solidFill>
          <a:latin typeface="Calibri" pitchFamily="34" charset="0"/>
        </a:defRPr>
      </a:lvl9pPr>
    </p:titleStyle>
    <p:bodyStyle>
      <a:lvl1pPr marL="487647" indent="-48764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569" indent="-40637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492" indent="-3250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688" indent="-3250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885" indent="-32509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81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278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475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671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97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9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9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8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8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8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7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7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1270000" y="3810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r>
              <a:rPr lang="en-US" sz="84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Graphic EQ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3200" y="5022850"/>
            <a:ext cx="10058400" cy="276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255408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Speakers and crossovers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0450"/>
            <a:ext cx="13004800" cy="8655050"/>
          </a:xfrm>
        </p:spPr>
        <p:txBody>
          <a:bodyPr anchor="t"/>
          <a:lstStyle/>
          <a:p>
            <a:pPr marL="634968" eaLnBrk="1" hangingPunct="1"/>
            <a:r>
              <a:rPr lang="en-US" sz="4000" dirty="0" smtClean="0">
                <a:solidFill>
                  <a:srgbClr val="0000FF"/>
                </a:solidFill>
              </a:rPr>
              <a:t>Crossover</a:t>
            </a:r>
            <a:r>
              <a:rPr lang="en-US" sz="4000" dirty="0" smtClean="0"/>
              <a:t> - network of filters that splits audio into components for each speaker</a:t>
            </a:r>
          </a:p>
          <a:p>
            <a:pPr marL="634968" eaLnBrk="1" hangingPunct="1"/>
            <a:r>
              <a:rPr lang="en-US" sz="4000" dirty="0" smtClean="0"/>
              <a:t>In 2-way (woofer and tweeter) system</a:t>
            </a:r>
          </a:p>
          <a:p>
            <a:pPr marL="1142941" lvl="1" eaLnBrk="1" hangingPunct="1"/>
            <a:r>
              <a:rPr lang="en-US" sz="3100" dirty="0" err="1" smtClean="0">
                <a:solidFill>
                  <a:srgbClr val="0000FF"/>
                </a:solidFill>
              </a:rPr>
              <a:t>Lowpass</a:t>
            </a:r>
            <a:r>
              <a:rPr lang="en-US" sz="3100" dirty="0" smtClean="0"/>
              <a:t> for woofer</a:t>
            </a:r>
          </a:p>
          <a:p>
            <a:pPr marL="1142941" lvl="1" eaLnBrk="1" hangingPunct="1"/>
            <a:r>
              <a:rPr lang="en-US" sz="3100" dirty="0" err="1" smtClean="0">
                <a:solidFill>
                  <a:srgbClr val="0000FF"/>
                </a:solidFill>
              </a:rPr>
              <a:t>Highpass</a:t>
            </a:r>
            <a:r>
              <a:rPr lang="en-US" sz="3100" dirty="0" smtClean="0"/>
              <a:t> for tweeter</a:t>
            </a:r>
          </a:p>
          <a:p>
            <a:pPr marL="1142941" lvl="1" eaLnBrk="1" hangingPunct="1"/>
            <a:r>
              <a:rPr lang="en-US" sz="3100" dirty="0" smtClean="0"/>
              <a:t>Same </a:t>
            </a:r>
            <a:r>
              <a:rPr lang="en-US" sz="3100" dirty="0" smtClean="0">
                <a:solidFill>
                  <a:srgbClr val="0000FF"/>
                </a:solidFill>
              </a:rPr>
              <a:t>cutoff frequency</a:t>
            </a:r>
            <a:r>
              <a:rPr lang="en-US" sz="3100" dirty="0" smtClean="0"/>
              <a:t> for both</a:t>
            </a:r>
          </a:p>
          <a:p>
            <a:pPr marL="1142941" lvl="1" eaLnBrk="1" hangingPunct="1"/>
            <a:r>
              <a:rPr lang="en-US" sz="3100" dirty="0" smtClean="0"/>
              <a:t>Often use Butterworth filters (maximally flat freq. resp.)</a:t>
            </a:r>
          </a:p>
          <a:p>
            <a:pPr marL="1142941" lvl="1" eaLnBrk="1" hangingPunct="1"/>
            <a:r>
              <a:rPr lang="en-US" sz="3100" dirty="0" smtClean="0">
                <a:solidFill>
                  <a:srgbClr val="FF0000"/>
                </a:solidFill>
              </a:rPr>
              <a:t>Not</a:t>
            </a:r>
            <a:r>
              <a:rPr lang="en-US" sz="3100" dirty="0" smtClean="0"/>
              <a:t> shelving type filters</a:t>
            </a:r>
          </a:p>
          <a:p>
            <a:pPr marL="634968" eaLnBrk="1" hangingPunct="1"/>
            <a:r>
              <a:rPr lang="en-US" sz="4000" dirty="0" smtClean="0"/>
              <a:t>In 3-way system</a:t>
            </a:r>
          </a:p>
          <a:p>
            <a:pPr marL="1142941" lvl="1" eaLnBrk="1" hangingPunct="1"/>
            <a:r>
              <a:rPr lang="en-US" sz="3100" dirty="0" err="1" smtClean="0"/>
              <a:t>Lowpass</a:t>
            </a:r>
            <a:r>
              <a:rPr lang="en-US" sz="3100" dirty="0" smtClean="0"/>
              <a:t>, </a:t>
            </a:r>
            <a:r>
              <a:rPr lang="en-US" sz="3100" dirty="0" err="1" smtClean="0">
                <a:solidFill>
                  <a:srgbClr val="0000FF"/>
                </a:solidFill>
              </a:rPr>
              <a:t>bandpass</a:t>
            </a:r>
            <a:r>
              <a:rPr lang="en-US" sz="3100" dirty="0" smtClean="0"/>
              <a:t>, and </a:t>
            </a:r>
            <a:r>
              <a:rPr lang="en-US" sz="3100" dirty="0" err="1" smtClean="0"/>
              <a:t>highpass</a:t>
            </a:r>
            <a:endParaRPr lang="en-US" sz="3100" dirty="0" smtClean="0"/>
          </a:p>
          <a:p>
            <a:pPr marL="1523921" lvl="2" eaLnBrk="1" hangingPunct="1"/>
            <a:r>
              <a:rPr lang="en-GB" sz="2600" dirty="0" smtClean="0"/>
              <a:t>Can be implemented with </a:t>
            </a:r>
            <a:r>
              <a:rPr lang="en-GB" sz="2600" dirty="0" err="1" smtClean="0"/>
              <a:t>lowpass</a:t>
            </a:r>
            <a:r>
              <a:rPr lang="en-GB" sz="2600" dirty="0" smtClean="0"/>
              <a:t>, then </a:t>
            </a:r>
            <a:r>
              <a:rPr lang="en-GB" sz="2600" dirty="0" err="1" smtClean="0"/>
              <a:t>lowpass</a:t>
            </a:r>
            <a:r>
              <a:rPr lang="en-GB" sz="2600" dirty="0" smtClean="0"/>
              <a:t> and </a:t>
            </a:r>
            <a:r>
              <a:rPr lang="en-GB" sz="2600" dirty="0" err="1" smtClean="0"/>
              <a:t>highpass</a:t>
            </a:r>
            <a:endParaRPr lang="en-US" sz="2600" dirty="0" smtClean="0"/>
          </a:p>
          <a:p>
            <a:pPr marL="1142941" lvl="1" eaLnBrk="1" hangingPunct="1"/>
            <a:r>
              <a:rPr lang="en-US" sz="3100" dirty="0" smtClean="0"/>
              <a:t>Two relevant cutoff frequencies</a:t>
            </a:r>
          </a:p>
        </p:txBody>
      </p:sp>
    </p:spTree>
    <p:extLst>
      <p:ext uri="{BB962C8B-B14F-4D97-AF65-F5344CB8AC3E}">
        <p14:creationId xmlns:p14="http://schemas.microsoft.com/office/powerpoint/2010/main" val="288480711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6214992" y="1788939"/>
            <a:ext cx="1688818" cy="104609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5" bIns="0"/>
          <a:lstStyle/>
          <a:p>
            <a:pPr marL="38379" algn="l"/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Low pass filter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8195" name="Rectangle 2"/>
          <p:cNvSpPr>
            <a:spLocks/>
          </p:cNvSpPr>
          <p:nvPr/>
        </p:nvSpPr>
        <p:spPr bwMode="auto">
          <a:xfrm>
            <a:off x="5652806" y="985168"/>
            <a:ext cx="491476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]</a:t>
            </a:r>
          </a:p>
        </p:txBody>
      </p:sp>
      <p:sp>
        <p:nvSpPr>
          <p:cNvPr id="8196" name="Line 3"/>
          <p:cNvSpPr>
            <a:spLocks noChangeShapeType="1"/>
          </p:cNvSpPr>
          <p:nvPr/>
        </p:nvSpPr>
        <p:spPr bwMode="auto">
          <a:xfrm rot="10800000" flipH="1">
            <a:off x="7063916" y="2828574"/>
            <a:ext cx="2258" cy="5147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197" name="Rectangle 4"/>
          <p:cNvSpPr>
            <a:spLocks/>
          </p:cNvSpPr>
          <p:nvPr/>
        </p:nvSpPr>
        <p:spPr bwMode="auto">
          <a:xfrm>
            <a:off x="6221766" y="2891792"/>
            <a:ext cx="69024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 err="1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y</a:t>
            </a:r>
            <a:r>
              <a:rPr lang="en-US" sz="2000" baseline="-25000" dirty="0" err="1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LP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]</a:t>
            </a:r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5639259" y="1357701"/>
            <a:ext cx="3528906" cy="22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 rot="10800000" flipH="1">
            <a:off x="9168165" y="2828574"/>
            <a:ext cx="2258" cy="5147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rot="10800000" flipH="1">
            <a:off x="9168165" y="1357701"/>
            <a:ext cx="2258" cy="431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rot="10800000" flipH="1">
            <a:off x="7063916" y="1357701"/>
            <a:ext cx="2258" cy="431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847169" y="3356896"/>
            <a:ext cx="435752" cy="729263"/>
            <a:chOff x="0" y="0"/>
            <a:chExt cx="274" cy="459"/>
          </a:xfrm>
        </p:grpSpPr>
        <p:sp>
          <p:nvSpPr>
            <p:cNvPr id="8256" name="AutoShape 9"/>
            <p:cNvSpPr>
              <a:spLocks/>
            </p:cNvSpPr>
            <p:nvPr/>
          </p:nvSpPr>
          <p:spPr bwMode="auto">
            <a:xfrm>
              <a:off x="0" y="73"/>
              <a:ext cx="274" cy="38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257" name="Rectangle 10"/>
            <p:cNvSpPr>
              <a:spLocks/>
            </p:cNvSpPr>
            <p:nvPr/>
          </p:nvSpPr>
          <p:spPr bwMode="auto">
            <a:xfrm>
              <a:off x="1" y="0"/>
              <a:ext cx="272" cy="217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949163" y="3343349"/>
            <a:ext cx="438009" cy="729263"/>
            <a:chOff x="0" y="0"/>
            <a:chExt cx="274" cy="459"/>
          </a:xfrm>
        </p:grpSpPr>
        <p:sp>
          <p:nvSpPr>
            <p:cNvPr id="8254" name="AutoShape 12"/>
            <p:cNvSpPr>
              <a:spLocks/>
            </p:cNvSpPr>
            <p:nvPr/>
          </p:nvSpPr>
          <p:spPr bwMode="auto">
            <a:xfrm>
              <a:off x="0" y="73"/>
              <a:ext cx="274" cy="38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255" name="Rectangle 13"/>
            <p:cNvSpPr>
              <a:spLocks/>
            </p:cNvSpPr>
            <p:nvPr/>
          </p:nvSpPr>
          <p:spPr bwMode="auto">
            <a:xfrm>
              <a:off x="1" y="0"/>
              <a:ext cx="272" cy="217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8204" name="Rectangle 15"/>
          <p:cNvSpPr>
            <a:spLocks/>
          </p:cNvSpPr>
          <p:nvPr/>
        </p:nvSpPr>
        <p:spPr bwMode="auto">
          <a:xfrm>
            <a:off x="6643970" y="4077126"/>
            <a:ext cx="855022" cy="306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Woofer</a:t>
            </a:r>
          </a:p>
        </p:txBody>
      </p:sp>
      <p:sp>
        <p:nvSpPr>
          <p:cNvPr id="8205" name="Rectangle 16"/>
          <p:cNvSpPr>
            <a:spLocks/>
          </p:cNvSpPr>
          <p:nvPr/>
        </p:nvSpPr>
        <p:spPr bwMode="auto">
          <a:xfrm>
            <a:off x="8734673" y="4077126"/>
            <a:ext cx="914571" cy="306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Tweeter</a:t>
            </a:r>
          </a:p>
        </p:txBody>
      </p:sp>
      <p:sp>
        <p:nvSpPr>
          <p:cNvPr id="8206" name="Rectangle 17"/>
          <p:cNvSpPr>
            <a:spLocks/>
          </p:cNvSpPr>
          <p:nvPr/>
        </p:nvSpPr>
        <p:spPr bwMode="auto">
          <a:xfrm>
            <a:off x="8345806" y="2891792"/>
            <a:ext cx="71910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 err="1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y</a:t>
            </a:r>
            <a:r>
              <a:rPr lang="en-US" sz="2000" baseline="-25000" dirty="0" err="1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HP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]</a:t>
            </a:r>
          </a:p>
        </p:txBody>
      </p:sp>
      <p:sp>
        <p:nvSpPr>
          <p:cNvPr id="8207" name="Line 18"/>
          <p:cNvSpPr>
            <a:spLocks noChangeShapeType="1"/>
          </p:cNvSpPr>
          <p:nvPr/>
        </p:nvSpPr>
        <p:spPr bwMode="auto">
          <a:xfrm>
            <a:off x="6533339" y="2220559"/>
            <a:ext cx="602826" cy="677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08" name="Line 19"/>
          <p:cNvSpPr>
            <a:spLocks noChangeShapeType="1"/>
          </p:cNvSpPr>
          <p:nvPr/>
        </p:nvSpPr>
        <p:spPr bwMode="auto">
          <a:xfrm>
            <a:off x="7122620" y="2220562"/>
            <a:ext cx="458330" cy="47413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09" name="Rectangle 20"/>
          <p:cNvSpPr>
            <a:spLocks/>
          </p:cNvSpPr>
          <p:nvPr/>
        </p:nvSpPr>
        <p:spPr bwMode="auto">
          <a:xfrm>
            <a:off x="8326014" y="1800228"/>
            <a:ext cx="1688818" cy="103480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5" bIns="0"/>
          <a:lstStyle/>
          <a:p>
            <a:pPr marL="38379" algn="l"/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High pass filter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 flipH="1">
            <a:off x="8644361" y="2236366"/>
            <a:ext cx="1056640" cy="474133"/>
            <a:chOff x="0" y="0"/>
            <a:chExt cx="666" cy="298"/>
          </a:xfrm>
        </p:grpSpPr>
        <p:sp>
          <p:nvSpPr>
            <p:cNvPr id="8252" name="Line 21"/>
            <p:cNvSpPr>
              <a:spLocks noChangeShapeType="1"/>
            </p:cNvSpPr>
            <p:nvPr/>
          </p:nvSpPr>
          <p:spPr bwMode="auto">
            <a:xfrm>
              <a:off x="0" y="0"/>
              <a:ext cx="380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253" name="Line 22"/>
            <p:cNvSpPr>
              <a:spLocks noChangeShapeType="1"/>
            </p:cNvSpPr>
            <p:nvPr/>
          </p:nvSpPr>
          <p:spPr bwMode="auto">
            <a:xfrm>
              <a:off x="372" y="0"/>
              <a:ext cx="290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8211" name="Rectangle 1"/>
          <p:cNvSpPr>
            <a:spLocks/>
          </p:cNvSpPr>
          <p:nvPr/>
        </p:nvSpPr>
        <p:spPr bwMode="auto">
          <a:xfrm>
            <a:off x="6301739" y="5462040"/>
            <a:ext cx="1691076" cy="104609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5" bIns="0"/>
          <a:lstStyle/>
          <a:p>
            <a:pPr marL="38379" algn="l"/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Low pass filter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8212" name="Rectangle 2"/>
          <p:cNvSpPr>
            <a:spLocks/>
          </p:cNvSpPr>
          <p:nvPr/>
        </p:nvSpPr>
        <p:spPr bwMode="auto">
          <a:xfrm>
            <a:off x="5741810" y="4658270"/>
            <a:ext cx="491476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]</a:t>
            </a:r>
          </a:p>
        </p:txBody>
      </p:sp>
      <p:sp>
        <p:nvSpPr>
          <p:cNvPr id="8213" name="Line 3"/>
          <p:cNvSpPr>
            <a:spLocks noChangeShapeType="1"/>
          </p:cNvSpPr>
          <p:nvPr/>
        </p:nvSpPr>
        <p:spPr bwMode="auto">
          <a:xfrm rot="10800000" flipH="1">
            <a:off x="7152922" y="6508130"/>
            <a:ext cx="0" cy="21506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14" name="Rectangle 4"/>
          <p:cNvSpPr>
            <a:spLocks/>
          </p:cNvSpPr>
          <p:nvPr/>
        </p:nvSpPr>
        <p:spPr bwMode="auto">
          <a:xfrm>
            <a:off x="6335606" y="8225775"/>
            <a:ext cx="690249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 err="1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y</a:t>
            </a:r>
            <a:r>
              <a:rPr lang="en-US" sz="2000" baseline="-25000" dirty="0" err="1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LP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]</a:t>
            </a:r>
          </a:p>
        </p:txBody>
      </p:sp>
      <p:sp>
        <p:nvSpPr>
          <p:cNvPr id="8215" name="Line 5"/>
          <p:cNvSpPr>
            <a:spLocks noChangeShapeType="1"/>
          </p:cNvSpPr>
          <p:nvPr/>
        </p:nvSpPr>
        <p:spPr bwMode="auto">
          <a:xfrm>
            <a:off x="5728265" y="5030801"/>
            <a:ext cx="3528907" cy="22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16" name="Line 6"/>
          <p:cNvSpPr>
            <a:spLocks noChangeShapeType="1"/>
          </p:cNvSpPr>
          <p:nvPr/>
        </p:nvSpPr>
        <p:spPr bwMode="auto">
          <a:xfrm rot="10800000" flipH="1">
            <a:off x="11390770" y="8146711"/>
            <a:ext cx="2258" cy="517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17" name="Line 7"/>
          <p:cNvSpPr>
            <a:spLocks noChangeShapeType="1"/>
          </p:cNvSpPr>
          <p:nvPr/>
        </p:nvSpPr>
        <p:spPr bwMode="auto">
          <a:xfrm rot="10800000" flipH="1">
            <a:off x="9257173" y="5030803"/>
            <a:ext cx="2257" cy="431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18" name="Line 8"/>
          <p:cNvSpPr>
            <a:spLocks noChangeShapeType="1"/>
          </p:cNvSpPr>
          <p:nvPr/>
        </p:nvSpPr>
        <p:spPr bwMode="auto">
          <a:xfrm rot="10800000" flipH="1">
            <a:off x="7152922" y="5030803"/>
            <a:ext cx="0" cy="4312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6933919" y="8654712"/>
            <a:ext cx="438009" cy="727004"/>
            <a:chOff x="0" y="0"/>
            <a:chExt cx="274" cy="459"/>
          </a:xfrm>
        </p:grpSpPr>
        <p:sp>
          <p:nvSpPr>
            <p:cNvPr id="8250" name="AutoShape 9"/>
            <p:cNvSpPr>
              <a:spLocks/>
            </p:cNvSpPr>
            <p:nvPr/>
          </p:nvSpPr>
          <p:spPr bwMode="auto">
            <a:xfrm>
              <a:off x="0" y="73"/>
              <a:ext cx="274" cy="38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251" name="Rectangle 10"/>
            <p:cNvSpPr>
              <a:spLocks/>
            </p:cNvSpPr>
            <p:nvPr/>
          </p:nvSpPr>
          <p:spPr bwMode="auto">
            <a:xfrm>
              <a:off x="1" y="0"/>
              <a:ext cx="272" cy="217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1171768" y="8654712"/>
            <a:ext cx="435750" cy="727004"/>
            <a:chOff x="0" y="0"/>
            <a:chExt cx="274" cy="459"/>
          </a:xfrm>
        </p:grpSpPr>
        <p:sp>
          <p:nvSpPr>
            <p:cNvPr id="8248" name="AutoShape 12"/>
            <p:cNvSpPr>
              <a:spLocks/>
            </p:cNvSpPr>
            <p:nvPr/>
          </p:nvSpPr>
          <p:spPr bwMode="auto">
            <a:xfrm>
              <a:off x="0" y="73"/>
              <a:ext cx="274" cy="38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249" name="Rectangle 13"/>
            <p:cNvSpPr>
              <a:spLocks/>
            </p:cNvSpPr>
            <p:nvPr/>
          </p:nvSpPr>
          <p:spPr bwMode="auto">
            <a:xfrm>
              <a:off x="1" y="0"/>
              <a:ext cx="272" cy="217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8221" name="Rectangle 15"/>
          <p:cNvSpPr>
            <a:spLocks/>
          </p:cNvSpPr>
          <p:nvPr/>
        </p:nvSpPr>
        <p:spPr bwMode="auto">
          <a:xfrm>
            <a:off x="6730717" y="9447191"/>
            <a:ext cx="855022" cy="306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Woofer</a:t>
            </a:r>
          </a:p>
        </p:txBody>
      </p:sp>
      <p:sp>
        <p:nvSpPr>
          <p:cNvPr id="8222" name="Rectangle 16"/>
          <p:cNvSpPr>
            <a:spLocks/>
          </p:cNvSpPr>
          <p:nvPr/>
        </p:nvSpPr>
        <p:spPr bwMode="auto">
          <a:xfrm>
            <a:off x="10957278" y="9447191"/>
            <a:ext cx="914571" cy="306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Tweeter</a:t>
            </a:r>
          </a:p>
        </p:txBody>
      </p:sp>
      <p:sp>
        <p:nvSpPr>
          <p:cNvPr id="8223" name="Rectangle 17"/>
          <p:cNvSpPr>
            <a:spLocks/>
          </p:cNvSpPr>
          <p:nvPr/>
        </p:nvSpPr>
        <p:spPr bwMode="auto">
          <a:xfrm>
            <a:off x="10607322" y="8225775"/>
            <a:ext cx="719103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 err="1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y</a:t>
            </a:r>
            <a:r>
              <a:rPr lang="en-US" sz="2000" baseline="-25000" dirty="0" err="1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HP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]</a:t>
            </a:r>
          </a:p>
        </p:txBody>
      </p:sp>
      <p:sp>
        <p:nvSpPr>
          <p:cNvPr id="8224" name="Line 18"/>
          <p:cNvSpPr>
            <a:spLocks noChangeShapeType="1"/>
          </p:cNvSpPr>
          <p:nvPr/>
        </p:nvSpPr>
        <p:spPr bwMode="auto">
          <a:xfrm>
            <a:off x="6620086" y="5893660"/>
            <a:ext cx="602826" cy="677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25" name="Line 19"/>
          <p:cNvSpPr>
            <a:spLocks noChangeShapeType="1"/>
          </p:cNvSpPr>
          <p:nvPr/>
        </p:nvSpPr>
        <p:spPr bwMode="auto">
          <a:xfrm>
            <a:off x="7211624" y="5893663"/>
            <a:ext cx="458328" cy="47413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26" name="Rectangle 20"/>
          <p:cNvSpPr>
            <a:spLocks/>
          </p:cNvSpPr>
          <p:nvPr/>
        </p:nvSpPr>
        <p:spPr bwMode="auto">
          <a:xfrm>
            <a:off x="8415019" y="5473329"/>
            <a:ext cx="1688818" cy="103480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5" bIns="0"/>
          <a:lstStyle/>
          <a:p>
            <a:pPr marL="38379" algn="l"/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High pass filter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 flipH="1">
            <a:off x="8731108" y="5911725"/>
            <a:ext cx="1058898" cy="471875"/>
            <a:chOff x="0" y="0"/>
            <a:chExt cx="666" cy="298"/>
          </a:xfrm>
        </p:grpSpPr>
        <p:sp>
          <p:nvSpPr>
            <p:cNvPr id="8246" name="Line 21"/>
            <p:cNvSpPr>
              <a:spLocks noChangeShapeType="1"/>
            </p:cNvSpPr>
            <p:nvPr/>
          </p:nvSpPr>
          <p:spPr bwMode="auto">
            <a:xfrm>
              <a:off x="0" y="0"/>
              <a:ext cx="380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247" name="Line 22"/>
            <p:cNvSpPr>
              <a:spLocks noChangeShapeType="1"/>
            </p:cNvSpPr>
            <p:nvPr/>
          </p:nvSpPr>
          <p:spPr bwMode="auto">
            <a:xfrm>
              <a:off x="372" y="0"/>
              <a:ext cx="290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8228" name="Rectangle 24"/>
          <p:cNvSpPr>
            <a:spLocks/>
          </p:cNvSpPr>
          <p:nvPr/>
        </p:nvSpPr>
        <p:spPr bwMode="auto">
          <a:xfrm>
            <a:off x="8439855" y="7081781"/>
            <a:ext cx="1688818" cy="106493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5" bIns="0"/>
          <a:lstStyle/>
          <a:p>
            <a:pPr marL="38379" algn="l"/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Low pass filter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8229" name="Line 25"/>
          <p:cNvSpPr>
            <a:spLocks noChangeShapeType="1"/>
          </p:cNvSpPr>
          <p:nvPr/>
        </p:nvSpPr>
        <p:spPr bwMode="auto">
          <a:xfrm>
            <a:off x="8755944" y="7572247"/>
            <a:ext cx="605084" cy="9031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30" name="Line 26"/>
          <p:cNvSpPr>
            <a:spLocks noChangeShapeType="1"/>
          </p:cNvSpPr>
          <p:nvPr/>
        </p:nvSpPr>
        <p:spPr bwMode="auto">
          <a:xfrm>
            <a:off x="9347481" y="7572249"/>
            <a:ext cx="460587" cy="474133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31" name="Rectangle 27"/>
          <p:cNvSpPr>
            <a:spLocks/>
          </p:cNvSpPr>
          <p:nvPr/>
        </p:nvSpPr>
        <p:spPr bwMode="auto">
          <a:xfrm>
            <a:off x="10548619" y="7095329"/>
            <a:ext cx="1688818" cy="105138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40635" bIns="0"/>
          <a:lstStyle/>
          <a:p>
            <a:pPr marL="38379" algn="l"/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High pass filter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  <a:p>
            <a:pPr marL="38379" algn="l"/>
            <a:endParaRPr lang="en-US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  <a:sym typeface="Times New Roman" pitchFamily="18" charset="0"/>
            </a:endParaRP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 flipH="1">
            <a:off x="10864710" y="7585796"/>
            <a:ext cx="1058897" cy="474133"/>
            <a:chOff x="0" y="0"/>
            <a:chExt cx="666" cy="298"/>
          </a:xfrm>
        </p:grpSpPr>
        <p:sp>
          <p:nvSpPr>
            <p:cNvPr id="8244" name="Line 28"/>
            <p:cNvSpPr>
              <a:spLocks noChangeShapeType="1"/>
            </p:cNvSpPr>
            <p:nvPr/>
          </p:nvSpPr>
          <p:spPr bwMode="auto">
            <a:xfrm>
              <a:off x="0" y="0"/>
              <a:ext cx="380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245" name="Line 29"/>
            <p:cNvSpPr>
              <a:spLocks noChangeShapeType="1"/>
            </p:cNvSpPr>
            <p:nvPr/>
          </p:nvSpPr>
          <p:spPr bwMode="auto">
            <a:xfrm>
              <a:off x="372" y="0"/>
              <a:ext cx="290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8233" name="Line 31"/>
          <p:cNvSpPr>
            <a:spLocks noChangeShapeType="1"/>
          </p:cNvSpPr>
          <p:nvPr/>
        </p:nvSpPr>
        <p:spPr bwMode="auto">
          <a:xfrm rot="10800000" flipH="1">
            <a:off x="9267507" y="6502400"/>
            <a:ext cx="9771" cy="5939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34" name="Line 32"/>
          <p:cNvSpPr>
            <a:spLocks noChangeShapeType="1"/>
          </p:cNvSpPr>
          <p:nvPr/>
        </p:nvSpPr>
        <p:spPr bwMode="auto">
          <a:xfrm rot="10800000" flipH="1">
            <a:off x="11411090" y="6824396"/>
            <a:ext cx="0" cy="257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35" name="Line 33"/>
          <p:cNvSpPr>
            <a:spLocks noChangeShapeType="1"/>
          </p:cNvSpPr>
          <p:nvPr/>
        </p:nvSpPr>
        <p:spPr bwMode="auto">
          <a:xfrm flipH="1">
            <a:off x="9263943" y="6815363"/>
            <a:ext cx="215843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9035909" y="8654711"/>
            <a:ext cx="435750" cy="729262"/>
            <a:chOff x="0" y="0"/>
            <a:chExt cx="274" cy="459"/>
          </a:xfrm>
        </p:grpSpPr>
        <p:sp>
          <p:nvSpPr>
            <p:cNvPr id="8242" name="AutoShape 34"/>
            <p:cNvSpPr>
              <a:spLocks/>
            </p:cNvSpPr>
            <p:nvPr/>
          </p:nvSpPr>
          <p:spPr bwMode="auto">
            <a:xfrm>
              <a:off x="0" y="73"/>
              <a:ext cx="274" cy="38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243" name="Rectangle 35"/>
            <p:cNvSpPr>
              <a:spLocks/>
            </p:cNvSpPr>
            <p:nvPr/>
          </p:nvSpPr>
          <p:spPr bwMode="auto">
            <a:xfrm>
              <a:off x="1" y="0"/>
              <a:ext cx="272" cy="217"/>
            </a:xfrm>
            <a:prstGeom prst="rect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/>
              <a:endParaRPr lang="en-US" sz="28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8237" name="Rectangle 37"/>
          <p:cNvSpPr>
            <a:spLocks/>
          </p:cNvSpPr>
          <p:nvPr/>
        </p:nvSpPr>
        <p:spPr bwMode="auto">
          <a:xfrm>
            <a:off x="8731109" y="9447191"/>
            <a:ext cx="1089752" cy="306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Midrange</a:t>
            </a:r>
          </a:p>
        </p:txBody>
      </p:sp>
      <p:sp>
        <p:nvSpPr>
          <p:cNvPr id="8238" name="Rectangle 38"/>
          <p:cNvSpPr>
            <a:spLocks/>
          </p:cNvSpPr>
          <p:nvPr/>
        </p:nvSpPr>
        <p:spPr bwMode="auto">
          <a:xfrm>
            <a:off x="8464691" y="8225775"/>
            <a:ext cx="699867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rIns="40635" bIns="0">
            <a:spAutoFit/>
          </a:bodyPr>
          <a:lstStyle/>
          <a:p>
            <a:pPr marL="38379" algn="l"/>
            <a:r>
              <a:rPr lang="en-US" sz="2000" dirty="0" err="1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y</a:t>
            </a:r>
            <a:r>
              <a:rPr lang="en-US" sz="2000" baseline="-25000" dirty="0" err="1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BP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[</a:t>
            </a:r>
            <a:r>
              <a:rPr lang="en-US" sz="2000" dirty="0">
                <a:solidFill>
                  <a:prstClr val="black"/>
                </a:solidFill>
                <a:latin typeface="Times New Roman Italic" charset="0"/>
                <a:ea typeface="+mn-ea"/>
                <a:cs typeface="Times New Roman Italic" charset="0"/>
                <a:sym typeface="Times New Roman Italic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  <a:sym typeface="Times New Roman" pitchFamily="18" charset="0"/>
              </a:rPr>
              <a:t>]</a:t>
            </a:r>
          </a:p>
        </p:txBody>
      </p:sp>
      <p:sp>
        <p:nvSpPr>
          <p:cNvPr id="8239" name="Line 39"/>
          <p:cNvSpPr>
            <a:spLocks noChangeShapeType="1"/>
          </p:cNvSpPr>
          <p:nvPr/>
        </p:nvSpPr>
        <p:spPr bwMode="auto">
          <a:xfrm rot="10800000" flipH="1">
            <a:off x="9252657" y="8146711"/>
            <a:ext cx="2257" cy="5170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 lIns="0" tIns="0" rIns="0" bIns="0"/>
          <a:lstStyle/>
          <a:p>
            <a:pPr algn="l"/>
            <a:endParaRPr lang="en-US" sz="28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40" name="TextBox 67"/>
          <p:cNvSpPr txBox="1">
            <a:spLocks noChangeArrowheads="1"/>
          </p:cNvSpPr>
          <p:nvPr/>
        </p:nvSpPr>
        <p:spPr bwMode="auto">
          <a:xfrm>
            <a:off x="5474440" y="1504458"/>
            <a:ext cx="669781" cy="53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9" tIns="65020" rIns="130039" bIns="65020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(a)</a:t>
            </a:r>
            <a:endParaRPr lang="en-US" sz="26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241" name="TextBox 68"/>
          <p:cNvSpPr txBox="1">
            <a:spLocks noChangeArrowheads="1"/>
          </p:cNvSpPr>
          <p:nvPr/>
        </p:nvSpPr>
        <p:spPr bwMode="auto">
          <a:xfrm>
            <a:off x="5488938" y="5177558"/>
            <a:ext cx="669781" cy="53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9" tIns="65020" rIns="130039" bIns="65020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(b)</a:t>
            </a:r>
            <a:endParaRPr lang="en-US" sz="26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6" name="Title 65"/>
          <p:cNvSpPr>
            <a:spLocks noGrp="1"/>
          </p:cNvSpPr>
          <p:nvPr>
            <p:ph type="title"/>
          </p:nvPr>
        </p:nvSpPr>
        <p:spPr>
          <a:xfrm>
            <a:off x="0" y="1"/>
            <a:ext cx="13004800" cy="988368"/>
          </a:xfrm>
        </p:spPr>
        <p:txBody>
          <a:bodyPr/>
          <a:lstStyle/>
          <a:p>
            <a:r>
              <a:rPr lang="en-US" sz="4000" dirty="0" smtClean="0">
                <a:latin typeface="Calibri"/>
              </a:rPr>
              <a:t>A loudspeaker crossover</a:t>
            </a:r>
            <a:endParaRPr lang="en-US" sz="8000" dirty="0"/>
          </a:p>
        </p:txBody>
      </p:sp>
      <p:sp>
        <p:nvSpPr>
          <p:cNvPr id="67" name="Rectangle 66"/>
          <p:cNvSpPr/>
          <p:nvPr/>
        </p:nvSpPr>
        <p:spPr>
          <a:xfrm>
            <a:off x="0" y="2860576"/>
            <a:ext cx="56383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400" dirty="0" smtClean="0"/>
              <a:t>Separates the signal into different frequency bands that the various speakers can handle</a:t>
            </a:r>
          </a:p>
          <a:p>
            <a:pPr algn="l"/>
            <a:endParaRPr lang="en-GB" sz="2400" dirty="0" smtClean="0"/>
          </a:p>
          <a:p>
            <a:pPr algn="l"/>
            <a:r>
              <a:rPr lang="en-GB" sz="2400" dirty="0" smtClean="0"/>
              <a:t>2-way (a) and 3-way (b) loudspeaker crossovers are depicted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437891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Equalisation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87439"/>
            <a:ext cx="13004800" cy="8666162"/>
          </a:xfrm>
        </p:spPr>
        <p:txBody>
          <a:bodyPr anchor="t"/>
          <a:lstStyle/>
          <a:p>
            <a:pPr marL="634936" eaLnBrk="1" hangingPunct="1">
              <a:defRPr/>
            </a:pPr>
            <a:r>
              <a:rPr lang="en-US" sz="3400" dirty="0" smtClean="0"/>
              <a:t>Definition</a:t>
            </a:r>
          </a:p>
          <a:p>
            <a:pPr marL="1142359" lvl="1" indent="-510224" eaLnBrk="1" hangingPunct="1"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Boosting</a:t>
            </a:r>
            <a:r>
              <a:rPr lang="en-US" sz="2800" dirty="0" smtClean="0"/>
              <a:t> or </a:t>
            </a:r>
            <a:r>
              <a:rPr lang="en-US" sz="2800" dirty="0" smtClean="0">
                <a:solidFill>
                  <a:srgbClr val="0000FF"/>
                </a:solidFill>
              </a:rPr>
              <a:t>cutting</a:t>
            </a:r>
            <a:r>
              <a:rPr lang="en-US" sz="2800" dirty="0" smtClean="0"/>
              <a:t> certain frequency components in a signal</a:t>
            </a:r>
          </a:p>
          <a:p>
            <a:pPr marL="632135" indent="-510224" eaLnBrk="1" hangingPunct="1">
              <a:defRPr/>
            </a:pPr>
            <a:r>
              <a:rPr lang="en-US" sz="3400" dirty="0" smtClean="0"/>
              <a:t>Equalisation (EQ) is a form of </a:t>
            </a:r>
            <a:r>
              <a:rPr lang="en-US" sz="3400" dirty="0" smtClean="0">
                <a:solidFill>
                  <a:srgbClr val="0000FF"/>
                </a:solidFill>
              </a:rPr>
              <a:t>filtering</a:t>
            </a:r>
            <a:endParaRPr lang="en-US" sz="3400" dirty="0" smtClean="0"/>
          </a:p>
          <a:p>
            <a:pPr marL="1142359" lvl="1" indent="-510224" eaLnBrk="1" hangingPunct="1"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Filters</a:t>
            </a:r>
            <a:r>
              <a:rPr lang="en-US" sz="2800" dirty="0" smtClean="0"/>
              <a:t> are class of systems that change </a:t>
            </a:r>
            <a:r>
              <a:rPr lang="en-US" sz="2800" dirty="0" smtClean="0">
                <a:solidFill>
                  <a:srgbClr val="0000FF"/>
                </a:solidFill>
              </a:rPr>
              <a:t>magnitudes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0000FF"/>
                </a:solidFill>
              </a:rPr>
              <a:t>phases</a:t>
            </a:r>
            <a:r>
              <a:rPr lang="en-US" sz="2800" dirty="0" smtClean="0"/>
              <a:t> of input signal in a frequency-dependent manner</a:t>
            </a:r>
          </a:p>
          <a:p>
            <a:pPr marL="1142359" lvl="1" indent="-510224" eaLnBrk="1" hangingPunct="1">
              <a:defRPr/>
            </a:pPr>
            <a:r>
              <a:rPr lang="en-US" sz="2800" dirty="0" smtClean="0"/>
              <a:t>Usually </a:t>
            </a:r>
            <a:r>
              <a:rPr lang="en-US" sz="2800" dirty="0" smtClean="0">
                <a:solidFill>
                  <a:srgbClr val="0000FF"/>
                </a:solidFill>
              </a:rPr>
              <a:t>linear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FF"/>
                </a:solidFill>
              </a:rPr>
              <a:t>time-invariant</a:t>
            </a:r>
          </a:p>
          <a:p>
            <a:pPr marL="634936" eaLnBrk="1" hangingPunct="1">
              <a:defRPr/>
            </a:pPr>
            <a:r>
              <a:rPr lang="en-US" sz="3400" dirty="0" smtClean="0"/>
              <a:t>Origin</a:t>
            </a:r>
          </a:p>
          <a:p>
            <a:pPr marL="1142359" lvl="1" indent="-510224" eaLnBrk="1" hangingPunct="1">
              <a:defRPr/>
            </a:pPr>
            <a:r>
              <a:rPr lang="en-US" sz="2800" dirty="0" smtClean="0"/>
              <a:t>Trying to obtain flat </a:t>
            </a:r>
            <a:r>
              <a:rPr lang="en-US" sz="2800" dirty="0" smtClean="0">
                <a:solidFill>
                  <a:srgbClr val="0000FF"/>
                </a:solidFill>
              </a:rPr>
              <a:t>frequency response</a:t>
            </a:r>
          </a:p>
          <a:p>
            <a:pPr marL="1142359" lvl="1" indent="-510224" eaLnBrk="1" hangingPunct="1">
              <a:defRPr/>
            </a:pPr>
            <a:r>
              <a:rPr lang="en-GB" sz="2800" dirty="0" smtClean="0"/>
              <a:t>No</a:t>
            </a:r>
            <a:r>
              <a:rPr lang="en-GB" sz="2800" dirty="0" smtClean="0">
                <a:solidFill>
                  <a:srgbClr val="0000FF"/>
                </a:solidFill>
              </a:rPr>
              <a:t> colouration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634936" eaLnBrk="1" hangingPunct="1">
              <a:defRPr/>
            </a:pPr>
            <a:r>
              <a:rPr lang="en-US" sz="3400" dirty="0" smtClean="0"/>
              <a:t>Example</a:t>
            </a:r>
          </a:p>
          <a:p>
            <a:pPr marL="1142359" lvl="1" indent="-510224" eaLnBrk="1" hangingPunct="1">
              <a:defRPr/>
            </a:pPr>
            <a:r>
              <a:rPr lang="en-US" sz="2800" dirty="0" smtClean="0"/>
              <a:t>Transmitting analogue voice signal over long distance</a:t>
            </a:r>
          </a:p>
          <a:p>
            <a:pPr marL="1142359" lvl="1" indent="-510224" eaLnBrk="1" hangingPunct="1">
              <a:defRPr/>
            </a:pPr>
            <a:r>
              <a:rPr lang="en-US" sz="2800" dirty="0" smtClean="0"/>
              <a:t>Transmission line attenuates high frequencies</a:t>
            </a:r>
          </a:p>
          <a:p>
            <a:pPr marL="1142359" lvl="1" indent="-510224" eaLnBrk="1" hangingPunct="1">
              <a:defRPr/>
            </a:pPr>
            <a:r>
              <a:rPr lang="en-US" sz="2800" dirty="0" smtClean="0"/>
              <a:t>Apply </a:t>
            </a:r>
            <a:r>
              <a:rPr lang="en-US" sz="2800" dirty="0" err="1" smtClean="0"/>
              <a:t>equalisation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filters</a:t>
            </a:r>
            <a:r>
              <a:rPr lang="en-US" sz="2800" dirty="0" smtClean="0"/>
              <a:t> to correct loss, resulting in more natural sound on the other end</a:t>
            </a:r>
          </a:p>
        </p:txBody>
      </p:sp>
    </p:spTree>
    <p:extLst>
      <p:ext uri="{BB962C8B-B14F-4D97-AF65-F5344CB8AC3E}">
        <p14:creationId xmlns:p14="http://schemas.microsoft.com/office/powerpoint/2010/main" val="1567114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 smtClean="0">
                <a:solidFill>
                  <a:srgbClr val="0000FF"/>
                </a:solidFill>
              </a:rPr>
              <a:t>Graphic </a:t>
            </a:r>
            <a:r>
              <a:rPr lang="en-US" dirty="0" err="1" smtClean="0">
                <a:solidFill>
                  <a:srgbClr val="0000FF"/>
                </a:solidFill>
              </a:rPr>
              <a:t>equalisers</a:t>
            </a:r>
            <a:r>
              <a:rPr lang="en-US" dirty="0" smtClean="0"/>
              <a:t> let user set gains for fixed frequency bands</a:t>
            </a:r>
          </a:p>
          <a:p>
            <a:pPr marL="1143000" lvl="1" eaLnBrk="1" hangingPunct="1"/>
            <a:r>
              <a:rPr lang="en-US" dirty="0" smtClean="0"/>
              <a:t>Gain of each band generally controlled with slider</a:t>
            </a:r>
          </a:p>
          <a:p>
            <a:pPr marL="635000" eaLnBrk="1" hangingPunct="1"/>
            <a:r>
              <a:rPr lang="en-US" dirty="0" smtClean="0"/>
              <a:t>Band distribution is </a:t>
            </a:r>
            <a:r>
              <a:rPr lang="en-US" dirty="0" smtClean="0">
                <a:solidFill>
                  <a:srgbClr val="0000FF"/>
                </a:solidFill>
              </a:rPr>
              <a:t>logarithmic</a:t>
            </a:r>
            <a:r>
              <a:rPr lang="en-US" dirty="0" smtClean="0"/>
              <a:t> in frequency</a:t>
            </a:r>
          </a:p>
          <a:p>
            <a:pPr marL="1143000" lvl="1" eaLnBrk="1" hangingPunct="1"/>
            <a:r>
              <a:rPr lang="en-US" dirty="0" smtClean="0"/>
              <a:t>Matches human perception</a:t>
            </a:r>
          </a:p>
          <a:p>
            <a:pPr marL="1143000" lvl="1" eaLnBrk="1" hangingPunct="1"/>
            <a:r>
              <a:rPr lang="en-US" dirty="0" smtClean="0"/>
              <a:t>Common designs include</a:t>
            </a:r>
            <a:r>
              <a:rPr lang="en-US" dirty="0" smtClean="0">
                <a:solidFill>
                  <a:srgbClr val="0000FF"/>
                </a:solidFill>
              </a:rPr>
              <a:t> 1-octave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1/3-octave</a:t>
            </a:r>
            <a:r>
              <a:rPr lang="en-US" dirty="0" smtClean="0"/>
              <a:t> bands</a:t>
            </a:r>
          </a:p>
          <a:p>
            <a:pPr marL="635000" eaLnBrk="1" hangingPunct="1"/>
            <a:r>
              <a:rPr lang="en-US" dirty="0" smtClean="0"/>
              <a:t>In live performance, </a:t>
            </a:r>
            <a:r>
              <a:rPr lang="en-US" dirty="0" smtClean="0">
                <a:solidFill>
                  <a:srgbClr val="0000FF"/>
                </a:solidFill>
              </a:rPr>
              <a:t>delay</a:t>
            </a:r>
            <a:r>
              <a:rPr lang="en-US" dirty="0" smtClean="0"/>
              <a:t> can be a concern</a:t>
            </a:r>
          </a:p>
          <a:p>
            <a:pPr marL="1143000" lvl="1" eaLnBrk="1" hangingPunct="1"/>
            <a:r>
              <a:rPr lang="en-US" dirty="0" smtClean="0"/>
              <a:t>Every audio device needs lowest possible </a:t>
            </a:r>
            <a:r>
              <a:rPr lang="en-US" dirty="0" smtClean="0">
                <a:solidFill>
                  <a:srgbClr val="0000FF"/>
                </a:solidFill>
              </a:rPr>
              <a:t>latency</a:t>
            </a:r>
            <a:endParaRPr lang="en-US" dirty="0" smtClean="0"/>
          </a:p>
          <a:p>
            <a:pPr marL="1143000" lvl="1" eaLnBrk="1" hangingPunct="1"/>
            <a:r>
              <a:rPr lang="en-US" dirty="0" smtClean="0"/>
              <a:t>Use recursive (</a:t>
            </a:r>
            <a:r>
              <a:rPr lang="en-US" dirty="0" smtClean="0">
                <a:solidFill>
                  <a:srgbClr val="0000FF"/>
                </a:solidFill>
              </a:rPr>
              <a:t>IIR</a:t>
            </a:r>
            <a:r>
              <a:rPr lang="en-US" dirty="0" smtClean="0"/>
              <a:t>) filters instead of FIR</a:t>
            </a:r>
          </a:p>
          <a:p>
            <a:pPr marL="1143000" lvl="1" eaLnBrk="1" hangingPunct="1"/>
            <a:r>
              <a:rPr lang="en-US" dirty="0" smtClean="0"/>
              <a:t>General IIR filter design is computationally expensive</a:t>
            </a:r>
          </a:p>
          <a:p>
            <a:pPr marL="1143000" lvl="1" eaLnBrk="1" hangingPunct="1"/>
            <a:r>
              <a:rPr lang="en-US" dirty="0" err="1" smtClean="0"/>
              <a:t>Equaliser</a:t>
            </a:r>
            <a:r>
              <a:rPr lang="en-US" dirty="0" smtClean="0"/>
              <a:t> implemented as collection of sub-filters, each of which affects </a:t>
            </a:r>
            <a:r>
              <a:rPr lang="en-US" dirty="0" smtClean="0">
                <a:solidFill>
                  <a:srgbClr val="0000FF"/>
                </a:solidFill>
              </a:rPr>
              <a:t>one band only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on graphic EQ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88368"/>
            <a:ext cx="13343160" cy="8765232"/>
          </a:xfrm>
        </p:spPr>
        <p:txBody>
          <a:bodyPr anchor="t"/>
          <a:lstStyle/>
          <a:p>
            <a:pPr marL="635000" eaLnBrk="1" hangingPunct="1"/>
            <a:r>
              <a:rPr lang="en-US" dirty="0" smtClean="0"/>
              <a:t>More flexible than tone </a:t>
            </a:r>
            <a:r>
              <a:rPr lang="en-US" dirty="0" smtClean="0"/>
              <a:t>control</a:t>
            </a:r>
            <a:endParaRPr lang="en-US" dirty="0" smtClean="0"/>
          </a:p>
          <a:p>
            <a:pPr marL="1143000" lvl="1" eaLnBrk="1" hangingPunct="1"/>
            <a:r>
              <a:rPr lang="en-US" dirty="0" smtClean="0"/>
              <a:t>More </a:t>
            </a:r>
            <a:r>
              <a:rPr lang="en-US" dirty="0" smtClean="0">
                <a:solidFill>
                  <a:srgbClr val="0000FF"/>
                </a:solidFill>
              </a:rPr>
              <a:t>frequency bands</a:t>
            </a:r>
            <a:r>
              <a:rPr lang="en-US" dirty="0" smtClean="0"/>
              <a:t> available</a:t>
            </a:r>
          </a:p>
          <a:p>
            <a:pPr marL="1524000" lvl="2" eaLnBrk="1" hangingPunct="1"/>
            <a:r>
              <a:rPr lang="en-US" dirty="0" smtClean="0"/>
              <a:t>6 to 40 bands is typical range</a:t>
            </a:r>
          </a:p>
          <a:p>
            <a:pPr marL="1143000" lvl="1" eaLnBrk="1" hangingPunct="1"/>
            <a:r>
              <a:rPr lang="en-US" dirty="0" smtClean="0"/>
              <a:t>Like tone controls, centre frequencies are fixed</a:t>
            </a:r>
          </a:p>
          <a:p>
            <a:pPr marL="635000" eaLnBrk="1" hangingPunct="1"/>
            <a:r>
              <a:rPr lang="en-GB" dirty="0" smtClean="0"/>
              <a:t>Boost or cut controlled with sliders</a:t>
            </a:r>
          </a:p>
          <a:p>
            <a:pPr marL="1143000" lvl="1" eaLnBrk="1" hangingPunct="1"/>
            <a:r>
              <a:rPr lang="en-GB" dirty="0" smtClean="0"/>
              <a:t>slider positions represent samples of magnitude response at different frequencies</a:t>
            </a:r>
          </a:p>
          <a:p>
            <a:pPr marL="1143000" lvl="1" eaLnBrk="1" hangingPunct="1"/>
            <a:r>
              <a:rPr lang="en-GB" dirty="0" smtClean="0"/>
              <a:t>Give ‘graphic’ representation of frequency response</a:t>
            </a:r>
          </a:p>
          <a:p>
            <a:pPr marL="635000" eaLnBrk="1" hangingPunct="1"/>
            <a:r>
              <a:rPr lang="en-US" dirty="0" smtClean="0"/>
              <a:t>Use in </a:t>
            </a:r>
            <a:r>
              <a:rPr lang="en-US" dirty="0" smtClean="0">
                <a:solidFill>
                  <a:srgbClr val="0000FF"/>
                </a:solidFill>
              </a:rPr>
              <a:t>sound reinforcement</a:t>
            </a:r>
            <a:r>
              <a:rPr lang="en-US" dirty="0" smtClean="0"/>
              <a:t> and tuning rooms</a:t>
            </a:r>
          </a:p>
          <a:p>
            <a:pPr marL="1143000" lvl="1" eaLnBrk="1" hangingPunct="1"/>
            <a:r>
              <a:rPr lang="en-US" dirty="0" smtClean="0"/>
              <a:t>Achieve flat frequency response for sound system</a:t>
            </a:r>
          </a:p>
          <a:p>
            <a:pPr marL="1524000" lvl="2" eaLnBrk="1" hangingPunct="1"/>
            <a:r>
              <a:rPr lang="en-US" dirty="0" smtClean="0"/>
              <a:t>Resonances of room/speakers can </a:t>
            </a:r>
            <a:r>
              <a:rPr lang="en-US" dirty="0" err="1" smtClean="0"/>
              <a:t>colour</a:t>
            </a:r>
            <a:r>
              <a:rPr lang="en-US" dirty="0" smtClean="0"/>
              <a:t> sound</a:t>
            </a:r>
          </a:p>
          <a:p>
            <a:pPr marL="1524000" lvl="2" eaLnBrk="1" hangingPunct="1"/>
            <a:r>
              <a:rPr lang="en-US" dirty="0" smtClean="0"/>
              <a:t>Counteract coloration with graphic </a:t>
            </a:r>
            <a:r>
              <a:rPr lang="en-US" dirty="0" err="1" smtClean="0"/>
              <a:t>equaliser</a:t>
            </a:r>
            <a:endParaRPr lang="en-US" dirty="0" smtClean="0"/>
          </a:p>
          <a:p>
            <a:pPr marL="1143000" lvl="1" eaLnBrk="1" hangingPunct="1"/>
            <a:r>
              <a:rPr lang="en-US" dirty="0" smtClean="0"/>
              <a:t>At instrument level, stomp-box </a:t>
            </a:r>
            <a:r>
              <a:rPr lang="en-US" dirty="0" err="1" smtClean="0"/>
              <a:t>equalisers</a:t>
            </a:r>
            <a:r>
              <a:rPr lang="en-US" dirty="0" smtClean="0"/>
              <a:t> provide both volume boost and tone change for soloing 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5700" dirty="0" smtClean="0"/>
              <a:t>Graphic Equalisers and sliders</a:t>
            </a:r>
            <a:endParaRPr lang="en-US" sz="57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eaLnBrk="1" hangingPunct="1"/>
            <a:r>
              <a:rPr lang="en-US" sz="4000" dirty="0" smtClean="0"/>
              <a:t>Manipulate each frequency band independently by inserting gain control </a:t>
            </a:r>
          </a:p>
          <a:p>
            <a:pPr eaLnBrk="1" hangingPunct="1"/>
            <a:r>
              <a:rPr lang="en-US" sz="4000" dirty="0" smtClean="0"/>
              <a:t>sliders on front of </a:t>
            </a:r>
            <a:r>
              <a:rPr lang="en-US" sz="4000" dirty="0" err="1" smtClean="0"/>
              <a:t>equaliser</a:t>
            </a:r>
            <a:r>
              <a:rPr lang="en-US" sz="4000" dirty="0" smtClean="0"/>
              <a:t> are gain controls in each band</a:t>
            </a:r>
          </a:p>
          <a:p>
            <a:pPr eaLnBrk="1" hangingPunct="1"/>
            <a:endParaRPr lang="en-US" sz="4000" dirty="0" smtClean="0"/>
          </a:p>
        </p:txBody>
      </p:sp>
      <p:pic>
        <p:nvPicPr>
          <p:cNvPr id="11268" name="Picture 5" descr="webeq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565" y="4158830"/>
            <a:ext cx="9471377" cy="549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7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Graphic EQ and octaves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 smtClean="0"/>
              <a:t>Centre frequencies usually equally spaced in </a:t>
            </a:r>
            <a:r>
              <a:rPr lang="en-US" dirty="0" smtClean="0">
                <a:solidFill>
                  <a:srgbClr val="0000FF"/>
                </a:solidFill>
              </a:rPr>
              <a:t>octaves</a:t>
            </a:r>
            <a:endParaRPr lang="en-US" dirty="0" smtClean="0"/>
          </a:p>
          <a:p>
            <a:pPr marL="1143000" lvl="1" eaLnBrk="1" hangingPunct="1"/>
            <a:r>
              <a:rPr lang="en-US" sz="3800" dirty="0" smtClean="0"/>
              <a:t>Logarithmic, not linear, in frequency</a:t>
            </a:r>
          </a:p>
          <a:p>
            <a:pPr marL="1143000" lvl="1" eaLnBrk="1" hangingPunct="1"/>
            <a:r>
              <a:rPr lang="en-US" sz="3800" dirty="0" smtClean="0"/>
              <a:t>octave is factor of 2 (or 2</a:t>
            </a:r>
            <a:r>
              <a:rPr lang="en-US" sz="3800" baseline="30000" dirty="0" smtClean="0"/>
              <a:t>1</a:t>
            </a:r>
            <a:r>
              <a:rPr lang="en-US" sz="3800" dirty="0" smtClean="0"/>
              <a:t>)</a:t>
            </a:r>
          </a:p>
          <a:p>
            <a:pPr marL="1143000" lvl="1" eaLnBrk="1" hangingPunct="1"/>
            <a:r>
              <a:rPr lang="en-US" sz="3800" dirty="0" smtClean="0"/>
              <a:t>1/3 octave spacing based on factor of 2</a:t>
            </a:r>
            <a:r>
              <a:rPr lang="en-US" sz="3800" baseline="32000" dirty="0" smtClean="0"/>
              <a:t>1/3 </a:t>
            </a:r>
            <a:r>
              <a:rPr lang="en-US" sz="3800" dirty="0" smtClean="0"/>
              <a:t>~ 1.26</a:t>
            </a:r>
          </a:p>
          <a:p>
            <a:pPr marL="635000" eaLnBrk="1" hangingPunct="1"/>
            <a:r>
              <a:rPr lang="en-US" dirty="0" smtClean="0"/>
              <a:t>Examples</a:t>
            </a:r>
          </a:p>
          <a:p>
            <a:pPr marL="1143000" lvl="1" eaLnBrk="1" hangingPunct="1"/>
            <a:r>
              <a:rPr lang="en-US" dirty="0" smtClean="0"/>
              <a:t>1 octave spacing starting at 100Hz would have...</a:t>
            </a:r>
          </a:p>
          <a:p>
            <a:pPr marL="1524000" lvl="2" eaLnBrk="1" hangingPunct="1"/>
            <a:r>
              <a:rPr lang="en-US" dirty="0" smtClean="0"/>
              <a:t>200Hz, 400Hz, 800Hz, 1.6kHz, ...</a:t>
            </a:r>
          </a:p>
          <a:p>
            <a:pPr marL="1143000" lvl="1" eaLnBrk="1" hangingPunct="1"/>
            <a:r>
              <a:rPr lang="en-US" dirty="0" smtClean="0"/>
              <a:t>1/3 octave spacing starting at 100Hz would have...</a:t>
            </a:r>
          </a:p>
          <a:p>
            <a:pPr marL="1524000" lvl="2" eaLnBrk="1" hangingPunct="1"/>
            <a:r>
              <a:rPr lang="en-US" dirty="0" smtClean="0"/>
              <a:t>126Hz, 159Hz, 200Hz, 252Hz, 318Hz, 400Hz, ...</a:t>
            </a:r>
          </a:p>
          <a:p>
            <a:pPr marL="1143000" lvl="1" eaLnBrk="1" hangingPunct="1"/>
            <a:r>
              <a:rPr lang="en-US" dirty="0" smtClean="0"/>
              <a:t>ISO standard for preferred frequencies to 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5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implementation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0376"/>
            <a:ext cx="13004800" cy="8693224"/>
          </a:xfrm>
        </p:spPr>
        <p:txBody>
          <a:bodyPr anchor="t"/>
          <a:lstStyle/>
          <a:p>
            <a:pPr marL="635000" eaLnBrk="1" hangingPunct="1"/>
            <a:r>
              <a:rPr lang="en-US" dirty="0" smtClean="0"/>
              <a:t>Consider as bank of </a:t>
            </a:r>
            <a:r>
              <a:rPr lang="en-US" dirty="0" err="1" smtClean="0">
                <a:solidFill>
                  <a:srgbClr val="0000FF"/>
                </a:solidFill>
              </a:rPr>
              <a:t>bandpass</a:t>
            </a:r>
            <a:r>
              <a:rPr lang="en-US" dirty="0" smtClean="0">
                <a:solidFill>
                  <a:srgbClr val="0000FF"/>
                </a:solidFill>
              </a:rPr>
              <a:t> filters</a:t>
            </a:r>
          </a:p>
          <a:p>
            <a:pPr marL="1143000" lvl="1" eaLnBrk="1" hangingPunct="1"/>
            <a:r>
              <a:rPr lang="en-US" dirty="0" smtClean="0"/>
              <a:t>Completely isolate individual frequency bands</a:t>
            </a:r>
          </a:p>
          <a:p>
            <a:pPr marL="1143000" lvl="1" eaLnBrk="1" hangingPunct="1"/>
            <a:r>
              <a:rPr lang="en-US" dirty="0" smtClean="0"/>
              <a:t>Real </a:t>
            </a:r>
            <a:r>
              <a:rPr lang="en-US" dirty="0" err="1" smtClean="0"/>
              <a:t>bandpass</a:t>
            </a:r>
            <a:r>
              <a:rPr lang="en-US" dirty="0" smtClean="0"/>
              <a:t> filters may have </a:t>
            </a:r>
            <a:r>
              <a:rPr lang="en-US" dirty="0" smtClean="0">
                <a:solidFill>
                  <a:srgbClr val="0000FF"/>
                </a:solidFill>
              </a:rPr>
              <a:t>ripple</a:t>
            </a:r>
            <a:r>
              <a:rPr lang="en-US" dirty="0" smtClean="0"/>
              <a:t> in </a:t>
            </a:r>
            <a:r>
              <a:rPr lang="en-US" dirty="0" err="1" smtClean="0"/>
              <a:t>passband</a:t>
            </a:r>
            <a:r>
              <a:rPr lang="en-US" dirty="0" smtClean="0"/>
              <a:t> and don’t have a perfectly sharp cutoff</a:t>
            </a:r>
          </a:p>
          <a:p>
            <a:pPr marL="1143000" lvl="1" eaLnBrk="1" hangingPunct="1"/>
            <a:endParaRPr lang="en-US" dirty="0" smtClean="0"/>
          </a:p>
          <a:p>
            <a:pPr marL="1143000" lvl="1" eaLnBrk="1" hangingPunct="1"/>
            <a:endParaRPr lang="en-US" dirty="0" smtClean="0"/>
          </a:p>
          <a:p>
            <a:pPr marL="1143000" lvl="1" eaLnBrk="1" hangingPunct="1"/>
            <a:endParaRPr lang="en-US" dirty="0" smtClean="0"/>
          </a:p>
          <a:p>
            <a:pPr marL="1143000" lvl="1" eaLnBrk="1" hangingPunct="1"/>
            <a:endParaRPr lang="en-US" dirty="0" smtClean="0"/>
          </a:p>
          <a:p>
            <a:pPr marL="1143000" lvl="1" eaLnBrk="1" hangingPunct="1"/>
            <a:endParaRPr lang="en-US" dirty="0" smtClean="0"/>
          </a:p>
          <a:p>
            <a:pPr marL="1143000" lvl="1" eaLnBrk="1" hangingPunct="1"/>
            <a:endParaRPr lang="en-US" dirty="0" smtClean="0"/>
          </a:p>
          <a:p>
            <a:pPr marL="635000" eaLnBrk="1" hangingPunct="1"/>
            <a:r>
              <a:rPr lang="en-US" dirty="0" smtClean="0"/>
              <a:t>Arrange filters in </a:t>
            </a:r>
            <a:r>
              <a:rPr lang="en-US" dirty="0" smtClean="0">
                <a:solidFill>
                  <a:srgbClr val="0000FF"/>
                </a:solidFill>
              </a:rPr>
              <a:t>parallel</a:t>
            </a:r>
            <a:endParaRPr lang="en-US" dirty="0" smtClean="0"/>
          </a:p>
          <a:p>
            <a:pPr marL="1143000" lvl="1" eaLnBrk="1" hangingPunct="1"/>
            <a:r>
              <a:rPr lang="en-US" dirty="0" smtClean="0"/>
              <a:t>Each has same input</a:t>
            </a:r>
          </a:p>
          <a:p>
            <a:pPr marL="1143000" lvl="1" eaLnBrk="1" hangingPunct="1"/>
            <a:r>
              <a:rPr lang="en-US" dirty="0" smtClean="0"/>
              <a:t>Outputs summed (mixed) after band </a:t>
            </a:r>
            <a:r>
              <a:rPr lang="en-US" dirty="0" smtClean="0">
                <a:solidFill>
                  <a:srgbClr val="0000FF"/>
                </a:solidFill>
              </a:rPr>
              <a:t>gains</a:t>
            </a:r>
            <a:r>
              <a:rPr lang="en-US" dirty="0" smtClean="0"/>
              <a:t> adjusted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996610" y="3796680"/>
            <a:ext cx="5374015" cy="3618731"/>
            <a:chOff x="1178975" y="1609725"/>
            <a:chExt cx="4625464" cy="3114675"/>
          </a:xfrm>
        </p:grpSpPr>
        <p:sp>
          <p:nvSpPr>
            <p:cNvPr id="31" name="TextBox 32"/>
            <p:cNvSpPr txBox="1">
              <a:spLocks noChangeArrowheads="1"/>
            </p:cNvSpPr>
            <p:nvPr/>
          </p:nvSpPr>
          <p:spPr bwMode="auto">
            <a:xfrm>
              <a:off x="1178975" y="1609725"/>
              <a:ext cx="585277" cy="3973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Isosceles Triangle 31"/>
            <p:cNvSpPr/>
            <p:nvPr/>
          </p:nvSpPr>
          <p:spPr bwMode="auto">
            <a:xfrm rot="10800000">
              <a:off x="2124075" y="3462338"/>
              <a:ext cx="431800" cy="360362"/>
            </a:xfrm>
            <a:prstGeom prst="triangl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/>
            <p:cNvCxnSpPr>
              <a:stCxn id="32" idx="3"/>
              <a:endCxn id="46" idx="2"/>
            </p:cNvCxnSpPr>
            <p:nvPr/>
          </p:nvCxnSpPr>
          <p:spPr bwMode="auto">
            <a:xfrm flipH="1" flipV="1">
              <a:off x="2303463" y="3011172"/>
              <a:ext cx="36512" cy="45116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5219162" y="3984625"/>
              <a:ext cx="585277" cy="3973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0" lang="en-GB" sz="2400" b="0" i="1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]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1187450" y="1970088"/>
              <a:ext cx="2808288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36" name="Isosceles Triangle 35"/>
            <p:cNvSpPr/>
            <p:nvPr/>
          </p:nvSpPr>
          <p:spPr bwMode="auto">
            <a:xfrm rot="10800000">
              <a:off x="3203575" y="3481388"/>
              <a:ext cx="431800" cy="360362"/>
            </a:xfrm>
            <a:prstGeom prst="triangl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 rot="10800000">
              <a:off x="4716463" y="3481388"/>
              <a:ext cx="431800" cy="360362"/>
            </a:xfrm>
            <a:prstGeom prst="triangl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5084763" y="4381500"/>
              <a:ext cx="64770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p:sp>
          <p:nvSpPr>
            <p:cNvPr id="39" name="TextBox 12"/>
            <p:cNvSpPr txBox="1">
              <a:spLocks noChangeArrowheads="1"/>
            </p:cNvSpPr>
            <p:nvPr/>
          </p:nvSpPr>
          <p:spPr bwMode="auto">
            <a:xfrm>
              <a:off x="2987674" y="2401888"/>
              <a:ext cx="1079500" cy="60928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Bandpass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Filter</a:t>
              </a:r>
            </a:p>
          </p:txBody>
        </p:sp>
        <p:cxnSp>
          <p:nvCxnSpPr>
            <p:cNvPr id="40" name="Straight Arrow Connector 39"/>
            <p:cNvCxnSpPr>
              <a:stCxn id="36" idx="3"/>
            </p:cNvCxnSpPr>
            <p:nvPr/>
          </p:nvCxnSpPr>
          <p:spPr bwMode="auto">
            <a:xfrm flipH="1" flipV="1">
              <a:off x="3419475" y="3049588"/>
              <a:ext cx="0" cy="4318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cxnSp>
          <p:nvCxnSpPr>
            <p:cNvPr id="41" name="Straight Arrow Connector 40"/>
            <p:cNvCxnSpPr>
              <a:stCxn id="37" idx="3"/>
            </p:cNvCxnSpPr>
            <p:nvPr/>
          </p:nvCxnSpPr>
          <p:spPr bwMode="auto">
            <a:xfrm flipV="1">
              <a:off x="4932363" y="3049588"/>
              <a:ext cx="0" cy="4318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cxnSp>
          <p:nvCxnSpPr>
            <p:cNvPr id="42" name="Straight Arrow Connector 41"/>
            <p:cNvCxnSpPr>
              <a:endCxn id="32" idx="0"/>
            </p:cNvCxnSpPr>
            <p:nvPr/>
          </p:nvCxnSpPr>
          <p:spPr bwMode="auto">
            <a:xfrm flipH="1" flipV="1">
              <a:off x="2339975" y="3822700"/>
              <a:ext cx="0" cy="37941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cxnSp>
          <p:nvCxnSpPr>
            <p:cNvPr id="43" name="Straight Arrow Connector 42"/>
            <p:cNvCxnSpPr>
              <a:endCxn id="36" idx="0"/>
            </p:cNvCxnSpPr>
            <p:nvPr/>
          </p:nvCxnSpPr>
          <p:spPr bwMode="auto">
            <a:xfrm flipV="1">
              <a:off x="3416300" y="3841750"/>
              <a:ext cx="3175" cy="36036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cxnSp>
          <p:nvCxnSpPr>
            <p:cNvPr id="44" name="Straight Arrow Connector 43"/>
            <p:cNvCxnSpPr>
              <a:endCxn id="37" idx="0"/>
            </p:cNvCxnSpPr>
            <p:nvPr/>
          </p:nvCxnSpPr>
          <p:spPr bwMode="auto">
            <a:xfrm flipV="1">
              <a:off x="4924425" y="3841750"/>
              <a:ext cx="7938" cy="36036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sp>
          <p:nvSpPr>
            <p:cNvPr id="45" name="TextBox 47"/>
            <p:cNvSpPr txBox="1">
              <a:spLocks noChangeArrowheads="1"/>
            </p:cNvSpPr>
            <p:nvPr/>
          </p:nvSpPr>
          <p:spPr bwMode="auto">
            <a:xfrm>
              <a:off x="2124075" y="4202113"/>
              <a:ext cx="2951163" cy="522287"/>
            </a:xfrm>
            <a:prstGeom prst="rect">
              <a:avLst/>
            </a:prstGeom>
            <a:noFill/>
            <a:ln w="158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+</a:t>
              </a:r>
              <a:endParaRPr kumimoji="0" lang="en-GB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Box 12"/>
            <p:cNvSpPr txBox="1">
              <a:spLocks noChangeArrowheads="1"/>
            </p:cNvSpPr>
            <p:nvPr/>
          </p:nvSpPr>
          <p:spPr bwMode="auto">
            <a:xfrm>
              <a:off x="1763712" y="2401888"/>
              <a:ext cx="1079500" cy="60928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Bandpass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Filter</a:t>
              </a:r>
            </a:p>
          </p:txBody>
        </p: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4572000" y="2401888"/>
              <a:ext cx="1079500" cy="609284"/>
            </a:xfrm>
            <a:prstGeom prst="rect">
              <a:avLst/>
            </a:prstGeom>
            <a:noFill/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Bandpass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Filter</a:t>
              </a:r>
            </a:p>
          </p:txBody>
        </p:sp>
        <p:sp>
          <p:nvSpPr>
            <p:cNvPr id="48" name="TextBox 59"/>
            <p:cNvSpPr txBox="1">
              <a:spLocks noChangeArrowheads="1"/>
            </p:cNvSpPr>
            <p:nvPr/>
          </p:nvSpPr>
          <p:spPr bwMode="auto">
            <a:xfrm>
              <a:off x="4157785" y="2473325"/>
              <a:ext cx="341066" cy="344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...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flipV="1">
              <a:off x="5075238" y="1970088"/>
              <a:ext cx="0" cy="4318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3492500" y="1970088"/>
              <a:ext cx="0" cy="4318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V="1">
              <a:off x="2339975" y="1970088"/>
              <a:ext cx="0" cy="43180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arrow"/>
              <a:tailEnd type="none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>
              <a:off x="4427538" y="1970088"/>
              <a:ext cx="636587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53" name="TextBox 67"/>
            <p:cNvSpPr txBox="1">
              <a:spLocks noChangeArrowheads="1"/>
            </p:cNvSpPr>
            <p:nvPr/>
          </p:nvSpPr>
          <p:spPr bwMode="auto">
            <a:xfrm>
              <a:off x="4014117" y="1754188"/>
              <a:ext cx="341066" cy="344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...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13768" y="4084712"/>
            <a:ext cx="4988408" cy="2993066"/>
            <a:chOff x="6105338" y="260648"/>
            <a:chExt cx="2494204" cy="1496533"/>
          </a:xfrm>
        </p:grpSpPr>
        <p:cxnSp>
          <p:nvCxnSpPr>
            <p:cNvPr id="75" name="Straight Arrow Connector 74"/>
            <p:cNvCxnSpPr/>
            <p:nvPr/>
          </p:nvCxnSpPr>
          <p:spPr bwMode="auto">
            <a:xfrm flipV="1">
              <a:off x="6473011" y="1556046"/>
              <a:ext cx="2030730" cy="95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76" name="Straight Arrow Connector 75"/>
            <p:cNvCxnSpPr/>
            <p:nvPr/>
          </p:nvCxnSpPr>
          <p:spPr bwMode="auto">
            <a:xfrm flipV="1">
              <a:off x="6473011" y="260648"/>
              <a:ext cx="0" cy="129635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6105338" y="328940"/>
              <a:ext cx="299922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|H|</a:t>
              </a:r>
              <a:r>
                <a:rPr kumimoji="0" lang="en-GB" sz="20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8" name="TextBox 58"/>
            <p:cNvSpPr txBox="1">
              <a:spLocks noChangeArrowheads="1"/>
            </p:cNvSpPr>
            <p:nvPr/>
          </p:nvSpPr>
          <p:spPr bwMode="auto">
            <a:xfrm>
              <a:off x="6380470" y="1557126"/>
              <a:ext cx="163667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9" name="TextBox 58"/>
            <p:cNvSpPr txBox="1">
              <a:spLocks noChangeArrowheads="1"/>
            </p:cNvSpPr>
            <p:nvPr/>
          </p:nvSpPr>
          <p:spPr bwMode="auto">
            <a:xfrm>
              <a:off x="8110084" y="1556174"/>
              <a:ext cx="162865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p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0" name="TextBox 58"/>
            <p:cNvSpPr txBox="1">
              <a:spLocks noChangeArrowheads="1"/>
            </p:cNvSpPr>
            <p:nvPr/>
          </p:nvSpPr>
          <p:spPr bwMode="auto">
            <a:xfrm>
              <a:off x="7234875" y="1554774"/>
              <a:ext cx="218169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w</a:t>
              </a:r>
              <a:r>
                <a:rPr kumimoji="0" lang="en-GB" sz="20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58"/>
            <p:cNvSpPr txBox="1">
              <a:spLocks noChangeArrowheads="1"/>
            </p:cNvSpPr>
            <p:nvPr/>
          </p:nvSpPr>
          <p:spPr bwMode="auto">
            <a:xfrm>
              <a:off x="6279223" y="489102"/>
              <a:ext cx="163667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grpSp>
          <p:nvGrpSpPr>
            <p:cNvPr id="82" name="Group 72"/>
            <p:cNvGrpSpPr>
              <a:grpSpLocks/>
            </p:cNvGrpSpPr>
            <p:nvPr/>
          </p:nvGrpSpPr>
          <p:grpSpPr bwMode="auto">
            <a:xfrm>
              <a:off x="6472626" y="642261"/>
              <a:ext cx="1728410" cy="907189"/>
              <a:chOff x="5579641" y="2276872"/>
              <a:chExt cx="2880791" cy="1512168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7596483" y="2277438"/>
                <a:ext cx="0" cy="1511485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7596483" y="3788923"/>
                <a:ext cx="863632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569333" y="2277438"/>
                <a:ext cx="1027150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6569333" y="2277438"/>
                <a:ext cx="0" cy="1511485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580283" y="3788923"/>
                <a:ext cx="989050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83" name="Straight Arrow Connector 82"/>
            <p:cNvCxnSpPr/>
            <p:nvPr/>
          </p:nvCxnSpPr>
          <p:spPr bwMode="auto">
            <a:xfrm>
              <a:off x="7077849" y="517823"/>
              <a:ext cx="604837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dash"/>
              <a:headEnd type="arrow"/>
              <a:tailEnd type="arrow"/>
            </a:ln>
            <a:effectLst/>
          </p:spPr>
        </p:cxnSp>
        <p:sp>
          <p:nvSpPr>
            <p:cNvPr id="84" name="Rectangle 96"/>
            <p:cNvSpPr>
              <a:spLocks noChangeArrowheads="1"/>
            </p:cNvSpPr>
            <p:nvPr/>
          </p:nvSpPr>
          <p:spPr bwMode="auto">
            <a:xfrm>
              <a:off x="7281282" y="332656"/>
              <a:ext cx="17809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B</a:t>
              </a:r>
              <a:endPara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Rectangle 100"/>
            <p:cNvSpPr>
              <a:spLocks noChangeArrowheads="1"/>
            </p:cNvSpPr>
            <p:nvPr/>
          </p:nvSpPr>
          <p:spPr bwMode="auto">
            <a:xfrm>
              <a:off x="7770629" y="517823"/>
              <a:ext cx="828913" cy="230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Band-pass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/>
          </p:cNvSpPr>
          <p:nvPr/>
        </p:nvSpPr>
        <p:spPr bwMode="auto">
          <a:xfrm>
            <a:off x="114300" y="1130300"/>
            <a:ext cx="12814300" cy="854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81000" indent="-381000" algn="l">
              <a:spcBef>
                <a:spcPts val="600"/>
              </a:spcBef>
              <a:buSzPct val="15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Consider cascade of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peaking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or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shelving filters</a:t>
            </a: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Add a boost or notch to a specific frequency band</a:t>
            </a:r>
          </a:p>
          <a:p>
            <a:pPr marL="1079500" lvl="1" indent="-317500" algn="l">
              <a:spcBef>
                <a:spcPts val="600"/>
              </a:spcBef>
              <a:buSzPct val="100000"/>
              <a:buFont typeface="Arial" charset="0"/>
              <a:buChar char="-"/>
            </a:pPr>
            <a:r>
              <a:rPr lang="en-US" sz="30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Top and bottom bands may be shelving filters which extend to edge of spectrum</a:t>
            </a:r>
          </a:p>
          <a:p>
            <a:pPr marL="381000" indent="-381000" algn="l"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Each filter has </a:t>
            </a:r>
            <a:r>
              <a:rPr lang="en-US" sz="3600" dirty="0" smtClean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gain </a:t>
            </a: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of </a:t>
            </a:r>
            <a:r>
              <a:rPr lang="en-US" sz="36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1</a:t>
            </a: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 outside the band</a:t>
            </a: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endParaRPr lang="en-US" sz="3600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50000"/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4900"/>
              </a:spcBef>
              <a:buSzPct val="15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Arrange filters in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series</a:t>
            </a:r>
            <a:endParaRPr lang="en-US" dirty="0">
              <a:solidFill>
                <a:schemeClr val="tx1"/>
              </a:solidFill>
              <a:latin typeface="Arial" charset="0"/>
              <a:cs typeface="Arial" charset="0"/>
              <a:sym typeface="Arial" charset="0"/>
            </a:endParaRPr>
          </a:p>
          <a:p>
            <a:pPr marL="381000" indent="-381000" algn="l">
              <a:spcBef>
                <a:spcPts val="600"/>
              </a:spcBef>
              <a:buSzPct val="100000"/>
              <a:buFont typeface="Lucida Grande" charset="0"/>
              <a:buChar char="‣"/>
            </a:pPr>
            <a:r>
              <a:rPr lang="en-US" sz="3600" dirty="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Each takes its input from the previous filter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Series implementation</a:t>
            </a:r>
          </a:p>
        </p:txBody>
      </p:sp>
      <p:sp>
        <p:nvSpPr>
          <p:cNvPr id="12292" name="Line 3"/>
          <p:cNvSpPr>
            <a:spLocks noChangeShapeType="1"/>
          </p:cNvSpPr>
          <p:nvPr/>
        </p:nvSpPr>
        <p:spPr bwMode="auto">
          <a:xfrm flipH="1">
            <a:off x="850900" y="5626100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4"/>
          <p:cNvSpPr>
            <a:spLocks/>
          </p:cNvSpPr>
          <p:nvPr/>
        </p:nvSpPr>
        <p:spPr bwMode="auto">
          <a:xfrm>
            <a:off x="280988" y="5422900"/>
            <a:ext cx="54451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x[n]</a:t>
            </a:r>
          </a:p>
        </p:txBody>
      </p:sp>
      <p:grpSp>
        <p:nvGrpSpPr>
          <p:cNvPr id="12294" name="Group 12"/>
          <p:cNvGrpSpPr>
            <a:grpSpLocks/>
          </p:cNvGrpSpPr>
          <p:nvPr/>
        </p:nvGrpSpPr>
        <p:grpSpPr bwMode="auto">
          <a:xfrm>
            <a:off x="3162300" y="5092700"/>
            <a:ext cx="1727200" cy="1039813"/>
            <a:chOff x="0" y="0"/>
            <a:chExt cx="1088" cy="655"/>
          </a:xfrm>
        </p:grpSpPr>
        <p:sp>
          <p:nvSpPr>
            <p:cNvPr id="12363" name="Rectangle 5"/>
            <p:cNvSpPr>
              <a:spLocks/>
            </p:cNvSpPr>
            <p:nvPr/>
          </p:nvSpPr>
          <p:spPr bwMode="auto">
            <a:xfrm>
              <a:off x="0" y="7"/>
              <a:ext cx="1088" cy="6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4" name="Line 6"/>
            <p:cNvSpPr>
              <a:spLocks noChangeShapeType="1"/>
            </p:cNvSpPr>
            <p:nvPr/>
          </p:nvSpPr>
          <p:spPr bwMode="auto">
            <a:xfrm flipH="1">
              <a:off x="101" y="393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5" name="Line 7"/>
            <p:cNvSpPr>
              <a:spLocks noChangeShapeType="1"/>
            </p:cNvSpPr>
            <p:nvPr/>
          </p:nvSpPr>
          <p:spPr bwMode="auto">
            <a:xfrm flipH="1">
              <a:off x="718" y="393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6" name="Line 8"/>
            <p:cNvSpPr>
              <a:spLocks noChangeShapeType="1"/>
            </p:cNvSpPr>
            <p:nvPr/>
          </p:nvSpPr>
          <p:spPr bwMode="auto">
            <a:xfrm flipH="1">
              <a:off x="362" y="210"/>
              <a:ext cx="183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7" name="Line 9"/>
            <p:cNvSpPr>
              <a:spLocks noChangeShapeType="1"/>
            </p:cNvSpPr>
            <p:nvPr/>
          </p:nvSpPr>
          <p:spPr bwMode="auto">
            <a:xfrm>
              <a:off x="544" y="211"/>
              <a:ext cx="18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8" name="Rectangle 10"/>
            <p:cNvSpPr>
              <a:spLocks/>
            </p:cNvSpPr>
            <p:nvPr/>
          </p:nvSpPr>
          <p:spPr bwMode="auto">
            <a:xfrm>
              <a:off x="112" y="0"/>
              <a:ext cx="853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Peak/Notch</a:t>
              </a:r>
            </a:p>
          </p:txBody>
        </p:sp>
        <p:sp>
          <p:nvSpPr>
            <p:cNvPr id="12369" name="Rectangle 11"/>
            <p:cNvSpPr>
              <a:spLocks/>
            </p:cNvSpPr>
            <p:nvPr/>
          </p:nvSpPr>
          <p:spPr bwMode="auto">
            <a:xfrm>
              <a:off x="304" y="422"/>
              <a:ext cx="505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100Hz</a:t>
              </a:r>
            </a:p>
          </p:txBody>
        </p:sp>
      </p:grpSp>
      <p:grpSp>
        <p:nvGrpSpPr>
          <p:cNvPr id="12295" name="Group 20"/>
          <p:cNvGrpSpPr>
            <a:grpSpLocks/>
          </p:cNvGrpSpPr>
          <p:nvPr/>
        </p:nvGrpSpPr>
        <p:grpSpPr bwMode="auto">
          <a:xfrm>
            <a:off x="5181600" y="5092700"/>
            <a:ext cx="1727200" cy="1039813"/>
            <a:chOff x="0" y="0"/>
            <a:chExt cx="1088" cy="655"/>
          </a:xfrm>
        </p:grpSpPr>
        <p:sp>
          <p:nvSpPr>
            <p:cNvPr id="12356" name="Rectangle 13"/>
            <p:cNvSpPr>
              <a:spLocks/>
            </p:cNvSpPr>
            <p:nvPr/>
          </p:nvSpPr>
          <p:spPr bwMode="auto">
            <a:xfrm>
              <a:off x="0" y="7"/>
              <a:ext cx="1088" cy="6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7" name="Line 14"/>
            <p:cNvSpPr>
              <a:spLocks noChangeShapeType="1"/>
            </p:cNvSpPr>
            <p:nvPr/>
          </p:nvSpPr>
          <p:spPr bwMode="auto">
            <a:xfrm flipH="1">
              <a:off x="101" y="393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8" name="Line 15"/>
            <p:cNvSpPr>
              <a:spLocks noChangeShapeType="1"/>
            </p:cNvSpPr>
            <p:nvPr/>
          </p:nvSpPr>
          <p:spPr bwMode="auto">
            <a:xfrm flipH="1">
              <a:off x="718" y="393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9" name="Line 16"/>
            <p:cNvSpPr>
              <a:spLocks noChangeShapeType="1"/>
            </p:cNvSpPr>
            <p:nvPr/>
          </p:nvSpPr>
          <p:spPr bwMode="auto">
            <a:xfrm flipH="1">
              <a:off x="362" y="210"/>
              <a:ext cx="183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0" name="Line 17"/>
            <p:cNvSpPr>
              <a:spLocks noChangeShapeType="1"/>
            </p:cNvSpPr>
            <p:nvPr/>
          </p:nvSpPr>
          <p:spPr bwMode="auto">
            <a:xfrm>
              <a:off x="544" y="211"/>
              <a:ext cx="18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61" name="Rectangle 18"/>
            <p:cNvSpPr>
              <a:spLocks/>
            </p:cNvSpPr>
            <p:nvPr/>
          </p:nvSpPr>
          <p:spPr bwMode="auto">
            <a:xfrm>
              <a:off x="112" y="0"/>
              <a:ext cx="853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Peak/Notch</a:t>
              </a:r>
            </a:p>
          </p:txBody>
        </p:sp>
        <p:sp>
          <p:nvSpPr>
            <p:cNvPr id="12362" name="Rectangle 19"/>
            <p:cNvSpPr>
              <a:spLocks/>
            </p:cNvSpPr>
            <p:nvPr/>
          </p:nvSpPr>
          <p:spPr bwMode="auto">
            <a:xfrm>
              <a:off x="304" y="422"/>
              <a:ext cx="505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200Hz</a:t>
              </a:r>
            </a:p>
          </p:txBody>
        </p:sp>
      </p:grpSp>
      <p:grpSp>
        <p:nvGrpSpPr>
          <p:cNvPr id="12296" name="Group 28"/>
          <p:cNvGrpSpPr>
            <a:grpSpLocks/>
          </p:cNvGrpSpPr>
          <p:nvPr/>
        </p:nvGrpSpPr>
        <p:grpSpPr bwMode="auto">
          <a:xfrm>
            <a:off x="8166100" y="5092700"/>
            <a:ext cx="1727200" cy="1039813"/>
            <a:chOff x="0" y="0"/>
            <a:chExt cx="1088" cy="655"/>
          </a:xfrm>
        </p:grpSpPr>
        <p:sp>
          <p:nvSpPr>
            <p:cNvPr id="12349" name="Rectangle 21"/>
            <p:cNvSpPr>
              <a:spLocks/>
            </p:cNvSpPr>
            <p:nvPr/>
          </p:nvSpPr>
          <p:spPr bwMode="auto">
            <a:xfrm>
              <a:off x="0" y="7"/>
              <a:ext cx="1088" cy="6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0" name="Line 22"/>
            <p:cNvSpPr>
              <a:spLocks noChangeShapeType="1"/>
            </p:cNvSpPr>
            <p:nvPr/>
          </p:nvSpPr>
          <p:spPr bwMode="auto">
            <a:xfrm flipH="1">
              <a:off x="101" y="393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1" name="Line 23"/>
            <p:cNvSpPr>
              <a:spLocks noChangeShapeType="1"/>
            </p:cNvSpPr>
            <p:nvPr/>
          </p:nvSpPr>
          <p:spPr bwMode="auto">
            <a:xfrm flipH="1">
              <a:off x="718" y="393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2" name="Line 24"/>
            <p:cNvSpPr>
              <a:spLocks noChangeShapeType="1"/>
            </p:cNvSpPr>
            <p:nvPr/>
          </p:nvSpPr>
          <p:spPr bwMode="auto">
            <a:xfrm flipH="1">
              <a:off x="362" y="210"/>
              <a:ext cx="183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3" name="Line 25"/>
            <p:cNvSpPr>
              <a:spLocks noChangeShapeType="1"/>
            </p:cNvSpPr>
            <p:nvPr/>
          </p:nvSpPr>
          <p:spPr bwMode="auto">
            <a:xfrm>
              <a:off x="544" y="211"/>
              <a:ext cx="18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54" name="Rectangle 26"/>
            <p:cNvSpPr>
              <a:spLocks/>
            </p:cNvSpPr>
            <p:nvPr/>
          </p:nvSpPr>
          <p:spPr bwMode="auto">
            <a:xfrm>
              <a:off x="112" y="0"/>
              <a:ext cx="853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Peak/Notch</a:t>
              </a:r>
            </a:p>
          </p:txBody>
        </p:sp>
        <p:sp>
          <p:nvSpPr>
            <p:cNvPr id="12355" name="Rectangle 27"/>
            <p:cNvSpPr>
              <a:spLocks/>
            </p:cNvSpPr>
            <p:nvPr/>
          </p:nvSpPr>
          <p:spPr bwMode="auto">
            <a:xfrm>
              <a:off x="224" y="424"/>
              <a:ext cx="64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6.4kHz</a:t>
              </a:r>
            </a:p>
          </p:txBody>
        </p:sp>
      </p:grpSp>
      <p:sp>
        <p:nvSpPr>
          <p:cNvPr id="12297" name="Rectangle 29"/>
          <p:cNvSpPr>
            <a:spLocks/>
          </p:cNvSpPr>
          <p:nvPr/>
        </p:nvSpPr>
        <p:spPr bwMode="auto">
          <a:xfrm>
            <a:off x="10287000" y="6704013"/>
            <a:ext cx="1727200" cy="10302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8" name="Line 30"/>
          <p:cNvSpPr>
            <a:spLocks noChangeShapeType="1"/>
          </p:cNvSpPr>
          <p:nvPr/>
        </p:nvSpPr>
        <p:spPr bwMode="auto">
          <a:xfrm flipH="1">
            <a:off x="10447338" y="7316788"/>
            <a:ext cx="4333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9" name="Line 31"/>
          <p:cNvSpPr>
            <a:spLocks noChangeShapeType="1"/>
          </p:cNvSpPr>
          <p:nvPr/>
        </p:nvSpPr>
        <p:spPr bwMode="auto">
          <a:xfrm flipH="1">
            <a:off x="10861675" y="7026275"/>
            <a:ext cx="290513" cy="2905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0" name="Line 32"/>
          <p:cNvSpPr>
            <a:spLocks noChangeShapeType="1"/>
          </p:cNvSpPr>
          <p:nvPr/>
        </p:nvSpPr>
        <p:spPr bwMode="auto">
          <a:xfrm>
            <a:off x="11150600" y="7027863"/>
            <a:ext cx="6842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1" name="Rectangle 33"/>
          <p:cNvSpPr>
            <a:spLocks/>
          </p:cNvSpPr>
          <p:nvPr/>
        </p:nvSpPr>
        <p:spPr bwMode="auto">
          <a:xfrm>
            <a:off x="10464800" y="6692900"/>
            <a:ext cx="1354138" cy="357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17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Shelving HP</a:t>
            </a:r>
          </a:p>
        </p:txBody>
      </p:sp>
      <p:sp>
        <p:nvSpPr>
          <p:cNvPr id="12302" name="Rectangle 34"/>
          <p:cNvSpPr>
            <a:spLocks/>
          </p:cNvSpPr>
          <p:nvPr/>
        </p:nvSpPr>
        <p:spPr bwMode="auto">
          <a:xfrm>
            <a:off x="10642600" y="7364413"/>
            <a:ext cx="1016000" cy="35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18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12.8kHz</a:t>
            </a:r>
          </a:p>
        </p:txBody>
      </p:sp>
      <p:grpSp>
        <p:nvGrpSpPr>
          <p:cNvPr id="12303" name="Group 42"/>
          <p:cNvGrpSpPr>
            <a:grpSpLocks/>
          </p:cNvGrpSpPr>
          <p:nvPr/>
        </p:nvGrpSpPr>
        <p:grpSpPr bwMode="auto">
          <a:xfrm>
            <a:off x="1130300" y="5092700"/>
            <a:ext cx="1727200" cy="1039813"/>
            <a:chOff x="0" y="0"/>
            <a:chExt cx="1088" cy="655"/>
          </a:xfrm>
        </p:grpSpPr>
        <p:sp>
          <p:nvSpPr>
            <p:cNvPr id="12342" name="Rectangle 35"/>
            <p:cNvSpPr>
              <a:spLocks/>
            </p:cNvSpPr>
            <p:nvPr/>
          </p:nvSpPr>
          <p:spPr bwMode="auto">
            <a:xfrm>
              <a:off x="0" y="7"/>
              <a:ext cx="1088" cy="6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3" name="Line 36"/>
            <p:cNvSpPr>
              <a:spLocks noChangeShapeType="1"/>
            </p:cNvSpPr>
            <p:nvPr/>
          </p:nvSpPr>
          <p:spPr bwMode="auto">
            <a:xfrm flipH="1">
              <a:off x="101" y="393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4" name="Line 37"/>
            <p:cNvSpPr>
              <a:spLocks noChangeShapeType="1"/>
            </p:cNvSpPr>
            <p:nvPr/>
          </p:nvSpPr>
          <p:spPr bwMode="auto">
            <a:xfrm flipH="1">
              <a:off x="718" y="393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5" name="Line 38"/>
            <p:cNvSpPr>
              <a:spLocks noChangeShapeType="1"/>
            </p:cNvSpPr>
            <p:nvPr/>
          </p:nvSpPr>
          <p:spPr bwMode="auto">
            <a:xfrm flipH="1">
              <a:off x="362" y="210"/>
              <a:ext cx="183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6" name="Line 39"/>
            <p:cNvSpPr>
              <a:spLocks noChangeShapeType="1"/>
            </p:cNvSpPr>
            <p:nvPr/>
          </p:nvSpPr>
          <p:spPr bwMode="auto">
            <a:xfrm>
              <a:off x="544" y="211"/>
              <a:ext cx="18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7" name="Rectangle 40"/>
            <p:cNvSpPr>
              <a:spLocks/>
            </p:cNvSpPr>
            <p:nvPr/>
          </p:nvSpPr>
          <p:spPr bwMode="auto">
            <a:xfrm>
              <a:off x="112" y="0"/>
              <a:ext cx="853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 dirty="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Peak/Notch</a:t>
              </a:r>
            </a:p>
          </p:txBody>
        </p:sp>
        <p:sp>
          <p:nvSpPr>
            <p:cNvPr id="12348" name="Rectangle 41"/>
            <p:cNvSpPr>
              <a:spLocks/>
            </p:cNvSpPr>
            <p:nvPr/>
          </p:nvSpPr>
          <p:spPr bwMode="auto">
            <a:xfrm>
              <a:off x="304" y="422"/>
              <a:ext cx="505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50Hz</a:t>
              </a:r>
            </a:p>
          </p:txBody>
        </p:sp>
      </p:grpSp>
      <p:sp>
        <p:nvSpPr>
          <p:cNvPr id="12304" name="Rectangle 43"/>
          <p:cNvSpPr>
            <a:spLocks/>
          </p:cNvSpPr>
          <p:nvPr/>
        </p:nvSpPr>
        <p:spPr bwMode="auto">
          <a:xfrm>
            <a:off x="7158038" y="4946650"/>
            <a:ext cx="727075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57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...</a:t>
            </a:r>
          </a:p>
        </p:txBody>
      </p:sp>
      <p:sp>
        <p:nvSpPr>
          <p:cNvPr id="12305" name="Line 44"/>
          <p:cNvSpPr>
            <a:spLocks noChangeShapeType="1"/>
          </p:cNvSpPr>
          <p:nvPr/>
        </p:nvSpPr>
        <p:spPr bwMode="auto">
          <a:xfrm flipH="1">
            <a:off x="2870200" y="5626100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6" name="Line 45"/>
          <p:cNvSpPr>
            <a:spLocks noChangeShapeType="1"/>
          </p:cNvSpPr>
          <p:nvPr/>
        </p:nvSpPr>
        <p:spPr bwMode="auto">
          <a:xfrm flipH="1">
            <a:off x="4889500" y="5626100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7" name="Line 46"/>
          <p:cNvSpPr>
            <a:spLocks noChangeShapeType="1"/>
          </p:cNvSpPr>
          <p:nvPr/>
        </p:nvSpPr>
        <p:spPr bwMode="auto">
          <a:xfrm flipH="1">
            <a:off x="6908800" y="5626100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8" name="Line 47"/>
          <p:cNvSpPr>
            <a:spLocks noChangeShapeType="1"/>
          </p:cNvSpPr>
          <p:nvPr/>
        </p:nvSpPr>
        <p:spPr bwMode="auto">
          <a:xfrm flipH="1">
            <a:off x="7899400" y="5626100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09" name="Line 48"/>
          <p:cNvSpPr>
            <a:spLocks noChangeShapeType="1"/>
          </p:cNvSpPr>
          <p:nvPr/>
        </p:nvSpPr>
        <p:spPr bwMode="auto">
          <a:xfrm flipH="1">
            <a:off x="9906000" y="5626100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0" name="Line 49"/>
          <p:cNvSpPr>
            <a:spLocks noChangeShapeType="1"/>
          </p:cNvSpPr>
          <p:nvPr/>
        </p:nvSpPr>
        <p:spPr bwMode="auto">
          <a:xfrm flipH="1">
            <a:off x="11887200" y="5626100"/>
            <a:ext cx="26511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1" name="Rectangle 50"/>
          <p:cNvSpPr>
            <a:spLocks/>
          </p:cNvSpPr>
          <p:nvPr/>
        </p:nvSpPr>
        <p:spPr bwMode="auto">
          <a:xfrm>
            <a:off x="12179300" y="5422900"/>
            <a:ext cx="542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y[n]</a:t>
            </a:r>
          </a:p>
        </p:txBody>
      </p:sp>
      <p:sp>
        <p:nvSpPr>
          <p:cNvPr id="12312" name="Line 51"/>
          <p:cNvSpPr>
            <a:spLocks noChangeShapeType="1"/>
          </p:cNvSpPr>
          <p:nvPr/>
        </p:nvSpPr>
        <p:spPr bwMode="auto">
          <a:xfrm rot="10800000" flipH="1">
            <a:off x="1993900" y="4622800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3" name="Rectangle 52"/>
          <p:cNvSpPr>
            <a:spLocks/>
          </p:cNvSpPr>
          <p:nvPr/>
        </p:nvSpPr>
        <p:spPr bwMode="auto">
          <a:xfrm>
            <a:off x="1343025" y="3848100"/>
            <a:ext cx="12858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Boost/Cut</a:t>
            </a:r>
          </a:p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Level</a:t>
            </a:r>
          </a:p>
        </p:txBody>
      </p:sp>
      <p:sp>
        <p:nvSpPr>
          <p:cNvPr id="12314" name="Line 53"/>
          <p:cNvSpPr>
            <a:spLocks noChangeShapeType="1"/>
          </p:cNvSpPr>
          <p:nvPr/>
        </p:nvSpPr>
        <p:spPr bwMode="auto">
          <a:xfrm rot="10800000" flipH="1">
            <a:off x="4025900" y="4622800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5" name="Rectangle 54"/>
          <p:cNvSpPr>
            <a:spLocks/>
          </p:cNvSpPr>
          <p:nvPr/>
        </p:nvSpPr>
        <p:spPr bwMode="auto">
          <a:xfrm>
            <a:off x="3378200" y="3848100"/>
            <a:ext cx="1284288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Boost/Cut</a:t>
            </a:r>
          </a:p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Level</a:t>
            </a:r>
          </a:p>
        </p:txBody>
      </p:sp>
      <p:sp>
        <p:nvSpPr>
          <p:cNvPr id="12316" name="Line 55"/>
          <p:cNvSpPr>
            <a:spLocks noChangeShapeType="1"/>
          </p:cNvSpPr>
          <p:nvPr/>
        </p:nvSpPr>
        <p:spPr bwMode="auto">
          <a:xfrm rot="10800000" flipH="1">
            <a:off x="6057900" y="4622800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7" name="Rectangle 56"/>
          <p:cNvSpPr>
            <a:spLocks/>
          </p:cNvSpPr>
          <p:nvPr/>
        </p:nvSpPr>
        <p:spPr bwMode="auto">
          <a:xfrm>
            <a:off x="5410200" y="3848100"/>
            <a:ext cx="1284288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Boost/Cut</a:t>
            </a:r>
          </a:p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Level</a:t>
            </a:r>
          </a:p>
        </p:txBody>
      </p:sp>
      <p:sp>
        <p:nvSpPr>
          <p:cNvPr id="12318" name="Line 57"/>
          <p:cNvSpPr>
            <a:spLocks noChangeShapeType="1"/>
          </p:cNvSpPr>
          <p:nvPr/>
        </p:nvSpPr>
        <p:spPr bwMode="auto">
          <a:xfrm rot="10800000" flipH="1">
            <a:off x="9017000" y="4622800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9" name="Rectangle 58"/>
          <p:cNvSpPr>
            <a:spLocks/>
          </p:cNvSpPr>
          <p:nvPr/>
        </p:nvSpPr>
        <p:spPr bwMode="auto">
          <a:xfrm>
            <a:off x="8369300" y="3848100"/>
            <a:ext cx="1284288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Boost/Cut</a:t>
            </a:r>
          </a:p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Level</a:t>
            </a:r>
          </a:p>
        </p:txBody>
      </p:sp>
      <p:sp>
        <p:nvSpPr>
          <p:cNvPr id="12320" name="Line 59"/>
          <p:cNvSpPr>
            <a:spLocks noChangeShapeType="1"/>
          </p:cNvSpPr>
          <p:nvPr/>
        </p:nvSpPr>
        <p:spPr bwMode="auto">
          <a:xfrm rot="10800000" flipH="1">
            <a:off x="11049000" y="4622800"/>
            <a:ext cx="0" cy="4635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1" name="Rectangle 60"/>
          <p:cNvSpPr>
            <a:spLocks/>
          </p:cNvSpPr>
          <p:nvPr/>
        </p:nvSpPr>
        <p:spPr bwMode="auto">
          <a:xfrm>
            <a:off x="10401300" y="3848100"/>
            <a:ext cx="1284288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Boost/Cut</a:t>
            </a:r>
          </a:p>
          <a:p>
            <a:r>
              <a:rPr lang="en-US" sz="21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Level</a:t>
            </a:r>
          </a:p>
        </p:txBody>
      </p:sp>
      <p:grpSp>
        <p:nvGrpSpPr>
          <p:cNvPr id="12322" name="Group 67"/>
          <p:cNvGrpSpPr>
            <a:grpSpLocks/>
          </p:cNvGrpSpPr>
          <p:nvPr/>
        </p:nvGrpSpPr>
        <p:grpSpPr bwMode="auto">
          <a:xfrm>
            <a:off x="1130300" y="6692900"/>
            <a:ext cx="1727200" cy="1041400"/>
            <a:chOff x="0" y="0"/>
            <a:chExt cx="1088" cy="655"/>
          </a:xfrm>
        </p:grpSpPr>
        <p:sp>
          <p:nvSpPr>
            <p:cNvPr id="12336" name="Rectangle 61"/>
            <p:cNvSpPr>
              <a:spLocks/>
            </p:cNvSpPr>
            <p:nvPr/>
          </p:nvSpPr>
          <p:spPr bwMode="auto">
            <a:xfrm>
              <a:off x="0" y="7"/>
              <a:ext cx="1088" cy="6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7" name="Line 62"/>
            <p:cNvSpPr>
              <a:spLocks noChangeShapeType="1"/>
            </p:cNvSpPr>
            <p:nvPr/>
          </p:nvSpPr>
          <p:spPr bwMode="auto">
            <a:xfrm flipH="1">
              <a:off x="718" y="393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8" name="Line 63"/>
            <p:cNvSpPr>
              <a:spLocks noChangeShapeType="1"/>
            </p:cNvSpPr>
            <p:nvPr/>
          </p:nvSpPr>
          <p:spPr bwMode="auto">
            <a:xfrm flipH="1">
              <a:off x="181" y="218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9" name="Line 64"/>
            <p:cNvSpPr>
              <a:spLocks noChangeShapeType="1"/>
            </p:cNvSpPr>
            <p:nvPr/>
          </p:nvSpPr>
          <p:spPr bwMode="auto">
            <a:xfrm>
              <a:off x="544" y="211"/>
              <a:ext cx="18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40" name="Rectangle 65"/>
            <p:cNvSpPr>
              <a:spLocks/>
            </p:cNvSpPr>
            <p:nvPr/>
          </p:nvSpPr>
          <p:spPr bwMode="auto">
            <a:xfrm>
              <a:off x="112" y="0"/>
              <a:ext cx="853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Shelving LP</a:t>
              </a:r>
            </a:p>
          </p:txBody>
        </p:sp>
        <p:sp>
          <p:nvSpPr>
            <p:cNvPr id="12341" name="Rectangle 66"/>
            <p:cNvSpPr>
              <a:spLocks/>
            </p:cNvSpPr>
            <p:nvPr/>
          </p:nvSpPr>
          <p:spPr bwMode="auto">
            <a:xfrm>
              <a:off x="304" y="422"/>
              <a:ext cx="505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50Hz</a:t>
              </a:r>
            </a:p>
          </p:txBody>
        </p:sp>
      </p:grpSp>
      <p:grpSp>
        <p:nvGrpSpPr>
          <p:cNvPr id="12323" name="Group 75"/>
          <p:cNvGrpSpPr>
            <a:grpSpLocks/>
          </p:cNvGrpSpPr>
          <p:nvPr/>
        </p:nvGrpSpPr>
        <p:grpSpPr bwMode="auto">
          <a:xfrm>
            <a:off x="10172700" y="5092700"/>
            <a:ext cx="1727200" cy="1039813"/>
            <a:chOff x="0" y="0"/>
            <a:chExt cx="1088" cy="655"/>
          </a:xfrm>
        </p:grpSpPr>
        <p:sp>
          <p:nvSpPr>
            <p:cNvPr id="12329" name="Rectangle 68"/>
            <p:cNvSpPr>
              <a:spLocks/>
            </p:cNvSpPr>
            <p:nvPr/>
          </p:nvSpPr>
          <p:spPr bwMode="auto">
            <a:xfrm>
              <a:off x="0" y="7"/>
              <a:ext cx="1088" cy="64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0" name="Line 69"/>
            <p:cNvSpPr>
              <a:spLocks noChangeShapeType="1"/>
            </p:cNvSpPr>
            <p:nvPr/>
          </p:nvSpPr>
          <p:spPr bwMode="auto">
            <a:xfrm flipH="1">
              <a:off x="101" y="393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1" name="Line 70"/>
            <p:cNvSpPr>
              <a:spLocks noChangeShapeType="1"/>
            </p:cNvSpPr>
            <p:nvPr/>
          </p:nvSpPr>
          <p:spPr bwMode="auto">
            <a:xfrm flipH="1">
              <a:off x="718" y="393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2" name="Line 71"/>
            <p:cNvSpPr>
              <a:spLocks noChangeShapeType="1"/>
            </p:cNvSpPr>
            <p:nvPr/>
          </p:nvSpPr>
          <p:spPr bwMode="auto">
            <a:xfrm flipH="1">
              <a:off x="362" y="210"/>
              <a:ext cx="183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3" name="Line 72"/>
            <p:cNvSpPr>
              <a:spLocks noChangeShapeType="1"/>
            </p:cNvSpPr>
            <p:nvPr/>
          </p:nvSpPr>
          <p:spPr bwMode="auto">
            <a:xfrm>
              <a:off x="544" y="211"/>
              <a:ext cx="182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2334" name="Rectangle 73"/>
            <p:cNvSpPr>
              <a:spLocks/>
            </p:cNvSpPr>
            <p:nvPr/>
          </p:nvSpPr>
          <p:spPr bwMode="auto">
            <a:xfrm>
              <a:off x="112" y="0"/>
              <a:ext cx="853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Peak/Notch</a:t>
              </a:r>
            </a:p>
          </p:txBody>
        </p:sp>
        <p:sp>
          <p:nvSpPr>
            <p:cNvPr id="12335" name="Rectangle 74"/>
            <p:cNvSpPr>
              <a:spLocks/>
            </p:cNvSpPr>
            <p:nvPr/>
          </p:nvSpPr>
          <p:spPr bwMode="auto">
            <a:xfrm>
              <a:off x="224" y="423"/>
              <a:ext cx="640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lang="en-US" sz="1800">
                  <a:solidFill>
                    <a:schemeClr val="tx1"/>
                  </a:solidFill>
                  <a:latin typeface="Arial" charset="0"/>
                  <a:cs typeface="Arial" charset="0"/>
                  <a:sym typeface="Arial" charset="0"/>
                </a:rPr>
                <a:t>12.8kHz</a:t>
              </a:r>
            </a:p>
          </p:txBody>
        </p:sp>
      </p:grpSp>
      <p:sp>
        <p:nvSpPr>
          <p:cNvPr id="12324" name="Rectangle 76"/>
          <p:cNvSpPr>
            <a:spLocks/>
          </p:cNvSpPr>
          <p:nvPr/>
        </p:nvSpPr>
        <p:spPr bwMode="auto">
          <a:xfrm>
            <a:off x="1084263" y="7747000"/>
            <a:ext cx="1808162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(variation)</a:t>
            </a:r>
          </a:p>
        </p:txBody>
      </p:sp>
      <p:sp>
        <p:nvSpPr>
          <p:cNvPr id="12325" name="Rectangle 77"/>
          <p:cNvSpPr>
            <a:spLocks/>
          </p:cNvSpPr>
          <p:nvPr/>
        </p:nvSpPr>
        <p:spPr bwMode="auto">
          <a:xfrm>
            <a:off x="10299700" y="7747000"/>
            <a:ext cx="1806575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3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(variation)</a:t>
            </a:r>
          </a:p>
        </p:txBody>
      </p:sp>
      <p:pic>
        <p:nvPicPr>
          <p:cNvPr id="12326" name="Picture 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100" y="6413500"/>
            <a:ext cx="4065588" cy="254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2327" name="Rectangle 79"/>
          <p:cNvSpPr>
            <a:spLocks/>
          </p:cNvSpPr>
          <p:nvPr/>
        </p:nvSpPr>
        <p:spPr bwMode="auto">
          <a:xfrm>
            <a:off x="3625850" y="6292850"/>
            <a:ext cx="2439988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7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Gain of 1 (0dB)</a:t>
            </a:r>
          </a:p>
        </p:txBody>
      </p:sp>
      <p:sp>
        <p:nvSpPr>
          <p:cNvPr id="12328" name="Line 80"/>
          <p:cNvSpPr>
            <a:spLocks noChangeShapeType="1"/>
          </p:cNvSpPr>
          <p:nvPr/>
        </p:nvSpPr>
        <p:spPr bwMode="auto">
          <a:xfrm rot="10800000">
            <a:off x="4618038" y="6870700"/>
            <a:ext cx="1355725" cy="3540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using shelving filters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 smtClean="0"/>
              <a:t>Specify frequencies for </a:t>
            </a:r>
            <a:r>
              <a:rPr lang="en-GB" i="1" kern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kern="1200" baseline="30000" dirty="0" err="1" smtClean="0">
                <a:ea typeface="+mn-ea"/>
                <a:cs typeface="+mn-cs"/>
              </a:rPr>
              <a:t>th</a:t>
            </a:r>
            <a:r>
              <a:rPr lang="en-US" dirty="0" smtClean="0"/>
              <a:t> band</a:t>
            </a:r>
            <a:endParaRPr lang="en-US" dirty="0" smtClean="0">
              <a:latin typeface="Arial Italic" charset="0"/>
              <a:sym typeface="Arial Italic" charset="0"/>
            </a:endParaRPr>
          </a:p>
          <a:p>
            <a:pPr marL="1143000" lvl="1" eaLnBrk="1" hangingPunct="1"/>
            <a:r>
              <a:rPr lang="en-US" dirty="0" smtClean="0"/>
              <a:t>Let </a:t>
            </a:r>
            <a:r>
              <a:rPr lang="en-US" dirty="0" err="1" smtClean="0"/>
              <a:t>normalised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lower cutoff</a:t>
            </a:r>
            <a:r>
              <a:rPr lang="en-US" dirty="0" smtClean="0"/>
              <a:t> be </a:t>
            </a:r>
            <a:r>
              <a:rPr lang="en-GB" i="1" kern="1200" dirty="0" err="1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l,i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upper cutoff</a:t>
            </a:r>
            <a:r>
              <a:rPr lang="en-US" dirty="0" smtClean="0"/>
              <a:t> </a:t>
            </a:r>
            <a:r>
              <a:rPr lang="en-GB" i="1" kern="1200" dirty="0" err="1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u,i</a:t>
            </a:r>
            <a:r>
              <a:rPr lang="en-US" dirty="0" smtClean="0"/>
              <a:t> </a:t>
            </a:r>
          </a:p>
          <a:p>
            <a:pPr marL="1143000" lvl="1" eaLnBrk="1" hangingPunct="1"/>
            <a:r>
              <a:rPr lang="en-US" dirty="0" smtClean="0">
                <a:solidFill>
                  <a:srgbClr val="0000FF"/>
                </a:solidFill>
              </a:rPr>
              <a:t>Bandwidth</a:t>
            </a:r>
            <a:r>
              <a:rPr lang="en-US" dirty="0" smtClean="0"/>
              <a:t> 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GB" i="1" kern="1200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GB" i="1" kern="1200" dirty="0" err="1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u,i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kern="1200" dirty="0" smtClean="0"/>
              <a:t>-</a:t>
            </a:r>
            <a:r>
              <a:rPr lang="en-GB" i="1" kern="1200" dirty="0" err="1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l,i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/>
          </a:p>
          <a:p>
            <a:pPr marL="1143000" lvl="1" eaLnBrk="1" hangingPunct="1"/>
            <a:r>
              <a:rPr lang="en-US" dirty="0" smtClean="0">
                <a:solidFill>
                  <a:srgbClr val="0000FF"/>
                </a:solidFill>
              </a:rPr>
              <a:t>Centre frequency</a:t>
            </a:r>
            <a:r>
              <a:rPr lang="en-US" dirty="0" smtClean="0"/>
              <a:t> is </a:t>
            </a:r>
            <a:r>
              <a:rPr lang="en-US" dirty="0" smtClean="0"/>
              <a:t>approx. geometric </a:t>
            </a:r>
            <a:r>
              <a:rPr lang="en-US" dirty="0" smtClean="0"/>
              <a:t>mean </a:t>
            </a:r>
          </a:p>
          <a:p>
            <a:pPr marL="1143000" lvl="1" eaLnBrk="1" hangingPunct="1"/>
            <a:r>
              <a:rPr lang="en-US" dirty="0" smtClean="0"/>
              <a:t>Require frequency bands to be adjacent: </a:t>
            </a:r>
            <a:r>
              <a:rPr lang="en-GB" i="1" kern="1200" dirty="0" err="1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u,i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kern="1200" dirty="0" smtClean="0"/>
              <a:t>=</a:t>
            </a:r>
            <a:r>
              <a:rPr lang="en-GB" i="1" kern="1200" dirty="0" err="1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l,i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kern="12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en-US" dirty="0" smtClean="0"/>
          </a:p>
          <a:p>
            <a:pPr marL="635000" eaLnBrk="1" hangingPunct="1"/>
            <a:r>
              <a:rPr lang="en-US" dirty="0" smtClean="0">
                <a:solidFill>
                  <a:srgbClr val="0000FF"/>
                </a:solidFill>
              </a:rPr>
              <a:t>Logarithmic distribution</a:t>
            </a:r>
            <a:r>
              <a:rPr lang="en-US" dirty="0" smtClean="0"/>
              <a:t> specified as follows</a:t>
            </a:r>
          </a:p>
          <a:p>
            <a:pPr marL="1143000" lvl="1" eaLnBrk="1" hangingPunct="1"/>
            <a:r>
              <a:rPr lang="en-US" dirty="0" smtClean="0"/>
              <a:t>By cutoff frequencies </a:t>
            </a:r>
            <a:r>
              <a:rPr lang="en-GB" i="1" kern="1200" dirty="0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l,i</a:t>
            </a:r>
            <a:r>
              <a:rPr lang="en-GB" kern="12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en-GB" i="1" kern="1200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GB" i="1" kern="1200" dirty="0" err="1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kern="1200" dirty="0" smtClean="0">
                <a:latin typeface="Symbol" pitchFamily="18" charset="2"/>
                <a:cs typeface="Times New Roman" pitchFamily="18" charset="0"/>
              </a:rPr>
              <a:t> </a:t>
            </a:r>
            <a:endParaRPr lang="en-US" dirty="0" smtClean="0"/>
          </a:p>
          <a:p>
            <a:pPr marL="1143000" lvl="1" eaLnBrk="1" hangingPunct="1"/>
            <a:r>
              <a:rPr lang="en-US" dirty="0" smtClean="0"/>
              <a:t>Equivalently, by centre frequencies </a:t>
            </a:r>
            <a:r>
              <a:rPr lang="en-GB" i="1" kern="1200" dirty="0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c,i</a:t>
            </a:r>
            <a:r>
              <a:rPr lang="en-GB" kern="12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en-GB" i="1" kern="1200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GB" i="1" kern="1200" dirty="0" err="1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 smtClean="0"/>
          </a:p>
          <a:p>
            <a:pPr marL="1143000" lvl="1" eaLnBrk="1" hangingPunct="1"/>
            <a:r>
              <a:rPr lang="en-US" dirty="0" smtClean="0"/>
              <a:t>Implies 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kern="1200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=R</a:t>
            </a:r>
            <a:r>
              <a:rPr lang="en-GB" i="1" kern="1200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kern="1200" dirty="0" smtClean="0">
                <a:latin typeface="Symbol" pitchFamily="18" charset="2"/>
                <a:cs typeface="Times New Roman" pitchFamily="18" charset="0"/>
              </a:rPr>
              <a:t> </a:t>
            </a:r>
            <a:endParaRPr lang="en-US" dirty="0" smtClean="0"/>
          </a:p>
          <a:p>
            <a:pPr marL="1143000" lvl="1" eaLnBrk="1" hangingPunct="1"/>
            <a:r>
              <a:rPr lang="en-US" dirty="0" smtClean="0"/>
              <a:t>Notice: constant </a:t>
            </a:r>
            <a:r>
              <a:rPr lang="en-GB" i="1" kern="12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i="1" kern="1200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GB" i="1" kern="1200" dirty="0" err="1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c,i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/B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 smtClean="0"/>
          </a:p>
          <a:p>
            <a:pPr marL="1143000" lvl="1" eaLnBrk="1" hangingPunct="1"/>
            <a:r>
              <a:rPr lang="en-US" dirty="0" smtClean="0"/>
              <a:t>For octave </a:t>
            </a:r>
            <a:r>
              <a:rPr lang="en-US" dirty="0" err="1" smtClean="0"/>
              <a:t>equaliser</a:t>
            </a:r>
            <a:r>
              <a:rPr lang="en-US" dirty="0" smtClean="0"/>
              <a:t>, </a:t>
            </a:r>
            <a:r>
              <a:rPr lang="en-GB" i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R=2</a:t>
            </a:r>
            <a:endParaRPr lang="en-US" dirty="0" smtClean="0"/>
          </a:p>
          <a:p>
            <a:pPr marL="1143000" lvl="1" eaLnBrk="1" hangingPunct="1"/>
            <a:r>
              <a:rPr lang="en-US" dirty="0" smtClean="0"/>
              <a:t>For 1/3 octave </a:t>
            </a:r>
            <a:r>
              <a:rPr lang="en-US" dirty="0" err="1" smtClean="0"/>
              <a:t>equaliser</a:t>
            </a:r>
            <a:r>
              <a:rPr lang="en-US" dirty="0" smtClean="0"/>
              <a:t>, </a:t>
            </a:r>
            <a:r>
              <a:rPr lang="en-GB" i="1" kern="1200" dirty="0" smtClean="0">
                <a:latin typeface="Times New Roman" pitchFamily="18" charset="0"/>
                <a:ea typeface="+mn-ea"/>
                <a:cs typeface="Times New Roman" pitchFamily="18" charset="0"/>
              </a:rPr>
              <a:t>R= </a:t>
            </a:r>
            <a:endParaRPr lang="en-US" dirty="0" smtClean="0"/>
          </a:p>
        </p:txBody>
      </p:sp>
      <p:graphicFrame>
        <p:nvGraphicFramePr>
          <p:cNvPr id="13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009752"/>
              </p:ext>
            </p:extLst>
          </p:nvPr>
        </p:nvGraphicFramePr>
        <p:xfrm>
          <a:off x="10390832" y="3148608"/>
          <a:ext cx="2400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4" imgW="799753" imgH="241195" progId="Equation.DSMT4">
                  <p:embed/>
                </p:oleObj>
              </mc:Choice>
              <mc:Fallback>
                <p:oleObj name="Equation" r:id="rId4" imgW="799753" imgH="241195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0832" y="3148608"/>
                        <a:ext cx="24003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4"/>
          <p:cNvGraphicFramePr>
            <a:graphicFrameLocks noChangeAspect="1"/>
          </p:cNvGraphicFramePr>
          <p:nvPr/>
        </p:nvGraphicFramePr>
        <p:xfrm>
          <a:off x="7166322" y="8229177"/>
          <a:ext cx="17843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6" imgW="596641" imgH="203112" progId="Equation.DSMT4">
                  <p:embed/>
                </p:oleObj>
              </mc:Choice>
              <mc:Fallback>
                <p:oleObj name="Equation" r:id="rId6" imgW="596641" imgH="203112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6322" y="8229177"/>
                        <a:ext cx="1784350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Tone controls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301" y="988368"/>
            <a:ext cx="12814300" cy="8547100"/>
          </a:xfrm>
        </p:spPr>
        <p:txBody>
          <a:bodyPr anchor="t"/>
          <a:lstStyle/>
          <a:p>
            <a:pPr marL="634968" eaLnBrk="1" hangingPunct="1"/>
            <a:r>
              <a:rPr lang="en-US" sz="4000" dirty="0" smtClean="0"/>
              <a:t>Most common </a:t>
            </a:r>
            <a:r>
              <a:rPr lang="en-US" sz="4000" dirty="0" err="1" smtClean="0"/>
              <a:t>equalisation</a:t>
            </a:r>
            <a:r>
              <a:rPr lang="en-US" sz="4000" dirty="0" smtClean="0"/>
              <a:t> is the </a:t>
            </a:r>
            <a:r>
              <a:rPr lang="en-US" sz="4000" dirty="0" smtClean="0">
                <a:solidFill>
                  <a:srgbClr val="0000FF"/>
                </a:solidFill>
              </a:rPr>
              <a:t>tone control</a:t>
            </a:r>
            <a:endParaRPr lang="en-US" sz="4000" dirty="0" smtClean="0"/>
          </a:p>
          <a:p>
            <a:pPr marL="1142941" lvl="1" eaLnBrk="1" hangingPunct="1"/>
            <a:r>
              <a:rPr lang="en-US" sz="3200" dirty="0" smtClean="0"/>
              <a:t>Controls: </a:t>
            </a:r>
            <a:r>
              <a:rPr lang="en-US" sz="3200" dirty="0" smtClean="0">
                <a:solidFill>
                  <a:srgbClr val="0000FF"/>
                </a:solidFill>
              </a:rPr>
              <a:t>bass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0000FF"/>
                </a:solidFill>
              </a:rPr>
              <a:t>treble</a:t>
            </a:r>
            <a:endParaRPr lang="en-US" sz="3200" dirty="0" smtClean="0"/>
          </a:p>
          <a:p>
            <a:pPr marL="1142941" lvl="1" eaLnBrk="1" hangingPunct="1"/>
            <a:r>
              <a:rPr lang="en-US" sz="3200" dirty="0" smtClean="0"/>
              <a:t>Adjust sound to suit your taste, or the room</a:t>
            </a:r>
          </a:p>
          <a:p>
            <a:pPr marL="1142941" lvl="1" eaLnBrk="1" hangingPunct="1"/>
            <a:r>
              <a:rPr lang="en-US" sz="3200" dirty="0" smtClean="0"/>
              <a:t>Bass control = </a:t>
            </a:r>
            <a:r>
              <a:rPr lang="en-US" sz="3200" dirty="0" err="1" smtClean="0">
                <a:solidFill>
                  <a:srgbClr val="0000FF"/>
                </a:solidFill>
              </a:rPr>
              <a:t>lowpass</a:t>
            </a:r>
            <a:r>
              <a:rPr lang="en-US" sz="3200" dirty="0" smtClean="0">
                <a:solidFill>
                  <a:srgbClr val="0000FF"/>
                </a:solidFill>
              </a:rPr>
              <a:t> shelving</a:t>
            </a:r>
            <a:r>
              <a:rPr lang="en-US" sz="3200" dirty="0" smtClean="0"/>
              <a:t> filter</a:t>
            </a:r>
          </a:p>
          <a:p>
            <a:pPr marL="1142941" lvl="1" eaLnBrk="1" hangingPunct="1"/>
            <a:r>
              <a:rPr lang="en-US" sz="3200" dirty="0" smtClean="0"/>
              <a:t>Treble control = </a:t>
            </a:r>
            <a:r>
              <a:rPr lang="en-US" sz="3200" dirty="0" err="1" smtClean="0">
                <a:solidFill>
                  <a:srgbClr val="0000FF"/>
                </a:solidFill>
              </a:rPr>
              <a:t>highpass</a:t>
            </a:r>
            <a:r>
              <a:rPr lang="en-US" sz="3200" dirty="0" smtClean="0">
                <a:solidFill>
                  <a:srgbClr val="0000FF"/>
                </a:solidFill>
              </a:rPr>
              <a:t> shelving</a:t>
            </a:r>
            <a:r>
              <a:rPr lang="en-US" sz="3200" dirty="0" smtClean="0"/>
              <a:t> filter</a:t>
            </a:r>
          </a:p>
          <a:p>
            <a:pPr marL="1142941" lvl="1" eaLnBrk="1" hangingPunct="1"/>
            <a:r>
              <a:rPr lang="en-US" sz="3200" dirty="0" smtClean="0"/>
              <a:t>Control </a:t>
            </a:r>
            <a:r>
              <a:rPr lang="en-US" sz="3200" dirty="0" err="1" smtClean="0"/>
              <a:t>centred</a:t>
            </a:r>
            <a:r>
              <a:rPr lang="en-US" sz="3200" dirty="0" smtClean="0"/>
              <a:t> = unity gain = flat response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3333"/>
          <a:stretch>
            <a:fillRect/>
          </a:stretch>
        </p:blipFill>
        <p:spPr bwMode="auto">
          <a:xfrm>
            <a:off x="21680" y="4410517"/>
            <a:ext cx="6894009" cy="534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583555" y="5956920"/>
            <a:ext cx="11031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Boost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801718" y="7449924"/>
            <a:ext cx="7441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8384" y="4410517"/>
            <a:ext cx="7131713" cy="534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7915984" y="5956920"/>
            <a:ext cx="11031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/>
              <a:t>Boost</a:t>
            </a:r>
            <a:endParaRPr lang="en-US" sz="2800"/>
          </a:p>
        </p:txBody>
      </p: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8111032" y="7449924"/>
            <a:ext cx="7441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800"/>
              <a:t>Cut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983232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320801"/>
          </a:xfrm>
        </p:spPr>
        <p:txBody>
          <a:bodyPr/>
          <a:lstStyle/>
          <a:p>
            <a:r>
              <a:rPr lang="en-GB" sz="5700" dirty="0" smtClean="0">
                <a:solidFill>
                  <a:srgbClr val="000000"/>
                </a:solidFill>
              </a:rPr>
              <a:t>Design Using Shelving Filters</a:t>
            </a:r>
            <a:endParaRPr lang="en-GB" dirty="0" smtClean="0"/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0" y="1276400"/>
            <a:ext cx="13004800" cy="8477200"/>
          </a:xfrm>
        </p:spPr>
        <p:txBody>
          <a:bodyPr anchor="t"/>
          <a:lstStyle/>
          <a:p>
            <a:r>
              <a:rPr lang="en-GB" dirty="0" smtClean="0"/>
              <a:t>Parameters in terms of band </a:t>
            </a:r>
            <a:r>
              <a:rPr lang="en-GB" dirty="0" smtClean="0">
                <a:solidFill>
                  <a:srgbClr val="0000CC"/>
                </a:solidFill>
              </a:rPr>
              <a:t>centre frequencies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err="1" smtClean="0">
                <a:solidFill>
                  <a:srgbClr val="0000CC"/>
                </a:solidFill>
              </a:rPr>
              <a:t>Subfilters</a:t>
            </a:r>
            <a:r>
              <a:rPr lang="en-GB" dirty="0" smtClean="0"/>
              <a:t> ideally have magnitude of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/>
              <a:t> inside band and unity gain outside that band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In practice, </a:t>
            </a:r>
            <a:r>
              <a:rPr lang="en-GB" dirty="0" err="1" smtClean="0"/>
              <a:t>subfilters</a:t>
            </a:r>
            <a:r>
              <a:rPr lang="en-GB" dirty="0" smtClean="0"/>
              <a:t> have transitional regions around band edges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664178" y="1996480"/>
          <a:ext cx="8082844" cy="257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4" name="Equation" r:id="rId4" imgW="2273300" imgH="723900" progId="Equation.DSMT4">
                  <p:embed/>
                </p:oleObj>
              </mc:Choice>
              <mc:Fallback>
                <p:oleObj name="Equation" r:id="rId4" imgW="2273300" imgH="723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178" y="1996480"/>
                        <a:ext cx="8082844" cy="2573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"/>
          <p:cNvGraphicFramePr>
            <a:graphicFrameLocks noChangeAspect="1"/>
          </p:cNvGraphicFramePr>
          <p:nvPr/>
        </p:nvGraphicFramePr>
        <p:xfrm>
          <a:off x="3962401" y="6094101"/>
          <a:ext cx="5100319" cy="13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5" name="Equation" r:id="rId6" imgW="1739900" imgH="457200" progId="Equation.DSMT4">
                  <p:embed/>
                </p:oleObj>
              </mc:Choice>
              <mc:Fallback>
                <p:oleObj name="Equation" r:id="rId6" imgW="173990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6094101"/>
                        <a:ext cx="5100319" cy="137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using shelving filters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 smtClean="0"/>
              <a:t>When same gain used in adjacent bands, want </a:t>
            </a:r>
            <a:r>
              <a:rPr lang="en-US" dirty="0" smtClean="0">
                <a:solidFill>
                  <a:srgbClr val="0000FF"/>
                </a:solidFill>
              </a:rPr>
              <a:t>flat</a:t>
            </a:r>
            <a:r>
              <a:rPr lang="en-US" dirty="0" smtClean="0"/>
              <a:t> magnitude response</a:t>
            </a:r>
          </a:p>
          <a:p>
            <a:pPr marL="1143000" lvl="1" eaLnBrk="1" hangingPunct="1"/>
            <a:r>
              <a:rPr lang="en-US" dirty="0" smtClean="0"/>
              <a:t>Requires filters to have </a:t>
            </a:r>
            <a:r>
              <a:rPr lang="en-US" dirty="0" smtClean="0">
                <a:solidFill>
                  <a:srgbClr val="0000FF"/>
                </a:solidFill>
              </a:rPr>
              <a:t>complementary band-edges</a:t>
            </a:r>
          </a:p>
          <a:p>
            <a:pPr marL="1143000" lvl="1" eaLnBrk="1" hangingPunct="1">
              <a:spcBef>
                <a:spcPts val="1500"/>
              </a:spcBef>
            </a:pPr>
            <a:r>
              <a:rPr lang="en-US" dirty="0" smtClean="0"/>
              <a:t>In general, we have</a:t>
            </a:r>
          </a:p>
          <a:p>
            <a:pPr marL="1143000" lvl="1" eaLnBrk="1" hangingPunct="1">
              <a:spcAft>
                <a:spcPts val="1800"/>
              </a:spcAft>
            </a:pPr>
            <a:r>
              <a:rPr lang="en-US" dirty="0" smtClean="0"/>
              <a:t>So when </a:t>
            </a:r>
            <a:r>
              <a:rPr lang="en-GB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dirty="0" smtClean="0"/>
              <a:t>need:</a:t>
            </a:r>
          </a:p>
          <a:p>
            <a:pPr marL="1143000" lvl="1" eaLnBrk="1" hangingPunct="1"/>
            <a:endParaRPr lang="en-US" dirty="0" smtClean="0"/>
          </a:p>
          <a:p>
            <a:pPr marL="635000" eaLnBrk="1" hangingPunct="1"/>
            <a:r>
              <a:rPr lang="en-US" dirty="0" smtClean="0"/>
              <a:t>When different gain used in adjacent bands</a:t>
            </a:r>
          </a:p>
          <a:p>
            <a:pPr marL="1143000" lvl="1" eaLnBrk="1" hangingPunct="1"/>
            <a:r>
              <a:rPr lang="en-US" dirty="0" smtClean="0"/>
              <a:t>Need filter edges to be sharp to </a:t>
            </a:r>
            <a:r>
              <a:rPr lang="en-US" dirty="0" err="1" smtClean="0"/>
              <a:t>minimise</a:t>
            </a:r>
            <a:r>
              <a:rPr lang="en-US" dirty="0" smtClean="0"/>
              <a:t> </a:t>
            </a:r>
            <a:r>
              <a:rPr lang="en-US" dirty="0" err="1" smtClean="0"/>
              <a:t>interband</a:t>
            </a:r>
            <a:r>
              <a:rPr lang="en-US" dirty="0" smtClean="0"/>
              <a:t> influence</a:t>
            </a:r>
          </a:p>
          <a:p>
            <a:pPr marL="1143000" lvl="1" eaLnBrk="1" hangingPunct="1"/>
            <a:r>
              <a:rPr lang="en-US" dirty="0" smtClean="0"/>
              <a:t>Requires higher-order filters</a:t>
            </a:r>
          </a:p>
        </p:txBody>
      </p:sp>
      <p:graphicFrame>
        <p:nvGraphicFramePr>
          <p:cNvPr id="15367" name="Object 1"/>
          <p:cNvGraphicFramePr>
            <a:graphicFrameLocks noChangeAspect="1"/>
          </p:cNvGraphicFramePr>
          <p:nvPr/>
        </p:nvGraphicFramePr>
        <p:xfrm>
          <a:off x="5638800" y="3148013"/>
          <a:ext cx="48942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4" imgW="1675673" imgH="266584" progId="Equation.DSMT4">
                  <p:embed/>
                </p:oleObj>
              </mc:Choice>
              <mc:Fallback>
                <p:oleObj name="Equation" r:id="rId4" imgW="1675673" imgH="266584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48013"/>
                        <a:ext cx="4894263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4"/>
          <p:cNvGraphicFramePr>
            <a:graphicFrameLocks noChangeAspect="1"/>
          </p:cNvGraphicFramePr>
          <p:nvPr/>
        </p:nvGraphicFramePr>
        <p:xfrm>
          <a:off x="4054128" y="4588768"/>
          <a:ext cx="45307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6" imgW="1511300" imgH="241300" progId="Equation.DSMT4">
                  <p:embed/>
                </p:oleObj>
              </mc:Choice>
              <mc:Fallback>
                <p:oleObj name="Equation" r:id="rId6" imgW="1511300" imgH="2413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128" y="4588768"/>
                        <a:ext cx="453072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using shelving filters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dirty="0" smtClean="0"/>
              <a:t>Start with </a:t>
            </a:r>
            <a:r>
              <a:rPr lang="en-US" dirty="0" err="1" smtClean="0">
                <a:solidFill>
                  <a:srgbClr val="0000FF"/>
                </a:solidFill>
              </a:rPr>
              <a:t>lowpass</a:t>
            </a:r>
            <a:r>
              <a:rPr lang="en-US" dirty="0" smtClean="0">
                <a:solidFill>
                  <a:srgbClr val="0000FF"/>
                </a:solidFill>
              </a:rPr>
              <a:t> filter</a:t>
            </a:r>
            <a:r>
              <a:rPr lang="en-US" dirty="0" smtClean="0"/>
              <a:t> prototype</a:t>
            </a:r>
          </a:p>
          <a:p>
            <a:pPr marL="1143000" lvl="1" eaLnBrk="1" hangingPunct="1"/>
            <a:r>
              <a:rPr lang="en-US" dirty="0" smtClean="0"/>
              <a:t>Use high-order Butterworth with cutoff </a:t>
            </a:r>
            <a:r>
              <a:rPr lang="en-GB" i="1" kern="1200" dirty="0" err="1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u,i</a:t>
            </a:r>
            <a:r>
              <a:rPr lang="en-GB" i="1" kern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kern="1200" dirty="0" smtClean="0"/>
              <a:t>-</a:t>
            </a:r>
            <a:r>
              <a:rPr lang="en-GB" i="1" kern="1200" dirty="0" err="1" smtClean="0">
                <a:latin typeface="Symbol" pitchFamily="18" charset="2"/>
                <a:cs typeface="Times New Roman" pitchFamily="18" charset="0"/>
              </a:rPr>
              <a:t>w</a:t>
            </a:r>
            <a:r>
              <a:rPr lang="en-GB" i="1" kern="1200" baseline="-25000" dirty="0" err="1" smtClean="0">
                <a:latin typeface="Times New Roman" pitchFamily="18" charset="0"/>
                <a:cs typeface="Times New Roman" pitchFamily="18" charset="0"/>
              </a:rPr>
              <a:t>l,i</a:t>
            </a:r>
            <a:r>
              <a:rPr lang="en-GB" i="1" kern="1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/>
          </a:p>
          <a:p>
            <a:pPr marL="1143000" lvl="1" eaLnBrk="1" hangingPunct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lowpass</a:t>
            </a:r>
            <a:r>
              <a:rPr lang="en-US" dirty="0" smtClean="0">
                <a:solidFill>
                  <a:srgbClr val="0000FF"/>
                </a:solidFill>
              </a:rPr>
              <a:t> to </a:t>
            </a:r>
            <a:r>
              <a:rPr lang="en-US" dirty="0" err="1" smtClean="0">
                <a:solidFill>
                  <a:srgbClr val="0000FF"/>
                </a:solidFill>
              </a:rPr>
              <a:t>bandpass</a:t>
            </a:r>
            <a:r>
              <a:rPr lang="en-US" dirty="0" smtClean="0">
                <a:solidFill>
                  <a:srgbClr val="0000FF"/>
                </a:solidFill>
              </a:rPr>
              <a:t> transformation</a:t>
            </a:r>
            <a:r>
              <a:rPr lang="en-US" dirty="0" smtClean="0"/>
              <a:t> formula</a:t>
            </a:r>
          </a:p>
          <a:p>
            <a:pPr marL="1143000" lvl="1" eaLnBrk="1" hangingPunct="1"/>
            <a:endParaRPr lang="en-US" dirty="0" smtClean="0"/>
          </a:p>
          <a:p>
            <a:pPr marL="1143000" lvl="1" eaLnBrk="1" hangingPunct="1"/>
            <a:endParaRPr lang="en-US" dirty="0" smtClean="0"/>
          </a:p>
          <a:p>
            <a:pPr marL="1143000" lvl="1" eaLnBrk="1" hangingPunct="1">
              <a:spcBef>
                <a:spcPts val="2600"/>
              </a:spcBef>
            </a:pPr>
            <a:r>
              <a:rPr lang="en-US" dirty="0" smtClean="0"/>
              <a:t>Then convert </a:t>
            </a:r>
            <a:r>
              <a:rPr lang="en-US" dirty="0" err="1" smtClean="0"/>
              <a:t>bandpass</a:t>
            </a:r>
            <a:r>
              <a:rPr lang="en-US" dirty="0" smtClean="0"/>
              <a:t> filter to </a:t>
            </a:r>
            <a:r>
              <a:rPr lang="en-US" dirty="0" smtClean="0">
                <a:solidFill>
                  <a:srgbClr val="0000FF"/>
                </a:solidFill>
              </a:rPr>
              <a:t>shelving filter</a:t>
            </a:r>
          </a:p>
          <a:p>
            <a:pPr marL="1143000" lvl="1" eaLnBrk="1" hangingPunct="1">
              <a:spcBef>
                <a:spcPts val="4900"/>
              </a:spcBef>
            </a:pPr>
            <a:r>
              <a:rPr lang="en-US" dirty="0" smtClean="0"/>
              <a:t>Shelving filters placed in </a:t>
            </a:r>
            <a:r>
              <a:rPr lang="en-US" dirty="0" smtClean="0">
                <a:solidFill>
                  <a:srgbClr val="0000FF"/>
                </a:solidFill>
              </a:rPr>
              <a:t>series</a:t>
            </a:r>
          </a:p>
        </p:txBody>
      </p:sp>
      <p:pic>
        <p:nvPicPr>
          <p:cNvPr id="16393" name="Picture 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696" y="6438900"/>
            <a:ext cx="7696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Rectangle 9"/>
          <p:cNvSpPr>
            <a:spLocks/>
          </p:cNvSpPr>
          <p:nvPr/>
        </p:nvSpPr>
        <p:spPr bwMode="auto">
          <a:xfrm>
            <a:off x="7858721" y="6438900"/>
            <a:ext cx="3106738" cy="87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70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Are these shelving</a:t>
            </a:r>
          </a:p>
          <a:p>
            <a:r>
              <a:rPr lang="en-US" sz="2700">
                <a:solidFill>
                  <a:srgbClr val="FF0000"/>
                </a:solidFill>
                <a:latin typeface="Arial" charset="0"/>
                <a:cs typeface="Arial" charset="0"/>
                <a:sym typeface="Arial" charset="0"/>
              </a:rPr>
              <a:t>or bandpass filters?</a:t>
            </a:r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 rot="10800000" flipH="1">
            <a:off x="7592021" y="7707313"/>
            <a:ext cx="2447925" cy="50006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6396" name="Object 4"/>
          <p:cNvGraphicFramePr>
            <a:graphicFrameLocks noChangeAspect="1"/>
          </p:cNvGraphicFramePr>
          <p:nvPr/>
        </p:nvGraphicFramePr>
        <p:xfrm>
          <a:off x="1533848" y="3148608"/>
          <a:ext cx="1002665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5" imgW="36937440" imgH="5205240" progId="Equation.DSMT4">
                  <p:embed/>
                </p:oleObj>
              </mc:Choice>
              <mc:Fallback>
                <p:oleObj name="Equation" r:id="rId5" imgW="36937440" imgH="52052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848" y="3148608"/>
                        <a:ext cx="1002665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4558184" y="5236840"/>
          <a:ext cx="30765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7" imgW="1016000" imgH="190500" progId="Equation.DSMT4">
                  <p:embed/>
                </p:oleObj>
              </mc:Choice>
              <mc:Fallback>
                <p:oleObj name="Equation" r:id="rId7" imgW="1016000" imgH="1905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184" y="5236840"/>
                        <a:ext cx="30765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26536" y="8284983"/>
            <a:ext cx="491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1" dirty="0" smtClean="0">
                <a:solidFill>
                  <a:srgbClr val="C00000"/>
                </a:solidFill>
              </a:rPr>
              <a:t>From </a:t>
            </a:r>
            <a:r>
              <a:rPr lang="en-GB" sz="1800" dirty="0" smtClean="0">
                <a:solidFill>
                  <a:srgbClr val="C00000"/>
                </a:solidFill>
              </a:rPr>
              <a:t>M. </a:t>
            </a:r>
            <a:r>
              <a:rPr lang="en-GB" sz="1800" dirty="0" err="1" smtClean="0">
                <a:solidFill>
                  <a:srgbClr val="C00000"/>
                </a:solidFill>
              </a:rPr>
              <a:t>Holters</a:t>
            </a:r>
            <a:r>
              <a:rPr lang="en-GB" sz="1800" dirty="0" smtClean="0">
                <a:solidFill>
                  <a:srgbClr val="C00000"/>
                </a:solidFill>
              </a:rPr>
              <a:t> and U. </a:t>
            </a:r>
            <a:r>
              <a:rPr lang="en-GB" sz="1800" dirty="0" err="1" smtClean="0">
                <a:solidFill>
                  <a:srgbClr val="C00000"/>
                </a:solidFill>
              </a:rPr>
              <a:t>Zölzer</a:t>
            </a:r>
            <a:r>
              <a:rPr lang="en-GB" sz="1800" dirty="0" smtClean="0">
                <a:solidFill>
                  <a:srgbClr val="C00000"/>
                </a:solidFill>
              </a:rPr>
              <a:t>, "Graphic Equalizer Design Using Higher-Order Recursive Filters," 9</a:t>
            </a:r>
            <a:r>
              <a:rPr lang="en-GB" sz="1800" baseline="30000" dirty="0" smtClean="0">
                <a:solidFill>
                  <a:srgbClr val="C00000"/>
                </a:solidFill>
              </a:rPr>
              <a:t>th</a:t>
            </a:r>
            <a:r>
              <a:rPr lang="en-GB" sz="1800" dirty="0" smtClean="0">
                <a:solidFill>
                  <a:srgbClr val="C00000"/>
                </a:solidFill>
              </a:rPr>
              <a:t> Digital Audio Effects Conf. (</a:t>
            </a:r>
            <a:r>
              <a:rPr lang="en-GB" sz="1800" dirty="0" err="1" smtClean="0">
                <a:solidFill>
                  <a:srgbClr val="C00000"/>
                </a:solidFill>
              </a:rPr>
              <a:t>DAFx</a:t>
            </a:r>
            <a:r>
              <a:rPr lang="en-GB" sz="1800" dirty="0" smtClean="0">
                <a:solidFill>
                  <a:srgbClr val="C00000"/>
                </a:solidFill>
              </a:rPr>
              <a:t>) , 2006.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Octave equaliser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smtClean="0"/>
              <a:t>For </a:t>
            </a:r>
            <a:r>
              <a:rPr lang="en-US" smtClean="0">
                <a:solidFill>
                  <a:srgbClr val="0000FF"/>
                </a:solidFill>
              </a:rPr>
              <a:t>10-band octave equaliser</a:t>
            </a:r>
          </a:p>
          <a:p>
            <a:pPr marL="1143000" lvl="1" eaLnBrk="1" hangingPunct="1">
              <a:spcBef>
                <a:spcPts val="8900"/>
              </a:spcBef>
            </a:pPr>
            <a:r>
              <a:rPr lang="en-US" smtClean="0">
                <a:solidFill>
                  <a:srgbClr val="0000FF"/>
                </a:solidFill>
              </a:rPr>
              <a:t>Magnitude response </a:t>
            </a:r>
            <a:r>
              <a:rPr lang="en-US" smtClean="0"/>
              <a:t>with 8th-order band-shelving filters, equal (12dB) gain [dotted = individual, solid = sum]:</a:t>
            </a: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006600"/>
            <a:ext cx="75438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7413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81" y="5092824"/>
            <a:ext cx="9721080" cy="460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086576" y="5092824"/>
            <a:ext cx="491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1" dirty="0" smtClean="0">
                <a:solidFill>
                  <a:srgbClr val="C00000"/>
                </a:solidFill>
              </a:rPr>
              <a:t>From </a:t>
            </a:r>
            <a:r>
              <a:rPr lang="en-GB" sz="1800" dirty="0" smtClean="0">
                <a:solidFill>
                  <a:srgbClr val="C00000"/>
                </a:solidFill>
              </a:rPr>
              <a:t>M. </a:t>
            </a:r>
            <a:r>
              <a:rPr lang="en-GB" sz="1800" dirty="0" err="1" smtClean="0">
                <a:solidFill>
                  <a:srgbClr val="C00000"/>
                </a:solidFill>
              </a:rPr>
              <a:t>Holters</a:t>
            </a:r>
            <a:r>
              <a:rPr lang="en-GB" sz="1800" dirty="0" smtClean="0">
                <a:solidFill>
                  <a:srgbClr val="C00000"/>
                </a:solidFill>
              </a:rPr>
              <a:t> and U. </a:t>
            </a:r>
            <a:r>
              <a:rPr lang="en-GB" sz="1800" dirty="0" err="1" smtClean="0">
                <a:solidFill>
                  <a:srgbClr val="C00000"/>
                </a:solidFill>
              </a:rPr>
              <a:t>Zölzer</a:t>
            </a:r>
            <a:r>
              <a:rPr lang="en-GB" sz="1800" dirty="0" smtClean="0">
                <a:solidFill>
                  <a:srgbClr val="C00000"/>
                </a:solidFill>
              </a:rPr>
              <a:t>, "Graphic Equalizer Design Using Higher-Order Recursive Filters," 9</a:t>
            </a:r>
            <a:r>
              <a:rPr lang="en-GB" sz="1800" baseline="30000" dirty="0" smtClean="0">
                <a:solidFill>
                  <a:srgbClr val="C00000"/>
                </a:solidFill>
              </a:rPr>
              <a:t>th</a:t>
            </a:r>
            <a:r>
              <a:rPr lang="en-GB" sz="1800" dirty="0" smtClean="0">
                <a:solidFill>
                  <a:srgbClr val="C00000"/>
                </a:solidFill>
              </a:rPr>
              <a:t> Digital Audio Effects Conf. (</a:t>
            </a:r>
            <a:r>
              <a:rPr lang="en-GB" sz="1800" dirty="0" err="1" smtClean="0">
                <a:solidFill>
                  <a:srgbClr val="C00000"/>
                </a:solidFill>
              </a:rPr>
              <a:t>DAFx</a:t>
            </a:r>
            <a:r>
              <a:rPr lang="en-GB" sz="1800" dirty="0" smtClean="0">
                <a:solidFill>
                  <a:srgbClr val="C00000"/>
                </a:solidFill>
              </a:rPr>
              <a:t>) , 2006.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1/3-octave equaliser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5000" eaLnBrk="1" hangingPunct="1"/>
            <a:r>
              <a:rPr lang="en-US" smtClean="0"/>
              <a:t>For </a:t>
            </a:r>
            <a:r>
              <a:rPr lang="en-US" smtClean="0">
                <a:solidFill>
                  <a:srgbClr val="0000FF"/>
                </a:solidFill>
              </a:rPr>
              <a:t>30-band 1/3-octave equaliser</a:t>
            </a:r>
          </a:p>
          <a:p>
            <a:pPr marL="1143000" lvl="1" eaLnBrk="1" hangingPunct="1">
              <a:spcBef>
                <a:spcPts val="8900"/>
              </a:spcBef>
            </a:pPr>
            <a:r>
              <a:rPr lang="en-US" smtClean="0">
                <a:solidFill>
                  <a:srgbClr val="0000FF"/>
                </a:solidFill>
              </a:rPr>
              <a:t>Magnitude response </a:t>
            </a:r>
            <a:r>
              <a:rPr lang="en-US" smtClean="0"/>
              <a:t>with 8th-order band-shelving filters, equal (12dB) gain [dotted = individual, solid = sum]:</a:t>
            </a:r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2006600"/>
            <a:ext cx="7315200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115276"/>
            <a:ext cx="9238704" cy="463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086576" y="4804792"/>
            <a:ext cx="491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i="1" dirty="0" smtClean="0">
                <a:solidFill>
                  <a:srgbClr val="C00000"/>
                </a:solidFill>
              </a:rPr>
              <a:t>From </a:t>
            </a:r>
            <a:r>
              <a:rPr lang="en-GB" sz="1800" dirty="0" smtClean="0">
                <a:solidFill>
                  <a:srgbClr val="C00000"/>
                </a:solidFill>
              </a:rPr>
              <a:t>M. </a:t>
            </a:r>
            <a:r>
              <a:rPr lang="en-GB" sz="1800" dirty="0" err="1" smtClean="0">
                <a:solidFill>
                  <a:srgbClr val="C00000"/>
                </a:solidFill>
              </a:rPr>
              <a:t>Holters</a:t>
            </a:r>
            <a:r>
              <a:rPr lang="en-GB" sz="1800" dirty="0" smtClean="0">
                <a:solidFill>
                  <a:srgbClr val="C00000"/>
                </a:solidFill>
              </a:rPr>
              <a:t> and U. </a:t>
            </a:r>
            <a:r>
              <a:rPr lang="en-GB" sz="1800" dirty="0" err="1" smtClean="0">
                <a:solidFill>
                  <a:srgbClr val="C00000"/>
                </a:solidFill>
              </a:rPr>
              <a:t>Zölzer</a:t>
            </a:r>
            <a:r>
              <a:rPr lang="en-GB" sz="1800" dirty="0" smtClean="0">
                <a:solidFill>
                  <a:srgbClr val="C00000"/>
                </a:solidFill>
              </a:rPr>
              <a:t>, "Graphic Equalizer Design Using Higher-Order Recursive Filters," 9</a:t>
            </a:r>
            <a:r>
              <a:rPr lang="en-GB" sz="1800" baseline="30000" dirty="0" smtClean="0">
                <a:solidFill>
                  <a:srgbClr val="C00000"/>
                </a:solidFill>
              </a:rPr>
              <a:t>th</a:t>
            </a:r>
            <a:r>
              <a:rPr lang="en-GB" sz="1800" dirty="0" smtClean="0">
                <a:solidFill>
                  <a:srgbClr val="C00000"/>
                </a:solidFill>
              </a:rPr>
              <a:t> Digital Audio Effects Conf. (</a:t>
            </a:r>
            <a:r>
              <a:rPr lang="en-GB" sz="1800" dirty="0" err="1" smtClean="0">
                <a:solidFill>
                  <a:srgbClr val="C00000"/>
                </a:solidFill>
              </a:rPr>
              <a:t>DAFx</a:t>
            </a:r>
            <a:r>
              <a:rPr lang="en-GB" sz="1800" dirty="0" smtClean="0">
                <a:solidFill>
                  <a:srgbClr val="C00000"/>
                </a:solidFill>
              </a:rPr>
              <a:t>) , 2006.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Tone controls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0377"/>
            <a:ext cx="13004800" cy="4608511"/>
          </a:xfrm>
        </p:spPr>
        <p:txBody>
          <a:bodyPr anchor="t"/>
          <a:lstStyle/>
          <a:p>
            <a:pPr marL="447675" indent="-358775" eaLnBrk="1" hangingPunct="1">
              <a:spcAft>
                <a:spcPts val="600"/>
              </a:spcAft>
            </a:pPr>
            <a:r>
              <a:rPr lang="en-US" sz="3600" dirty="0" smtClean="0"/>
              <a:t>Compare </a:t>
            </a:r>
            <a:r>
              <a:rPr lang="en-US" sz="3600" dirty="0" smtClean="0">
                <a:solidFill>
                  <a:srgbClr val="0000FF"/>
                </a:solidFill>
              </a:rPr>
              <a:t>shelving</a:t>
            </a:r>
            <a:r>
              <a:rPr lang="en-US" sz="3600" dirty="0" smtClean="0"/>
              <a:t> filters to standard </a:t>
            </a:r>
            <a:r>
              <a:rPr lang="en-US" sz="3600" dirty="0" err="1" smtClean="0">
                <a:solidFill>
                  <a:srgbClr val="0000FF"/>
                </a:solidFill>
              </a:rPr>
              <a:t>lowpass</a:t>
            </a:r>
            <a:r>
              <a:rPr lang="en-US" sz="3600" dirty="0" smtClean="0"/>
              <a:t> and </a:t>
            </a:r>
            <a:r>
              <a:rPr lang="en-US" sz="3600" dirty="0" err="1" smtClean="0">
                <a:solidFill>
                  <a:srgbClr val="0000FF"/>
                </a:solidFill>
              </a:rPr>
              <a:t>highpass</a:t>
            </a:r>
            <a:r>
              <a:rPr lang="en-US" sz="3600" dirty="0" smtClean="0"/>
              <a:t> filters</a:t>
            </a:r>
          </a:p>
          <a:p>
            <a:pPr marL="538163" lvl="1" indent="-269875" eaLnBrk="1" hangingPunct="1">
              <a:spcAft>
                <a:spcPts val="600"/>
              </a:spcAft>
            </a:pPr>
            <a:r>
              <a:rPr lang="en-US" sz="3200" dirty="0" smtClean="0"/>
              <a:t>Most filters try to completely remove low or high frequencies</a:t>
            </a:r>
          </a:p>
          <a:p>
            <a:pPr marL="538163" lvl="1" indent="-269875" eaLnBrk="1" hangingPunct="1">
              <a:spcAft>
                <a:spcPts val="600"/>
              </a:spcAft>
            </a:pPr>
            <a:r>
              <a:rPr lang="en-US" sz="3200" dirty="0" smtClean="0"/>
              <a:t>Here, just want to boost or cut a portion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26470" y="3964169"/>
            <a:ext cx="4364162" cy="2702993"/>
            <a:chOff x="3681765" y="260648"/>
            <a:chExt cx="2424534" cy="1501663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 flipV="1">
              <a:off x="4075569" y="1556048"/>
              <a:ext cx="2030730" cy="95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075569" y="260648"/>
              <a:ext cx="0" cy="129635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3977631" y="1557127"/>
              <a:ext cx="17383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0" name="TextBox 58"/>
            <p:cNvSpPr txBox="1">
              <a:spLocks noChangeArrowheads="1"/>
            </p:cNvSpPr>
            <p:nvPr/>
          </p:nvSpPr>
          <p:spPr bwMode="auto">
            <a:xfrm>
              <a:off x="5707289" y="1556174"/>
              <a:ext cx="17294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p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1" name="TextBox 58"/>
            <p:cNvSpPr txBox="1">
              <a:spLocks noChangeArrowheads="1"/>
            </p:cNvSpPr>
            <p:nvPr/>
          </p:nvSpPr>
          <p:spPr bwMode="auto">
            <a:xfrm>
              <a:off x="4615943" y="1556174"/>
              <a:ext cx="229052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w</a:t>
              </a:r>
              <a:r>
                <a:rPr kumimoji="0" lang="en-GB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 bwMode="auto">
            <a:xfrm>
              <a:off x="4075569" y="618788"/>
              <a:ext cx="647700" cy="0"/>
            </a:xfrm>
            <a:prstGeom prst="line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4723269" y="618788"/>
              <a:ext cx="0" cy="928800"/>
            </a:xfrm>
            <a:prstGeom prst="line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4723269" y="1542998"/>
              <a:ext cx="1080135" cy="0"/>
            </a:xfrm>
            <a:prstGeom prst="line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65" name="TextBox 55"/>
            <p:cNvSpPr txBox="1">
              <a:spLocks noChangeArrowheads="1"/>
            </p:cNvSpPr>
            <p:nvPr/>
          </p:nvSpPr>
          <p:spPr bwMode="auto">
            <a:xfrm>
              <a:off x="3681765" y="390246"/>
              <a:ext cx="308311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|H|</a:t>
              </a:r>
              <a:r>
                <a:rPr kumimoji="0" lang="en-GB" sz="18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6" name="TextBox 58"/>
            <p:cNvSpPr txBox="1">
              <a:spLocks noChangeArrowheads="1"/>
            </p:cNvSpPr>
            <p:nvPr/>
          </p:nvSpPr>
          <p:spPr bwMode="auto">
            <a:xfrm>
              <a:off x="3890823" y="532302"/>
              <a:ext cx="17383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67" name="Rectangle 98"/>
            <p:cNvSpPr>
              <a:spLocks noChangeArrowheads="1"/>
            </p:cNvSpPr>
            <p:nvPr/>
          </p:nvSpPr>
          <p:spPr bwMode="auto">
            <a:xfrm>
              <a:off x="4992751" y="474962"/>
              <a:ext cx="712624" cy="222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Low-pass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8511629" y="3965013"/>
            <a:ext cx="4364162" cy="2702149"/>
            <a:chOff x="3681765" y="1783696"/>
            <a:chExt cx="2424534" cy="1501194"/>
          </a:xfrm>
        </p:grpSpPr>
        <p:sp>
          <p:nvSpPr>
            <p:cNvPr id="69" name="TextBox 55"/>
            <p:cNvSpPr txBox="1">
              <a:spLocks noChangeArrowheads="1"/>
            </p:cNvSpPr>
            <p:nvPr/>
          </p:nvSpPr>
          <p:spPr bwMode="auto">
            <a:xfrm>
              <a:off x="3681765" y="1900370"/>
              <a:ext cx="308311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|H|</a:t>
              </a:r>
              <a:r>
                <a:rPr kumimoji="0" lang="en-GB" sz="1800" b="0" i="0" u="none" strike="noStrike" kern="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flipV="1">
              <a:off x="4074616" y="3079096"/>
              <a:ext cx="2031683" cy="95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V="1">
              <a:off x="4074616" y="1783696"/>
              <a:ext cx="953" cy="129635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72" name="TextBox 58"/>
            <p:cNvSpPr txBox="1">
              <a:spLocks noChangeArrowheads="1"/>
            </p:cNvSpPr>
            <p:nvPr/>
          </p:nvSpPr>
          <p:spPr bwMode="auto">
            <a:xfrm>
              <a:off x="3977630" y="3079706"/>
              <a:ext cx="17383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3" name="TextBox 58"/>
            <p:cNvSpPr txBox="1">
              <a:spLocks noChangeArrowheads="1"/>
            </p:cNvSpPr>
            <p:nvPr/>
          </p:nvSpPr>
          <p:spPr bwMode="auto">
            <a:xfrm>
              <a:off x="5707288" y="3078753"/>
              <a:ext cx="17294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p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74" name="TextBox 58"/>
            <p:cNvSpPr txBox="1">
              <a:spLocks noChangeArrowheads="1"/>
            </p:cNvSpPr>
            <p:nvPr/>
          </p:nvSpPr>
          <p:spPr bwMode="auto">
            <a:xfrm>
              <a:off x="3890823" y="2085624"/>
              <a:ext cx="17383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 bwMode="auto">
            <a:xfrm rot="10800000" flipH="1">
              <a:off x="5198566" y="2159933"/>
              <a:ext cx="648653" cy="0"/>
            </a:xfrm>
            <a:prstGeom prst="line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 flipV="1">
              <a:off x="5198566" y="2159933"/>
              <a:ext cx="0" cy="907137"/>
            </a:xfrm>
            <a:prstGeom prst="line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 rot="10800000" flipH="1">
              <a:off x="4118431" y="3067070"/>
              <a:ext cx="1080135" cy="0"/>
            </a:xfrm>
            <a:prstGeom prst="line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78" name="TextBox 58"/>
            <p:cNvSpPr txBox="1">
              <a:spLocks noChangeArrowheads="1"/>
            </p:cNvSpPr>
            <p:nvPr/>
          </p:nvSpPr>
          <p:spPr bwMode="auto">
            <a:xfrm>
              <a:off x="5047975" y="3079213"/>
              <a:ext cx="229052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w</a:t>
              </a:r>
              <a:r>
                <a:rPr kumimoji="0" lang="en-GB" sz="18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Rectangle 99"/>
            <p:cNvSpPr>
              <a:spLocks noChangeArrowheads="1"/>
            </p:cNvSpPr>
            <p:nvPr/>
          </p:nvSpPr>
          <p:spPr bwMode="auto">
            <a:xfrm>
              <a:off x="4989544" y="1857038"/>
              <a:ext cx="744684" cy="222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High-pass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149666" y="6926560"/>
            <a:ext cx="4440966" cy="2702767"/>
            <a:chOff x="3681765" y="3429000"/>
            <a:chExt cx="2467203" cy="1501537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4118238" y="4725353"/>
              <a:ext cx="2030730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82" name="Straight Arrow Connector 2"/>
            <p:cNvCxnSpPr/>
            <p:nvPr/>
          </p:nvCxnSpPr>
          <p:spPr>
            <a:xfrm flipV="1">
              <a:off x="4118238" y="3429000"/>
              <a:ext cx="0" cy="1296353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83" name="TextBox 58"/>
            <p:cNvSpPr txBox="1">
              <a:spLocks noChangeArrowheads="1"/>
            </p:cNvSpPr>
            <p:nvPr/>
          </p:nvSpPr>
          <p:spPr bwMode="auto">
            <a:xfrm>
              <a:off x="4020712" y="4725353"/>
              <a:ext cx="17383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4" name="TextBox 58"/>
            <p:cNvSpPr txBox="1">
              <a:spLocks noChangeArrowheads="1"/>
            </p:cNvSpPr>
            <p:nvPr/>
          </p:nvSpPr>
          <p:spPr bwMode="auto">
            <a:xfrm>
              <a:off x="5750434" y="4724400"/>
              <a:ext cx="17294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p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5" name="TextBox 58"/>
            <p:cNvSpPr txBox="1">
              <a:spLocks noChangeArrowheads="1"/>
            </p:cNvSpPr>
            <p:nvPr/>
          </p:nvSpPr>
          <p:spPr bwMode="auto">
            <a:xfrm>
              <a:off x="4659079" y="4724400"/>
              <a:ext cx="229052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w</a:t>
              </a:r>
              <a:r>
                <a:rPr kumimoji="0" lang="en-GB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6" name="Group 52"/>
            <p:cNvGrpSpPr>
              <a:grpSpLocks/>
            </p:cNvGrpSpPr>
            <p:nvPr/>
          </p:nvGrpSpPr>
          <p:grpSpPr bwMode="auto">
            <a:xfrm>
              <a:off x="4118238" y="3904298"/>
              <a:ext cx="1727835" cy="420052"/>
              <a:chOff x="1224136" y="2009602"/>
              <a:chExt cx="2880320" cy="1512168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>
                <a:off x="1224136" y="2009602"/>
                <a:ext cx="1079723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303859" y="2009602"/>
                <a:ext cx="0" cy="1512168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303859" y="3521770"/>
                <a:ext cx="1800597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87" name="TextBox 55"/>
            <p:cNvSpPr txBox="1">
              <a:spLocks noChangeArrowheads="1"/>
            </p:cNvSpPr>
            <p:nvPr/>
          </p:nvSpPr>
          <p:spPr bwMode="auto">
            <a:xfrm>
              <a:off x="3681765" y="3501009"/>
              <a:ext cx="308311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|H|</a:t>
              </a:r>
              <a:r>
                <a:rPr kumimoji="0" lang="en-GB" sz="18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8" name="TextBox 58"/>
            <p:cNvSpPr txBox="1">
              <a:spLocks noChangeArrowheads="1"/>
            </p:cNvSpPr>
            <p:nvPr/>
          </p:nvSpPr>
          <p:spPr bwMode="auto">
            <a:xfrm>
              <a:off x="3912127" y="4194810"/>
              <a:ext cx="17383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89" name="Rectangle 64"/>
            <p:cNvSpPr>
              <a:spLocks noChangeArrowheads="1"/>
            </p:cNvSpPr>
            <p:nvPr/>
          </p:nvSpPr>
          <p:spPr bwMode="auto">
            <a:xfrm>
              <a:off x="3902206" y="3789041"/>
              <a:ext cx="202335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G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0" name="Rectangle 73"/>
            <p:cNvSpPr>
              <a:spLocks noChangeArrowheads="1"/>
            </p:cNvSpPr>
            <p:nvPr/>
          </p:nvSpPr>
          <p:spPr bwMode="auto">
            <a:xfrm>
              <a:off x="4960247" y="3686177"/>
              <a:ext cx="863917" cy="564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Low Shelving Filter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511628" y="6926560"/>
            <a:ext cx="4440968" cy="2702767"/>
            <a:chOff x="3703478" y="3501008"/>
            <a:chExt cx="2467204" cy="1501537"/>
          </a:xfrm>
        </p:grpSpPr>
        <p:sp>
          <p:nvSpPr>
            <p:cNvPr id="95" name="TextBox 55"/>
            <p:cNvSpPr txBox="1">
              <a:spLocks noChangeArrowheads="1"/>
            </p:cNvSpPr>
            <p:nvPr/>
          </p:nvSpPr>
          <p:spPr bwMode="auto">
            <a:xfrm>
              <a:off x="3703478" y="3634147"/>
              <a:ext cx="308311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|H|</a:t>
              </a:r>
              <a:r>
                <a:rPr kumimoji="0" lang="en-GB" sz="18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4139952" y="4796408"/>
              <a:ext cx="2030730" cy="95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>
            <a:xfrm flipV="1">
              <a:off x="4139952" y="3501008"/>
              <a:ext cx="0" cy="129635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98" name="TextBox 58"/>
            <p:cNvSpPr txBox="1">
              <a:spLocks noChangeArrowheads="1"/>
            </p:cNvSpPr>
            <p:nvPr/>
          </p:nvSpPr>
          <p:spPr bwMode="auto">
            <a:xfrm>
              <a:off x="4042425" y="4797361"/>
              <a:ext cx="17383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0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99" name="TextBox 58"/>
            <p:cNvSpPr txBox="1">
              <a:spLocks noChangeArrowheads="1"/>
            </p:cNvSpPr>
            <p:nvPr/>
          </p:nvSpPr>
          <p:spPr bwMode="auto">
            <a:xfrm>
              <a:off x="5772148" y="4796408"/>
              <a:ext cx="17294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p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0" name="TextBox 58"/>
            <p:cNvSpPr txBox="1">
              <a:spLocks noChangeArrowheads="1"/>
            </p:cNvSpPr>
            <p:nvPr/>
          </p:nvSpPr>
          <p:spPr bwMode="auto">
            <a:xfrm>
              <a:off x="3933840" y="4223005"/>
              <a:ext cx="173837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1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 bwMode="auto">
            <a:xfrm rot="10800000" flipH="1">
              <a:off x="5262949" y="3877246"/>
              <a:ext cx="648653" cy="0"/>
            </a:xfrm>
            <a:prstGeom prst="line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 rot="10800000" flipH="1">
              <a:off x="5262949" y="3877246"/>
              <a:ext cx="0" cy="444818"/>
            </a:xfrm>
            <a:prstGeom prst="line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4161666" y="4322064"/>
              <a:ext cx="1101283" cy="0"/>
            </a:xfrm>
            <a:prstGeom prst="line">
              <a:avLst/>
            </a:prstGeom>
            <a:noFill/>
            <a:ln w="158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04" name="TextBox 58"/>
            <p:cNvSpPr txBox="1">
              <a:spLocks noChangeArrowheads="1"/>
            </p:cNvSpPr>
            <p:nvPr/>
          </p:nvSpPr>
          <p:spPr bwMode="auto">
            <a:xfrm>
              <a:off x="5112274" y="4796408"/>
              <a:ext cx="229052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itchFamily="18" charset="2"/>
                  <a:cs typeface="Arial" charset="0"/>
                </a:rPr>
                <a:t>w</a:t>
              </a:r>
              <a:r>
                <a:rPr kumimoji="0" lang="en-GB" sz="1800" b="0" i="0" u="none" strike="noStrike" kern="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Rectangle 63"/>
            <p:cNvSpPr>
              <a:spLocks noChangeArrowheads="1"/>
            </p:cNvSpPr>
            <p:nvPr/>
          </p:nvSpPr>
          <p:spPr bwMode="auto">
            <a:xfrm>
              <a:off x="3923919" y="3790571"/>
              <a:ext cx="202335" cy="205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charset="0"/>
                </a:rPr>
                <a:t>G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06" name="Rectangle 83"/>
            <p:cNvSpPr>
              <a:spLocks noChangeArrowheads="1"/>
            </p:cNvSpPr>
            <p:nvPr/>
          </p:nvSpPr>
          <p:spPr bwMode="auto">
            <a:xfrm>
              <a:off x="4521705" y="3618167"/>
              <a:ext cx="863917" cy="564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rPr>
                <a:t>High Shelving Filter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</p:grpSp>
      <p:sp>
        <p:nvSpPr>
          <p:cNvPr id="108" name="Rectangle 2"/>
          <p:cNvSpPr txBox="1">
            <a:spLocks noChangeArrowheads="1"/>
          </p:cNvSpPr>
          <p:nvPr/>
        </p:nvSpPr>
        <p:spPr bwMode="auto">
          <a:xfrm>
            <a:off x="0" y="4732784"/>
            <a:ext cx="4126136" cy="50208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marL="447675" marR="0" lvl="0" indent="-3587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SzPct val="150000"/>
              <a:buFont typeface="Arial" charset="0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Cutoff frequency</a:t>
            </a:r>
          </a:p>
          <a:p>
            <a:pPr marL="5381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Lucida Grande" charset="0"/>
              <a:buChar char="‣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Where response changes between 2 levels</a:t>
            </a:r>
          </a:p>
          <a:p>
            <a:pPr marL="538163" marR="0" lvl="1" indent="-26987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Lucida Grande" charset="0"/>
              <a:buChar char="‣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Can design adjustable cutoff as well as level</a:t>
            </a:r>
          </a:p>
        </p:txBody>
      </p:sp>
    </p:spTree>
    <p:extLst>
      <p:ext uri="{BB962C8B-B14F-4D97-AF65-F5344CB8AC3E}">
        <p14:creationId xmlns:p14="http://schemas.microsoft.com/office/powerpoint/2010/main" val="19341076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Tone controls - Midrange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060377"/>
            <a:ext cx="12928600" cy="8617024"/>
          </a:xfrm>
        </p:spPr>
        <p:txBody>
          <a:bodyPr anchor="t"/>
          <a:lstStyle/>
          <a:p>
            <a:pPr marL="634968" eaLnBrk="1" hangingPunct="1">
              <a:buNone/>
            </a:pPr>
            <a:r>
              <a:rPr lang="en-US" sz="3600" dirty="0" smtClean="0"/>
              <a:t>In addition to bass and treble, </a:t>
            </a:r>
            <a:r>
              <a:rPr lang="en-US" sz="3600" dirty="0" smtClean="0">
                <a:solidFill>
                  <a:srgbClr val="0000FF"/>
                </a:solidFill>
              </a:rPr>
              <a:t>midrange</a:t>
            </a:r>
            <a:r>
              <a:rPr lang="en-US" sz="3600" dirty="0" smtClean="0"/>
              <a:t> control</a:t>
            </a:r>
          </a:p>
          <a:p>
            <a:pPr marL="634968" eaLnBrk="1" hangingPunct="1"/>
            <a:r>
              <a:rPr lang="en-US" sz="3200" dirty="0" smtClean="0"/>
              <a:t>Affects frequencies between highs and lows</a:t>
            </a:r>
          </a:p>
          <a:p>
            <a:pPr marL="634968" eaLnBrk="1" hangingPunct="1"/>
            <a:r>
              <a:rPr lang="en-US" sz="3200" dirty="0" smtClean="0">
                <a:solidFill>
                  <a:srgbClr val="0000FF"/>
                </a:solidFill>
              </a:rPr>
              <a:t>boost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rgbClr val="0000FF"/>
                </a:solidFill>
              </a:rPr>
              <a:t>cut</a:t>
            </a:r>
            <a:r>
              <a:rPr lang="en-US" sz="3200" dirty="0" smtClean="0"/>
              <a:t> portion of spectrum without affecting the rest</a:t>
            </a:r>
          </a:p>
          <a:p>
            <a:pPr marL="634968" eaLnBrk="1" hangingPunct="1"/>
            <a:r>
              <a:rPr lang="en-US" sz="3200" dirty="0" smtClean="0"/>
              <a:t>Does not attempt to isolate particular frequencies</a:t>
            </a:r>
            <a:endParaRPr lang="en-US" sz="2800" dirty="0" smtClean="0"/>
          </a:p>
          <a:p>
            <a:pPr marL="634968" eaLnBrk="1" hangingPunct="1"/>
            <a:r>
              <a:rPr lang="en-US" sz="3200" dirty="0" smtClean="0"/>
              <a:t>Rarely, adjustable center frequency</a:t>
            </a:r>
          </a:p>
          <a:p>
            <a:pPr marL="1142941" lvl="1" eaLnBrk="1" hangingPunct="1"/>
            <a:r>
              <a:rPr lang="en-US" sz="2800" dirty="0" smtClean="0"/>
              <a:t>Where gain is at maximum (or minimum)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6016" y="4410517"/>
            <a:ext cx="7131713" cy="534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230592" y="5668888"/>
            <a:ext cx="9717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Boost</a:t>
            </a:r>
            <a:endParaRPr lang="en-US" sz="240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302600" y="7655495"/>
            <a:ext cx="663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Cut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72762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599636"/>
          </a:xfrm>
        </p:spPr>
        <p:txBody>
          <a:bodyPr/>
          <a:lstStyle/>
          <a:p>
            <a:r>
              <a:rPr lang="en-US" sz="3400" b="1" dirty="0" smtClean="0"/>
              <a:t>(a) Bass and treble tone controls implemented as a low shelving filter and high shelving filter placed in series. (b) Three tone controls, including a peaking/notch filter to adjust the midrange.</a:t>
            </a:r>
            <a:endParaRPr lang="en-US" sz="3400" b="1" dirty="0"/>
          </a:p>
        </p:txBody>
      </p:sp>
      <p:sp>
        <p:nvSpPr>
          <p:cNvPr id="2051" name="TextBox 13"/>
          <p:cNvSpPr txBox="1">
            <a:spLocks noChangeArrowheads="1"/>
          </p:cNvSpPr>
          <p:nvPr/>
        </p:nvSpPr>
        <p:spPr bwMode="auto">
          <a:xfrm>
            <a:off x="3838223" y="1707236"/>
            <a:ext cx="727004" cy="43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000" dirty="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Bass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2" name="Group 133"/>
          <p:cNvGrpSpPr>
            <a:grpSpLocks/>
          </p:cNvGrpSpPr>
          <p:nvPr/>
        </p:nvGrpSpPr>
        <p:grpSpPr bwMode="auto">
          <a:xfrm>
            <a:off x="3461174" y="2118148"/>
            <a:ext cx="1325315" cy="1327573"/>
            <a:chOff x="755577" y="1167949"/>
            <a:chExt cx="1555200" cy="155520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755577" y="1167949"/>
              <a:ext cx="1555200" cy="1555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Straight Connector 5"/>
            <p:cNvCxnSpPr>
              <a:cxnSpLocks/>
              <a:stCxn id="76" idx="7"/>
              <a:endCxn id="4" idx="7"/>
            </p:cNvCxnSpPr>
            <p:nvPr/>
          </p:nvCxnSpPr>
          <p:spPr>
            <a:xfrm flipV="1">
              <a:off x="1992848" y="1395410"/>
              <a:ext cx="90080" cy="92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  <a:stCxn id="76" idx="2"/>
              <a:endCxn id="4" idx="2"/>
            </p:cNvCxnSpPr>
            <p:nvPr/>
          </p:nvCxnSpPr>
          <p:spPr>
            <a:xfrm flipH="1" flipV="1">
              <a:off x="755577" y="1945549"/>
              <a:ext cx="1298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4" idx="6"/>
            </p:cNvCxnSpPr>
            <p:nvPr/>
          </p:nvCxnSpPr>
          <p:spPr>
            <a:xfrm flipH="1">
              <a:off x="2180957" y="1945549"/>
              <a:ext cx="1298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stCxn id="4" idx="0"/>
            </p:cNvCxnSpPr>
            <p:nvPr/>
          </p:nvCxnSpPr>
          <p:spPr>
            <a:xfrm>
              <a:off x="1534502" y="1167949"/>
              <a:ext cx="0" cy="1296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4" idx="1"/>
              <a:endCxn id="76" idx="1"/>
            </p:cNvCxnSpPr>
            <p:nvPr/>
          </p:nvCxnSpPr>
          <p:spPr>
            <a:xfrm>
              <a:off x="983426" y="1395410"/>
              <a:ext cx="92728" cy="92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H="1">
              <a:off x="787370" y="2593550"/>
              <a:ext cx="1483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H="1">
              <a:off x="808565" y="2204749"/>
              <a:ext cx="129820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/>
              <a:stCxn id="76" idx="5"/>
              <a:endCxn id="4" idx="5"/>
            </p:cNvCxnSpPr>
            <p:nvPr/>
          </p:nvCxnSpPr>
          <p:spPr>
            <a:xfrm>
              <a:off x="1992848" y="2403117"/>
              <a:ext cx="90080" cy="92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/>
            </p:cNvCxnSpPr>
            <p:nvPr/>
          </p:nvCxnSpPr>
          <p:spPr>
            <a:xfrm flipH="1">
              <a:off x="2104123" y="1609648"/>
              <a:ext cx="129822" cy="502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  <a:stCxn id="4" idx="3"/>
              <a:endCxn id="76" idx="3"/>
            </p:cNvCxnSpPr>
            <p:nvPr/>
          </p:nvCxnSpPr>
          <p:spPr>
            <a:xfrm flipV="1">
              <a:off x="983426" y="2403117"/>
              <a:ext cx="92728" cy="92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 flipH="1" flipV="1">
              <a:off x="2130617" y="2204749"/>
              <a:ext cx="127171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 flipV="1">
              <a:off x="808565" y="1633451"/>
              <a:ext cx="127171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cxnSpLocks/>
            </p:cNvCxnSpPr>
            <p:nvPr/>
          </p:nvCxnSpPr>
          <p:spPr>
            <a:xfrm flipH="1" flipV="1">
              <a:off x="1221872" y="1244652"/>
              <a:ext cx="52988" cy="1057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cxnSpLocks/>
            </p:cNvCxnSpPr>
            <p:nvPr/>
          </p:nvCxnSpPr>
          <p:spPr>
            <a:xfrm flipV="1">
              <a:off x="1817988" y="1244652"/>
              <a:ext cx="52988" cy="1057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>
              <a:spLocks/>
            </p:cNvSpPr>
            <p:nvPr/>
          </p:nvSpPr>
          <p:spPr>
            <a:xfrm>
              <a:off x="885397" y="1297550"/>
              <a:ext cx="1295560" cy="1296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843007" y="1644031"/>
              <a:ext cx="691496" cy="2962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/>
          </p:nvCxnSpPr>
          <p:spPr>
            <a:xfrm flipH="1">
              <a:off x="2154463" y="2593550"/>
              <a:ext cx="1298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cxnSpLocks/>
            </p:cNvCxnSpPr>
            <p:nvPr/>
          </p:nvCxnSpPr>
          <p:spPr>
            <a:xfrm flipV="1">
              <a:off x="2220697" y="2530072"/>
              <a:ext cx="0" cy="1295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10"/>
          <p:cNvGrpSpPr>
            <a:grpSpLocks noChangeAspect="1"/>
          </p:cNvGrpSpPr>
          <p:nvPr/>
        </p:nvGrpSpPr>
        <p:grpSpPr bwMode="auto">
          <a:xfrm>
            <a:off x="6296943" y="2118148"/>
            <a:ext cx="1327573" cy="1327573"/>
            <a:chOff x="3131840" y="1268760"/>
            <a:chExt cx="4320000" cy="4320000"/>
          </a:xfrm>
        </p:grpSpPr>
        <p:sp>
          <p:nvSpPr>
            <p:cNvPr id="112" name="Oval 111"/>
            <p:cNvSpPr>
              <a:spLocks/>
            </p:cNvSpPr>
            <p:nvPr/>
          </p:nvSpPr>
          <p:spPr>
            <a:xfrm>
              <a:off x="3131840" y="1268760"/>
              <a:ext cx="4320000" cy="43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13" name="Straight Connector 112"/>
            <p:cNvCxnSpPr>
              <a:cxnSpLocks/>
              <a:stCxn id="127" idx="7"/>
              <a:endCxn id="112" idx="7"/>
            </p:cNvCxnSpPr>
            <p:nvPr/>
          </p:nvCxnSpPr>
          <p:spPr>
            <a:xfrm flipV="1">
              <a:off x="6562858" y="1900597"/>
              <a:ext cx="257145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cxnSpLocks/>
              <a:stCxn id="127" idx="2"/>
              <a:endCxn id="112" idx="2"/>
            </p:cNvCxnSpPr>
            <p:nvPr/>
          </p:nvCxnSpPr>
          <p:spPr>
            <a:xfrm flipH="1" flipV="1">
              <a:off x="3131840" y="3428760"/>
              <a:ext cx="3599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cxnSpLocks/>
              <a:stCxn id="112" idx="6"/>
            </p:cNvCxnSpPr>
            <p:nvPr/>
          </p:nvCxnSpPr>
          <p:spPr>
            <a:xfrm flipH="1">
              <a:off x="7091838" y="3428760"/>
              <a:ext cx="36000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cxnSpLocks/>
              <a:stCxn id="112" idx="0"/>
            </p:cNvCxnSpPr>
            <p:nvPr/>
          </p:nvCxnSpPr>
          <p:spPr>
            <a:xfrm>
              <a:off x="5291840" y="1268760"/>
              <a:ext cx="0" cy="3600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cxnSpLocks/>
              <a:stCxn id="112" idx="1"/>
              <a:endCxn id="127" idx="1"/>
            </p:cNvCxnSpPr>
            <p:nvPr/>
          </p:nvCxnSpPr>
          <p:spPr>
            <a:xfrm>
              <a:off x="3763677" y="1900597"/>
              <a:ext cx="257141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cxnSpLocks/>
            </p:cNvCxnSpPr>
            <p:nvPr/>
          </p:nvCxnSpPr>
          <p:spPr>
            <a:xfrm flipH="1">
              <a:off x="3220003" y="5228762"/>
              <a:ext cx="4187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cxnSpLocks/>
            </p:cNvCxnSpPr>
            <p:nvPr/>
          </p:nvCxnSpPr>
          <p:spPr>
            <a:xfrm flipH="1">
              <a:off x="3278779" y="4148760"/>
              <a:ext cx="359998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cxnSpLocks/>
              <a:stCxn id="127" idx="5"/>
              <a:endCxn id="112" idx="5"/>
            </p:cNvCxnSpPr>
            <p:nvPr/>
          </p:nvCxnSpPr>
          <p:spPr>
            <a:xfrm>
              <a:off x="6562858" y="4699783"/>
              <a:ext cx="257145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cxnSpLocks/>
            </p:cNvCxnSpPr>
            <p:nvPr/>
          </p:nvCxnSpPr>
          <p:spPr>
            <a:xfrm flipH="1">
              <a:off x="6878779" y="2495701"/>
              <a:ext cx="359998" cy="1395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cxnSpLocks/>
              <a:stCxn id="112" idx="3"/>
              <a:endCxn id="127" idx="3"/>
            </p:cNvCxnSpPr>
            <p:nvPr/>
          </p:nvCxnSpPr>
          <p:spPr>
            <a:xfrm flipV="1">
              <a:off x="3763677" y="4699783"/>
              <a:ext cx="257141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cxnSpLocks/>
            </p:cNvCxnSpPr>
            <p:nvPr/>
          </p:nvCxnSpPr>
          <p:spPr>
            <a:xfrm flipH="1" flipV="1">
              <a:off x="6944899" y="4148760"/>
              <a:ext cx="360002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cxnSpLocks/>
            </p:cNvCxnSpPr>
            <p:nvPr/>
          </p:nvCxnSpPr>
          <p:spPr>
            <a:xfrm flipH="1" flipV="1">
              <a:off x="3278779" y="2561821"/>
              <a:ext cx="359998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cxnSpLocks/>
            </p:cNvCxnSpPr>
            <p:nvPr/>
          </p:nvCxnSpPr>
          <p:spPr>
            <a:xfrm flipH="1" flipV="1">
              <a:off x="4424901" y="1481824"/>
              <a:ext cx="146939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cxnSpLocks/>
            </p:cNvCxnSpPr>
            <p:nvPr/>
          </p:nvCxnSpPr>
          <p:spPr>
            <a:xfrm flipV="1">
              <a:off x="6085309" y="1481824"/>
              <a:ext cx="139590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>
              <a:spLocks/>
            </p:cNvSpPr>
            <p:nvPr/>
          </p:nvSpPr>
          <p:spPr>
            <a:xfrm>
              <a:off x="3491838" y="1628762"/>
              <a:ext cx="3600000" cy="360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28" name="Straight Connector 127"/>
            <p:cNvCxnSpPr>
              <a:cxnSpLocks/>
            </p:cNvCxnSpPr>
            <p:nvPr/>
          </p:nvCxnSpPr>
          <p:spPr>
            <a:xfrm flipV="1">
              <a:off x="5291840" y="1702232"/>
              <a:ext cx="1293061" cy="17118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cxnSpLocks/>
            </p:cNvCxnSpPr>
            <p:nvPr/>
          </p:nvCxnSpPr>
          <p:spPr>
            <a:xfrm flipH="1">
              <a:off x="7018368" y="5228762"/>
              <a:ext cx="3600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cxnSpLocks/>
            </p:cNvCxnSpPr>
            <p:nvPr/>
          </p:nvCxnSpPr>
          <p:spPr>
            <a:xfrm flipV="1">
              <a:off x="7202044" y="5052436"/>
              <a:ext cx="0" cy="3599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4" name="TextBox 13"/>
          <p:cNvSpPr txBox="1">
            <a:spLocks noChangeArrowheads="1"/>
          </p:cNvSpPr>
          <p:nvPr/>
        </p:nvSpPr>
        <p:spPr bwMode="auto">
          <a:xfrm>
            <a:off x="6502400" y="1707236"/>
            <a:ext cx="905370" cy="43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000" dirty="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Treble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55" name="TextBox 32"/>
          <p:cNvSpPr txBox="1">
            <a:spLocks noChangeArrowheads="1"/>
          </p:cNvSpPr>
          <p:nvPr/>
        </p:nvSpPr>
        <p:spPr bwMode="auto">
          <a:xfrm>
            <a:off x="2097478" y="4366898"/>
            <a:ext cx="798007" cy="531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39" name="Straight Arrow Connector 138"/>
          <p:cNvCxnSpPr>
            <a:endCxn id="2058" idx="1"/>
          </p:cNvCxnSpPr>
          <p:nvPr/>
        </p:nvCxnSpPr>
        <p:spPr bwMode="auto">
          <a:xfrm>
            <a:off x="1995876" y="5030684"/>
            <a:ext cx="1639147" cy="743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12"/>
          <p:cNvSpPr txBox="1">
            <a:spLocks noChangeArrowheads="1"/>
          </p:cNvSpPr>
          <p:nvPr/>
        </p:nvSpPr>
        <p:spPr bwMode="auto">
          <a:xfrm>
            <a:off x="6398544" y="4572355"/>
            <a:ext cx="1126632" cy="931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0032" tIns="65017" rIns="130032" bIns="65017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High shelf</a:t>
            </a:r>
          </a:p>
        </p:txBody>
      </p:sp>
      <p:sp>
        <p:nvSpPr>
          <p:cNvPr id="2058" name="TextBox 12"/>
          <p:cNvSpPr txBox="1">
            <a:spLocks noChangeArrowheads="1"/>
          </p:cNvSpPr>
          <p:nvPr/>
        </p:nvSpPr>
        <p:spPr bwMode="auto">
          <a:xfrm>
            <a:off x="3635022" y="4572355"/>
            <a:ext cx="1022774" cy="931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0032" tIns="65017" rIns="130032" bIns="65017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Low shelf</a:t>
            </a:r>
          </a:p>
        </p:txBody>
      </p:sp>
      <p:cxnSp>
        <p:nvCxnSpPr>
          <p:cNvPr id="155" name="Straight Arrow Connector 154"/>
          <p:cNvCxnSpPr>
            <a:stCxn id="2058" idx="0"/>
            <a:endCxn id="4" idx="4"/>
          </p:cNvCxnSpPr>
          <p:nvPr/>
        </p:nvCxnSpPr>
        <p:spPr bwMode="auto">
          <a:xfrm flipH="1" flipV="1">
            <a:off x="4123833" y="3445722"/>
            <a:ext cx="22576" cy="11266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2058" idx="3"/>
            <a:endCxn id="2057" idx="1"/>
          </p:cNvCxnSpPr>
          <p:nvPr/>
        </p:nvCxnSpPr>
        <p:spPr bwMode="auto">
          <a:xfrm>
            <a:off x="4657797" y="5038118"/>
            <a:ext cx="17407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2057" idx="0"/>
            <a:endCxn id="112" idx="4"/>
          </p:cNvCxnSpPr>
          <p:nvPr/>
        </p:nvCxnSpPr>
        <p:spPr bwMode="auto">
          <a:xfrm flipH="1" flipV="1">
            <a:off x="6960730" y="3445722"/>
            <a:ext cx="1131" cy="11266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2057" idx="3"/>
          </p:cNvCxnSpPr>
          <p:nvPr/>
        </p:nvCxnSpPr>
        <p:spPr bwMode="auto">
          <a:xfrm flipV="1">
            <a:off x="7525177" y="5030683"/>
            <a:ext cx="1639147" cy="743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TextBox 32"/>
          <p:cNvSpPr txBox="1">
            <a:spLocks noChangeArrowheads="1"/>
          </p:cNvSpPr>
          <p:nvPr/>
        </p:nvSpPr>
        <p:spPr bwMode="auto">
          <a:xfrm>
            <a:off x="8139293" y="4366898"/>
            <a:ext cx="798007" cy="531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64" name="TextBox 13"/>
          <p:cNvSpPr txBox="1">
            <a:spLocks noChangeArrowheads="1"/>
          </p:cNvSpPr>
          <p:nvPr/>
        </p:nvSpPr>
        <p:spPr bwMode="auto">
          <a:xfrm>
            <a:off x="2506134" y="5872484"/>
            <a:ext cx="727004" cy="43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000" dirty="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Bass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grpSp>
        <p:nvGrpSpPr>
          <p:cNvPr id="7" name="Group 133"/>
          <p:cNvGrpSpPr>
            <a:grpSpLocks/>
          </p:cNvGrpSpPr>
          <p:nvPr/>
        </p:nvGrpSpPr>
        <p:grpSpPr bwMode="auto">
          <a:xfrm>
            <a:off x="2129085" y="6315005"/>
            <a:ext cx="1325315" cy="1327573"/>
            <a:chOff x="755577" y="1167949"/>
            <a:chExt cx="1555200" cy="1555200"/>
          </a:xfrm>
        </p:grpSpPr>
        <p:sp>
          <p:nvSpPr>
            <p:cNvPr id="89" name="Oval 88"/>
            <p:cNvSpPr>
              <a:spLocks/>
            </p:cNvSpPr>
            <p:nvPr/>
          </p:nvSpPr>
          <p:spPr>
            <a:xfrm>
              <a:off x="755577" y="1167949"/>
              <a:ext cx="1555200" cy="1555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90" name="Straight Connector 89"/>
            <p:cNvCxnSpPr>
              <a:cxnSpLocks/>
              <a:stCxn id="106" idx="7"/>
              <a:endCxn id="89" idx="7"/>
            </p:cNvCxnSpPr>
            <p:nvPr/>
          </p:nvCxnSpPr>
          <p:spPr>
            <a:xfrm flipV="1">
              <a:off x="1992848" y="1395410"/>
              <a:ext cx="90080" cy="92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cxnSpLocks/>
              <a:stCxn id="106" idx="2"/>
              <a:endCxn id="89" idx="2"/>
            </p:cNvCxnSpPr>
            <p:nvPr/>
          </p:nvCxnSpPr>
          <p:spPr>
            <a:xfrm flipH="1" flipV="1">
              <a:off x="755577" y="1945549"/>
              <a:ext cx="1298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cxnSpLocks/>
              <a:stCxn id="89" idx="6"/>
            </p:cNvCxnSpPr>
            <p:nvPr/>
          </p:nvCxnSpPr>
          <p:spPr>
            <a:xfrm flipH="1">
              <a:off x="2180957" y="1945549"/>
              <a:ext cx="12982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cxnSpLocks/>
              <a:stCxn id="89" idx="0"/>
            </p:cNvCxnSpPr>
            <p:nvPr/>
          </p:nvCxnSpPr>
          <p:spPr>
            <a:xfrm>
              <a:off x="1534502" y="1167949"/>
              <a:ext cx="0" cy="1295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cxnSpLocks/>
              <a:stCxn id="89" idx="1"/>
              <a:endCxn id="106" idx="1"/>
            </p:cNvCxnSpPr>
            <p:nvPr/>
          </p:nvCxnSpPr>
          <p:spPr>
            <a:xfrm>
              <a:off x="983426" y="1395410"/>
              <a:ext cx="92728" cy="9257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cxnSpLocks/>
            </p:cNvCxnSpPr>
            <p:nvPr/>
          </p:nvCxnSpPr>
          <p:spPr>
            <a:xfrm flipH="1">
              <a:off x="787370" y="2593548"/>
              <a:ext cx="1483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cxnSpLocks/>
            </p:cNvCxnSpPr>
            <p:nvPr/>
          </p:nvCxnSpPr>
          <p:spPr>
            <a:xfrm flipH="1">
              <a:off x="808565" y="2204749"/>
              <a:ext cx="129820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cxnSpLocks/>
              <a:stCxn id="106" idx="5"/>
              <a:endCxn id="89" idx="5"/>
            </p:cNvCxnSpPr>
            <p:nvPr/>
          </p:nvCxnSpPr>
          <p:spPr>
            <a:xfrm>
              <a:off x="1992848" y="2403116"/>
              <a:ext cx="90080" cy="92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/>
          </p:nvCxnSpPr>
          <p:spPr>
            <a:xfrm flipH="1">
              <a:off x="2104123" y="1609646"/>
              <a:ext cx="129822" cy="502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  <a:stCxn id="89" idx="3"/>
              <a:endCxn id="106" idx="3"/>
            </p:cNvCxnSpPr>
            <p:nvPr/>
          </p:nvCxnSpPr>
          <p:spPr>
            <a:xfrm flipV="1">
              <a:off x="983426" y="2403116"/>
              <a:ext cx="92728" cy="925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/>
          </p:nvCxnSpPr>
          <p:spPr>
            <a:xfrm flipH="1" flipV="1">
              <a:off x="2130617" y="2204749"/>
              <a:ext cx="127171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/>
          </p:nvCxnSpPr>
          <p:spPr>
            <a:xfrm flipH="1" flipV="1">
              <a:off x="808565" y="1633451"/>
              <a:ext cx="127171" cy="52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cxnSpLocks/>
            </p:cNvCxnSpPr>
            <p:nvPr/>
          </p:nvCxnSpPr>
          <p:spPr>
            <a:xfrm flipH="1" flipV="1">
              <a:off x="1221872" y="1244650"/>
              <a:ext cx="52988" cy="1057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cxnSpLocks/>
            </p:cNvCxnSpPr>
            <p:nvPr/>
          </p:nvCxnSpPr>
          <p:spPr>
            <a:xfrm flipV="1">
              <a:off x="1817988" y="1244650"/>
              <a:ext cx="52988" cy="1057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>
              <a:spLocks/>
            </p:cNvSpPr>
            <p:nvPr/>
          </p:nvSpPr>
          <p:spPr>
            <a:xfrm>
              <a:off x="885397" y="1297548"/>
              <a:ext cx="1295560" cy="1296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07" name="Straight Connector 106"/>
            <p:cNvCxnSpPr>
              <a:cxnSpLocks/>
            </p:cNvCxnSpPr>
            <p:nvPr/>
          </p:nvCxnSpPr>
          <p:spPr>
            <a:xfrm flipH="1" flipV="1">
              <a:off x="843007" y="1644031"/>
              <a:ext cx="691496" cy="29622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cxnSpLocks/>
            </p:cNvCxnSpPr>
            <p:nvPr/>
          </p:nvCxnSpPr>
          <p:spPr>
            <a:xfrm flipH="1">
              <a:off x="2154463" y="2593548"/>
              <a:ext cx="1298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cxnSpLocks/>
            </p:cNvCxnSpPr>
            <p:nvPr/>
          </p:nvCxnSpPr>
          <p:spPr>
            <a:xfrm flipV="1">
              <a:off x="2220697" y="2530071"/>
              <a:ext cx="0" cy="1296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10"/>
          <p:cNvGrpSpPr>
            <a:grpSpLocks noChangeAspect="1"/>
          </p:cNvGrpSpPr>
          <p:nvPr/>
        </p:nvGrpSpPr>
        <p:grpSpPr bwMode="auto">
          <a:xfrm>
            <a:off x="4964854" y="6315005"/>
            <a:ext cx="1327573" cy="1327573"/>
            <a:chOff x="3131840" y="1268760"/>
            <a:chExt cx="4320000" cy="4320000"/>
          </a:xfrm>
        </p:grpSpPr>
        <p:sp>
          <p:nvSpPr>
            <p:cNvPr id="111" name="Oval 110"/>
            <p:cNvSpPr>
              <a:spLocks/>
            </p:cNvSpPr>
            <p:nvPr/>
          </p:nvSpPr>
          <p:spPr>
            <a:xfrm>
              <a:off x="3131840" y="1268760"/>
              <a:ext cx="4320000" cy="43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31" name="Straight Connector 130"/>
            <p:cNvCxnSpPr>
              <a:cxnSpLocks/>
              <a:stCxn id="146" idx="7"/>
              <a:endCxn id="111" idx="7"/>
            </p:cNvCxnSpPr>
            <p:nvPr/>
          </p:nvCxnSpPr>
          <p:spPr>
            <a:xfrm flipV="1">
              <a:off x="6562858" y="1900597"/>
              <a:ext cx="257145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cxnSpLocks/>
              <a:stCxn id="146" idx="2"/>
              <a:endCxn id="111" idx="2"/>
            </p:cNvCxnSpPr>
            <p:nvPr/>
          </p:nvCxnSpPr>
          <p:spPr>
            <a:xfrm flipH="1" flipV="1">
              <a:off x="3131840" y="3428760"/>
              <a:ext cx="3599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cxnSpLocks/>
              <a:stCxn id="111" idx="6"/>
            </p:cNvCxnSpPr>
            <p:nvPr/>
          </p:nvCxnSpPr>
          <p:spPr>
            <a:xfrm flipH="1">
              <a:off x="7091838" y="3428760"/>
              <a:ext cx="36000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cxnSpLocks/>
              <a:stCxn id="111" idx="0"/>
            </p:cNvCxnSpPr>
            <p:nvPr/>
          </p:nvCxnSpPr>
          <p:spPr>
            <a:xfrm>
              <a:off x="5291840" y="1268760"/>
              <a:ext cx="0" cy="3599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cxnSpLocks/>
              <a:stCxn id="111" idx="1"/>
              <a:endCxn id="146" idx="1"/>
            </p:cNvCxnSpPr>
            <p:nvPr/>
          </p:nvCxnSpPr>
          <p:spPr>
            <a:xfrm>
              <a:off x="3763677" y="1900597"/>
              <a:ext cx="257141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cxnSpLocks/>
            </p:cNvCxnSpPr>
            <p:nvPr/>
          </p:nvCxnSpPr>
          <p:spPr>
            <a:xfrm flipH="1">
              <a:off x="3220003" y="5228758"/>
              <a:ext cx="4187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cxnSpLocks/>
            </p:cNvCxnSpPr>
            <p:nvPr/>
          </p:nvCxnSpPr>
          <p:spPr>
            <a:xfrm flipH="1">
              <a:off x="3278779" y="4148760"/>
              <a:ext cx="359998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>
              <a:cxnSpLocks/>
              <a:stCxn id="146" idx="5"/>
              <a:endCxn id="111" idx="5"/>
            </p:cNvCxnSpPr>
            <p:nvPr/>
          </p:nvCxnSpPr>
          <p:spPr>
            <a:xfrm>
              <a:off x="6562858" y="4699778"/>
              <a:ext cx="257145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cxnSpLocks/>
            </p:cNvCxnSpPr>
            <p:nvPr/>
          </p:nvCxnSpPr>
          <p:spPr>
            <a:xfrm flipH="1">
              <a:off x="6878779" y="2495696"/>
              <a:ext cx="359998" cy="1395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cxnSpLocks/>
              <a:stCxn id="111" idx="3"/>
              <a:endCxn id="146" idx="3"/>
            </p:cNvCxnSpPr>
            <p:nvPr/>
          </p:nvCxnSpPr>
          <p:spPr>
            <a:xfrm flipV="1">
              <a:off x="3763677" y="4699778"/>
              <a:ext cx="257141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cxnSpLocks/>
            </p:cNvCxnSpPr>
            <p:nvPr/>
          </p:nvCxnSpPr>
          <p:spPr>
            <a:xfrm flipH="1" flipV="1">
              <a:off x="6944899" y="4148760"/>
              <a:ext cx="360002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cxnSpLocks/>
            </p:cNvCxnSpPr>
            <p:nvPr/>
          </p:nvCxnSpPr>
          <p:spPr>
            <a:xfrm flipH="1" flipV="1">
              <a:off x="3278779" y="2561821"/>
              <a:ext cx="359998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cxnSpLocks/>
            </p:cNvCxnSpPr>
            <p:nvPr/>
          </p:nvCxnSpPr>
          <p:spPr>
            <a:xfrm flipH="1" flipV="1">
              <a:off x="4424901" y="1481819"/>
              <a:ext cx="146939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cxnSpLocks/>
            </p:cNvCxnSpPr>
            <p:nvPr/>
          </p:nvCxnSpPr>
          <p:spPr>
            <a:xfrm flipV="1">
              <a:off x="6085309" y="1481819"/>
              <a:ext cx="139590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>
              <a:spLocks/>
            </p:cNvSpPr>
            <p:nvPr/>
          </p:nvSpPr>
          <p:spPr>
            <a:xfrm>
              <a:off x="3491838" y="1628758"/>
              <a:ext cx="3600000" cy="360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47" name="Straight Connector 146"/>
            <p:cNvCxnSpPr>
              <a:cxnSpLocks/>
            </p:cNvCxnSpPr>
            <p:nvPr/>
          </p:nvCxnSpPr>
          <p:spPr>
            <a:xfrm flipV="1">
              <a:off x="5291840" y="1702227"/>
              <a:ext cx="1293061" cy="17118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 flipH="1">
              <a:off x="7018368" y="5228758"/>
              <a:ext cx="36000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 flipV="1">
              <a:off x="7202044" y="5052431"/>
              <a:ext cx="0" cy="360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7" name="TextBox 13"/>
          <p:cNvSpPr txBox="1">
            <a:spLocks noChangeArrowheads="1"/>
          </p:cNvSpPr>
          <p:nvPr/>
        </p:nvSpPr>
        <p:spPr bwMode="auto">
          <a:xfrm>
            <a:off x="5170311" y="5872483"/>
            <a:ext cx="776676" cy="4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000" dirty="0" err="1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Mids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68" name="TextBox 32"/>
          <p:cNvSpPr txBox="1">
            <a:spLocks noChangeArrowheads="1"/>
          </p:cNvSpPr>
          <p:nvPr/>
        </p:nvSpPr>
        <p:spPr bwMode="auto">
          <a:xfrm>
            <a:off x="765390" y="8563753"/>
            <a:ext cx="798007" cy="531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52" name="Straight Arrow Connector 151"/>
          <p:cNvCxnSpPr>
            <a:endCxn id="2071" idx="1"/>
          </p:cNvCxnSpPr>
          <p:nvPr/>
        </p:nvCxnSpPr>
        <p:spPr bwMode="auto">
          <a:xfrm>
            <a:off x="663787" y="9227542"/>
            <a:ext cx="1639147" cy="743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TextBox 12"/>
          <p:cNvSpPr txBox="1">
            <a:spLocks noChangeArrowheads="1"/>
          </p:cNvSpPr>
          <p:nvPr/>
        </p:nvSpPr>
        <p:spPr bwMode="auto">
          <a:xfrm>
            <a:off x="4912926" y="8769211"/>
            <a:ext cx="1433690" cy="931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0032" tIns="65017" rIns="130032" bIns="65017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Peaking/ notch</a:t>
            </a:r>
          </a:p>
        </p:txBody>
      </p:sp>
      <p:sp>
        <p:nvSpPr>
          <p:cNvPr id="2071" name="TextBox 12"/>
          <p:cNvSpPr txBox="1">
            <a:spLocks noChangeArrowheads="1"/>
          </p:cNvSpPr>
          <p:nvPr/>
        </p:nvSpPr>
        <p:spPr bwMode="auto">
          <a:xfrm>
            <a:off x="2302933" y="8769212"/>
            <a:ext cx="1022774" cy="931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0032" tIns="65017" rIns="130032" bIns="65017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Low shelf</a:t>
            </a:r>
          </a:p>
        </p:txBody>
      </p:sp>
      <p:cxnSp>
        <p:nvCxnSpPr>
          <p:cNvPr id="156" name="Straight Arrow Connector 155"/>
          <p:cNvCxnSpPr>
            <a:stCxn id="2071" idx="0"/>
            <a:endCxn id="89" idx="4"/>
          </p:cNvCxnSpPr>
          <p:nvPr/>
        </p:nvCxnSpPr>
        <p:spPr bwMode="auto">
          <a:xfrm flipH="1" flipV="1">
            <a:off x="2791744" y="7642579"/>
            <a:ext cx="22576" cy="11266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2071" idx="3"/>
            <a:endCxn id="2070" idx="1"/>
          </p:cNvCxnSpPr>
          <p:nvPr/>
        </p:nvCxnSpPr>
        <p:spPr bwMode="auto">
          <a:xfrm flipV="1">
            <a:off x="3325708" y="9234975"/>
            <a:ext cx="158721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2070" idx="0"/>
            <a:endCxn id="111" idx="4"/>
          </p:cNvCxnSpPr>
          <p:nvPr/>
        </p:nvCxnSpPr>
        <p:spPr bwMode="auto">
          <a:xfrm flipH="1" flipV="1">
            <a:off x="5628641" y="7642579"/>
            <a:ext cx="1131" cy="112663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2070" idx="3"/>
            <a:endCxn id="2079" idx="1"/>
          </p:cNvCxnSpPr>
          <p:nvPr/>
        </p:nvCxnSpPr>
        <p:spPr bwMode="auto">
          <a:xfrm>
            <a:off x="6346616" y="9234975"/>
            <a:ext cx="148561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TextBox 32"/>
          <p:cNvSpPr txBox="1">
            <a:spLocks noChangeArrowheads="1"/>
          </p:cNvSpPr>
          <p:nvPr/>
        </p:nvSpPr>
        <p:spPr bwMode="auto">
          <a:xfrm>
            <a:off x="6807204" y="8563753"/>
            <a:ext cx="798007" cy="531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9" name="Group 110"/>
          <p:cNvGrpSpPr>
            <a:grpSpLocks noChangeAspect="1"/>
          </p:cNvGrpSpPr>
          <p:nvPr/>
        </p:nvGrpSpPr>
        <p:grpSpPr bwMode="auto">
          <a:xfrm>
            <a:off x="7730631" y="6315005"/>
            <a:ext cx="1327573" cy="1327573"/>
            <a:chOff x="3131840" y="1268760"/>
            <a:chExt cx="4320000" cy="4320000"/>
          </a:xfrm>
        </p:grpSpPr>
        <p:sp>
          <p:nvSpPr>
            <p:cNvPr id="162" name="Oval 161"/>
            <p:cNvSpPr>
              <a:spLocks/>
            </p:cNvSpPr>
            <p:nvPr/>
          </p:nvSpPr>
          <p:spPr>
            <a:xfrm>
              <a:off x="3131840" y="1268760"/>
              <a:ext cx="4320000" cy="43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63" name="Straight Connector 162"/>
            <p:cNvCxnSpPr>
              <a:cxnSpLocks/>
              <a:stCxn id="179" idx="7"/>
              <a:endCxn id="162" idx="7"/>
            </p:cNvCxnSpPr>
            <p:nvPr/>
          </p:nvCxnSpPr>
          <p:spPr>
            <a:xfrm flipV="1">
              <a:off x="6562863" y="1900597"/>
              <a:ext cx="257141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cxnSpLocks/>
              <a:stCxn id="179" idx="2"/>
              <a:endCxn id="162" idx="2"/>
            </p:cNvCxnSpPr>
            <p:nvPr/>
          </p:nvCxnSpPr>
          <p:spPr>
            <a:xfrm flipH="1" flipV="1">
              <a:off x="3131840" y="3428760"/>
              <a:ext cx="36000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cxnSpLocks/>
              <a:stCxn id="162" idx="6"/>
            </p:cNvCxnSpPr>
            <p:nvPr/>
          </p:nvCxnSpPr>
          <p:spPr>
            <a:xfrm flipH="1">
              <a:off x="7091842" y="3428760"/>
              <a:ext cx="3599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cxnSpLocks/>
              <a:stCxn id="162" idx="0"/>
            </p:cNvCxnSpPr>
            <p:nvPr/>
          </p:nvCxnSpPr>
          <p:spPr>
            <a:xfrm>
              <a:off x="5291840" y="1268760"/>
              <a:ext cx="0" cy="3599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cxnSpLocks/>
              <a:stCxn id="162" idx="1"/>
              <a:endCxn id="179" idx="1"/>
            </p:cNvCxnSpPr>
            <p:nvPr/>
          </p:nvCxnSpPr>
          <p:spPr>
            <a:xfrm>
              <a:off x="3763677" y="1900597"/>
              <a:ext cx="257145" cy="25714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>
              <a:cxnSpLocks/>
            </p:cNvCxnSpPr>
            <p:nvPr/>
          </p:nvCxnSpPr>
          <p:spPr>
            <a:xfrm flipH="1">
              <a:off x="3220003" y="5228758"/>
              <a:ext cx="41877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cxnSpLocks/>
            </p:cNvCxnSpPr>
            <p:nvPr/>
          </p:nvCxnSpPr>
          <p:spPr>
            <a:xfrm flipH="1">
              <a:off x="3278779" y="4148760"/>
              <a:ext cx="360002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cxnSpLocks/>
              <a:stCxn id="179" idx="5"/>
              <a:endCxn id="162" idx="5"/>
            </p:cNvCxnSpPr>
            <p:nvPr/>
          </p:nvCxnSpPr>
          <p:spPr>
            <a:xfrm>
              <a:off x="6562863" y="4699778"/>
              <a:ext cx="257141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cxnSpLocks/>
            </p:cNvCxnSpPr>
            <p:nvPr/>
          </p:nvCxnSpPr>
          <p:spPr>
            <a:xfrm flipH="1">
              <a:off x="6878779" y="2495696"/>
              <a:ext cx="360002" cy="1395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cxnSpLocks/>
              <a:stCxn id="162" idx="3"/>
              <a:endCxn id="179" idx="3"/>
            </p:cNvCxnSpPr>
            <p:nvPr/>
          </p:nvCxnSpPr>
          <p:spPr>
            <a:xfrm flipV="1">
              <a:off x="3763677" y="4699778"/>
              <a:ext cx="257145" cy="2571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cxnSpLocks/>
            </p:cNvCxnSpPr>
            <p:nvPr/>
          </p:nvCxnSpPr>
          <p:spPr>
            <a:xfrm flipH="1" flipV="1">
              <a:off x="6944904" y="4148760"/>
              <a:ext cx="359998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>
              <a:cxnSpLocks/>
            </p:cNvCxnSpPr>
            <p:nvPr/>
          </p:nvCxnSpPr>
          <p:spPr>
            <a:xfrm flipH="1" flipV="1">
              <a:off x="3278779" y="2561821"/>
              <a:ext cx="360002" cy="1469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cxnSpLocks/>
            </p:cNvCxnSpPr>
            <p:nvPr/>
          </p:nvCxnSpPr>
          <p:spPr>
            <a:xfrm flipH="1" flipV="1">
              <a:off x="4424901" y="1481819"/>
              <a:ext cx="146939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cxnSpLocks/>
            </p:cNvCxnSpPr>
            <p:nvPr/>
          </p:nvCxnSpPr>
          <p:spPr>
            <a:xfrm flipV="1">
              <a:off x="6085309" y="1481819"/>
              <a:ext cx="139594" cy="2938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>
              <a:spLocks/>
            </p:cNvSpPr>
            <p:nvPr/>
          </p:nvSpPr>
          <p:spPr>
            <a:xfrm>
              <a:off x="3491842" y="1628758"/>
              <a:ext cx="3600000" cy="360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white"/>
                </a:solidFill>
              </a:endParaRPr>
            </a:p>
          </p:txBody>
        </p:sp>
        <p:cxnSp>
          <p:nvCxnSpPr>
            <p:cNvPr id="181" name="Straight Connector 180"/>
            <p:cNvCxnSpPr>
              <a:cxnSpLocks/>
            </p:cNvCxnSpPr>
            <p:nvPr/>
          </p:nvCxnSpPr>
          <p:spPr>
            <a:xfrm flipV="1">
              <a:off x="5291840" y="1702227"/>
              <a:ext cx="1293061" cy="17118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cxnSpLocks/>
            </p:cNvCxnSpPr>
            <p:nvPr/>
          </p:nvCxnSpPr>
          <p:spPr>
            <a:xfrm flipH="1">
              <a:off x="7018373" y="5228758"/>
              <a:ext cx="3599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>
              <a:cxnSpLocks/>
            </p:cNvCxnSpPr>
            <p:nvPr/>
          </p:nvCxnSpPr>
          <p:spPr>
            <a:xfrm flipV="1">
              <a:off x="7202044" y="5052431"/>
              <a:ext cx="0" cy="360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8" name="TextBox 13"/>
          <p:cNvSpPr txBox="1">
            <a:spLocks noChangeArrowheads="1"/>
          </p:cNvSpPr>
          <p:nvPr/>
        </p:nvSpPr>
        <p:spPr bwMode="auto">
          <a:xfrm>
            <a:off x="7936090" y="5872484"/>
            <a:ext cx="905368" cy="43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000" dirty="0">
                <a:solidFill>
                  <a:prstClr val="black"/>
                </a:solidFill>
                <a:latin typeface="Calibri" pitchFamily="34" charset="0"/>
                <a:ea typeface="+mn-ea"/>
                <a:cs typeface="Arial" charset="0"/>
              </a:rPr>
              <a:t>Treble</a:t>
            </a:r>
            <a:endParaRPr lang="en-US" sz="2000" dirty="0">
              <a:solidFill>
                <a:prstClr val="black"/>
              </a:solidFill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2079" name="TextBox 12"/>
          <p:cNvSpPr txBox="1">
            <a:spLocks noChangeArrowheads="1"/>
          </p:cNvSpPr>
          <p:nvPr/>
        </p:nvSpPr>
        <p:spPr bwMode="auto">
          <a:xfrm>
            <a:off x="7832232" y="8769212"/>
            <a:ext cx="1126630" cy="93152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130032" tIns="65017" rIns="130032" bIns="65017">
            <a:spAutoFit/>
          </a:bodyPr>
          <a:lstStyle/>
          <a:p>
            <a:pPr algn="l"/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High shelf</a:t>
            </a:r>
          </a:p>
        </p:txBody>
      </p:sp>
      <p:cxnSp>
        <p:nvCxnSpPr>
          <p:cNvPr id="186" name="Straight Arrow Connector 185"/>
          <p:cNvCxnSpPr>
            <a:stCxn id="2079" idx="0"/>
            <a:endCxn id="162" idx="4"/>
          </p:cNvCxnSpPr>
          <p:nvPr/>
        </p:nvCxnSpPr>
        <p:spPr bwMode="auto">
          <a:xfrm flipH="1" flipV="1">
            <a:off x="8394418" y="7642579"/>
            <a:ext cx="1129" cy="1126633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2079" idx="3"/>
          </p:cNvCxnSpPr>
          <p:nvPr/>
        </p:nvCxnSpPr>
        <p:spPr bwMode="auto">
          <a:xfrm flipV="1">
            <a:off x="8958862" y="9227541"/>
            <a:ext cx="1639148" cy="7437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2" name="TextBox 32"/>
          <p:cNvSpPr txBox="1">
            <a:spLocks noChangeArrowheads="1"/>
          </p:cNvSpPr>
          <p:nvPr/>
        </p:nvSpPr>
        <p:spPr bwMode="auto">
          <a:xfrm>
            <a:off x="9572981" y="8563753"/>
            <a:ext cx="798007" cy="5314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lang="en-GB" sz="26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GB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endParaRPr 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83" name="TextBox 188"/>
          <p:cNvSpPr txBox="1">
            <a:spLocks noChangeArrowheads="1"/>
          </p:cNvSpPr>
          <p:nvPr/>
        </p:nvSpPr>
        <p:spPr bwMode="auto">
          <a:xfrm>
            <a:off x="973106" y="2014291"/>
            <a:ext cx="796995" cy="65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3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(a)</a:t>
            </a:r>
            <a:endParaRPr lang="en-US" sz="3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84" name="TextBox 189"/>
          <p:cNvSpPr txBox="1">
            <a:spLocks noChangeArrowheads="1"/>
          </p:cNvSpPr>
          <p:nvPr/>
        </p:nvSpPr>
        <p:spPr bwMode="auto">
          <a:xfrm>
            <a:off x="973106" y="5901833"/>
            <a:ext cx="796995" cy="65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32" tIns="65017" rIns="130032" bIns="65017">
            <a:spAutoFit/>
          </a:bodyPr>
          <a:lstStyle/>
          <a:p>
            <a:pPr algn="l"/>
            <a:r>
              <a:rPr lang="en-GB" sz="3400" dirty="0">
                <a:solidFill>
                  <a:prstClr val="black"/>
                </a:solidFill>
                <a:latin typeface="Arial" charset="0"/>
                <a:ea typeface="+mn-ea"/>
                <a:cs typeface="Arial" charset="0"/>
              </a:rPr>
              <a:t>(b)</a:t>
            </a:r>
            <a:endParaRPr lang="en-US" sz="3400" dirty="0">
              <a:solidFill>
                <a:prstClr val="black"/>
              </a:solidFill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7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Tone controls - Summary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204392"/>
            <a:ext cx="12928600" cy="8473008"/>
          </a:xfrm>
        </p:spPr>
        <p:txBody>
          <a:bodyPr/>
          <a:lstStyle/>
          <a:p>
            <a:pPr marL="634968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4400" dirty="0" smtClean="0"/>
              <a:t>2 or 3 controls: </a:t>
            </a:r>
            <a:r>
              <a:rPr lang="en-US" sz="4400" dirty="0" smtClean="0">
                <a:solidFill>
                  <a:srgbClr val="0000FF"/>
                </a:solidFill>
              </a:rPr>
              <a:t>bass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0000FF"/>
                </a:solidFill>
              </a:rPr>
              <a:t>mid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0000FF"/>
                </a:solidFill>
              </a:rPr>
              <a:t>treble</a:t>
            </a:r>
            <a:endParaRPr lang="en-US" sz="4400" dirty="0" smtClean="0"/>
          </a:p>
          <a:p>
            <a:pPr marL="634968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4400" dirty="0" smtClean="0"/>
              <a:t>Implemented with </a:t>
            </a:r>
            <a:r>
              <a:rPr lang="en-US" sz="4400" dirty="0" smtClean="0">
                <a:solidFill>
                  <a:srgbClr val="0000FF"/>
                </a:solidFill>
              </a:rPr>
              <a:t>shelving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0000FF"/>
                </a:solidFill>
              </a:rPr>
              <a:t>peaking</a:t>
            </a:r>
            <a:r>
              <a:rPr lang="en-US" sz="4400" dirty="0" smtClean="0"/>
              <a:t> filters</a:t>
            </a:r>
          </a:p>
          <a:p>
            <a:pPr marL="634968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4400" dirty="0" smtClean="0"/>
              <a:t>Filters connected in series</a:t>
            </a:r>
          </a:p>
          <a:p>
            <a:pPr marL="634968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4400" dirty="0" smtClean="0"/>
              <a:t>Able to adjust level of each section</a:t>
            </a:r>
          </a:p>
          <a:p>
            <a:pPr marL="634968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4400" dirty="0" smtClean="0"/>
              <a:t>Sometimes but rarely, adjustable cutoff frequencies</a:t>
            </a:r>
          </a:p>
          <a:p>
            <a:pPr marL="634968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4400" dirty="0" smtClean="0"/>
              <a:t>Q is usually fixed</a:t>
            </a:r>
          </a:p>
        </p:txBody>
      </p:sp>
    </p:spTree>
    <p:extLst>
      <p:ext uri="{BB962C8B-B14F-4D97-AF65-F5344CB8AC3E}">
        <p14:creationId xmlns:p14="http://schemas.microsoft.com/office/powerpoint/2010/main" val="10570868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Presence and loudness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4968" eaLnBrk="1" hangingPunct="1"/>
            <a:r>
              <a:rPr lang="en-US" dirty="0" smtClean="0"/>
              <a:t>Some amplifiers have a </a:t>
            </a:r>
            <a:r>
              <a:rPr lang="en-US" dirty="0" smtClean="0">
                <a:solidFill>
                  <a:srgbClr val="0000FF"/>
                </a:solidFill>
              </a:rPr>
              <a:t>presence</a:t>
            </a:r>
            <a:r>
              <a:rPr lang="en-US" dirty="0" smtClean="0"/>
              <a:t> knob as part of tone controls</a:t>
            </a:r>
          </a:p>
          <a:p>
            <a:pPr marL="1142941" lvl="1" eaLnBrk="1" hangingPunct="1"/>
            <a:r>
              <a:rPr lang="en-US" dirty="0" smtClean="0"/>
              <a:t>Boosts mid-to-high frequencies, </a:t>
            </a:r>
            <a:r>
              <a:rPr lang="en-US" dirty="0" smtClean="0">
                <a:solidFill>
                  <a:srgbClr val="0000FF"/>
                </a:solidFill>
              </a:rPr>
              <a:t>2-6kHz</a:t>
            </a:r>
            <a:endParaRPr lang="en-US" dirty="0" smtClean="0"/>
          </a:p>
          <a:p>
            <a:pPr marL="1142941" lvl="1" eaLnBrk="1" hangingPunct="1"/>
            <a:r>
              <a:rPr lang="en-US" dirty="0" smtClean="0"/>
              <a:t>Alter recorded instrument’s sound to give sense of presence in the room with listener</a:t>
            </a:r>
          </a:p>
          <a:p>
            <a:pPr marL="1142941" lvl="1" eaLnBrk="1" hangingPunct="1"/>
            <a:r>
              <a:rPr lang="en-US" dirty="0" smtClean="0"/>
              <a:t>Can help an instrument stand out more in a mix</a:t>
            </a:r>
          </a:p>
          <a:p>
            <a:pPr marL="634968" eaLnBrk="1" hangingPunct="1"/>
            <a:r>
              <a:rPr lang="en-US" dirty="0" smtClean="0"/>
              <a:t>Many amplifiers also have a </a:t>
            </a:r>
            <a:r>
              <a:rPr lang="en-US" dirty="0" smtClean="0">
                <a:solidFill>
                  <a:srgbClr val="0000FF"/>
                </a:solidFill>
              </a:rPr>
              <a:t>loudness</a:t>
            </a:r>
            <a:r>
              <a:rPr lang="en-US" dirty="0" smtClean="0"/>
              <a:t> control</a:t>
            </a:r>
          </a:p>
          <a:p>
            <a:pPr marL="1142941" lvl="1" eaLnBrk="1" hangingPunct="1"/>
            <a:r>
              <a:rPr lang="en-US" dirty="0" smtClean="0"/>
              <a:t>Louder? Isn’t this the volume knob?</a:t>
            </a:r>
          </a:p>
        </p:txBody>
      </p:sp>
    </p:spTree>
    <p:extLst>
      <p:ext uri="{BB962C8B-B14F-4D97-AF65-F5344CB8AC3E}">
        <p14:creationId xmlns:p14="http://schemas.microsoft.com/office/powerpoint/2010/main" val="12590588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Loudness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4968" eaLnBrk="1" hangingPunct="1"/>
            <a:r>
              <a:rPr lang="en-US" sz="3600" dirty="0" smtClean="0"/>
              <a:t>Human hearing is nonlinear</a:t>
            </a:r>
          </a:p>
          <a:p>
            <a:pPr marL="1142941" lvl="1" eaLnBrk="1" hangingPunct="1"/>
            <a:r>
              <a:rPr lang="en-US" sz="3100" dirty="0" smtClean="0"/>
              <a:t>Perceived loudness depends on frequency as well as SPL</a:t>
            </a:r>
          </a:p>
          <a:p>
            <a:pPr marL="634968" eaLnBrk="1" hangingPunct="1"/>
            <a:r>
              <a:rPr lang="en-US" sz="3600" dirty="0" smtClean="0">
                <a:solidFill>
                  <a:srgbClr val="0000FF"/>
                </a:solidFill>
              </a:rPr>
              <a:t>Loudness control</a:t>
            </a:r>
            <a:r>
              <a:rPr lang="en-US" sz="3600" dirty="0" smtClean="0"/>
              <a:t> designed for listening at low volume</a:t>
            </a:r>
          </a:p>
          <a:p>
            <a:pPr marL="1142941" lvl="1" eaLnBrk="1" hangingPunct="1"/>
            <a:r>
              <a:rPr lang="en-US" sz="2800" dirty="0" smtClean="0"/>
              <a:t>Boost bass and treble to simulate higher-volume listening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 l="3131" r="9202"/>
          <a:stretch>
            <a:fillRect/>
          </a:stretch>
        </p:blipFill>
        <p:spPr bwMode="auto">
          <a:xfrm>
            <a:off x="4702199" y="3031916"/>
            <a:ext cx="8302601" cy="6741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958785" y="4228729"/>
            <a:ext cx="1512168" cy="707882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en-US" sz="2000" dirty="0" smtClean="0"/>
              <a:t>90 </a:t>
            </a:r>
            <a:r>
              <a:rPr lang="en-US" sz="2000" dirty="0" err="1" smtClean="0"/>
              <a:t>phon</a:t>
            </a:r>
            <a:r>
              <a:rPr lang="en-US" sz="2000" dirty="0" smtClean="0"/>
              <a:t>- top curve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5659984" y="7685113"/>
            <a:ext cx="2664296" cy="707882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r>
              <a:rPr lang="en-US" sz="2000" dirty="0" smtClean="0"/>
              <a:t>10 </a:t>
            </a:r>
            <a:r>
              <a:rPr lang="en-US" sz="2000" dirty="0" err="1" smtClean="0"/>
              <a:t>phon</a:t>
            </a:r>
            <a:r>
              <a:rPr lang="en-US" sz="2000" dirty="0" smtClean="0"/>
              <a:t>- bottom curve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1" y="4804792"/>
            <a:ext cx="4054128" cy="2893100"/>
          </a:xfrm>
          <a:prstGeom prst="rect">
            <a:avLst/>
          </a:prstGeom>
        </p:spPr>
        <p:txBody>
          <a:bodyPr wrap="square" lIns="91435" tIns="45718" rIns="91435" bIns="45718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Each curve represents Sound Pressure Level (SPL) required for listener to perceive constant loudness when presented with pure tones across frequency range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200920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Speakers and crossovers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anchor="t"/>
          <a:lstStyle/>
          <a:p>
            <a:pPr marL="634968" eaLnBrk="1" hangingPunct="1"/>
            <a:r>
              <a:rPr lang="en-US" dirty="0" smtClean="0"/>
              <a:t>Hard to design speaker/cabinet with flat response over the whole audio range</a:t>
            </a:r>
          </a:p>
          <a:p>
            <a:pPr marL="1142941" lvl="1" eaLnBrk="1" hangingPunct="1"/>
            <a:r>
              <a:rPr lang="en-US" dirty="0" smtClean="0"/>
              <a:t>Need more than one speaker to cover whole range</a:t>
            </a:r>
          </a:p>
          <a:p>
            <a:pPr marL="1142941" lvl="1" eaLnBrk="1" hangingPunct="1"/>
            <a:endParaRPr lang="en-US" dirty="0" smtClean="0"/>
          </a:p>
          <a:p>
            <a:pPr marL="1142941" lvl="1" eaLnBrk="1" hangingPunct="1"/>
            <a:endParaRPr lang="en-US" dirty="0" smtClean="0"/>
          </a:p>
          <a:p>
            <a:pPr marL="1142941" lvl="1" eaLnBrk="1" hangingPunct="1"/>
            <a:endParaRPr lang="en-US" dirty="0" smtClean="0"/>
          </a:p>
          <a:p>
            <a:pPr marL="1142941" lvl="1" eaLnBrk="1" hangingPunct="1"/>
            <a:endParaRPr lang="en-US" dirty="0" smtClean="0"/>
          </a:p>
          <a:p>
            <a:pPr marL="1142941" lvl="1" eaLnBrk="1" hangingPunct="1"/>
            <a:endParaRPr lang="en-US" dirty="0" smtClean="0"/>
          </a:p>
          <a:p>
            <a:pPr marL="1142941" lvl="1" eaLnBrk="1" hangingPunct="1"/>
            <a:endParaRPr lang="en-US" dirty="0" smtClean="0"/>
          </a:p>
          <a:p>
            <a:pPr marL="634968" eaLnBrk="1" hangingPunct="1"/>
            <a:r>
              <a:rPr lang="en-US" dirty="0" smtClean="0"/>
              <a:t>Send specific frequencies to each speaker</a:t>
            </a:r>
          </a:p>
          <a:p>
            <a:pPr marL="1142941" lvl="1" eaLnBrk="1" hangingPunct="1"/>
            <a:r>
              <a:rPr lang="en-US" dirty="0" smtClean="0"/>
              <a:t>Tweeters can be damaged by low frequencies</a:t>
            </a:r>
          </a:p>
          <a:p>
            <a:pPr marL="1142941" lvl="1" eaLnBrk="1" hangingPunct="1"/>
            <a:r>
              <a:rPr lang="en-US" dirty="0" smtClean="0"/>
              <a:t>Woofers sound terrible at high frequencies</a:t>
            </a:r>
          </a:p>
          <a:p>
            <a:pPr marL="634968" eaLnBrk="1" hangingPunct="1"/>
            <a:r>
              <a:rPr lang="en-US" dirty="0" smtClean="0"/>
              <a:t>Use a </a:t>
            </a:r>
            <a:r>
              <a:rPr lang="en-US" dirty="0" smtClean="0">
                <a:solidFill>
                  <a:srgbClr val="0000FF"/>
                </a:solidFill>
              </a:rPr>
              <a:t>crossover</a:t>
            </a:r>
            <a:r>
              <a:rPr lang="en-US" dirty="0" smtClean="0"/>
              <a:t> to separate frequencies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700" y="3098801"/>
            <a:ext cx="3556001" cy="35560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8677" name="Rectangle 4"/>
          <p:cNvSpPr>
            <a:spLocks/>
          </p:cNvSpPr>
          <p:nvPr/>
        </p:nvSpPr>
        <p:spPr bwMode="auto">
          <a:xfrm>
            <a:off x="1231900" y="3429000"/>
            <a:ext cx="3556001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en-US" sz="27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Tweeter</a:t>
            </a:r>
            <a:r>
              <a:rPr lang="en-US" sz="2700" dirty="0">
                <a:latin typeface="Arial" charset="0"/>
                <a:cs typeface="Arial" charset="0"/>
                <a:sym typeface="Arial" charset="0"/>
              </a:rPr>
              <a:t> (high freq.)</a:t>
            </a:r>
          </a:p>
        </p:txBody>
      </p:sp>
      <p:sp>
        <p:nvSpPr>
          <p:cNvPr id="28678" name="Rectangle 5"/>
          <p:cNvSpPr>
            <a:spLocks/>
          </p:cNvSpPr>
          <p:nvPr/>
        </p:nvSpPr>
        <p:spPr bwMode="auto">
          <a:xfrm>
            <a:off x="1231900" y="4356100"/>
            <a:ext cx="3556001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en-US" sz="27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Midrange</a:t>
            </a:r>
            <a:r>
              <a:rPr lang="en-US" sz="2700" dirty="0">
                <a:latin typeface="Arial" charset="0"/>
                <a:cs typeface="Arial" charset="0"/>
                <a:sym typeface="Arial" charset="0"/>
              </a:rPr>
              <a:t> (mid freq.)</a:t>
            </a:r>
          </a:p>
        </p:txBody>
      </p:sp>
      <p:sp>
        <p:nvSpPr>
          <p:cNvPr id="28679" name="Rectangle 6"/>
          <p:cNvSpPr>
            <a:spLocks/>
          </p:cNvSpPr>
          <p:nvPr/>
        </p:nvSpPr>
        <p:spPr bwMode="auto">
          <a:xfrm>
            <a:off x="1231900" y="5295900"/>
            <a:ext cx="3556001" cy="48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/>
            <a:r>
              <a:rPr lang="en-US" sz="2700" dirty="0">
                <a:solidFill>
                  <a:srgbClr val="0000FF"/>
                </a:solidFill>
                <a:latin typeface="Arial" charset="0"/>
                <a:cs typeface="Arial" charset="0"/>
                <a:sym typeface="Arial" charset="0"/>
              </a:rPr>
              <a:t>Woofer</a:t>
            </a:r>
            <a:r>
              <a:rPr lang="en-US" sz="2700" dirty="0">
                <a:latin typeface="Arial" charset="0"/>
                <a:cs typeface="Arial" charset="0"/>
                <a:sym typeface="Arial" charset="0"/>
              </a:rPr>
              <a:t> (low freq.)</a:t>
            </a:r>
          </a:p>
        </p:txBody>
      </p:sp>
    </p:spTree>
    <p:extLst>
      <p:ext uri="{BB962C8B-B14F-4D97-AF65-F5344CB8AC3E}">
        <p14:creationId xmlns:p14="http://schemas.microsoft.com/office/powerpoint/2010/main" val="648805744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2col">
  <a:themeElements>
    <a:clrScheme name="Title &amp; Bullets 2co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2col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2co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at top">
  <a:themeElements>
    <a:clrScheme name="Title at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at top no logo">
  <a:themeElements>
    <a:clrScheme name="Title at top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t top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t top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itle &amp; Bullets no logo">
  <a:themeElements>
    <a:clrScheme name="Title &amp; Bullets no log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no logo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no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Pages>0</Pages>
  <Words>1528</Words>
  <Characters>0</Characters>
  <Application>Microsoft Office PowerPoint</Application>
  <PresentationFormat>Custom</PresentationFormat>
  <Lines>0</Lines>
  <Paragraphs>331</Paragraphs>
  <Slides>24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4" baseType="lpstr">
      <vt:lpstr>Arial</vt:lpstr>
      <vt:lpstr>Arial Italic</vt:lpstr>
      <vt:lpstr>Calibri</vt:lpstr>
      <vt:lpstr>Gill Sans</vt:lpstr>
      <vt:lpstr>Lucida Grande</vt:lpstr>
      <vt:lpstr>Symbol</vt:lpstr>
      <vt:lpstr>Times New Roman</vt:lpstr>
      <vt:lpstr>Times New Roman Italic</vt:lpstr>
      <vt:lpstr>ヒラギノ角ゴ ProN W3</vt:lpstr>
      <vt:lpstr>Title &amp; Subtitle</vt:lpstr>
      <vt:lpstr>Title &amp; Bullets</vt:lpstr>
      <vt:lpstr>Title &amp; Bullets 2col</vt:lpstr>
      <vt:lpstr>Title at top</vt:lpstr>
      <vt:lpstr>Title at top no logo</vt:lpstr>
      <vt:lpstr>Title &amp; Bullets no logo</vt:lpstr>
      <vt:lpstr>Blank</vt:lpstr>
      <vt:lpstr>1_Title &amp; Bullets</vt:lpstr>
      <vt:lpstr>Office Theme</vt:lpstr>
      <vt:lpstr>1_Office Theme</vt:lpstr>
      <vt:lpstr>Equation</vt:lpstr>
      <vt:lpstr>PowerPoint Presentation</vt:lpstr>
      <vt:lpstr>Tone controls</vt:lpstr>
      <vt:lpstr>Tone controls</vt:lpstr>
      <vt:lpstr>Tone controls - Midrange</vt:lpstr>
      <vt:lpstr>(a) Bass and treble tone controls implemented as a low shelving filter and high shelving filter placed in series. (b) Three tone controls, including a peaking/notch filter to adjust the midrange.</vt:lpstr>
      <vt:lpstr>Tone controls - Summary</vt:lpstr>
      <vt:lpstr>Presence and loudness</vt:lpstr>
      <vt:lpstr>Loudness</vt:lpstr>
      <vt:lpstr>Speakers and crossovers</vt:lpstr>
      <vt:lpstr>Speakers and crossovers</vt:lpstr>
      <vt:lpstr>A loudspeaker crossover</vt:lpstr>
      <vt:lpstr>Equalisation</vt:lpstr>
      <vt:lpstr>Introduction</vt:lpstr>
      <vt:lpstr>More on graphic EQ</vt:lpstr>
      <vt:lpstr>Graphic Equalisers and sliders</vt:lpstr>
      <vt:lpstr>Graphic EQ and octaves</vt:lpstr>
      <vt:lpstr>Parallel implementation</vt:lpstr>
      <vt:lpstr>Series implementation</vt:lpstr>
      <vt:lpstr>Design using shelving filters</vt:lpstr>
      <vt:lpstr>Design Using Shelving Filters</vt:lpstr>
      <vt:lpstr>Design using shelving filters</vt:lpstr>
      <vt:lpstr>Design using shelving filters</vt:lpstr>
      <vt:lpstr>Octave equaliser</vt:lpstr>
      <vt:lpstr>1/3-octave equaliser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 Reiss</dc:creator>
  <cp:lastModifiedBy>Josh Reiss</cp:lastModifiedBy>
  <cp:revision>24</cp:revision>
  <cp:lastPrinted>2015-01-30T08:35:57Z</cp:lastPrinted>
  <dcterms:modified xsi:type="dcterms:W3CDTF">2020-02-07T14:55:52Z</dcterms:modified>
</cp:coreProperties>
</file>