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19"/>
  </p:notesMasterIdLst>
  <p:handoutMasterIdLst>
    <p:handoutMasterId r:id="rId20"/>
  </p:handoutMasterIdLst>
  <p:sldIdLst>
    <p:sldId id="284" r:id="rId8"/>
    <p:sldId id="256" r:id="rId9"/>
    <p:sldId id="270" r:id="rId10"/>
    <p:sldId id="272" r:id="rId11"/>
    <p:sldId id="288" r:id="rId12"/>
    <p:sldId id="283" r:id="rId13"/>
    <p:sldId id="258" r:id="rId14"/>
    <p:sldId id="285" r:id="rId15"/>
    <p:sldId id="260" r:id="rId16"/>
    <p:sldId id="286" r:id="rId17"/>
    <p:sldId id="287" r:id="rId18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6989" autoAdjust="0"/>
  </p:normalViewPr>
  <p:slideViewPr>
    <p:cSldViewPr>
      <p:cViewPr varScale="1">
        <p:scale>
          <a:sx n="54" d="100"/>
          <a:sy n="54" d="100"/>
        </p:scale>
        <p:origin x="144" y="54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3FA5E-F980-4698-8C1B-18E628566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1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67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8148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4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0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3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0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FEF21921-4C61-48B1-AAE0-E117EFBBD61D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62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5BA96171-762E-4FFE-AB50-665A4E39E0F1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52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04592"/>
            <a:ext cx="6642100" cy="6642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8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Wah-wah</a:t>
            </a:r>
          </a:p>
        </p:txBody>
      </p:sp>
    </p:spTree>
    <p:extLst>
      <p:ext uri="{BB962C8B-B14F-4D97-AF65-F5344CB8AC3E}">
        <p14:creationId xmlns:p14="http://schemas.microsoft.com/office/powerpoint/2010/main" val="4185579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M-fold wah-wah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9850"/>
            <a:ext cx="13004800" cy="409560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Replacing the unit delay in the resonant </a:t>
            </a:r>
            <a:r>
              <a:rPr lang="en-US" dirty="0" err="1" smtClean="0"/>
              <a:t>bandpass</a:t>
            </a:r>
            <a:r>
              <a:rPr lang="en-US" dirty="0" smtClean="0"/>
              <a:t> filter by an M tap delay leads to M-fold </a:t>
            </a:r>
            <a:r>
              <a:rPr lang="en-US" dirty="0" err="1" smtClean="0"/>
              <a:t>wah-wah</a:t>
            </a:r>
            <a:r>
              <a:rPr lang="en-US" dirty="0" smtClean="0"/>
              <a:t> filter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 </a:t>
            </a:r>
            <a:r>
              <a:rPr lang="en-US" dirty="0" err="1" smtClean="0"/>
              <a:t>bandpass</a:t>
            </a:r>
            <a:r>
              <a:rPr lang="en-US" dirty="0" smtClean="0"/>
              <a:t> filters are spread over entire spectrum and simultaneously change their center frequency.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3362" y="5339645"/>
            <a:ext cx="9114648" cy="441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69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M-fold wah-wah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204392"/>
            <a:ext cx="12494542" cy="19462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White </a:t>
            </a:r>
            <a:r>
              <a:rPr lang="en-US" sz="4000" dirty="0"/>
              <a:t>noise input </a:t>
            </a:r>
            <a:r>
              <a:rPr lang="en-US" sz="4000" dirty="0" smtClean="0"/>
              <a:t>applied </a:t>
            </a:r>
            <a:r>
              <a:rPr lang="en-US" sz="4000" dirty="0"/>
              <a:t>to </a:t>
            </a:r>
            <a:r>
              <a:rPr lang="en-US" sz="4000" dirty="0" smtClean="0"/>
              <a:t>M-fold </a:t>
            </a:r>
            <a:r>
              <a:rPr lang="en-US" sz="4000" dirty="0" err="1"/>
              <a:t>wah-wah</a:t>
            </a:r>
            <a:r>
              <a:rPr lang="en-US" sz="4000" dirty="0"/>
              <a:t> </a:t>
            </a:r>
            <a:r>
              <a:rPr lang="en-US" sz="4000" dirty="0" smtClean="0"/>
              <a:t>filter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Periodic </a:t>
            </a:r>
            <a:r>
              <a:rPr lang="en-US" sz="4000" dirty="0"/>
              <a:t>enhancement of the output </a:t>
            </a:r>
            <a:r>
              <a:rPr lang="en-US" sz="4000" dirty="0" smtClean="0"/>
              <a:t>spectrum</a:t>
            </a:r>
            <a:endParaRPr lang="en-US" sz="40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138" y="2828996"/>
            <a:ext cx="7886418" cy="682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085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800" dirty="0"/>
              <a:t>Origins</a:t>
            </a:r>
          </a:p>
          <a:p>
            <a:pPr marL="1143000" lvl="1"/>
            <a:r>
              <a:rPr lang="en-US" sz="3200" dirty="0"/>
              <a:t>Originally developed by jazz trumpeters using mutes</a:t>
            </a:r>
          </a:p>
          <a:p>
            <a:pPr marL="1143000" lvl="1"/>
            <a:r>
              <a:rPr lang="en-US" sz="3200" dirty="0"/>
              <a:t>Guitar effect since </a:t>
            </a:r>
            <a:r>
              <a:rPr lang="en-US" sz="3200" dirty="0" err="1"/>
              <a:t>Jimi</a:t>
            </a:r>
            <a:r>
              <a:rPr lang="en-US" sz="3200" dirty="0"/>
              <a:t> Hendrix </a:t>
            </a:r>
            <a:r>
              <a:rPr lang="en-US" sz="3200" dirty="0" err="1"/>
              <a:t>popularised</a:t>
            </a:r>
            <a:r>
              <a:rPr lang="en-US" sz="3200" dirty="0"/>
              <a:t> the </a:t>
            </a:r>
            <a:r>
              <a:rPr lang="en-US" sz="3200" dirty="0" err="1"/>
              <a:t>Vox</a:t>
            </a:r>
            <a:r>
              <a:rPr lang="en-US" sz="3200" dirty="0"/>
              <a:t> Crybaby pedal in the late 1960s</a:t>
            </a:r>
          </a:p>
          <a:p>
            <a:pPr marL="1143000" lvl="1"/>
            <a:endParaRPr lang="en-US" sz="3200" dirty="0"/>
          </a:p>
          <a:p>
            <a:pPr marL="1143000" lvl="1"/>
            <a:endParaRPr lang="en-US" sz="3200" dirty="0"/>
          </a:p>
          <a:p>
            <a:pPr marL="1143000" lvl="1"/>
            <a:endParaRPr lang="en-US" sz="3200" dirty="0"/>
          </a:p>
          <a:p>
            <a:pPr marL="1143000" lvl="1"/>
            <a:endParaRPr lang="en-US" sz="3200" dirty="0"/>
          </a:p>
          <a:p>
            <a:pPr marL="635000"/>
            <a:endParaRPr lang="en-US" sz="3800" dirty="0"/>
          </a:p>
          <a:p>
            <a:pPr marL="635000"/>
            <a:r>
              <a:rPr lang="en-US" sz="3800" dirty="0" err="1"/>
              <a:t>Wah-wah</a:t>
            </a:r>
            <a:r>
              <a:rPr lang="en-US" sz="3800" dirty="0"/>
              <a:t> pedal</a:t>
            </a:r>
          </a:p>
          <a:p>
            <a:pPr marL="1143000" lvl="1"/>
            <a:r>
              <a:rPr lang="en-US" sz="3200" dirty="0"/>
              <a:t>Resonant (high-Q) filter with variable centre frequency</a:t>
            </a:r>
          </a:p>
          <a:p>
            <a:pPr marL="1143000" lvl="1"/>
            <a:r>
              <a:rPr lang="en-US" sz="3200" dirty="0"/>
              <a:t>Pedal controls the frequency</a:t>
            </a:r>
          </a:p>
          <a:p>
            <a:pPr marL="1143000" lvl="1"/>
            <a:r>
              <a:rPr lang="en-US" sz="3200" dirty="0"/>
              <a:t>Separate knob controls mix between original and filtered signal</a:t>
            </a:r>
          </a:p>
        </p:txBody>
      </p:sp>
      <p:pic>
        <p:nvPicPr>
          <p:cNvPr id="25602" name="Picture 2" descr="http://upload.wikimedia.org/wikipedia/commons/d/d8/Crybab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368" y="3220616"/>
            <a:ext cx="4680520" cy="351039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4372744"/>
            <a:ext cx="614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1">
              <a:buNone/>
            </a:pPr>
            <a:r>
              <a:rPr lang="en-GB" sz="2400" dirty="0" smtClean="0"/>
              <a:t>The Original GCB95 Cry Baby </a:t>
            </a:r>
            <a:r>
              <a:rPr lang="en-GB" sz="2400" dirty="0" err="1" smtClean="0"/>
              <a:t>Wah</a:t>
            </a:r>
            <a:endParaRPr lang="en-GB" sz="2400" dirty="0" smtClean="0"/>
          </a:p>
          <a:p>
            <a:pPr marL="1143000" lvl="1">
              <a:buNone/>
            </a:pPr>
            <a:r>
              <a:rPr lang="en-GB" sz="2400" i="1" dirty="0" smtClean="0"/>
              <a:t>Creative commons image from Wikipedia</a:t>
            </a:r>
            <a:endParaRPr lang="en-US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Resemblance to voice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88368"/>
            <a:ext cx="8590632" cy="8765232"/>
          </a:xfrm>
          <a:ln/>
        </p:spPr>
        <p:txBody>
          <a:bodyPr anchor="t"/>
          <a:lstStyle/>
          <a:p>
            <a:pPr marL="635000"/>
            <a:r>
              <a:rPr lang="en-US" sz="3600" dirty="0"/>
              <a:t>“</a:t>
            </a:r>
            <a:r>
              <a:rPr lang="en-US" sz="3600" dirty="0" err="1"/>
              <a:t>Wah-wah</a:t>
            </a:r>
            <a:r>
              <a:rPr lang="en-US" sz="3600" dirty="0"/>
              <a:t>” resembles </a:t>
            </a:r>
            <a:r>
              <a:rPr lang="en-US" sz="3600" dirty="0" smtClean="0"/>
              <a:t>human </a:t>
            </a:r>
            <a:r>
              <a:rPr lang="en-US" sz="3600" dirty="0" err="1"/>
              <a:t>vocalisation</a:t>
            </a:r>
            <a:endParaRPr lang="en-US" sz="3600" dirty="0"/>
          </a:p>
          <a:p>
            <a:pPr marL="635000"/>
            <a:r>
              <a:rPr lang="en-US" sz="3600" dirty="0"/>
              <a:t>Spectral characteristics of phonemes </a:t>
            </a:r>
            <a:r>
              <a:rPr lang="en-US" sz="3600" dirty="0">
                <a:solidFill>
                  <a:srgbClr val="0000FF"/>
                </a:solidFill>
              </a:rPr>
              <a:t>[u]</a:t>
            </a:r>
            <a:r>
              <a:rPr lang="en-US" sz="3600" dirty="0"/>
              <a:t> </a:t>
            </a:r>
            <a:r>
              <a:rPr lang="en-US" sz="3600" dirty="0" smtClean="0"/>
              <a:t>&amp; </a:t>
            </a:r>
            <a:r>
              <a:rPr lang="en-US" sz="3600" dirty="0" smtClean="0">
                <a:solidFill>
                  <a:srgbClr val="0000FF"/>
                </a:solidFill>
              </a:rPr>
              <a:t>[</a:t>
            </a:r>
            <a:r>
              <a:rPr lang="en-US" sz="3600" dirty="0">
                <a:solidFill>
                  <a:srgbClr val="0000FF"/>
                </a:solidFill>
              </a:rPr>
              <a:t>a]</a:t>
            </a:r>
            <a:r>
              <a:rPr lang="en-US" sz="3600" dirty="0"/>
              <a:t>:</a:t>
            </a:r>
          </a:p>
          <a:p>
            <a:pPr marL="1143000" lvl="1"/>
            <a:r>
              <a:rPr lang="en-US" sz="2800" dirty="0"/>
              <a:t>Vocal folds are </a:t>
            </a:r>
            <a:r>
              <a:rPr lang="en-US" sz="2800" dirty="0" smtClean="0">
                <a:solidFill>
                  <a:srgbClr val="0000FF"/>
                </a:solidFill>
              </a:rPr>
              <a:t>harmonic</a:t>
            </a:r>
            <a:r>
              <a:rPr lang="en-US" sz="2800" dirty="0" smtClean="0"/>
              <a:t> </a:t>
            </a:r>
            <a:r>
              <a:rPr lang="en-US" sz="2800" dirty="0"/>
              <a:t>source filtered by </a:t>
            </a:r>
            <a:r>
              <a:rPr lang="en-US" sz="2800" dirty="0">
                <a:solidFill>
                  <a:srgbClr val="0000FF"/>
                </a:solidFill>
              </a:rPr>
              <a:t>formants</a:t>
            </a:r>
            <a:r>
              <a:rPr lang="en-US" sz="2800" dirty="0"/>
              <a:t> depending on </a:t>
            </a:r>
            <a:r>
              <a:rPr lang="en-US" sz="2800" dirty="0" smtClean="0"/>
              <a:t>shape </a:t>
            </a:r>
            <a:r>
              <a:rPr lang="en-US" sz="2800" dirty="0"/>
              <a:t>of </a:t>
            </a:r>
            <a:r>
              <a:rPr lang="en-US" sz="2800" dirty="0" smtClean="0"/>
              <a:t>mouth</a:t>
            </a:r>
            <a:endParaRPr lang="en-US" sz="2800" dirty="0"/>
          </a:p>
          <a:p>
            <a:pPr marL="1524000" lvl="2"/>
            <a:r>
              <a:rPr lang="en-US" sz="2400" dirty="0" smtClean="0"/>
              <a:t>[</a:t>
            </a:r>
            <a:r>
              <a:rPr lang="en-US" sz="2400" dirty="0"/>
              <a:t>u] vowel: first formant is around 350 Hz </a:t>
            </a:r>
          </a:p>
          <a:p>
            <a:pPr marL="1524000" lvl="2"/>
            <a:r>
              <a:rPr lang="en-US" sz="2400" dirty="0"/>
              <a:t>[a] vowel: first formant is around 700 Hz </a:t>
            </a:r>
          </a:p>
          <a:p>
            <a:pPr marL="1524000" lvl="2"/>
            <a:r>
              <a:rPr lang="en-US" sz="2400" dirty="0"/>
              <a:t>[u] to [a] articulation produces modulated sound </a:t>
            </a:r>
          </a:p>
          <a:p>
            <a:pPr marL="1524000" lvl="2"/>
            <a:r>
              <a:rPr lang="en-US" sz="2400" dirty="0"/>
              <a:t>Trajectory of 1st formant moves up in </a:t>
            </a:r>
            <a:r>
              <a:rPr lang="en-US" sz="2400" dirty="0" smtClean="0"/>
              <a:t>frequency</a:t>
            </a:r>
          </a:p>
          <a:p>
            <a:pPr marL="1143000" lvl="1"/>
            <a:r>
              <a:rPr lang="en-US" sz="3200" dirty="0" smtClean="0"/>
              <a:t>[a] ‘ah’ first formant in range 700-1200Hz</a:t>
            </a:r>
          </a:p>
          <a:p>
            <a:pPr marL="1524000" lvl="2"/>
            <a:r>
              <a:rPr lang="en-US" sz="2000" dirty="0" smtClean="0"/>
              <a:t>Matches range of resonant peak in </a:t>
            </a:r>
            <a:r>
              <a:rPr lang="en-US" sz="2000" dirty="0" err="1" smtClean="0"/>
              <a:t>wah-wah</a:t>
            </a:r>
            <a:r>
              <a:rPr lang="en-US" sz="2000" dirty="0" smtClean="0"/>
              <a:t> circuit</a:t>
            </a:r>
          </a:p>
          <a:p>
            <a:pPr marL="1524000" lvl="2"/>
            <a:r>
              <a:rPr lang="en-US" sz="2000" dirty="0" smtClean="0"/>
              <a:t>Pedal range covers frequencies where first 2 formants overlap</a:t>
            </a:r>
          </a:p>
          <a:p>
            <a:pPr marL="1143000" lvl="1"/>
            <a:r>
              <a:rPr lang="en-US" sz="3200" dirty="0" smtClean="0"/>
              <a:t>But missing the </a:t>
            </a:r>
            <a:r>
              <a:rPr lang="en-US" sz="3200" dirty="0" smtClean="0">
                <a:solidFill>
                  <a:srgbClr val="0000FF"/>
                </a:solidFill>
              </a:rPr>
              <a:t>second formant</a:t>
            </a:r>
          </a:p>
          <a:p>
            <a:pPr marL="1524000" lvl="2"/>
            <a:r>
              <a:rPr lang="en-US" sz="2000" dirty="0" smtClean="0"/>
              <a:t>Only one resonant peak in </a:t>
            </a:r>
            <a:r>
              <a:rPr lang="en-US" sz="2000" dirty="0" err="1" smtClean="0"/>
              <a:t>wah-wah</a:t>
            </a:r>
            <a:r>
              <a:rPr lang="en-US" sz="2000" dirty="0" smtClean="0"/>
              <a:t> circuit</a:t>
            </a:r>
          </a:p>
          <a:p>
            <a:pPr marL="1524000" lvl="2"/>
            <a:r>
              <a:rPr lang="en-US" sz="2000" dirty="0" smtClean="0"/>
              <a:t>Electro-</a:t>
            </a:r>
            <a:r>
              <a:rPr lang="en-US" sz="2000" dirty="0" err="1" smtClean="0"/>
              <a:t>Harmonix</a:t>
            </a:r>
            <a:r>
              <a:rPr lang="en-US" sz="2000" dirty="0" smtClean="0"/>
              <a:t> “Talking Pedal” uses two peaks</a:t>
            </a:r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4568" y="2572544"/>
            <a:ext cx="5334000" cy="400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590632" y="6821016"/>
            <a:ext cx="4293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	Resonant </a:t>
            </a:r>
            <a:r>
              <a:rPr lang="en-GB" sz="2400" dirty="0" err="1" smtClean="0">
                <a:solidFill>
                  <a:srgbClr val="C00000"/>
                </a:solidFill>
              </a:rPr>
              <a:t>lowpass</a:t>
            </a:r>
            <a:r>
              <a:rPr lang="en-GB" sz="2400" dirty="0" smtClean="0">
                <a:solidFill>
                  <a:srgbClr val="C00000"/>
                </a:solidFill>
              </a:rPr>
              <a:t> filter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Block diagram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01800" y="1420416"/>
            <a:ext cx="9922920" cy="6588832"/>
            <a:chOff x="1476375" y="1468467"/>
            <a:chExt cx="5856824" cy="3888939"/>
          </a:xfrm>
        </p:grpSpPr>
        <p:cxnSp>
          <p:nvCxnSpPr>
            <p:cNvPr id="66" name="Straight Arrow Connector 65"/>
            <p:cNvCxnSpPr/>
            <p:nvPr/>
          </p:nvCxnSpPr>
          <p:spPr bwMode="auto">
            <a:xfrm flipH="1">
              <a:off x="2124075" y="2563813"/>
              <a:ext cx="1081088" cy="1512887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 bwMode="auto">
            <a:xfrm>
              <a:off x="4572000" y="1771650"/>
              <a:ext cx="936625" cy="252095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800"/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 flipH="1">
              <a:off x="4429125" y="4292600"/>
              <a:ext cx="358775" cy="79216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0"/>
            <p:cNvSpPr txBox="1">
              <a:spLocks noChangeArrowheads="1"/>
            </p:cNvSpPr>
            <p:nvPr/>
          </p:nvSpPr>
          <p:spPr bwMode="auto">
            <a:xfrm>
              <a:off x="3877205" y="5084917"/>
              <a:ext cx="1346438" cy="272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i="1" dirty="0">
                  <a:solidFill>
                    <a:srgbClr val="C00000"/>
                  </a:solidFill>
                </a:rPr>
                <a:t>Variable Mixing</a:t>
              </a:r>
              <a:endParaRPr lang="en-US" sz="2400" i="1" dirty="0">
                <a:solidFill>
                  <a:srgbClr val="C00000"/>
                </a:solidFill>
              </a:endParaRPr>
            </a:p>
          </p:txBody>
        </p:sp>
        <p:sp>
          <p:nvSpPr>
            <p:cNvPr id="70" name="TextBox 11"/>
            <p:cNvSpPr txBox="1">
              <a:spLocks noChangeArrowheads="1"/>
            </p:cNvSpPr>
            <p:nvPr/>
          </p:nvSpPr>
          <p:spPr bwMode="auto">
            <a:xfrm>
              <a:off x="1476375" y="4076659"/>
              <a:ext cx="2952111" cy="490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 i="1" dirty="0" err="1">
                  <a:solidFill>
                    <a:srgbClr val="C00000"/>
                  </a:solidFill>
                </a:rPr>
                <a:t>Bandpass</a:t>
              </a:r>
              <a:r>
                <a:rPr lang="en-GB" sz="2400" i="1" dirty="0">
                  <a:solidFill>
                    <a:srgbClr val="C00000"/>
                  </a:solidFill>
                </a:rPr>
                <a:t> or peaking filter with variable </a:t>
              </a:r>
              <a:r>
                <a:rPr lang="en-GB" sz="2400" i="1" dirty="0" err="1">
                  <a:solidFill>
                    <a:srgbClr val="C00000"/>
                  </a:solidFill>
                </a:rPr>
                <a:t>center</a:t>
              </a:r>
              <a:r>
                <a:rPr lang="en-GB" sz="2400" i="1" dirty="0">
                  <a:solidFill>
                    <a:srgbClr val="C00000"/>
                  </a:solidFill>
                </a:rPr>
                <a:t> frequency</a:t>
              </a:r>
              <a:endParaRPr lang="en-US" sz="2400" i="1" dirty="0">
                <a:solidFill>
                  <a:srgbClr val="C00000"/>
                </a:solidFill>
              </a:endParaRPr>
            </a:p>
          </p:txBody>
        </p:sp>
        <p:sp>
          <p:nvSpPr>
            <p:cNvPr id="71" name="Line 7"/>
            <p:cNvSpPr>
              <a:spLocks noChangeShapeType="1"/>
            </p:cNvSpPr>
            <p:nvPr/>
          </p:nvSpPr>
          <p:spPr bwMode="auto">
            <a:xfrm flipV="1">
              <a:off x="3354695" y="1468467"/>
              <a:ext cx="738133" cy="13717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2186381" y="1806653"/>
              <a:ext cx="585745" cy="328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2126946" y="1763524"/>
              <a:ext cx="389811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i="1" dirty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sz="3200" i="1" dirty="0" smtClean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sz="4800" i="1" dirty="0"/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2048278" y="2186120"/>
              <a:ext cx="10835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3148335" y="1874926"/>
              <a:ext cx="1147678" cy="6017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 flipV="1">
              <a:off x="4283968" y="2204863"/>
              <a:ext cx="6480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7043" y="2186120"/>
              <a:ext cx="1587" cy="1301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>
              <a:off x="2708630" y="3488058"/>
              <a:ext cx="215884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4894457" y="1924145"/>
              <a:ext cx="439705" cy="536652"/>
            </a:xfrm>
            <a:custGeom>
              <a:avLst/>
              <a:gdLst>
                <a:gd name="T0" fmla="*/ 0 w 277"/>
                <a:gd name="T1" fmla="*/ 338 h 338"/>
                <a:gd name="T2" fmla="*/ 0 w 277"/>
                <a:gd name="T3" fmla="*/ 0 h 338"/>
                <a:gd name="T4" fmla="*/ 277 w 277"/>
                <a:gd name="T5" fmla="*/ 169 h 338"/>
                <a:gd name="T6" fmla="*/ 0 w 277"/>
                <a:gd name="T7" fmla="*/ 338 h 3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"/>
                <a:gd name="T13" fmla="*/ 0 h 338"/>
                <a:gd name="T14" fmla="*/ 277 w 277"/>
                <a:gd name="T15" fmla="*/ 338 h 3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" h="338">
                  <a:moveTo>
                    <a:pt x="0" y="338"/>
                  </a:moveTo>
                  <a:lnTo>
                    <a:pt x="0" y="0"/>
                  </a:lnTo>
                  <a:lnTo>
                    <a:pt x="277" y="169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80" name="Oval 20"/>
            <p:cNvSpPr>
              <a:spLocks noChangeArrowheads="1"/>
            </p:cNvSpPr>
            <p:nvPr/>
          </p:nvSpPr>
          <p:spPr bwMode="auto">
            <a:xfrm>
              <a:off x="5770693" y="1898741"/>
              <a:ext cx="565109" cy="5684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6018862" y="2008078"/>
              <a:ext cx="136244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dirty="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endParaRPr lang="en-US" sz="4800" dirty="0"/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>
              <a:off x="5334162" y="2194058"/>
              <a:ext cx="446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>
              <a:off x="6335999" y="2192471"/>
              <a:ext cx="9972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6502477" y="1765372"/>
              <a:ext cx="820677" cy="328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6649710" y="1763524"/>
              <a:ext cx="389811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i="1" dirty="0" smtClean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sz="3200" i="1" dirty="0" smtClean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sz="3200" i="1" dirty="0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 flipH="1">
              <a:off x="6048000" y="2469600"/>
              <a:ext cx="0" cy="102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4640476" y="2454447"/>
              <a:ext cx="709561" cy="328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4779002" y="2456034"/>
              <a:ext cx="605532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1-Mix</a:t>
              </a:r>
              <a:endParaRPr lang="en-US" sz="4800"/>
            </a:p>
          </p:txBody>
        </p:sp>
        <p:sp>
          <p:nvSpPr>
            <p:cNvPr id="89" name="Freeform 32"/>
            <p:cNvSpPr>
              <a:spLocks/>
            </p:cNvSpPr>
            <p:nvPr/>
          </p:nvSpPr>
          <p:spPr bwMode="auto">
            <a:xfrm>
              <a:off x="4867472" y="3219732"/>
              <a:ext cx="439705" cy="538240"/>
            </a:xfrm>
            <a:custGeom>
              <a:avLst/>
              <a:gdLst>
                <a:gd name="T0" fmla="*/ 0 w 277"/>
                <a:gd name="T1" fmla="*/ 339 h 339"/>
                <a:gd name="T2" fmla="*/ 0 w 277"/>
                <a:gd name="T3" fmla="*/ 0 h 339"/>
                <a:gd name="T4" fmla="*/ 277 w 277"/>
                <a:gd name="T5" fmla="*/ 169 h 339"/>
                <a:gd name="T6" fmla="*/ 0 w 277"/>
                <a:gd name="T7" fmla="*/ 339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"/>
                <a:gd name="T13" fmla="*/ 0 h 339"/>
                <a:gd name="T14" fmla="*/ 277 w 277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" h="339">
                  <a:moveTo>
                    <a:pt x="0" y="339"/>
                  </a:moveTo>
                  <a:lnTo>
                    <a:pt x="0" y="0"/>
                  </a:lnTo>
                  <a:lnTo>
                    <a:pt x="277" y="169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 flipV="1">
              <a:off x="5307177" y="3488058"/>
              <a:ext cx="755595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4694447" y="3861175"/>
              <a:ext cx="463516" cy="328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4800"/>
            </a:p>
          </p:txBody>
        </p:sp>
        <p:sp>
          <p:nvSpPr>
            <p:cNvPr id="92" name="Rectangle 35"/>
            <p:cNvSpPr>
              <a:spLocks noChangeArrowheads="1"/>
            </p:cNvSpPr>
            <p:nvPr/>
          </p:nvSpPr>
          <p:spPr bwMode="auto">
            <a:xfrm>
              <a:off x="4806747" y="3861175"/>
              <a:ext cx="404004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Mix</a:t>
              </a:r>
              <a:endParaRPr lang="en-US" sz="4800"/>
            </a:p>
          </p:txBody>
        </p:sp>
        <p:pic>
          <p:nvPicPr>
            <p:cNvPr id="93" name="Picture 4" descr="C:\Users\josh\Desktop\Graph0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1916832"/>
              <a:ext cx="1008112" cy="504056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Varieties of wah-wah effects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2928600" cy="8547100"/>
          </a:xfrm>
          <a:ln/>
        </p:spPr>
        <p:txBody>
          <a:bodyPr anchor="t"/>
          <a:lstStyle/>
          <a:p>
            <a:pPr marL="635000"/>
            <a:r>
              <a:rPr lang="en-US" sz="3700" dirty="0"/>
              <a:t>Resonant (</a:t>
            </a:r>
            <a:r>
              <a:rPr lang="en-US" sz="3700" dirty="0" err="1">
                <a:solidFill>
                  <a:srgbClr val="0000FF"/>
                </a:solidFill>
              </a:rPr>
              <a:t>bandpass</a:t>
            </a:r>
            <a:r>
              <a:rPr lang="en-US" sz="3700" dirty="0"/>
              <a:t> or </a:t>
            </a:r>
            <a:r>
              <a:rPr lang="en-US" sz="3700" dirty="0">
                <a:solidFill>
                  <a:srgbClr val="0000FF"/>
                </a:solidFill>
              </a:rPr>
              <a:t>peaking</a:t>
            </a:r>
            <a:r>
              <a:rPr lang="en-US" sz="3700" dirty="0"/>
              <a:t>) filter</a:t>
            </a:r>
          </a:p>
          <a:p>
            <a:pPr marL="1143000" lvl="1"/>
            <a:r>
              <a:rPr lang="en-US" sz="3100" dirty="0"/>
              <a:t>Variable centre frequency </a:t>
            </a:r>
          </a:p>
          <a:p>
            <a:pPr marL="1143000" lvl="1"/>
            <a:r>
              <a:rPr lang="en-US" sz="3100" dirty="0">
                <a:solidFill>
                  <a:srgbClr val="0000FF"/>
                </a:solidFill>
              </a:rPr>
              <a:t>Small bandwidth</a:t>
            </a:r>
            <a:r>
              <a:rPr lang="en-US" sz="3100" dirty="0"/>
              <a:t> (i.e. </a:t>
            </a:r>
            <a:r>
              <a:rPr lang="en-US" sz="3100" dirty="0">
                <a:solidFill>
                  <a:srgbClr val="0000FF"/>
                </a:solidFill>
              </a:rPr>
              <a:t>high Q</a:t>
            </a:r>
            <a:r>
              <a:rPr lang="en-US" sz="3100" dirty="0"/>
              <a:t>)</a:t>
            </a:r>
          </a:p>
          <a:p>
            <a:pPr marL="635000"/>
            <a:r>
              <a:rPr lang="en-US" sz="3700" dirty="0"/>
              <a:t>Standard </a:t>
            </a:r>
            <a:r>
              <a:rPr lang="en-US" sz="3700" dirty="0" err="1"/>
              <a:t>wah-wah</a:t>
            </a:r>
            <a:endParaRPr lang="en-US" sz="3700" dirty="0"/>
          </a:p>
          <a:p>
            <a:pPr marL="1143000" lvl="1"/>
            <a:r>
              <a:rPr lang="en-US" sz="3100" dirty="0"/>
              <a:t>Centre frequency controlled </a:t>
            </a:r>
            <a:br>
              <a:rPr lang="en-US" sz="3100" dirty="0"/>
            </a:br>
            <a:r>
              <a:rPr lang="en-US" sz="3100" dirty="0"/>
              <a:t>by pedal (manual control)</a:t>
            </a:r>
          </a:p>
          <a:p>
            <a:pPr marL="635000">
              <a:buClr>
                <a:srgbClr val="0000FF"/>
              </a:buClr>
            </a:pPr>
            <a:r>
              <a:rPr lang="en-US" sz="3700" dirty="0">
                <a:solidFill>
                  <a:srgbClr val="0000FF"/>
                </a:solidFill>
              </a:rPr>
              <a:t>Auto-</a:t>
            </a:r>
            <a:r>
              <a:rPr lang="en-US" sz="3700" dirty="0" err="1">
                <a:solidFill>
                  <a:srgbClr val="0000FF"/>
                </a:solidFill>
              </a:rPr>
              <a:t>wah</a:t>
            </a:r>
            <a:r>
              <a:rPr lang="en-US" sz="3700" dirty="0">
                <a:solidFill>
                  <a:srgbClr val="0000FF"/>
                </a:solidFill>
              </a:rPr>
              <a:t> </a:t>
            </a:r>
            <a:r>
              <a:rPr lang="en-US" sz="3700" dirty="0"/>
              <a:t>(2 effects)</a:t>
            </a:r>
            <a:endParaRPr lang="en-US" sz="3700" dirty="0">
              <a:solidFill>
                <a:srgbClr val="0000FF"/>
              </a:solidFill>
            </a:endParaRPr>
          </a:p>
          <a:p>
            <a:pPr marL="1143000" lvl="1"/>
            <a:r>
              <a:rPr lang="en-US" sz="3100" dirty="0"/>
              <a:t>Centre frequency controlled </a:t>
            </a:r>
            <a:br>
              <a:rPr lang="en-US" sz="3100" dirty="0"/>
            </a:br>
            <a:r>
              <a:rPr lang="en-US" sz="3100" dirty="0"/>
              <a:t>by </a:t>
            </a:r>
            <a:r>
              <a:rPr lang="en-US" sz="3100" dirty="0">
                <a:solidFill>
                  <a:srgbClr val="0000FF"/>
                </a:solidFill>
              </a:rPr>
              <a:t>LFO</a:t>
            </a:r>
            <a:endParaRPr lang="en-US" sz="3100" dirty="0"/>
          </a:p>
          <a:p>
            <a:pPr marL="1143000" lvl="1"/>
            <a:r>
              <a:rPr lang="en-US" sz="3100" dirty="0"/>
              <a:t>Frequency of LFO usually </a:t>
            </a:r>
            <a:br>
              <a:rPr lang="en-US" sz="3100" dirty="0"/>
            </a:br>
            <a:r>
              <a:rPr lang="en-US" sz="3100" dirty="0"/>
              <a:t>around 1-2 Hz</a:t>
            </a:r>
          </a:p>
          <a:p>
            <a:pPr marL="1143000" lvl="1"/>
            <a:r>
              <a:rPr lang="en-US" sz="3100" dirty="0">
                <a:solidFill>
                  <a:srgbClr val="FF0000"/>
                </a:solidFill>
              </a:rPr>
              <a:t>OR</a:t>
            </a:r>
            <a:r>
              <a:rPr lang="en-US" sz="3100" dirty="0"/>
              <a:t>, could depend on </a:t>
            </a:r>
            <a:r>
              <a:rPr lang="en-US" sz="3100" dirty="0">
                <a:solidFill>
                  <a:srgbClr val="0000FF"/>
                </a:solidFill>
              </a:rPr>
              <a:t>envelope</a:t>
            </a:r>
            <a:r>
              <a:rPr lang="en-US" sz="3100" dirty="0"/>
              <a:t> of input signal </a:t>
            </a:r>
          </a:p>
          <a:p>
            <a:pPr marL="635000"/>
            <a:r>
              <a:rPr lang="en-US" sz="3700" dirty="0">
                <a:solidFill>
                  <a:srgbClr val="0000FF"/>
                </a:solidFill>
              </a:rPr>
              <a:t>Tremolo-</a:t>
            </a:r>
            <a:r>
              <a:rPr lang="en-US" sz="3700" dirty="0" err="1">
                <a:solidFill>
                  <a:srgbClr val="0000FF"/>
                </a:solidFill>
              </a:rPr>
              <a:t>wah</a:t>
            </a:r>
            <a:r>
              <a:rPr lang="en-US" sz="3700" dirty="0"/>
              <a:t>: also amplitude variations</a:t>
            </a:r>
          </a:p>
          <a:p>
            <a:pPr marL="635000"/>
            <a:r>
              <a:rPr lang="en-US" sz="3700" dirty="0"/>
              <a:t>Centre frequency can vary from near 0 to </a:t>
            </a:r>
            <a:r>
              <a:rPr lang="en-US" sz="3700" dirty="0" err="1"/>
              <a:t>f</a:t>
            </a:r>
            <a:r>
              <a:rPr lang="en-US" sz="3700" baseline="-6000" dirty="0" err="1"/>
              <a:t>s</a:t>
            </a:r>
            <a:r>
              <a:rPr lang="en-US" sz="3700" dirty="0"/>
              <a:t>/2</a:t>
            </a:r>
          </a:p>
          <a:p>
            <a:pPr marL="1143000" lvl="1"/>
            <a:r>
              <a:rPr lang="en-US" sz="3100" dirty="0"/>
              <a:t>In practice, varies across the midrange frequencies only</a:t>
            </a:r>
          </a:p>
        </p:txBody>
      </p:sp>
      <p:pic>
        <p:nvPicPr>
          <p:cNvPr id="21507" name="Picture 3"/>
          <p:cNvPicPr>
            <a:picLocks noChangeArrowheads="1"/>
          </p:cNvPicPr>
          <p:nvPr/>
        </p:nvPicPr>
        <p:blipFill>
          <a:blip r:embed="rId3" cstate="print"/>
          <a:srcRect b="14082"/>
          <a:stretch>
            <a:fillRect/>
          </a:stretch>
        </p:blipFill>
        <p:spPr bwMode="auto">
          <a:xfrm>
            <a:off x="6819304" y="3149600"/>
            <a:ext cx="6019800" cy="34417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35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132384"/>
          </a:xfrm>
        </p:spPr>
        <p:txBody>
          <a:bodyPr/>
          <a:lstStyle/>
          <a:p>
            <a:pPr algn="ctr"/>
            <a:r>
              <a:rPr lang="en-US" sz="4000" kern="1200" dirty="0" smtClean="0"/>
              <a:t>Magnitude response of a resonant low pass filter</a:t>
            </a:r>
            <a:endParaRPr lang="en-US" sz="4000" kern="12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8408"/>
            <a:ext cx="10630534" cy="798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742760" y="3796680"/>
            <a:ext cx="3262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magnitude 12 dB (</a:t>
            </a:r>
            <a:r>
              <a:rPr lang="en-US" sz="2800" i="1" dirty="0" err="1" smtClean="0"/>
              <a:t>G</a:t>
            </a:r>
            <a:r>
              <a:rPr lang="en-US" sz="2800" i="1" baseline="-25000" dirty="0" err="1" smtClean="0"/>
              <a:t>c</a:t>
            </a:r>
            <a:r>
              <a:rPr lang="en-US" sz="2800" i="1" dirty="0" smtClean="0"/>
              <a:t> </a:t>
            </a:r>
            <a:r>
              <a:rPr lang="en-US" sz="2800" dirty="0" smtClean="0"/>
              <a:t>~ 20) at </a:t>
            </a:r>
            <a:r>
              <a:rPr lang="en-US" sz="2800" i="1" dirty="0" err="1" smtClean="0">
                <a:latin typeface="Symbol" pitchFamily="18" charset="2"/>
              </a:rPr>
              <a:t>w</a:t>
            </a:r>
            <a:r>
              <a:rPr lang="en-US" sz="2800" i="1" baseline="-25000" dirty="0" err="1" smtClean="0"/>
              <a:t>c</a:t>
            </a:r>
            <a:r>
              <a:rPr lang="en-US" sz="2800" dirty="0" smtClean="0"/>
              <a:t>=</a:t>
            </a:r>
            <a:r>
              <a:rPr lang="en-US" sz="2800" i="1" dirty="0" smtClean="0">
                <a:latin typeface="Symbol" pitchFamily="18" charset="2"/>
              </a:rPr>
              <a:t>p</a:t>
            </a:r>
            <a:r>
              <a:rPr lang="en-US" sz="2800" dirty="0" smtClean="0"/>
              <a:t>/2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Auto-wah [part 1]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4100"/>
              <a:t>One auto-wah effect uses a</a:t>
            </a:r>
            <a:r>
              <a:rPr lang="en-US" sz="4100">
                <a:solidFill>
                  <a:srgbClr val="0000FF"/>
                </a:solidFill>
              </a:rPr>
              <a:t> low-frequency oscillator</a:t>
            </a:r>
          </a:p>
          <a:p>
            <a:pPr marL="1143000" lvl="1"/>
            <a:r>
              <a:rPr lang="en-US" sz="4100"/>
              <a:t>LFO controls the </a:t>
            </a:r>
            <a:r>
              <a:rPr lang="en-US" sz="4100">
                <a:solidFill>
                  <a:srgbClr val="0000FF"/>
                </a:solidFill>
              </a:rPr>
              <a:t>centre frequency</a:t>
            </a:r>
            <a:r>
              <a:rPr lang="en-US" sz="4100"/>
              <a:t> of the filter</a:t>
            </a:r>
          </a:p>
          <a:p>
            <a:pPr marL="1143000" lvl="1"/>
            <a:r>
              <a:rPr lang="en-US" sz="4100"/>
              <a:t>Parameters are similar to other LFO effects:</a:t>
            </a:r>
          </a:p>
          <a:p>
            <a:pPr marL="1524000" lvl="2">
              <a:buClr>
                <a:srgbClr val="0000FF"/>
              </a:buClr>
            </a:pPr>
            <a:r>
              <a:rPr lang="en-US" sz="4100">
                <a:solidFill>
                  <a:srgbClr val="0000FF"/>
                </a:solidFill>
              </a:rPr>
              <a:t>Sweep rate</a:t>
            </a:r>
          </a:p>
          <a:p>
            <a:pPr marL="1524000" lvl="2">
              <a:buClr>
                <a:srgbClr val="0000FF"/>
              </a:buClr>
            </a:pPr>
            <a:r>
              <a:rPr lang="en-US" sz="4100">
                <a:solidFill>
                  <a:srgbClr val="0000FF"/>
                </a:solidFill>
              </a:rPr>
              <a:t>Sweep width</a:t>
            </a:r>
          </a:p>
          <a:p>
            <a:pPr marL="1524000" lvl="2">
              <a:buClr>
                <a:srgbClr val="0000FF"/>
              </a:buClr>
            </a:pPr>
            <a:r>
              <a:rPr lang="en-US" sz="4100">
                <a:solidFill>
                  <a:srgbClr val="0000FF"/>
                </a:solidFill>
              </a:rPr>
              <a:t>Minimum frequency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1200" y="3263900"/>
            <a:ext cx="1016000" cy="431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4013200"/>
            <a:ext cx="469900" cy="342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900" y="4635500"/>
            <a:ext cx="863600" cy="431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3558" name="Freeform 6"/>
          <p:cNvSpPr>
            <a:spLocks/>
          </p:cNvSpPr>
          <p:nvPr/>
        </p:nvSpPr>
        <p:spPr bwMode="auto">
          <a:xfrm>
            <a:off x="1563688" y="6764338"/>
            <a:ext cx="9283700" cy="914400"/>
          </a:xfrm>
          <a:custGeom>
            <a:avLst/>
            <a:gdLst/>
            <a:ahLst/>
            <a:cxnLst>
              <a:cxn ang="0">
                <a:pos x="0" y="20713"/>
              </a:cxn>
              <a:cxn ang="0">
                <a:pos x="2694" y="0"/>
              </a:cxn>
              <a:cxn ang="0">
                <a:pos x="5587" y="20903"/>
              </a:cxn>
              <a:cxn ang="0">
                <a:pos x="8181" y="0"/>
              </a:cxn>
              <a:cxn ang="0">
                <a:pos x="10925" y="20903"/>
              </a:cxn>
              <a:cxn ang="0">
                <a:pos x="13569" y="0"/>
              </a:cxn>
              <a:cxn ang="0">
                <a:pos x="16212" y="21473"/>
              </a:cxn>
              <a:cxn ang="0">
                <a:pos x="18956" y="190"/>
              </a:cxn>
              <a:cxn ang="0">
                <a:pos x="21600" y="21093"/>
              </a:cxn>
            </a:cxnLst>
            <a:rect l="0" t="0" r="r" b="b"/>
            <a:pathLst>
              <a:path w="21600" h="21474">
                <a:moveTo>
                  <a:pt x="0" y="20713"/>
                </a:moveTo>
                <a:cubicBezTo>
                  <a:pt x="881" y="10341"/>
                  <a:pt x="1763" y="-32"/>
                  <a:pt x="2694" y="0"/>
                </a:cubicBezTo>
                <a:cubicBezTo>
                  <a:pt x="3625" y="32"/>
                  <a:pt x="4673" y="20903"/>
                  <a:pt x="5587" y="20903"/>
                </a:cubicBezTo>
                <a:cubicBezTo>
                  <a:pt x="6502" y="20903"/>
                  <a:pt x="7291" y="0"/>
                  <a:pt x="8181" y="0"/>
                </a:cubicBezTo>
                <a:cubicBezTo>
                  <a:pt x="9071" y="0"/>
                  <a:pt x="10027" y="20903"/>
                  <a:pt x="10925" y="20903"/>
                </a:cubicBezTo>
                <a:cubicBezTo>
                  <a:pt x="11823" y="20903"/>
                  <a:pt x="12687" y="-95"/>
                  <a:pt x="13569" y="0"/>
                </a:cubicBezTo>
                <a:cubicBezTo>
                  <a:pt x="14450" y="95"/>
                  <a:pt x="15315" y="21442"/>
                  <a:pt x="16212" y="21473"/>
                </a:cubicBezTo>
                <a:cubicBezTo>
                  <a:pt x="17110" y="21505"/>
                  <a:pt x="18058" y="253"/>
                  <a:pt x="18956" y="190"/>
                </a:cubicBezTo>
                <a:cubicBezTo>
                  <a:pt x="19854" y="127"/>
                  <a:pt x="20727" y="10610"/>
                  <a:pt x="21600" y="21093"/>
                </a:cubicBezTo>
              </a:path>
            </a:pathLst>
          </a:custGeom>
          <a:noFill/>
          <a:ln w="25400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1535113" y="6221413"/>
            <a:ext cx="1587" cy="26257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1524000" y="8834438"/>
            <a:ext cx="9736138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5610225" y="8915400"/>
            <a:ext cx="78105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Time</a:t>
            </a:r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4900" y="5105400"/>
            <a:ext cx="8293100" cy="1041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3563" name="Rectangle 11"/>
          <p:cNvSpPr>
            <a:spLocks/>
          </p:cNvSpPr>
          <p:nvPr/>
        </p:nvSpPr>
        <p:spPr bwMode="auto">
          <a:xfrm>
            <a:off x="1090613" y="7213600"/>
            <a:ext cx="300037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</a:t>
            </a:r>
            <a:r>
              <a:rPr lang="en-US" sz="2400" baseline="-6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1447800" y="7683500"/>
            <a:ext cx="9820275" cy="0"/>
          </a:xfrm>
          <a:prstGeom prst="line">
            <a:avLst/>
          </a:prstGeom>
          <a:noFill/>
          <a:ln w="25400" cap="flat">
            <a:solidFill>
              <a:srgbClr val="7F007F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1447800" y="6743700"/>
            <a:ext cx="9820275" cy="0"/>
          </a:xfrm>
          <a:prstGeom prst="line">
            <a:avLst/>
          </a:prstGeom>
          <a:noFill/>
          <a:ln w="25400" cap="flat">
            <a:solidFill>
              <a:srgbClr val="7F007F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9434513" y="7670800"/>
            <a:ext cx="52705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</a:t>
            </a:r>
            <a:r>
              <a:rPr lang="en-US" sz="2400" baseline="-6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min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11377613" y="6997700"/>
            <a:ext cx="401637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11239500" y="6770688"/>
            <a:ext cx="0" cy="849312"/>
          </a:xfrm>
          <a:prstGeom prst="line">
            <a:avLst/>
          </a:prstGeom>
          <a:noFill/>
          <a:ln w="38100" cap="flat">
            <a:solidFill>
              <a:srgbClr val="7F007F"/>
            </a:solidFill>
            <a:prstDash val="solid"/>
            <a:miter lim="800000"/>
            <a:headEnd type="stealth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Auto-wah [part 2]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/>
              <a:t>Auto-wah can also refer to an </a:t>
            </a:r>
            <a:r>
              <a:rPr lang="en-US">
                <a:solidFill>
                  <a:srgbClr val="0000FF"/>
                </a:solidFill>
              </a:rPr>
              <a:t>envelope follower</a:t>
            </a:r>
            <a:r>
              <a:rPr lang="en-US"/>
              <a:t> wah effect</a:t>
            </a:r>
          </a:p>
          <a:p>
            <a:pPr marL="1143000" lvl="1"/>
            <a:r>
              <a:rPr lang="en-US"/>
              <a:t>The centre frequency scales with the signal </a:t>
            </a:r>
            <a:r>
              <a:rPr lang="en-US">
                <a:solidFill>
                  <a:srgbClr val="0000FF"/>
                </a:solidFill>
              </a:rPr>
              <a:t>envelope</a:t>
            </a:r>
          </a:p>
          <a:p>
            <a:pPr marL="1524000" lvl="2"/>
            <a:r>
              <a:rPr lang="en-US"/>
              <a:t>Envelope is essentially the </a:t>
            </a:r>
            <a:r>
              <a:rPr lang="en-US">
                <a:solidFill>
                  <a:srgbClr val="0000FF"/>
                </a:solidFill>
              </a:rPr>
              <a:t>local average level</a:t>
            </a:r>
            <a:r>
              <a:rPr lang="en-US"/>
              <a:t> of the signal</a:t>
            </a:r>
          </a:p>
          <a:p>
            <a:pPr marL="1143000" lvl="1"/>
            <a:r>
              <a:rPr lang="en-US"/>
              <a:t>Envelope is characterised by </a:t>
            </a:r>
            <a:r>
              <a:rPr lang="en-US">
                <a:solidFill>
                  <a:srgbClr val="0000FF"/>
                </a:solidFill>
              </a:rPr>
              <a:t>attack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decay times</a:t>
            </a:r>
          </a:p>
          <a:p>
            <a:pPr marL="1524000" lvl="2"/>
            <a:r>
              <a:rPr lang="en-US"/>
              <a:t>How fast does it respond to increasing and decreasing signal?</a:t>
            </a:r>
          </a:p>
          <a:p>
            <a:pPr marL="1524000" lvl="2"/>
            <a:r>
              <a:rPr lang="en-US"/>
              <a:t>Generally, attack time is much faster than decay time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91138"/>
            <a:ext cx="10502900" cy="44243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0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/Users/apm/Documents/Queen Mary/ELE036/DAFX 2013/Lectures/Week 5/02 wah-wah.ppt_media/sgt_pepper_excerpt_stereo-1.mo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2300" y="6400800"/>
            <a:ext cx="673100" cy="67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24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45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58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Auto-</a:t>
            </a:r>
            <a:r>
              <a:rPr lang="en-US" dirty="0" err="1"/>
              <a:t>wah</a:t>
            </a:r>
            <a:r>
              <a:rPr lang="en-US" dirty="0"/>
              <a:t> [part </a:t>
            </a:r>
            <a:r>
              <a:rPr lang="en-US" dirty="0" smtClean="0"/>
              <a:t>3]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/>
              <a:t>Auto-wah can also refer to an </a:t>
            </a:r>
            <a:r>
              <a:rPr lang="en-US">
                <a:solidFill>
                  <a:srgbClr val="0000FF"/>
                </a:solidFill>
              </a:rPr>
              <a:t>envelope follower</a:t>
            </a:r>
            <a:r>
              <a:rPr lang="en-US"/>
              <a:t> wah effect</a:t>
            </a:r>
          </a:p>
          <a:p>
            <a:pPr marL="1143000" lvl="1"/>
            <a:r>
              <a:rPr lang="en-US"/>
              <a:t>The centre frequency scales with the signal </a:t>
            </a:r>
            <a:r>
              <a:rPr lang="en-US">
                <a:solidFill>
                  <a:srgbClr val="0000FF"/>
                </a:solidFill>
              </a:rPr>
              <a:t>envelope</a:t>
            </a:r>
          </a:p>
          <a:p>
            <a:pPr marL="1524000" lvl="2"/>
            <a:r>
              <a:rPr lang="en-US"/>
              <a:t>Envelope is essentially the </a:t>
            </a:r>
            <a:r>
              <a:rPr lang="en-US">
                <a:solidFill>
                  <a:srgbClr val="0000FF"/>
                </a:solidFill>
              </a:rPr>
              <a:t>local average level</a:t>
            </a:r>
            <a:r>
              <a:rPr lang="en-US"/>
              <a:t> of the signal</a:t>
            </a:r>
          </a:p>
          <a:p>
            <a:pPr marL="1143000" lvl="1"/>
            <a:r>
              <a:rPr lang="en-US"/>
              <a:t>Envelope is characterised by </a:t>
            </a:r>
            <a:r>
              <a:rPr lang="en-US">
                <a:solidFill>
                  <a:srgbClr val="0000FF"/>
                </a:solidFill>
              </a:rPr>
              <a:t>attack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decay times</a:t>
            </a:r>
          </a:p>
          <a:p>
            <a:pPr marL="1524000" lvl="2"/>
            <a:r>
              <a:rPr lang="en-US"/>
              <a:t>How fast does it respond to increasing and decreasing signal?</a:t>
            </a:r>
          </a:p>
          <a:p>
            <a:pPr marL="1524000" lvl="2"/>
            <a:r>
              <a:rPr lang="en-US"/>
              <a:t>Generally, attack time is much faster than decay time</a:t>
            </a:r>
          </a:p>
          <a:p>
            <a:pPr marL="635000"/>
            <a:r>
              <a:rPr lang="en-US"/>
              <a:t>Other parameters:</a:t>
            </a:r>
          </a:p>
          <a:p>
            <a:pPr marL="1143000" lvl="1"/>
            <a:r>
              <a:rPr lang="en-US">
                <a:solidFill>
                  <a:srgbClr val="0000FF"/>
                </a:solidFill>
              </a:rPr>
              <a:t>Minimum frequency</a:t>
            </a:r>
          </a:p>
          <a:p>
            <a:pPr marL="1143000" lvl="1"/>
            <a:r>
              <a:rPr lang="en-US">
                <a:solidFill>
                  <a:srgbClr val="0000FF"/>
                </a:solidFill>
              </a:rPr>
              <a:t>Sensitivity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S</a:t>
            </a:r>
            <a:endParaRPr lang="en-US">
              <a:latin typeface="Arial Italic" charset="0"/>
              <a:sym typeface="Arial Italic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9900" y="5918200"/>
            <a:ext cx="863600" cy="431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0" y="7442200"/>
            <a:ext cx="54737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Pages>0</Pages>
  <Words>468</Words>
  <Characters>0</Characters>
  <Application>Microsoft Office PowerPoint</Application>
  <PresentationFormat>Custom</PresentationFormat>
  <Lines>0</Lines>
  <Paragraphs>90</Paragraphs>
  <Slides>11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Italic</vt:lpstr>
      <vt:lpstr>Gill Sans</vt:lpstr>
      <vt:lpstr>Lucida Grande</vt:lpstr>
      <vt:lpstr>Symbol</vt:lpstr>
      <vt:lpstr>Times New Roman</vt:lpstr>
      <vt:lpstr>ヒラギノ角ゴ ProN W3</vt:lpstr>
      <vt:lpstr>Title &amp; Subtitle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PowerPoint Presentation</vt:lpstr>
      <vt:lpstr>Background</vt:lpstr>
      <vt:lpstr>Resemblance to voice</vt:lpstr>
      <vt:lpstr>Block diagram</vt:lpstr>
      <vt:lpstr>Varieties of wah-wah effects</vt:lpstr>
      <vt:lpstr>Magnitude response of a resonant low pass filter</vt:lpstr>
      <vt:lpstr>Auto-wah [part 1]</vt:lpstr>
      <vt:lpstr>Auto-wah [part 2]</vt:lpstr>
      <vt:lpstr>Auto-wah [part 3]</vt:lpstr>
      <vt:lpstr>M-fold wah-wah</vt:lpstr>
      <vt:lpstr>M-fold wah-wah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10</cp:revision>
  <cp:lastPrinted>2015-01-30T18:28:48Z</cp:lastPrinted>
  <dcterms:modified xsi:type="dcterms:W3CDTF">2015-01-30T18:30:51Z</dcterms:modified>
</cp:coreProperties>
</file>