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</p:sldMasterIdLst>
  <p:notesMasterIdLst>
    <p:notesMasterId r:id="rId38"/>
  </p:notesMasterIdLst>
  <p:handoutMasterIdLst>
    <p:handoutMasterId r:id="rId39"/>
  </p:handoutMasterIdLst>
  <p:sldIdLst>
    <p:sldId id="306" r:id="rId7"/>
    <p:sldId id="307" r:id="rId8"/>
    <p:sldId id="285" r:id="rId9"/>
    <p:sldId id="286" r:id="rId10"/>
    <p:sldId id="287" r:id="rId11"/>
    <p:sldId id="288" r:id="rId12"/>
    <p:sldId id="289" r:id="rId13"/>
    <p:sldId id="299" r:id="rId14"/>
    <p:sldId id="300" r:id="rId15"/>
    <p:sldId id="301" r:id="rId16"/>
    <p:sldId id="297" r:id="rId17"/>
    <p:sldId id="298" r:id="rId18"/>
    <p:sldId id="258" r:id="rId19"/>
    <p:sldId id="259" r:id="rId20"/>
    <p:sldId id="302" r:id="rId21"/>
    <p:sldId id="261" r:id="rId22"/>
    <p:sldId id="262" r:id="rId23"/>
    <p:sldId id="263" r:id="rId24"/>
    <p:sldId id="264" r:id="rId25"/>
    <p:sldId id="265" r:id="rId26"/>
    <p:sldId id="266" r:id="rId27"/>
    <p:sldId id="295" r:id="rId28"/>
    <p:sldId id="290" r:id="rId29"/>
    <p:sldId id="291" r:id="rId30"/>
    <p:sldId id="308" r:id="rId31"/>
    <p:sldId id="293" r:id="rId32"/>
    <p:sldId id="294" r:id="rId33"/>
    <p:sldId id="296" r:id="rId34"/>
    <p:sldId id="303" r:id="rId35"/>
    <p:sldId id="304" r:id="rId36"/>
    <p:sldId id="305" r:id="rId37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4" autoAdjust="0"/>
    <p:restoredTop sz="82280" autoAdjust="0"/>
  </p:normalViewPr>
  <p:slideViewPr>
    <p:cSldViewPr>
      <p:cViewPr varScale="1">
        <p:scale>
          <a:sx n="80" d="100"/>
          <a:sy n="80" d="100"/>
        </p:scale>
        <p:origin x="1590" y="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AA69AA9-9C09-4914-BA35-C7A4B378B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2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0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9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689" tIns="46845" rIns="93689" bIns="46845"/>
          <a:lstStyle/>
          <a:p>
            <a:fld id="{400FC1B7-E844-48EA-8783-D45D978BE458}" type="slidenum">
              <a:rPr lang="en-US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8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8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75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8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8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8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19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9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5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4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689" tIns="46845" rIns="93689" bIns="46845"/>
          <a:lstStyle/>
          <a:p>
            <a:fld id="{D0411640-27C6-423A-91A7-4FA14CFC685E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8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689" tIns="46845" rIns="93689" bIns="46845"/>
          <a:lstStyle/>
          <a:p>
            <a:fld id="{FBC5B665-CC37-46A7-ACB7-536F820E995A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0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24" r="708" b="23364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24" r="708" b="23364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63" y="4089400"/>
            <a:ext cx="3632200" cy="524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1310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700" smtClean="0"/>
              <a:t>First order allpass filter</a:t>
            </a:r>
            <a:endParaRPr lang="en-US" sz="57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4775200"/>
            <a:ext cx="12288837" cy="497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3400" dirty="0" err="1" smtClean="0"/>
              <a:t>Feedforward</a:t>
            </a:r>
            <a:r>
              <a:rPr lang="en-GB" sz="3400" dirty="0" smtClean="0"/>
              <a:t> and feedback loop gains are negatives of each other</a:t>
            </a:r>
            <a:endParaRPr lang="en-US" sz="2800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033588"/>
            <a:ext cx="3686175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flow diagram for first order digital allpass filter 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694088" y="1780456"/>
            <a:ext cx="8766174" cy="3892550"/>
            <a:chOff x="1115616" y="2746800"/>
            <a:chExt cx="4384208" cy="1946581"/>
          </a:xfrm>
        </p:grpSpPr>
        <p:sp>
          <p:nvSpPr>
            <p:cNvPr id="7" name="Oval 6"/>
            <p:cNvSpPr/>
            <p:nvPr/>
          </p:nvSpPr>
          <p:spPr bwMode="auto">
            <a:xfrm>
              <a:off x="4140576" y="3647055"/>
              <a:ext cx="403328" cy="403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4139952" y="3573016"/>
              <a:ext cx="364202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>
                  <a:latin typeface="Calibri" pitchFamily="34" charset="0"/>
                </a:rPr>
                <a:t>+</a:t>
              </a:r>
              <a:endParaRPr lang="en-US" sz="280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1" idx="3"/>
              <a:endCxn id="8" idx="1"/>
            </p:cNvCxnSpPr>
            <p:nvPr/>
          </p:nvCxnSpPr>
          <p:spPr>
            <a:xfrm>
              <a:off x="3389497" y="3829645"/>
              <a:ext cx="751079" cy="47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92025" y="3815356"/>
              <a:ext cx="0" cy="63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2987824" y="3645024"/>
              <a:ext cx="40107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baseline="30000"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259632" y="3429000"/>
              <a:ext cx="56778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endCxn id="24" idx="2"/>
            </p:cNvCxnSpPr>
            <p:nvPr/>
          </p:nvCxnSpPr>
          <p:spPr>
            <a:xfrm flipV="1">
              <a:off x="1115616" y="3824882"/>
              <a:ext cx="860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27" idx="3"/>
            </p:cNvCxnSpPr>
            <p:nvPr/>
          </p:nvCxnSpPr>
          <p:spPr>
            <a:xfrm>
              <a:off x="1692025" y="4428227"/>
              <a:ext cx="15116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7" idx="0"/>
            </p:cNvCxnSpPr>
            <p:nvPr/>
          </p:nvCxnSpPr>
          <p:spPr>
            <a:xfrm>
              <a:off x="3635622" y="4428227"/>
              <a:ext cx="720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4543905" y="3848698"/>
              <a:ext cx="6764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</p:cNvCxnSpPr>
            <p:nvPr/>
          </p:nvCxnSpPr>
          <p:spPr>
            <a:xfrm>
              <a:off x="4342241" y="4050343"/>
              <a:ext cx="0" cy="3874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4932040" y="3429000"/>
              <a:ext cx="56778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59898" y="2997664"/>
              <a:ext cx="0" cy="8367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9" idx="3"/>
            </p:cNvCxnSpPr>
            <p:nvPr/>
          </p:nvCxnSpPr>
          <p:spPr>
            <a:xfrm>
              <a:off x="3708666" y="2999253"/>
              <a:ext cx="11512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3275856" y="2746800"/>
              <a:ext cx="432048" cy="504056"/>
              <a:chOff x="3275857" y="2708921"/>
              <a:chExt cx="504056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6270" y="2707705"/>
                <a:ext cx="503317" cy="505747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3369600" y="2725192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/>
              </a:p>
            </p:txBody>
          </p:sp>
        </p:grpSp>
        <p:cxnSp>
          <p:nvCxnSpPr>
            <p:cNvPr id="22" name="Straight Arrow Connector 21"/>
            <p:cNvCxnSpPr>
              <a:endCxn id="29" idx="0"/>
            </p:cNvCxnSpPr>
            <p:nvPr/>
          </p:nvCxnSpPr>
          <p:spPr>
            <a:xfrm>
              <a:off x="2155694" y="2999253"/>
              <a:ext cx="11194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2155694" y="2997664"/>
              <a:ext cx="0" cy="6478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1976261" y="3645466"/>
              <a:ext cx="358867" cy="3604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975550" y="3627957"/>
              <a:ext cx="364202" cy="353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4000" dirty="0">
                  <a:latin typeface="Calibri" pitchFamily="34" charset="0"/>
                </a:rPr>
                <a:t>+</a:t>
              </a:r>
              <a:endParaRPr lang="en-US" sz="4000" dirty="0"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4" idx="6"/>
              <a:endCxn id="11" idx="1"/>
            </p:cNvCxnSpPr>
            <p:nvPr/>
          </p:nvCxnSpPr>
          <p:spPr>
            <a:xfrm>
              <a:off x="2335128" y="3824882"/>
              <a:ext cx="652629" cy="4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3154512" y="4212272"/>
              <a:ext cx="530308" cy="43191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131840" y="4196428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i="1">
                  <a:latin typeface="Times New Roman" pitchFamily="18" charset="0"/>
                  <a:cs typeface="Times New Roman" pitchFamily="18" charset="0"/>
                </a:rPr>
                <a:t>-g</a:t>
              </a: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Allpass filtering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Consider a 2nd-order IIR filter</a:t>
            </a:r>
          </a:p>
          <a:p>
            <a:pPr marL="635000" eaLnBrk="1" hangingPunct="1"/>
            <a:endParaRPr lang="en-US" dirty="0" smtClean="0"/>
          </a:p>
          <a:p>
            <a:pPr marL="635000" eaLnBrk="1" hangingPunct="1"/>
            <a:endParaRPr lang="en-US" dirty="0" smtClean="0"/>
          </a:p>
          <a:p>
            <a:pPr marL="635000" eaLnBrk="1" hangingPunct="1"/>
            <a:r>
              <a:rPr lang="en-US" dirty="0" smtClean="0"/>
              <a:t>We want</a:t>
            </a:r>
          </a:p>
          <a:p>
            <a:pPr marL="1143000" lvl="1" eaLnBrk="1" hangingPunct="1"/>
            <a:r>
              <a:rPr lang="en-US" dirty="0" smtClean="0"/>
              <a:t>This requires</a:t>
            </a:r>
          </a:p>
          <a:p>
            <a:pPr marL="1143000" lvl="1" eaLnBrk="1" hangingPunct="1"/>
            <a:r>
              <a:rPr lang="en-US" dirty="0" smtClean="0"/>
              <a:t>Which in turn gives:</a:t>
            </a:r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>
              <a:spcBef>
                <a:spcPts val="2200"/>
              </a:spcBef>
            </a:pPr>
            <a:r>
              <a:rPr lang="en-US" dirty="0" smtClean="0"/>
              <a:t>Notice:                       and</a:t>
            </a:r>
          </a:p>
          <a:p>
            <a:pPr marL="1524000" lvl="2" eaLnBrk="1" hangingPunct="1">
              <a:spcBef>
                <a:spcPts val="900"/>
              </a:spcBef>
            </a:pPr>
            <a:r>
              <a:rPr lang="en-US" dirty="0" smtClean="0"/>
              <a:t>0°/360° phase shift at DC and </a:t>
            </a:r>
            <a:r>
              <a:rPr lang="en-US" dirty="0" err="1" smtClean="0"/>
              <a:t>Nyquist</a:t>
            </a:r>
            <a:endParaRPr lang="en-US" dirty="0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1943100"/>
            <a:ext cx="7239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8800" y="3276600"/>
            <a:ext cx="24257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3949700"/>
            <a:ext cx="77089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5232400"/>
            <a:ext cx="7607300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1000" y="7188200"/>
            <a:ext cx="23876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8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8300" y="7188200"/>
            <a:ext cx="24257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Allpass filtering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422400"/>
            <a:ext cx="12814300" cy="8255000"/>
          </a:xfrm>
        </p:spPr>
        <p:txBody>
          <a:bodyPr anchor="t"/>
          <a:lstStyle/>
          <a:p>
            <a:pPr marL="635000" eaLnBrk="1" hangingPunct="1"/>
            <a:r>
              <a:rPr lang="en-US" smtClean="0"/>
              <a:t>Consider the </a:t>
            </a:r>
            <a:r>
              <a:rPr lang="en-US" smtClean="0">
                <a:solidFill>
                  <a:srgbClr val="0000FF"/>
                </a:solidFill>
              </a:rPr>
              <a:t>phase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2803525"/>
            <a:ext cx="6527800" cy="3889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7" name="Rectangle 4"/>
          <p:cNvSpPr>
            <a:spLocks/>
          </p:cNvSpPr>
          <p:nvPr/>
        </p:nvSpPr>
        <p:spPr bwMode="auto">
          <a:xfrm>
            <a:off x="6989763" y="6629400"/>
            <a:ext cx="26447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Frequency (0 to π)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 rot="-5400000">
            <a:off x="3304381" y="4520407"/>
            <a:ext cx="2713037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(-360° to 0°)</a:t>
            </a:r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7700" y="1231900"/>
            <a:ext cx="6096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40" name="Rectangle 7"/>
          <p:cNvSpPr>
            <a:spLocks/>
          </p:cNvSpPr>
          <p:nvPr/>
        </p:nvSpPr>
        <p:spPr bwMode="auto">
          <a:xfrm>
            <a:off x="403225" y="3663950"/>
            <a:ext cx="3870325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Here showing transition 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frequencies: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π/8, π/4, π/2, 3π/4, 7π/8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3316288" y="3022600"/>
            <a:ext cx="1509712" cy="5024438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73450" y="6780213"/>
            <a:ext cx="7175500" cy="1463675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444500" y="8477250"/>
            <a:ext cx="5183188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Frequencies with ~= 0°/360°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shift will add </a:t>
            </a:r>
            <a:r>
              <a:rPr lang="en-US" sz="2700">
                <a:solidFill>
                  <a:srgbClr val="00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constructively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130925" y="4876800"/>
            <a:ext cx="1933575" cy="29956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8280400" y="4876800"/>
            <a:ext cx="207963" cy="29067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8834438" y="4927600"/>
            <a:ext cx="1020762" cy="2928938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0" name="Rectangle 14"/>
          <p:cNvSpPr>
            <a:spLocks/>
          </p:cNvSpPr>
          <p:nvPr/>
        </p:nvSpPr>
        <p:spPr bwMode="auto">
          <a:xfrm>
            <a:off x="7099300" y="8013700"/>
            <a:ext cx="5011738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Frequencies with ~= 180°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shift will add </a:t>
            </a:r>
            <a:r>
              <a:rPr lang="en-US" sz="270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destructively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6" grpId="0" autoUpdateAnimBg="0"/>
      <p:bldP spid="24587" grpId="0" animBg="1"/>
      <p:bldP spid="24588" grpId="0" animBg="1"/>
      <p:bldP spid="24589" grpId="0" animBg="1"/>
      <p:bldP spid="245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Allpass filtering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mtClean="0"/>
              <a:t>IIR allpass filters have </a:t>
            </a:r>
            <a:r>
              <a:rPr lang="en-US" smtClean="0">
                <a:solidFill>
                  <a:srgbClr val="0000FF"/>
                </a:solidFill>
              </a:rPr>
              <a:t>nonlinear</a:t>
            </a:r>
            <a:r>
              <a:rPr lang="en-US" smtClean="0"/>
              <a:t> phase response</a:t>
            </a:r>
          </a:p>
          <a:p>
            <a:pPr marL="635000" eaLnBrk="1" hangingPunct="1"/>
            <a:r>
              <a:rPr lang="en-US" smtClean="0"/>
              <a:t>Continuous-time and discrete-time IIR filters have different phase response</a:t>
            </a:r>
          </a:p>
          <a:p>
            <a:pPr marL="1143000" lvl="1" eaLnBrk="1" hangingPunct="1"/>
            <a:r>
              <a:rPr lang="en-US" smtClean="0"/>
              <a:t>Discrete-time </a:t>
            </a:r>
            <a:r>
              <a:rPr lang="en-US" smtClean="0">
                <a:solidFill>
                  <a:srgbClr val="0000FF"/>
                </a:solidFill>
              </a:rPr>
              <a:t>warping</a:t>
            </a:r>
            <a:r>
              <a:rPr lang="en-US" smtClean="0"/>
              <a:t> effects</a:t>
            </a:r>
          </a:p>
          <a:p>
            <a:pPr marL="1143000" lvl="1" eaLnBrk="1" hangingPunct="1"/>
            <a:r>
              <a:rPr lang="en-US" smtClean="0"/>
              <a:t>Implications for digital simulation of analogue phasers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5200" y="5003800"/>
            <a:ext cx="6718300" cy="367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5267325"/>
            <a:ext cx="5295900" cy="315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2" name="Rectangle 5"/>
          <p:cNvSpPr>
            <a:spLocks/>
          </p:cNvSpPr>
          <p:nvPr/>
        </p:nvSpPr>
        <p:spPr bwMode="auto">
          <a:xfrm>
            <a:off x="1122363" y="4673600"/>
            <a:ext cx="36353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Discrete Time (w = 0 to π)</a:t>
            </a:r>
          </a:p>
        </p:txBody>
      </p:sp>
      <p:sp>
        <p:nvSpPr>
          <p:cNvPr id="19463" name="Rectangle 6"/>
          <p:cNvSpPr>
            <a:spLocks/>
          </p:cNvSpPr>
          <p:nvPr/>
        </p:nvSpPr>
        <p:spPr bwMode="auto">
          <a:xfrm>
            <a:off x="7308850" y="4673600"/>
            <a:ext cx="417988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Continuous Time (log(f) scale)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Allpass and notches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231900"/>
            <a:ext cx="12814300" cy="8547100"/>
          </a:xfrm>
        </p:spPr>
        <p:txBody>
          <a:bodyPr anchor="t"/>
          <a:lstStyle/>
          <a:p>
            <a:pPr marL="635000" eaLnBrk="1" hangingPunct="1"/>
            <a:r>
              <a:rPr lang="en-US" sz="3700" smtClean="0"/>
              <a:t>Can </a:t>
            </a:r>
            <a:r>
              <a:rPr lang="en-US" sz="3700" smtClean="0">
                <a:solidFill>
                  <a:srgbClr val="0000FF"/>
                </a:solidFill>
              </a:rPr>
              <a:t>cascade</a:t>
            </a:r>
            <a:r>
              <a:rPr lang="en-US" sz="3700" smtClean="0"/>
              <a:t> multiple allpass filters to create more notches</a:t>
            </a:r>
          </a:p>
          <a:p>
            <a:pPr marL="1143000" lvl="1" eaLnBrk="1" hangingPunct="1"/>
            <a:r>
              <a:rPr lang="en-US" sz="3100" smtClean="0"/>
              <a:t>Phase response is </a:t>
            </a:r>
            <a:r>
              <a:rPr lang="en-US" sz="3100" smtClean="0">
                <a:solidFill>
                  <a:srgbClr val="0000FF"/>
                </a:solidFill>
              </a:rPr>
              <a:t>sum</a:t>
            </a:r>
            <a:r>
              <a:rPr lang="en-US" sz="3100" smtClean="0"/>
              <a:t> of individual filters</a:t>
            </a:r>
          </a:p>
          <a:p>
            <a:pPr marL="1143000" lvl="1" eaLnBrk="1" hangingPunct="1"/>
            <a:r>
              <a:rPr lang="en-US" sz="3100" smtClean="0"/>
              <a:t>MXR Phase 90 and Small Stone Phaser include 4 allpass stages</a:t>
            </a:r>
          </a:p>
          <a:p>
            <a:pPr marL="1143000" lvl="1" eaLnBrk="1" hangingPunct="1"/>
            <a:r>
              <a:rPr lang="en-US" sz="3100" smtClean="0"/>
              <a:t>Unlike flanger, phaser can control </a:t>
            </a:r>
            <a:r>
              <a:rPr lang="en-US" sz="3100" smtClean="0">
                <a:solidFill>
                  <a:srgbClr val="0000FF"/>
                </a:solidFill>
              </a:rPr>
              <a:t>width</a:t>
            </a:r>
            <a:r>
              <a:rPr lang="en-US" sz="3100" smtClean="0"/>
              <a:t> of notches</a:t>
            </a:r>
          </a:p>
          <a:p>
            <a:pPr marL="1524000" lvl="2" eaLnBrk="1" hangingPunct="1"/>
            <a:r>
              <a:rPr lang="en-US" sz="2600" smtClean="0"/>
              <a:t>Not commonly user-controllable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4737100"/>
            <a:ext cx="8394700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215900" y="5499100"/>
            <a:ext cx="25717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044700" y="7112000"/>
            <a:ext cx="25717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6934200" y="8712200"/>
            <a:ext cx="25717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9626600" y="6762750"/>
            <a:ext cx="3087688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70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Dashed lines</a:t>
            </a:r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show 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location of notches </a:t>
            </a:r>
          </a:p>
          <a:p>
            <a:pPr algn="l"/>
            <a:r>
              <a:rPr lang="en-US" sz="2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(180° + k*360°)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1484243" y="1394813"/>
            <a:ext cx="10637522" cy="8111744"/>
            <a:chOff x="364980" y="476672"/>
            <a:chExt cx="8311476" cy="633670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64980" y="476672"/>
              <a:ext cx="8311476" cy="6336704"/>
              <a:chOff x="364980" y="476672"/>
              <a:chExt cx="8311476" cy="6336704"/>
            </a:xfrm>
          </p:grpSpPr>
          <p:pic>
            <p:nvPicPr>
              <p:cNvPr id="13321" name="Picture 1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980" y="476672"/>
                <a:ext cx="4279028" cy="320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22" name="Picture 1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97428" y="476672"/>
                <a:ext cx="4279028" cy="320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23" name="Picture 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4980" y="3607526"/>
                <a:ext cx="4279028" cy="320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24" name="Picture 2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97428" y="3607526"/>
                <a:ext cx="4279028" cy="320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317" name="TextBox 26"/>
            <p:cNvSpPr txBox="1">
              <a:spLocks noChangeArrowheads="1"/>
            </p:cNvSpPr>
            <p:nvPr/>
          </p:nvSpPr>
          <p:spPr bwMode="auto">
            <a:xfrm>
              <a:off x="2963700" y="908720"/>
              <a:ext cx="659057" cy="577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(a)</a:t>
              </a:r>
              <a:endParaRPr lang="en-US"/>
            </a:p>
          </p:txBody>
        </p:sp>
        <p:sp>
          <p:nvSpPr>
            <p:cNvPr id="13318" name="TextBox 27"/>
            <p:cNvSpPr txBox="1">
              <a:spLocks noChangeArrowheads="1"/>
            </p:cNvSpPr>
            <p:nvPr/>
          </p:nvSpPr>
          <p:spPr bwMode="auto">
            <a:xfrm>
              <a:off x="6996148" y="908720"/>
              <a:ext cx="659057" cy="577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(b)</a:t>
              </a:r>
              <a:endParaRPr lang="en-US"/>
            </a:p>
          </p:txBody>
        </p:sp>
        <p:sp>
          <p:nvSpPr>
            <p:cNvPr id="13319" name="TextBox 28"/>
            <p:cNvSpPr txBox="1">
              <a:spLocks noChangeArrowheads="1"/>
            </p:cNvSpPr>
            <p:nvPr/>
          </p:nvSpPr>
          <p:spPr bwMode="auto">
            <a:xfrm>
              <a:off x="3047607" y="4293096"/>
              <a:ext cx="635260" cy="577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(c)</a:t>
              </a:r>
              <a:endParaRPr lang="en-US"/>
            </a:p>
          </p:txBody>
        </p:sp>
        <p:sp>
          <p:nvSpPr>
            <p:cNvPr id="13320" name="TextBox 29"/>
            <p:cNvSpPr txBox="1">
              <a:spLocks noChangeArrowheads="1"/>
            </p:cNvSpPr>
            <p:nvPr/>
          </p:nvSpPr>
          <p:spPr bwMode="auto">
            <a:xfrm>
              <a:off x="7068156" y="4293096"/>
              <a:ext cx="659057" cy="577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(d)</a:t>
              </a:r>
              <a:endParaRPr lang="en-US"/>
            </a:p>
          </p:txBody>
        </p:sp>
      </p:grpSp>
      <p:sp>
        <p:nvSpPr>
          <p:cNvPr id="13315" name="Title 3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76400"/>
          </a:xfrm>
        </p:spPr>
        <p:txBody>
          <a:bodyPr/>
          <a:lstStyle/>
          <a:p>
            <a:r>
              <a:rPr lang="en-US" sz="2800" kern="1200" dirty="0" err="1" smtClean="0"/>
              <a:t>Allpass</a:t>
            </a:r>
            <a:r>
              <a:rPr lang="en-US" sz="2800" kern="1200" dirty="0" smtClean="0"/>
              <a:t> filter phase and </a:t>
            </a:r>
            <a:r>
              <a:rPr lang="en-US" sz="2800" kern="1200" dirty="0" err="1" smtClean="0"/>
              <a:t>phaser</a:t>
            </a:r>
            <a:r>
              <a:rPr lang="en-US" sz="2800" kern="1200" dirty="0" smtClean="0"/>
              <a:t> notch locations. Center frequency 1kHz, sampling frequency 44.1kHz. a, b, c and d represent 1, 2, 3 and 4 second order sections</a:t>
            </a:r>
            <a:endParaRPr lang="en-US" sz="2800" kern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mtClean="0"/>
              <a:t>4 1st-order sections = 2 second-order sections</a:t>
            </a:r>
          </a:p>
          <a:p>
            <a:pPr marL="1143000" lvl="1" eaLnBrk="1" hangingPunct="1"/>
            <a:r>
              <a:rPr lang="en-US" smtClean="0">
                <a:solidFill>
                  <a:srgbClr val="0000FF"/>
                </a:solidFill>
              </a:rPr>
              <a:t>720° </a:t>
            </a:r>
            <a:r>
              <a:rPr lang="en-US" smtClean="0"/>
              <a:t>of total phase shift</a:t>
            </a:r>
          </a:p>
          <a:p>
            <a:pPr marL="1143000" lvl="1" eaLnBrk="1" hangingPunct="1"/>
            <a:r>
              <a:rPr lang="en-US" smtClean="0"/>
              <a:t>Where are the notches?</a:t>
            </a:r>
          </a:p>
          <a:p>
            <a:pPr marL="1524000" lvl="2" eaLnBrk="1" hangingPunct="1">
              <a:buClr>
                <a:srgbClr val="0000FF"/>
              </a:buClr>
            </a:pPr>
            <a:r>
              <a:rPr lang="en-US" smtClean="0">
                <a:solidFill>
                  <a:srgbClr val="0000FF"/>
                </a:solidFill>
              </a:rPr>
              <a:t>-180° and -540°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79825"/>
            <a:ext cx="11061700" cy="606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bldLvl="5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2590800"/>
            <a:ext cx="11061700" cy="6059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2590800"/>
            <a:ext cx="11061700" cy="6059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4" name="Rectangle 3"/>
          <p:cNvSpPr>
            <a:spLocks/>
          </p:cNvSpPr>
          <p:nvPr/>
        </p:nvSpPr>
        <p:spPr bwMode="auto">
          <a:xfrm>
            <a:off x="957263" y="1593850"/>
            <a:ext cx="5059362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Notice: not evenly spaced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2590800"/>
            <a:ext cx="11061700" cy="6059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8" name="Rectangle 3"/>
          <p:cNvSpPr>
            <a:spLocks/>
          </p:cNvSpPr>
          <p:nvPr/>
        </p:nvSpPr>
        <p:spPr bwMode="auto">
          <a:xfrm>
            <a:off x="957263" y="1593850"/>
            <a:ext cx="99822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Adding more sections moves </a:t>
            </a:r>
            <a:r>
              <a:rPr lang="en-US" sz="340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all </a:t>
            </a:r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the notches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3004800" cy="8623300"/>
          </a:xfrm>
        </p:spPr>
        <p:txBody>
          <a:bodyPr/>
          <a:lstStyle/>
          <a:p>
            <a:pPr marL="635000" eaLnBrk="1" hangingPunct="1"/>
            <a:r>
              <a:rPr lang="en-US" sz="4000" dirty="0" err="1" smtClean="0"/>
              <a:t>Phaser</a:t>
            </a:r>
            <a:r>
              <a:rPr lang="en-US" sz="4000" dirty="0" smtClean="0"/>
              <a:t> (or phase shifter) creates 1 or more </a:t>
            </a:r>
            <a:r>
              <a:rPr lang="en-US" sz="4000" dirty="0" smtClean="0">
                <a:solidFill>
                  <a:srgbClr val="0000FF"/>
                </a:solidFill>
              </a:rPr>
              <a:t>notches</a:t>
            </a:r>
            <a:r>
              <a:rPr lang="en-US" sz="4000" dirty="0" smtClean="0"/>
              <a:t> in frequency domain that eliminate sounds at notch frequencies</a:t>
            </a:r>
          </a:p>
          <a:p>
            <a:pPr marL="1143000" lvl="1" eaLnBrk="1" hangingPunct="1"/>
            <a:r>
              <a:rPr lang="en-US" sz="3200" dirty="0" smtClean="0"/>
              <a:t>Sometimes called </a:t>
            </a:r>
            <a:r>
              <a:rPr lang="en-US" sz="3200" dirty="0" smtClean="0">
                <a:solidFill>
                  <a:srgbClr val="0000FF"/>
                </a:solidFill>
              </a:rPr>
              <a:t>phase shifter</a:t>
            </a:r>
            <a:endParaRPr lang="en-US" sz="3200" dirty="0" smtClean="0"/>
          </a:p>
          <a:p>
            <a:pPr marL="635000" eaLnBrk="1" hangingPunct="1"/>
            <a:r>
              <a:rPr lang="en-US" sz="4000" dirty="0" smtClean="0"/>
              <a:t>Filter signal to shift phases of different frequencies</a:t>
            </a:r>
          </a:p>
          <a:p>
            <a:pPr marL="1143000" lvl="1" eaLnBrk="1" hangingPunct="1"/>
            <a:r>
              <a:rPr lang="en-US" sz="3200" dirty="0" smtClean="0"/>
              <a:t>Mix filter output with original signal</a:t>
            </a:r>
          </a:p>
          <a:p>
            <a:pPr marL="1143000" lvl="1" eaLnBrk="1" hangingPunct="1"/>
            <a:r>
              <a:rPr lang="en-US" sz="3200" dirty="0" smtClean="0"/>
              <a:t>Some frequencies add constructively, some destructively</a:t>
            </a:r>
          </a:p>
          <a:p>
            <a:pPr marL="635000" eaLnBrk="1" hangingPunct="1"/>
            <a:r>
              <a:rPr lang="en-US" sz="4000" dirty="0" smtClean="0"/>
              <a:t>Design filters to independently control</a:t>
            </a:r>
          </a:p>
          <a:p>
            <a:pPr marL="1143000" lvl="1" eaLnBrk="1" hangingPunct="1"/>
            <a:r>
              <a:rPr lang="en-US" sz="3200" dirty="0" smtClean="0">
                <a:solidFill>
                  <a:srgbClr val="0000FF"/>
                </a:solidFill>
              </a:rPr>
              <a:t>Location</a:t>
            </a:r>
            <a:r>
              <a:rPr lang="en-US" sz="3200" dirty="0" smtClean="0"/>
              <a:t> of each notch</a:t>
            </a:r>
          </a:p>
          <a:p>
            <a:pPr marL="1143000" lvl="1" eaLnBrk="1" hangingPunct="1"/>
            <a:r>
              <a:rPr lang="en-US" sz="3200" dirty="0" smtClean="0">
                <a:solidFill>
                  <a:srgbClr val="0000FF"/>
                </a:solidFill>
              </a:rPr>
              <a:t>Number</a:t>
            </a:r>
            <a:r>
              <a:rPr lang="en-US" sz="3200" dirty="0" smtClean="0"/>
              <a:t> of notches</a:t>
            </a:r>
          </a:p>
          <a:p>
            <a:pPr marL="1143000" lvl="1" eaLnBrk="1" hangingPunct="1"/>
            <a:r>
              <a:rPr lang="en-US" sz="3200" dirty="0" smtClean="0">
                <a:solidFill>
                  <a:srgbClr val="0000FF"/>
                </a:solidFill>
              </a:rPr>
              <a:t>Width</a:t>
            </a:r>
            <a:r>
              <a:rPr lang="en-US" sz="3200" dirty="0" smtClean="0"/>
              <a:t> of notches</a:t>
            </a:r>
          </a:p>
          <a:p>
            <a:pPr marL="635000" eaLnBrk="1" hangingPunct="1"/>
            <a:r>
              <a:rPr lang="en-US" sz="4000" dirty="0" smtClean="0"/>
              <a:t>Sound example: </a:t>
            </a:r>
          </a:p>
          <a:p>
            <a:pPr marL="1143000" lvl="1" eaLnBrk="1" hangingPunct="1"/>
            <a:r>
              <a:rPr lang="en-US" sz="3200" dirty="0" smtClean="0"/>
              <a:t>plucked chord sequence</a:t>
            </a:r>
          </a:p>
          <a:p>
            <a:pPr marL="1143000" lvl="1" eaLnBrk="1" hangingPunct="1"/>
            <a:r>
              <a:rPr lang="en-US" sz="3200" dirty="0" smtClean="0"/>
              <a:t>dry, then with </a:t>
            </a:r>
            <a:r>
              <a:rPr lang="en-US" sz="3200" dirty="0" err="1" smtClean="0"/>
              <a:t>phaser</a:t>
            </a:r>
            <a:endParaRPr lang="en-US" sz="3200" dirty="0" smtClean="0"/>
          </a:p>
        </p:txBody>
      </p:sp>
      <p:pic>
        <p:nvPicPr>
          <p:cNvPr id="11267" name="Picture 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3 phasing.ppt_media/phase-shifting-ss1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0500" y="7632700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9402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12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6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2590800"/>
            <a:ext cx="11061700" cy="6059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/>
          </p:cNvSpPr>
          <p:nvPr/>
        </p:nvSpPr>
        <p:spPr bwMode="auto">
          <a:xfrm>
            <a:off x="990600" y="1346200"/>
            <a:ext cx="6972300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At 3kHz, start to see an effect from the discrete-time warping</a:t>
            </a: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3009900" y="8807450"/>
            <a:ext cx="69723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Highest notch off by -2.5 semitones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H="1">
            <a:off x="8421688" y="7691438"/>
            <a:ext cx="333375" cy="88741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Notch spacing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990600" y="1593850"/>
            <a:ext cx="76835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Warp even more pronounced at 10kHz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2387600" y="8756650"/>
            <a:ext cx="75946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40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Highest notch off by -12.8 semitones!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H="1">
            <a:off x="8421688" y="7691438"/>
            <a:ext cx="333375" cy="88741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2628900"/>
            <a:ext cx="11112500" cy="599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8926513" y="7391400"/>
            <a:ext cx="773112" cy="1425575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Sweeping notches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06500"/>
            <a:ext cx="12814300" cy="8547100"/>
          </a:xfrm>
        </p:spPr>
        <p:txBody>
          <a:bodyPr anchor="t"/>
          <a:lstStyle/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Chorus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flanger</a:t>
            </a:r>
            <a:endParaRPr lang="en-US" smtClean="0"/>
          </a:p>
          <a:p>
            <a:pPr marL="1143000" lvl="1" eaLnBrk="1" hangingPunct="1"/>
            <a:r>
              <a:rPr lang="en-US" smtClean="0">
                <a:solidFill>
                  <a:srgbClr val="0000FF"/>
                </a:solidFill>
              </a:rPr>
              <a:t>LFO</a:t>
            </a:r>
            <a:r>
              <a:rPr lang="en-US" smtClean="0"/>
              <a:t> controls delay time</a:t>
            </a:r>
          </a:p>
          <a:p>
            <a:pPr marL="635000" eaLnBrk="1" hangingPunct="1"/>
            <a:r>
              <a:rPr lang="en-US" smtClean="0"/>
              <a:t>Phaser</a:t>
            </a:r>
          </a:p>
          <a:p>
            <a:pPr marL="1143000" lvl="1" eaLnBrk="1" hangingPunct="1"/>
            <a:r>
              <a:rPr lang="en-US" smtClean="0"/>
              <a:t>Notch frequencies change </a:t>
            </a:r>
            <a:r>
              <a:rPr lang="en-US" smtClean="0">
                <a:solidFill>
                  <a:srgbClr val="0000FF"/>
                </a:solidFill>
              </a:rPr>
              <a:t>exponentially</a:t>
            </a:r>
            <a:endParaRPr lang="en-US" smtClean="0"/>
          </a:p>
          <a:p>
            <a:pPr marL="1524000" lvl="2" eaLnBrk="1" hangingPunct="1"/>
            <a:r>
              <a:rPr lang="en-US" smtClean="0"/>
              <a:t>e.g. double notch frequency for each unit time going up, </a:t>
            </a:r>
            <a:r>
              <a:rPr lang="en-US" sz="3200" smtClean="0"/>
              <a:t>halve notch frequency at each step to return to low point</a:t>
            </a:r>
            <a:endParaRPr lang="en-US" smtClean="0"/>
          </a:p>
          <a:p>
            <a:pPr marL="1143000" lvl="1" eaLnBrk="1" hangingPunct="1"/>
            <a:r>
              <a:rPr lang="en-US" smtClean="0"/>
              <a:t>Most commercial products</a:t>
            </a:r>
          </a:p>
          <a:p>
            <a:pPr marL="1524000" lvl="2" eaLnBrk="1" hangingPunct="1"/>
            <a:r>
              <a:rPr lang="en-US" smtClean="0"/>
              <a:t>limited or no control over </a:t>
            </a:r>
            <a:r>
              <a:rPr lang="en-US" smtClean="0">
                <a:latin typeface="Arial Italic" charset="0"/>
                <a:cs typeface="Arial Italic" charset="0"/>
                <a:sym typeface="Arial Italic" charset="0"/>
              </a:rPr>
              <a:t>how</a:t>
            </a:r>
            <a:r>
              <a:rPr lang="en-US" smtClean="0"/>
              <a:t> notches sweep</a:t>
            </a:r>
          </a:p>
          <a:p>
            <a:pPr marL="1524000" lvl="2" eaLnBrk="1" hangingPunct="1"/>
            <a:r>
              <a:rPr lang="en-US" smtClean="0"/>
              <a:t>Except overall </a:t>
            </a:r>
            <a:r>
              <a:rPr lang="en-US" smtClean="0">
                <a:solidFill>
                  <a:srgbClr val="0000FF"/>
                </a:solidFill>
              </a:rPr>
              <a:t>rate</a:t>
            </a:r>
            <a:r>
              <a:rPr lang="en-US" smtClean="0"/>
              <a:t> at which they sweep</a:t>
            </a:r>
          </a:p>
          <a:p>
            <a:pPr marL="635000" eaLnBrk="1" hangingPunct="1"/>
            <a:r>
              <a:rPr lang="en-US" smtClean="0"/>
              <a:t>Sound example: exponential and linear sweep</a:t>
            </a:r>
          </a:p>
        </p:txBody>
      </p:sp>
      <p:pic>
        <p:nvPicPr>
          <p:cNvPr id="37891" name="Picture 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3 phasing.ppt_media/phase-shifting-ss2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74288" y="7900988"/>
            <a:ext cx="6731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9563" y="7451725"/>
            <a:ext cx="914558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2 segments of phase shift applied to distorted guitar</a:t>
            </a:r>
          </a:p>
          <a:p>
            <a:pPr marL="800100" lvl="1" indent="-342900" algn="l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notches sweep exponentially along frequency axis</a:t>
            </a:r>
          </a:p>
          <a:p>
            <a:pPr marL="800100" lvl="1" indent="-342900" algn="l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notch sweep is linear</a:t>
            </a:r>
          </a:p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Listen to notches at beginning (low point)</a:t>
            </a:r>
          </a:p>
          <a:p>
            <a:pPr marL="800100" lvl="1" indent="-342900" algn="l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In 1, notches move more slowly at first compared to 2</a:t>
            </a:r>
            <a:r>
              <a:rPr lang="en-US" sz="2400" kern="0" baseline="30000" dirty="0">
                <a:solidFill>
                  <a:srgbClr val="FF0000"/>
                </a:solidFill>
              </a:rPr>
              <a:t>d</a:t>
            </a:r>
            <a:r>
              <a:rPr lang="en-US" sz="2400" kern="0" dirty="0">
                <a:solidFill>
                  <a:srgbClr val="FF0000"/>
                </a:solidFill>
              </a:rPr>
              <a:t> clip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891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parameters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1888"/>
            <a:ext cx="13004800" cy="8621712"/>
          </a:xfrm>
        </p:spPr>
        <p:txBody>
          <a:bodyPr anchor="t"/>
          <a:lstStyle/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Depth</a:t>
            </a:r>
            <a:r>
              <a:rPr lang="en-US" smtClean="0"/>
              <a:t> (mix level)</a:t>
            </a:r>
          </a:p>
          <a:p>
            <a:pPr marL="1143000" lvl="1" eaLnBrk="1" hangingPunct="1"/>
            <a:r>
              <a:rPr lang="en-US" smtClean="0"/>
              <a:t>Amount of filter output added to sound</a:t>
            </a:r>
          </a:p>
          <a:p>
            <a:pPr marL="1143000" lvl="1" eaLnBrk="1" hangingPunct="1"/>
            <a:r>
              <a:rPr lang="en-US" smtClean="0"/>
              <a:t>Name comes from its relation to depth of notches</a:t>
            </a:r>
          </a:p>
          <a:p>
            <a:pPr marL="1143000" lvl="1" eaLnBrk="1" hangingPunct="1"/>
            <a:r>
              <a:rPr lang="en-US" smtClean="0"/>
              <a:t>When depth = 1, notches reach to 0</a:t>
            </a:r>
          </a:p>
          <a:p>
            <a:pPr marL="1143000" lvl="1" eaLnBrk="1" hangingPunct="1"/>
            <a:r>
              <a:rPr lang="en-US" smtClean="0"/>
              <a:t>In some multi-effects processors, depth control may be only in mixer section</a:t>
            </a:r>
          </a:p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Sweep width</a:t>
            </a:r>
            <a:r>
              <a:rPr lang="en-US" smtClean="0"/>
              <a:t> (sometimes “sweep depth”)</a:t>
            </a:r>
          </a:p>
          <a:p>
            <a:pPr marL="1143000" lvl="1" eaLnBrk="1" hangingPunct="1"/>
            <a:r>
              <a:rPr lang="en-US" smtClean="0"/>
              <a:t>Frequency range notches traverse</a:t>
            </a:r>
          </a:p>
          <a:p>
            <a:pPr marL="1143000" lvl="1" eaLnBrk="1" hangingPunct="1"/>
            <a:r>
              <a:rPr lang="en-US" smtClean="0"/>
              <a:t>Sometimes able to select actual frequency values</a:t>
            </a:r>
          </a:p>
          <a:p>
            <a:pPr marL="1143000" lvl="1" eaLnBrk="1" hangingPunct="1"/>
            <a:r>
              <a:rPr lang="en-US" smtClean="0"/>
              <a:t>Or set deviation from a given base frequency</a:t>
            </a:r>
          </a:p>
          <a:p>
            <a:pPr marL="1143000" lvl="1" eaLnBrk="1" hangingPunct="1"/>
            <a:r>
              <a:rPr lang="en-US" smtClean="0"/>
              <a:t>Compare all this to similar controls on </a:t>
            </a:r>
            <a:r>
              <a:rPr lang="en-US" smtClean="0">
                <a:solidFill>
                  <a:srgbClr val="0000FF"/>
                </a:solidFill>
              </a:rPr>
              <a:t>flanger</a:t>
            </a:r>
          </a:p>
        </p:txBody>
      </p:sp>
      <p:pic>
        <p:nvPicPr>
          <p:cNvPr id="39939" name="Picture 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3 phasing.ppt_media/phase-shifting-ss3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98250" y="8332788"/>
            <a:ext cx="11064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4025" y="8410575"/>
            <a:ext cx="10728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FF0000"/>
                </a:solidFill>
              </a:rPr>
              <a:t>Distorted guitar sound, processed by </a:t>
            </a:r>
            <a:r>
              <a:rPr lang="en-US" sz="2800" kern="0" dirty="0" err="1">
                <a:solidFill>
                  <a:srgbClr val="FF0000"/>
                </a:solidFill>
              </a:rPr>
              <a:t>phaser</a:t>
            </a:r>
            <a:r>
              <a:rPr lang="en-US" sz="2800" kern="0" dirty="0">
                <a:solidFill>
                  <a:srgbClr val="FF0000"/>
                </a:solidFill>
              </a:rPr>
              <a:t> with 1 octave sweep depth, then 2 octave sweep depth. rate is same in both 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99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939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parameters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121400"/>
          </a:xfrm>
        </p:spPr>
        <p:txBody>
          <a:bodyPr/>
          <a:lstStyle/>
          <a:p>
            <a:pPr marL="635000" eaLnBrk="1" hangingPunct="1"/>
            <a:r>
              <a:rPr lang="en-US" sz="4000" smtClean="0">
                <a:solidFill>
                  <a:srgbClr val="0000FF"/>
                </a:solidFill>
              </a:rPr>
              <a:t>Speed</a:t>
            </a:r>
            <a:r>
              <a:rPr lang="en-US" sz="4000" smtClean="0"/>
              <a:t> or </a:t>
            </a:r>
            <a:r>
              <a:rPr lang="en-US" sz="4000" smtClean="0">
                <a:solidFill>
                  <a:srgbClr val="0000FF"/>
                </a:solidFill>
              </a:rPr>
              <a:t>rate</a:t>
            </a:r>
            <a:r>
              <a:rPr lang="en-US" sz="4000" smtClean="0"/>
              <a:t>:</a:t>
            </a:r>
          </a:p>
          <a:p>
            <a:pPr marL="1143000" lvl="1" eaLnBrk="1" hangingPunct="1"/>
            <a:r>
              <a:rPr lang="en-US" sz="3400" smtClean="0"/>
              <a:t>How quickly notches sweep over frequency range</a:t>
            </a:r>
          </a:p>
          <a:p>
            <a:pPr marL="1524000" lvl="2" eaLnBrk="1" hangingPunct="1"/>
            <a:r>
              <a:rPr lang="en-US" sz="2800" smtClean="0"/>
              <a:t>Oscillations per second</a:t>
            </a:r>
          </a:p>
          <a:p>
            <a:pPr marL="1143000" lvl="1" eaLnBrk="1" hangingPunct="1"/>
            <a:r>
              <a:rPr lang="en-US" sz="3400" smtClean="0"/>
              <a:t>How fast notches move in frequency domain is controlled by</a:t>
            </a:r>
          </a:p>
          <a:p>
            <a:pPr marL="1524000" lvl="2" eaLnBrk="1" hangingPunct="1"/>
            <a:r>
              <a:rPr lang="en-US" sz="2800" smtClean="0"/>
              <a:t>Speed control</a:t>
            </a:r>
          </a:p>
          <a:p>
            <a:pPr marL="1524000" lvl="2" eaLnBrk="1" hangingPunct="1"/>
            <a:r>
              <a:rPr lang="en-US" sz="2800" smtClean="0"/>
              <a:t>Sweep width</a:t>
            </a:r>
          </a:p>
          <a:p>
            <a:pPr marL="1524000" lvl="2" eaLnBrk="1" hangingPunct="1"/>
            <a:r>
              <a:rPr lang="en-US" sz="2800" smtClean="0"/>
              <a:t>Sweep pattern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Feedback / regeneration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Feedback</a:t>
            </a:r>
            <a:r>
              <a:rPr lang="en-US" smtClean="0"/>
              <a:t> produces more intense sound</a:t>
            </a:r>
          </a:p>
          <a:p>
            <a:pPr marL="1143000" lvl="1" eaLnBrk="1" hangingPunct="1"/>
            <a:r>
              <a:rPr lang="en-US" smtClean="0"/>
              <a:t>Works by adding part of output back to input</a:t>
            </a:r>
          </a:p>
          <a:p>
            <a:pPr marL="635000" eaLnBrk="1" hangingPunct="1"/>
            <a:r>
              <a:rPr lang="en-US" smtClean="0"/>
              <a:t>Some units allow </a:t>
            </a:r>
            <a:r>
              <a:rPr lang="en-US" smtClean="0">
                <a:solidFill>
                  <a:srgbClr val="0000FF"/>
                </a:solidFill>
              </a:rPr>
              <a:t>negative</a:t>
            </a:r>
            <a:r>
              <a:rPr lang="en-US" smtClean="0"/>
              <a:t> feedback gains</a:t>
            </a:r>
          </a:p>
          <a:p>
            <a:pPr marL="1143000" lvl="1" eaLnBrk="1" hangingPunct="1"/>
            <a:r>
              <a:rPr lang="en-US" smtClean="0"/>
              <a:t>Subtract output from input</a:t>
            </a:r>
          </a:p>
          <a:p>
            <a:pPr marL="635000" eaLnBrk="1" hangingPunct="1"/>
            <a:r>
              <a:rPr lang="en-US" smtClean="0"/>
              <a:t>For multistage allpass filters:</a:t>
            </a:r>
          </a:p>
          <a:p>
            <a:pPr marL="1143000" lvl="1" eaLnBrk="1" hangingPunct="1"/>
            <a:r>
              <a:rPr lang="en-US" smtClean="0"/>
              <a:t>Can use feedback on individual stages or overall</a:t>
            </a:r>
          </a:p>
        </p:txBody>
      </p:sp>
      <p:pic>
        <p:nvPicPr>
          <p:cNvPr id="4403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3 phasing.ppt_media/phase-shifting-ss4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6816" y="6893024"/>
            <a:ext cx="1157287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518624" y="8245494"/>
            <a:ext cx="44861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0000"/>
                </a:solidFill>
              </a:rPr>
              <a:t>strummed guitar using </a:t>
            </a:r>
            <a:r>
              <a:rPr lang="en-US" sz="2400" kern="0" dirty="0" err="1">
                <a:solidFill>
                  <a:srgbClr val="FF0000"/>
                </a:solidFill>
              </a:rPr>
              <a:t>phaser</a:t>
            </a:r>
            <a:r>
              <a:rPr lang="en-US" sz="2400" kern="0" dirty="0">
                <a:solidFill>
                  <a:srgbClr val="FF0000"/>
                </a:solidFill>
              </a:rPr>
              <a:t> with mild feedback, followed by higher feedback setting </a:t>
            </a:r>
          </a:p>
        </p:txBody>
      </p:sp>
      <p:cxnSp>
        <p:nvCxnSpPr>
          <p:cNvPr id="57" name="Straight Arrow Connector 56"/>
          <p:cNvCxnSpPr>
            <a:stCxn id="59" idx="6"/>
          </p:cNvCxnSpPr>
          <p:nvPr/>
        </p:nvCxnSpPr>
        <p:spPr bwMode="auto">
          <a:xfrm>
            <a:off x="6604744" y="7035829"/>
            <a:ext cx="10144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5999907" y="6733410"/>
            <a:ext cx="604838" cy="60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6147192" y="6681125"/>
            <a:ext cx="413895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dirty="0">
                <a:latin typeface="Calibri" pitchFamily="34" charset="0"/>
              </a:rPr>
              <a:t>+</a:t>
            </a:r>
            <a:endParaRPr lang="en-US" sz="3600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63" idx="3"/>
            <a:endCxn id="66" idx="3"/>
          </p:cNvCxnSpPr>
          <p:nvPr/>
        </p:nvCxnSpPr>
        <p:spPr bwMode="auto">
          <a:xfrm>
            <a:off x="3454096" y="6986873"/>
            <a:ext cx="9241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>
            <a:off x="923082" y="6988204"/>
            <a:ext cx="0" cy="95011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/>
          <p:cNvSpPr txBox="1">
            <a:spLocks noChangeArrowheads="1"/>
          </p:cNvSpPr>
          <p:nvPr/>
        </p:nvSpPr>
        <p:spPr bwMode="auto">
          <a:xfrm>
            <a:off x="2400602" y="6571374"/>
            <a:ext cx="1053494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latin typeface="Calibri" pitchFamily="34" charset="0"/>
              </a:rPr>
              <a:t>Allpass</a:t>
            </a:r>
          </a:p>
          <a:p>
            <a:r>
              <a:rPr lang="en-GB" sz="2400">
                <a:latin typeface="Calibri" pitchFamily="34" charset="0"/>
                <a:cs typeface="Times New Roman" pitchFamily="18" charset="0"/>
              </a:rPr>
              <a:t>Filter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282876" y="6406894"/>
            <a:ext cx="67999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>
            <a:endCxn id="77" idx="2"/>
          </p:cNvCxnSpPr>
          <p:nvPr/>
        </p:nvCxnSpPr>
        <p:spPr bwMode="auto">
          <a:xfrm flipV="1">
            <a:off x="58687" y="7002492"/>
            <a:ext cx="1290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 bwMode="auto">
          <a:xfrm rot="5400000">
            <a:off x="4486621" y="6515525"/>
            <a:ext cx="864395" cy="108108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923082" y="7919272"/>
            <a:ext cx="536760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0"/>
          </p:cNvCxnSpPr>
          <p:nvPr/>
        </p:nvCxnSpPr>
        <p:spPr bwMode="auto">
          <a:xfrm>
            <a:off x="5459363" y="7056069"/>
            <a:ext cx="566607" cy="135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4"/>
          </p:cNvCxnSpPr>
          <p:nvPr/>
        </p:nvCxnSpPr>
        <p:spPr bwMode="auto">
          <a:xfrm>
            <a:off x="6302325" y="7338247"/>
            <a:ext cx="0" cy="58340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2"/>
          <p:cNvSpPr txBox="1">
            <a:spLocks noChangeArrowheads="1"/>
          </p:cNvSpPr>
          <p:nvPr/>
        </p:nvSpPr>
        <p:spPr bwMode="auto">
          <a:xfrm>
            <a:off x="6667691" y="6420837"/>
            <a:ext cx="67999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4418611" y="6834870"/>
            <a:ext cx="811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Depth</a:t>
            </a:r>
            <a:endParaRPr lang="en-US" sz="2000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4054425" y="5759479"/>
            <a:ext cx="0" cy="1257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0" idx="3"/>
          </p:cNvCxnSpPr>
          <p:nvPr/>
        </p:nvCxnSpPr>
        <p:spPr bwMode="auto">
          <a:xfrm flipV="1">
            <a:off x="3190032" y="5759479"/>
            <a:ext cx="864393" cy="23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/>
          <p:cNvSpPr/>
          <p:nvPr/>
        </p:nvSpPr>
        <p:spPr bwMode="auto">
          <a:xfrm rot="16200000">
            <a:off x="2433985" y="5384431"/>
            <a:ext cx="757238" cy="75485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2660096" y="5497639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400" i="1" baseline="-25000" dirty="0" err="1">
                <a:latin typeface="Times New Roman" pitchFamily="18" charset="0"/>
                <a:cs typeface="Times New Roman" pitchFamily="18" charset="0"/>
              </a:rPr>
              <a:t>FB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endCxn id="80" idx="0"/>
          </p:cNvCxnSpPr>
          <p:nvPr/>
        </p:nvCxnSpPr>
        <p:spPr bwMode="auto">
          <a:xfrm>
            <a:off x="1620787" y="5761860"/>
            <a:ext cx="8143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7" idx="0"/>
          </p:cNvCxnSpPr>
          <p:nvPr/>
        </p:nvCxnSpPr>
        <p:spPr bwMode="auto">
          <a:xfrm flipH="1">
            <a:off x="1618407" y="5759479"/>
            <a:ext cx="0" cy="97155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 bwMode="auto">
          <a:xfrm>
            <a:off x="1349325" y="6731029"/>
            <a:ext cx="538163" cy="540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1334291" y="6679386"/>
            <a:ext cx="54627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 dirty="0">
                <a:latin typeface="Calibri" pitchFamily="34" charset="0"/>
              </a:rPr>
              <a:t>+</a:t>
            </a:r>
            <a:endParaRPr lang="en-US" sz="3600" dirty="0"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stCxn id="77" idx="6"/>
            <a:endCxn id="63" idx="1"/>
          </p:cNvCxnSpPr>
          <p:nvPr/>
        </p:nvCxnSpPr>
        <p:spPr bwMode="auto">
          <a:xfrm flipV="1">
            <a:off x="1887488" y="6986873"/>
            <a:ext cx="5131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0" y="8100317"/>
            <a:ext cx="65024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GB" sz="2800" dirty="0" err="1" smtClean="0"/>
              <a:t>Phaser</a:t>
            </a:r>
            <a:r>
              <a:rPr lang="en-GB" sz="2800" dirty="0" smtClean="0"/>
              <a:t> with feedback. Feedback gain can be positive or negative, but must have a magnitude strictly less than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550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4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3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implementations (1)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229100"/>
          </a:xfrm>
        </p:spPr>
        <p:txBody>
          <a:bodyPr/>
          <a:lstStyle/>
          <a:p>
            <a:pPr marL="635000" eaLnBrk="1" hangingPunct="1"/>
            <a:r>
              <a:rPr lang="en-US" smtClean="0"/>
              <a:t>Standard implementation: </a:t>
            </a:r>
            <a:r>
              <a:rPr lang="en-US" smtClean="0">
                <a:solidFill>
                  <a:srgbClr val="0000FF"/>
                </a:solidFill>
              </a:rPr>
              <a:t>2nd order allpass filters</a:t>
            </a:r>
            <a:endParaRPr lang="en-US" smtClean="0"/>
          </a:p>
          <a:p>
            <a:pPr marL="1143000" lvl="1" eaLnBrk="1" hangingPunct="1"/>
            <a:r>
              <a:rPr lang="en-US" smtClean="0"/>
              <a:t>Time-varying centre frequencies </a:t>
            </a:r>
          </a:p>
          <a:p>
            <a:pPr marL="1143000" lvl="1" eaLnBrk="1" hangingPunct="1"/>
            <a:r>
              <a:rPr lang="en-US" smtClean="0"/>
              <a:t>Multiple allpass filters in cascade </a:t>
            </a:r>
          </a:p>
          <a:p>
            <a:pPr marL="1143000" lvl="1" eaLnBrk="1" hangingPunct="1"/>
            <a:r>
              <a:rPr lang="en-US" smtClean="0"/>
              <a:t>Time-varying phase shifts </a:t>
            </a:r>
          </a:p>
          <a:p>
            <a:pPr marL="635000" eaLnBrk="1" hangingPunct="1"/>
            <a:r>
              <a:rPr lang="en-US" smtClean="0"/>
              <a:t>Feedforward and feedback configurations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09912" y="5884912"/>
            <a:ext cx="8700334" cy="2543240"/>
            <a:chOff x="2314937" y="2413006"/>
            <a:chExt cx="4350167" cy="127162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340872" y="2577209"/>
              <a:ext cx="205986" cy="153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8000" dirty="0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337024" y="2795603"/>
              <a:ext cx="395368" cy="303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412970" y="2844817"/>
              <a:ext cx="30857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Times New Roman" pitchFamily="18" charset="0"/>
                </a:rPr>
                <a:t>Allpass</a:t>
              </a:r>
              <a:endParaRPr lang="en-US" sz="8000" dirty="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461908" y="2955945"/>
              <a:ext cx="2011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000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2314937" y="2790841"/>
              <a:ext cx="312801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4753364" y="2790841"/>
              <a:ext cx="484286" cy="306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4864142" y="2841642"/>
              <a:ext cx="308579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Allpass</a:t>
              </a:r>
            </a:p>
            <a:p>
              <a:r>
                <a:rPr lang="en-GB" sz="160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000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989620" y="2790841"/>
              <a:ext cx="368375" cy="3048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372286" y="2948007"/>
              <a:ext cx="206417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4627926" y="2900380"/>
              <a:ext cx="93681" cy="136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4646434" y="2890855"/>
              <a:ext cx="11541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sz="7200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3386247" y="3386168"/>
              <a:ext cx="266755" cy="298458"/>
            </a:xfrm>
            <a:custGeom>
              <a:avLst/>
              <a:gdLst>
                <a:gd name="T0" fmla="*/ 0 w 168"/>
                <a:gd name="T1" fmla="*/ 2147483647 h 188"/>
                <a:gd name="T2" fmla="*/ 2147483647 w 168"/>
                <a:gd name="T3" fmla="*/ 0 h 188"/>
                <a:gd name="T4" fmla="*/ 2147483647 w 168"/>
                <a:gd name="T5" fmla="*/ 2147483647 h 188"/>
                <a:gd name="T6" fmla="*/ 0 w 168"/>
                <a:gd name="T7" fmla="*/ 2147483647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188"/>
                <a:gd name="T14" fmla="*/ 168 w 168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188">
                  <a:moveTo>
                    <a:pt x="0" y="94"/>
                  </a:moveTo>
                  <a:lnTo>
                    <a:pt x="168" y="0"/>
                  </a:lnTo>
                  <a:lnTo>
                    <a:pt x="168" y="188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V="1">
              <a:off x="3657765" y="3536984"/>
              <a:ext cx="165993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462463" y="3446495"/>
              <a:ext cx="182599" cy="149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3454468" y="3436970"/>
              <a:ext cx="2019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 dirty="0" err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sz="2400" i="1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FB</a:t>
              </a:r>
              <a:endParaRPr lang="en-US" sz="7200" dirty="0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09932" y="3535397"/>
              <a:ext cx="376314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 flipV="1">
              <a:off x="3009931" y="2951182"/>
              <a:ext cx="313264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5505441" y="2852456"/>
              <a:ext cx="7694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sz="3600" i="1" dirty="0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V="1">
              <a:off x="2627784" y="2414594"/>
              <a:ext cx="340060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5933118" y="2844817"/>
              <a:ext cx="196890" cy="19685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5987345" y="2845054"/>
              <a:ext cx="10259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sz="7200" dirty="0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6142710" y="2948007"/>
              <a:ext cx="522394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6029974" y="2413006"/>
              <a:ext cx="1587" cy="4286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 flipV="1">
              <a:off x="3386247" y="2614623"/>
              <a:ext cx="287396" cy="6667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000"/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 flipV="1">
              <a:off x="3989620" y="2587635"/>
              <a:ext cx="328679" cy="7080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 flipV="1">
              <a:off x="4789884" y="2614623"/>
              <a:ext cx="314389" cy="6810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000"/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5323393" y="2948007"/>
              <a:ext cx="1587" cy="5873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33" name="Oval 62"/>
            <p:cNvSpPr>
              <a:spLocks noChangeArrowheads="1"/>
            </p:cNvSpPr>
            <p:nvPr/>
          </p:nvSpPr>
          <p:spPr bwMode="auto">
            <a:xfrm>
              <a:off x="2906724" y="3071835"/>
              <a:ext cx="195302" cy="19685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2963009" y="3061078"/>
              <a:ext cx="10259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sz="7200" dirty="0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>
              <a:off x="3009932" y="2951182"/>
              <a:ext cx="1587" cy="1174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72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6230099" y="2708436"/>
              <a:ext cx="205986" cy="153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8000" dirty="0"/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2627313" y="2420938"/>
              <a:ext cx="0" cy="7445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2"/>
            </p:cNvCxnSpPr>
            <p:nvPr/>
          </p:nvCxnSpPr>
          <p:spPr bwMode="auto">
            <a:xfrm>
              <a:off x="2627313" y="3170238"/>
              <a:ext cx="279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4048075" y="2822258"/>
              <a:ext cx="308579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Times New Roman" pitchFamily="18" charset="0"/>
                </a:rPr>
                <a:t>Allpass</a:t>
              </a:r>
              <a:endParaRPr lang="en-US" sz="16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GB" sz="1600" dirty="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000" dirty="0"/>
            </a:p>
          </p:txBody>
        </p:sp>
        <p:cxnSp>
          <p:nvCxnSpPr>
            <p:cNvPr id="40" name="Straight Arrow Connector 39"/>
            <p:cNvCxnSpPr>
              <a:stCxn id="21" idx="0"/>
              <a:endCxn id="33" idx="4"/>
            </p:cNvCxnSpPr>
            <p:nvPr/>
          </p:nvCxnSpPr>
          <p:spPr bwMode="auto">
            <a:xfrm flipH="1" flipV="1">
              <a:off x="3005138" y="3268663"/>
              <a:ext cx="0" cy="266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1"/>
              <a:endCxn id="7" idx="3"/>
            </p:cNvCxnSpPr>
            <p:nvPr/>
          </p:nvCxnSpPr>
          <p:spPr bwMode="auto">
            <a:xfrm flipH="1">
              <a:off x="3732213" y="2943225"/>
              <a:ext cx="257175" cy="4763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3" idx="3"/>
              <a:endCxn id="11" idx="3"/>
            </p:cNvCxnSpPr>
            <p:nvPr/>
          </p:nvCxnSpPr>
          <p:spPr bwMode="auto">
            <a:xfrm flipH="1" flipV="1">
              <a:off x="5237163" y="2944813"/>
              <a:ext cx="266700" cy="635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 bwMode="auto">
            <a:xfrm rot="5557190">
              <a:off x="5503863" y="2847975"/>
              <a:ext cx="215900" cy="2159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200"/>
            </a:p>
          </p:txBody>
        </p:sp>
        <p:cxnSp>
          <p:nvCxnSpPr>
            <p:cNvPr id="44" name="Straight Connector 43"/>
            <p:cNvCxnSpPr>
              <a:stCxn id="25" idx="2"/>
              <a:endCxn id="43" idx="0"/>
            </p:cNvCxnSpPr>
            <p:nvPr/>
          </p:nvCxnSpPr>
          <p:spPr bwMode="auto">
            <a:xfrm flipH="1">
              <a:off x="5719763" y="2943225"/>
              <a:ext cx="212725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implementations (2)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216400"/>
          </a:xfrm>
        </p:spPr>
        <p:txBody>
          <a:bodyPr/>
          <a:lstStyle/>
          <a:p>
            <a:pPr marL="635000" eaLnBrk="1" hangingPunct="1"/>
            <a:r>
              <a:rPr lang="en-US" smtClean="0"/>
              <a:t>Cascade of </a:t>
            </a:r>
            <a:r>
              <a:rPr lang="en-US" smtClean="0">
                <a:solidFill>
                  <a:srgbClr val="0000FF"/>
                </a:solidFill>
              </a:rPr>
              <a:t>2nd order IIR notch filters</a:t>
            </a:r>
            <a:endParaRPr lang="en-US" smtClean="0"/>
          </a:p>
          <a:p>
            <a:pPr marL="1143000" lvl="1" eaLnBrk="1" hangingPunct="1"/>
            <a:r>
              <a:rPr lang="en-US" smtClean="0"/>
              <a:t>Combine notch outputs and direct sound</a:t>
            </a:r>
          </a:p>
          <a:p>
            <a:pPr marL="1143000" lvl="1" eaLnBrk="1" hangingPunct="1"/>
            <a:r>
              <a:rPr lang="en-US" smtClean="0"/>
              <a:t>Notch frequencies slowly varied (LFO)</a:t>
            </a:r>
          </a:p>
          <a:p>
            <a:pPr marL="635000" eaLnBrk="1" hangingPunct="1"/>
            <a:r>
              <a:rPr lang="en-US" smtClean="0"/>
              <a:t>Notch filters also produce phase shift</a:t>
            </a:r>
          </a:p>
          <a:p>
            <a:pPr marL="1143000" lvl="1" eaLnBrk="1" hangingPunct="1"/>
            <a:r>
              <a:rPr lang="en-US" smtClean="0"/>
              <a:t>Combines with input phase to create cancellations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397944" y="6028928"/>
            <a:ext cx="8769350" cy="2036226"/>
            <a:chOff x="2289175" y="4066650"/>
            <a:chExt cx="4384675" cy="1018113"/>
          </a:xfrm>
        </p:grpSpPr>
        <p:sp>
          <p:nvSpPr>
            <p:cNvPr id="6" name="Line 72"/>
            <p:cNvSpPr>
              <a:spLocks noChangeShapeType="1"/>
            </p:cNvSpPr>
            <p:nvPr/>
          </p:nvSpPr>
          <p:spPr bwMode="auto">
            <a:xfrm>
              <a:off x="2650623" y="4070319"/>
              <a:ext cx="1834" cy="6182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2898316" y="4506915"/>
              <a:ext cx="456856" cy="352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 flipV="1">
              <a:off x="2289175" y="4499578"/>
              <a:ext cx="361448" cy="18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9" name="Rectangle 79"/>
            <p:cNvSpPr>
              <a:spLocks noChangeArrowheads="1"/>
            </p:cNvSpPr>
            <p:nvPr/>
          </p:nvSpPr>
          <p:spPr bwMode="auto">
            <a:xfrm>
              <a:off x="4578959" y="4503247"/>
              <a:ext cx="484378" cy="350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0" name="Rectangle 80"/>
            <p:cNvSpPr>
              <a:spLocks noChangeArrowheads="1"/>
            </p:cNvSpPr>
            <p:nvPr/>
          </p:nvSpPr>
          <p:spPr bwMode="auto">
            <a:xfrm>
              <a:off x="4671604" y="4561948"/>
              <a:ext cx="250870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Notch</a:t>
              </a:r>
            </a:p>
            <a:p>
              <a:r>
                <a:rPr lang="en-GB" sz="160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800"/>
            </a:p>
          </p:txBody>
        </p:sp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3654239" y="4503247"/>
              <a:ext cx="427499" cy="350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2" name="Line 87"/>
            <p:cNvSpPr>
              <a:spLocks noChangeShapeType="1"/>
            </p:cNvSpPr>
            <p:nvPr/>
          </p:nvSpPr>
          <p:spPr bwMode="auto">
            <a:xfrm>
              <a:off x="4098252" y="4684855"/>
              <a:ext cx="238519" cy="18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3" name="Rectangle 89"/>
            <p:cNvSpPr>
              <a:spLocks noChangeArrowheads="1"/>
            </p:cNvSpPr>
            <p:nvPr/>
          </p:nvSpPr>
          <p:spPr bwMode="auto">
            <a:xfrm>
              <a:off x="4393648" y="4627988"/>
              <a:ext cx="110085" cy="157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4424009" y="4620650"/>
              <a:ext cx="11541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sz="8800"/>
            </a:p>
          </p:txBody>
        </p:sp>
        <p:sp>
          <p:nvSpPr>
            <p:cNvPr id="15" name="Line 97"/>
            <p:cNvSpPr>
              <a:spLocks noChangeShapeType="1"/>
            </p:cNvSpPr>
            <p:nvPr/>
          </p:nvSpPr>
          <p:spPr bwMode="auto">
            <a:xfrm flipV="1">
              <a:off x="2650623" y="4688525"/>
              <a:ext cx="159625" cy="18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6" name="Freeform 98"/>
            <p:cNvSpPr>
              <a:spLocks/>
            </p:cNvSpPr>
            <p:nvPr/>
          </p:nvSpPr>
          <p:spPr bwMode="auto">
            <a:xfrm>
              <a:off x="2780891" y="4650002"/>
              <a:ext cx="111921" cy="77046"/>
            </a:xfrm>
            <a:custGeom>
              <a:avLst/>
              <a:gdLst>
                <a:gd name="T0" fmla="*/ 2147483647 w 61"/>
                <a:gd name="T1" fmla="*/ 2147483647 h 42"/>
                <a:gd name="T2" fmla="*/ 2147483647 w 61"/>
                <a:gd name="T3" fmla="*/ 2147483647 h 42"/>
                <a:gd name="T4" fmla="*/ 0 w 61"/>
                <a:gd name="T5" fmla="*/ 0 h 42"/>
                <a:gd name="T6" fmla="*/ 2147483647 w 61"/>
                <a:gd name="T7" fmla="*/ 2147483647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42"/>
                <a:gd name="T14" fmla="*/ 61 w 6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42">
                  <a:moveTo>
                    <a:pt x="61" y="21"/>
                  </a:moveTo>
                  <a:lnTo>
                    <a:pt x="1" y="42"/>
                  </a:lnTo>
                  <a:lnTo>
                    <a:pt x="0" y="0"/>
                  </a:lnTo>
                  <a:lnTo>
                    <a:pt x="61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5448637" y="4602306"/>
              <a:ext cx="117425" cy="157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18" name="Rectangle 101"/>
            <p:cNvSpPr>
              <a:spLocks noChangeArrowheads="1"/>
            </p:cNvSpPr>
            <p:nvPr/>
          </p:nvSpPr>
          <p:spPr bwMode="auto">
            <a:xfrm>
              <a:off x="5461989" y="4570706"/>
              <a:ext cx="7694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sz="8800" i="1" dirty="0"/>
            </a:p>
          </p:txBody>
        </p:sp>
        <p:sp>
          <p:nvSpPr>
            <p:cNvPr id="19" name="Line 102"/>
            <p:cNvSpPr>
              <a:spLocks noChangeShapeType="1"/>
            </p:cNvSpPr>
            <p:nvPr/>
          </p:nvSpPr>
          <p:spPr bwMode="auto">
            <a:xfrm flipV="1">
              <a:off x="2656800" y="4068484"/>
              <a:ext cx="3355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20" name="Oval 105"/>
            <p:cNvSpPr>
              <a:spLocks noChangeArrowheads="1"/>
            </p:cNvSpPr>
            <p:nvPr/>
          </p:nvSpPr>
          <p:spPr bwMode="auto">
            <a:xfrm>
              <a:off x="5896319" y="4565617"/>
              <a:ext cx="227510" cy="22747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auto">
            <a:xfrm>
              <a:off x="5961583" y="4534702"/>
              <a:ext cx="1314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 b="1" dirty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sz="8800" dirty="0"/>
            </a:p>
          </p:txBody>
        </p:sp>
        <p:sp>
          <p:nvSpPr>
            <p:cNvPr id="22" name="Line 110"/>
            <p:cNvSpPr>
              <a:spLocks noChangeShapeType="1"/>
            </p:cNvSpPr>
            <p:nvPr/>
          </p:nvSpPr>
          <p:spPr bwMode="auto">
            <a:xfrm>
              <a:off x="6013744" y="4066650"/>
              <a:ext cx="1834" cy="4952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23" name="Line 111"/>
            <p:cNvSpPr>
              <a:spLocks noChangeShapeType="1"/>
            </p:cNvSpPr>
            <p:nvPr/>
          </p:nvSpPr>
          <p:spPr bwMode="auto">
            <a:xfrm flipV="1">
              <a:off x="2957028" y="4299623"/>
              <a:ext cx="332092" cy="7686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24" name="Line 112"/>
            <p:cNvSpPr>
              <a:spLocks noChangeShapeType="1"/>
            </p:cNvSpPr>
            <p:nvPr/>
          </p:nvSpPr>
          <p:spPr bwMode="auto">
            <a:xfrm flipV="1">
              <a:off x="3654239" y="4268438"/>
              <a:ext cx="379796" cy="816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sp>
          <p:nvSpPr>
            <p:cNvPr id="25" name="Line 113"/>
            <p:cNvSpPr>
              <a:spLocks noChangeShapeType="1"/>
            </p:cNvSpPr>
            <p:nvPr/>
          </p:nvSpPr>
          <p:spPr bwMode="auto">
            <a:xfrm flipV="1">
              <a:off x="4580794" y="4299623"/>
              <a:ext cx="365118" cy="7851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8800"/>
            </a:p>
          </p:txBody>
        </p:sp>
        <p:cxnSp>
          <p:nvCxnSpPr>
            <p:cNvPr id="26" name="Straight Arrow Connector 25"/>
            <p:cNvCxnSpPr>
              <a:stCxn id="20" idx="6"/>
            </p:cNvCxnSpPr>
            <p:nvPr/>
          </p:nvCxnSpPr>
          <p:spPr bwMode="auto">
            <a:xfrm>
              <a:off x="6124575" y="4679950"/>
              <a:ext cx="54927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320032" y="4334097"/>
              <a:ext cx="24766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8800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6209259" y="4465325"/>
              <a:ext cx="24766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sz="8800"/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5557190">
              <a:off x="5441156" y="4575969"/>
              <a:ext cx="217488" cy="2159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800"/>
            </a:p>
          </p:txBody>
        </p:sp>
        <p:cxnSp>
          <p:nvCxnSpPr>
            <p:cNvPr id="30" name="Straight Connector 29"/>
            <p:cNvCxnSpPr>
              <a:stCxn id="29" idx="3"/>
              <a:endCxn id="9" idx="3"/>
            </p:cNvCxnSpPr>
            <p:nvPr/>
          </p:nvCxnSpPr>
          <p:spPr bwMode="auto">
            <a:xfrm flipH="1" flipV="1">
              <a:off x="5064125" y="4678363"/>
              <a:ext cx="377825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80"/>
            <p:cNvSpPr>
              <a:spLocks noChangeArrowheads="1"/>
            </p:cNvSpPr>
            <p:nvPr/>
          </p:nvSpPr>
          <p:spPr bwMode="auto">
            <a:xfrm>
              <a:off x="3764496" y="4580694"/>
              <a:ext cx="250870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Notch</a:t>
              </a:r>
            </a:p>
            <a:p>
              <a:r>
                <a:rPr lang="en-GB" sz="160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800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2972246" y="4580694"/>
              <a:ext cx="250870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Notch</a:t>
              </a:r>
            </a:p>
            <a:p>
              <a:r>
                <a:rPr lang="en-GB" sz="1600">
                  <a:solidFill>
                    <a:srgbClr val="000000"/>
                  </a:solidFill>
                  <a:latin typeface="Times New Roman" pitchFamily="18" charset="0"/>
                </a:rPr>
                <a:t>filter</a:t>
              </a:r>
              <a:endParaRPr lang="en-US" sz="8800"/>
            </a:p>
          </p:txBody>
        </p:sp>
        <p:cxnSp>
          <p:nvCxnSpPr>
            <p:cNvPr id="33" name="Straight Connector 32"/>
            <p:cNvCxnSpPr>
              <a:stCxn id="11" idx="1"/>
              <a:endCxn id="7" idx="3"/>
            </p:cNvCxnSpPr>
            <p:nvPr/>
          </p:nvCxnSpPr>
          <p:spPr bwMode="auto">
            <a:xfrm flipH="1">
              <a:off x="3354388" y="4678363"/>
              <a:ext cx="300037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0" idx="2"/>
              <a:endCxn id="29" idx="0"/>
            </p:cNvCxnSpPr>
            <p:nvPr/>
          </p:nvCxnSpPr>
          <p:spPr bwMode="auto">
            <a:xfrm flipH="1">
              <a:off x="5657850" y="4679950"/>
              <a:ext cx="238125" cy="9525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Stereo phasing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Like stereo </a:t>
            </a:r>
            <a:r>
              <a:rPr lang="en-US" dirty="0" err="1" smtClean="0"/>
              <a:t>flanger</a:t>
            </a:r>
            <a:r>
              <a:rPr lang="en-US" dirty="0" smtClean="0"/>
              <a:t> and chorus</a:t>
            </a:r>
          </a:p>
          <a:p>
            <a:pPr marL="1143000" lvl="1" eaLnBrk="1" hangingPunct="1"/>
            <a:r>
              <a:rPr lang="en-US" dirty="0" smtClean="0"/>
              <a:t>2 filters with notches at different frequencies</a:t>
            </a:r>
          </a:p>
          <a:p>
            <a:pPr marL="1143000" lvl="1" eaLnBrk="1" hangingPunct="1"/>
            <a:r>
              <a:rPr lang="en-US" dirty="0" smtClean="0"/>
              <a:t>Selectively mix output of each filter to create new sounds (additional notches)</a:t>
            </a:r>
          </a:p>
          <a:p>
            <a:pPr marL="635000" eaLnBrk="1" hangingPunct="1"/>
            <a:endParaRPr lang="en-US" dirty="0" smtClean="0"/>
          </a:p>
          <a:p>
            <a:pPr marL="635000" eaLnBrk="1" hangingPunct="1"/>
            <a:endParaRPr lang="en-US" dirty="0" smtClean="0"/>
          </a:p>
          <a:p>
            <a:pPr marL="635000" eaLnBrk="1" hangingPunct="1"/>
            <a:endParaRPr lang="en-US" dirty="0" smtClean="0"/>
          </a:p>
          <a:p>
            <a:pPr marL="635000" eaLnBrk="1" hangingPunct="1"/>
            <a:endParaRPr lang="en-US" dirty="0" smtClean="0"/>
          </a:p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Spatial</a:t>
            </a:r>
            <a:r>
              <a:rPr lang="en-US" dirty="0" smtClean="0"/>
              <a:t> </a:t>
            </a:r>
            <a:r>
              <a:rPr lang="en-US" dirty="0" err="1" smtClean="0"/>
              <a:t>phaser</a:t>
            </a:r>
            <a:r>
              <a:rPr lang="en-US" dirty="0" smtClean="0"/>
              <a:t> </a:t>
            </a:r>
          </a:p>
          <a:p>
            <a:pPr marL="1143000" lvl="1" eaLnBrk="1" hangingPunct="1"/>
            <a:r>
              <a:rPr lang="en-US" dirty="0" smtClean="0"/>
              <a:t>Feed-across gains set to 0 </a:t>
            </a:r>
          </a:p>
          <a:p>
            <a:pPr marL="1143000" lvl="1" eaLnBrk="1" hangingPunct="1"/>
            <a:r>
              <a:rPr lang="en-US" dirty="0" smtClean="0"/>
              <a:t>Each output fed to different speaker</a:t>
            </a:r>
          </a:p>
          <a:p>
            <a:pPr marL="1143000" lvl="1" eaLnBrk="1" hangingPunct="1"/>
            <a:r>
              <a:rPr lang="en-US" dirty="0" smtClean="0"/>
              <a:t>Notches exist only in air (acoustic cancellation) and heard by moving about room</a:t>
            </a: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678144" y="4638253"/>
            <a:ext cx="73129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7375997" y="3558905"/>
            <a:ext cx="782587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633809" y="5178155"/>
            <a:ext cx="12600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3965575" y="4078811"/>
            <a:ext cx="9902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1" idx="1"/>
          </p:cNvCxnSpPr>
          <p:nvPr/>
        </p:nvCxnSpPr>
        <p:spPr bwMode="auto">
          <a:xfrm flipV="1">
            <a:off x="1893888" y="4066450"/>
            <a:ext cx="9003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3" idx="0"/>
            <a:endCxn id="65" idx="2"/>
          </p:cNvCxnSpPr>
          <p:nvPr/>
        </p:nvCxnSpPr>
        <p:spPr bwMode="auto">
          <a:xfrm flipV="1">
            <a:off x="5404247" y="4096670"/>
            <a:ext cx="1351360" cy="19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22480" y="4096670"/>
            <a:ext cx="738188" cy="19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3965575" y="6329092"/>
            <a:ext cx="8989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2" idx="1"/>
          </p:cNvCxnSpPr>
          <p:nvPr/>
        </p:nvCxnSpPr>
        <p:spPr bwMode="auto">
          <a:xfrm flipV="1">
            <a:off x="1893888" y="6316960"/>
            <a:ext cx="9003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9" idx="0"/>
            <a:endCxn id="71" idx="2"/>
          </p:cNvCxnSpPr>
          <p:nvPr/>
        </p:nvCxnSpPr>
        <p:spPr bwMode="auto">
          <a:xfrm>
            <a:off x="5314950" y="6348936"/>
            <a:ext cx="15299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294488" y="6346951"/>
            <a:ext cx="6469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2"/>
          <p:cNvSpPr txBox="1">
            <a:spLocks noChangeArrowheads="1"/>
          </p:cNvSpPr>
          <p:nvPr/>
        </p:nvSpPr>
        <p:spPr bwMode="auto">
          <a:xfrm>
            <a:off x="7375997" y="5807431"/>
            <a:ext cx="782587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56" idx="5"/>
          </p:cNvCxnSpPr>
          <p:nvPr/>
        </p:nvCxnSpPr>
        <p:spPr bwMode="auto">
          <a:xfrm flipH="1" flipV="1">
            <a:off x="4324747" y="4098655"/>
            <a:ext cx="1089423" cy="65285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1"/>
            <a:endCxn id="56" idx="2"/>
          </p:cNvCxnSpPr>
          <p:nvPr/>
        </p:nvCxnSpPr>
        <p:spPr bwMode="auto">
          <a:xfrm flipH="1" flipV="1">
            <a:off x="5658247" y="4999561"/>
            <a:ext cx="1252141" cy="11886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>
            <a:spLocks noChangeAspect="1"/>
          </p:cNvSpPr>
          <p:nvPr/>
        </p:nvSpPr>
        <p:spPr bwMode="auto">
          <a:xfrm rot="15300000">
            <a:off x="5238551" y="4679085"/>
            <a:ext cx="404813" cy="33932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4235451" y="5537326"/>
            <a:ext cx="1006078" cy="8116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5" idx="3"/>
            <a:endCxn id="59" idx="4"/>
          </p:cNvCxnSpPr>
          <p:nvPr/>
        </p:nvCxnSpPr>
        <p:spPr bwMode="auto">
          <a:xfrm flipH="1">
            <a:off x="5539185" y="4257405"/>
            <a:ext cx="1281906" cy="11092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>
            <a:spLocks noChangeAspect="1"/>
          </p:cNvSpPr>
          <p:nvPr/>
        </p:nvSpPr>
        <p:spPr bwMode="auto">
          <a:xfrm rot="18000000">
            <a:off x="5088731" y="5289279"/>
            <a:ext cx="404813" cy="33734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1893888" y="4098655"/>
            <a:ext cx="0" cy="224829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>
            <a:spLocks noChangeArrowheads="1"/>
          </p:cNvSpPr>
          <p:nvPr/>
        </p:nvSpPr>
        <p:spPr bwMode="auto">
          <a:xfrm>
            <a:off x="2794283" y="3866396"/>
            <a:ext cx="1170908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Allpass</a:t>
            </a:r>
            <a:endParaRPr lang="en-US" sz="2000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2794283" y="6116906"/>
            <a:ext cx="1170908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Allpass</a:t>
            </a:r>
            <a:endParaRPr lang="en-US" sz="2000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 rot="5400000">
            <a:off x="4910138" y="3874420"/>
            <a:ext cx="539750" cy="448469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grpSp>
        <p:nvGrpSpPr>
          <p:cNvPr id="64" name="Group 66"/>
          <p:cNvGrpSpPr>
            <a:grpSpLocks/>
          </p:cNvGrpSpPr>
          <p:nvPr/>
        </p:nvGrpSpPr>
        <p:grpSpPr bwMode="auto">
          <a:xfrm>
            <a:off x="6755153" y="3872347"/>
            <a:ext cx="448517" cy="450326"/>
            <a:chOff x="2987824" y="4077072"/>
            <a:chExt cx="360040" cy="360000"/>
          </a:xfrm>
        </p:grpSpPr>
        <p:sp>
          <p:nvSpPr>
            <p:cNvPr id="65" name="Oval 64"/>
            <p:cNvSpPr/>
            <p:nvPr/>
          </p:nvSpPr>
          <p:spPr bwMode="auto">
            <a:xfrm>
              <a:off x="2988188" y="4077143"/>
              <a:ext cx="360001" cy="3601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grpSp>
          <p:nvGrpSpPr>
            <p:cNvPr id="66" name="Group 64"/>
            <p:cNvGrpSpPr>
              <a:grpSpLocks noChangeAspect="1"/>
            </p:cNvGrpSpPr>
            <p:nvPr/>
          </p:nvGrpSpPr>
          <p:grpSpPr bwMode="auto">
            <a:xfrm>
              <a:off x="3085200" y="4179600"/>
              <a:ext cx="168480" cy="168480"/>
              <a:chOff x="5364000" y="4086000"/>
              <a:chExt cx="280800" cy="28080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5364261" y="4221933"/>
                <a:ext cx="2814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>
                <a:off x="5367496" y="4227221"/>
                <a:ext cx="2802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Isosceles Triangle 68"/>
          <p:cNvSpPr/>
          <p:nvPr/>
        </p:nvSpPr>
        <p:spPr bwMode="auto">
          <a:xfrm rot="5400000">
            <a:off x="4818856" y="6122716"/>
            <a:ext cx="541735" cy="45045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grpSp>
        <p:nvGrpSpPr>
          <p:cNvPr id="70" name="Group 104"/>
          <p:cNvGrpSpPr>
            <a:grpSpLocks/>
          </p:cNvGrpSpPr>
          <p:nvPr/>
        </p:nvGrpSpPr>
        <p:grpSpPr bwMode="auto">
          <a:xfrm>
            <a:off x="6844460" y="6122858"/>
            <a:ext cx="450501" cy="450325"/>
            <a:chOff x="2987824" y="4077072"/>
            <a:chExt cx="360040" cy="360000"/>
          </a:xfrm>
        </p:grpSpPr>
        <p:sp>
          <p:nvSpPr>
            <p:cNvPr id="71" name="Oval 70"/>
            <p:cNvSpPr/>
            <p:nvPr/>
          </p:nvSpPr>
          <p:spPr bwMode="auto">
            <a:xfrm>
              <a:off x="2988179" y="4076959"/>
              <a:ext cx="360002" cy="360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grpSp>
          <p:nvGrpSpPr>
            <p:cNvPr id="72" name="Group 64"/>
            <p:cNvGrpSpPr>
              <a:grpSpLocks noChangeAspect="1"/>
            </p:cNvGrpSpPr>
            <p:nvPr/>
          </p:nvGrpSpPr>
          <p:grpSpPr bwMode="auto">
            <a:xfrm>
              <a:off x="3085200" y="4179600"/>
              <a:ext cx="168480" cy="168480"/>
              <a:chOff x="5364000" y="4086000"/>
              <a:chExt cx="280800" cy="28080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5363532" y="4221627"/>
                <a:ext cx="30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5400000">
                <a:off x="5368778" y="4226915"/>
                <a:ext cx="2802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Phaser</a:t>
            </a:r>
            <a:r>
              <a:rPr lang="en-GB" dirty="0" smtClean="0"/>
              <a:t> 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300"/>
            <a:ext cx="13004800" cy="8547100"/>
          </a:xfrm>
        </p:spPr>
        <p:txBody>
          <a:bodyPr/>
          <a:lstStyle/>
          <a:p>
            <a:pPr>
              <a:spcAft>
                <a:spcPts val="0"/>
              </a:spcAft>
              <a:buNone/>
              <a:tabLst>
                <a:tab pos="450215" algn="l"/>
                <a:tab pos="899795" algn="l"/>
                <a:tab pos="1350010" algn="l"/>
                <a:tab pos="2249805" algn="l"/>
                <a:tab pos="2700020" algn="l"/>
                <a:tab pos="3150235" algn="l"/>
                <a:tab pos="3599815" algn="l"/>
                <a:tab pos="4050030" algn="l"/>
                <a:tab pos="4500245" algn="l"/>
                <a:tab pos="4949825" algn="l"/>
                <a:tab pos="5400040" algn="l"/>
                <a:tab pos="5850255" algn="l"/>
              </a:tabLst>
            </a:pP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Indicates how many audio samples to process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Array of audio samples, length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ph;      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Current phase of the LFO (0-1)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lastFilterOutput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Output of the filter last sample, for implementing feedback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OnePoleAllpassFilter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allpassFilters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Objects handling a first order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filter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Defined as 1.0/(sample rate)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sc;             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Sample count, used to decide when to update the coefficients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depth_;    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Depth of the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phaser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effect (0-1)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feedback_; 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feedback (&gt;= 0, &lt; 1)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lfoFrequency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Frequency of the LFO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baseFrequency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Lowest point in the sweep of the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center frequency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Width of the LFO (in Hz)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waveform_;    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Identifier of what type of waveform to use (sine, triangle, ...)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filtersPerChannel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How many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filters are used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filterUpdateInterval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How often to update the </a:t>
            </a:r>
            <a:r>
              <a:rPr lang="en-US" sz="18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18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coefficients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8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sample = </a:t>
            </a:r>
            <a:r>
              <a:rPr lang="en-US" sz="18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sample &lt;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++sample)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0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8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out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[sample];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…[SEE NEXT SLIDE]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0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Phaser, Wah-Wah, Flanger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Wah-wah</a:t>
            </a:r>
          </a:p>
          <a:p>
            <a:pPr marL="1143000" lvl="1" eaLnBrk="1" hangingPunct="1"/>
            <a:r>
              <a:rPr lang="en-US" smtClean="0"/>
              <a:t>Based on filters</a:t>
            </a:r>
          </a:p>
          <a:p>
            <a:pPr marL="1143000" lvl="1" eaLnBrk="1" hangingPunct="1"/>
            <a:r>
              <a:rPr lang="en-US" smtClean="0"/>
              <a:t>Varies centre frequency of a bandpass filter</a:t>
            </a:r>
          </a:p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Phaser</a:t>
            </a:r>
          </a:p>
          <a:p>
            <a:pPr marL="1143000" lvl="1" eaLnBrk="1" hangingPunct="1"/>
            <a:r>
              <a:rPr lang="en-US" smtClean="0"/>
              <a:t>Based on filters</a:t>
            </a:r>
          </a:p>
          <a:p>
            <a:pPr marL="1143000" lvl="1" eaLnBrk="1" hangingPunct="1"/>
            <a:r>
              <a:rPr lang="en-US" smtClean="0"/>
              <a:t>Set of </a:t>
            </a:r>
            <a:r>
              <a:rPr lang="en-US" smtClean="0">
                <a:solidFill>
                  <a:srgbClr val="0000FF"/>
                </a:solidFill>
              </a:rPr>
              <a:t>allpass</a:t>
            </a:r>
            <a:r>
              <a:rPr lang="en-US" smtClean="0"/>
              <a:t> filters process the input signal</a:t>
            </a:r>
          </a:p>
          <a:p>
            <a:pPr marL="1524000" lvl="2" eaLnBrk="1" hangingPunct="1"/>
            <a:r>
              <a:rPr lang="en-US" smtClean="0"/>
              <a:t>Arbitrarily spaced notches</a:t>
            </a:r>
          </a:p>
          <a:p>
            <a:pPr marL="1524000" lvl="2" eaLnBrk="1" hangingPunct="1"/>
            <a:r>
              <a:rPr lang="en-US" smtClean="0"/>
              <a:t>Alternatively, implemented with notch filters</a:t>
            </a:r>
          </a:p>
          <a:p>
            <a:pPr marL="635000" eaLnBrk="1" hangingPunct="1"/>
            <a:r>
              <a:rPr lang="en-US" smtClean="0">
                <a:solidFill>
                  <a:srgbClr val="0000FF"/>
                </a:solidFill>
              </a:rPr>
              <a:t>Flanger</a:t>
            </a:r>
          </a:p>
          <a:p>
            <a:pPr marL="1143000" lvl="1" eaLnBrk="1" hangingPunct="1"/>
            <a:r>
              <a:rPr lang="en-US" smtClean="0"/>
              <a:t>Relies on </a:t>
            </a:r>
            <a:r>
              <a:rPr lang="en-US" smtClean="0">
                <a:solidFill>
                  <a:srgbClr val="0000FF"/>
                </a:solidFill>
              </a:rPr>
              <a:t>delay line</a:t>
            </a:r>
            <a:endParaRPr lang="en-US" smtClean="0"/>
          </a:p>
          <a:p>
            <a:pPr marL="1143000" lvl="1" eaLnBrk="1" hangingPunct="1"/>
            <a:r>
              <a:rPr lang="en-US" smtClean="0">
                <a:solidFill>
                  <a:srgbClr val="0000FF"/>
                </a:solidFill>
              </a:rPr>
              <a:t>Equally</a:t>
            </a:r>
            <a:r>
              <a:rPr lang="en-US" smtClean="0"/>
              <a:t> spaced notches</a:t>
            </a:r>
          </a:p>
          <a:p>
            <a:pPr marL="1143000" lvl="1" eaLnBrk="1" hangingPunct="1"/>
            <a:r>
              <a:rPr lang="en-US" smtClean="0"/>
              <a:t>Sound similar to phasing</a:t>
            </a:r>
          </a:p>
          <a:p>
            <a:pPr marL="1524000" lvl="2" eaLnBrk="1" hangingPunct="1"/>
            <a:r>
              <a:rPr lang="en-US" smtClean="0"/>
              <a:t>Can be considered simple type of phasing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Phaser</a:t>
            </a:r>
            <a:r>
              <a:rPr lang="en-GB" dirty="0" smtClean="0"/>
              <a:t> 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368"/>
            <a:ext cx="13004800" cy="876523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//If feedback on, feedback last sample to input of </a:t>
            </a:r>
            <a:r>
              <a:rPr lang="en-US" sz="21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filter chain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 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(feedback_)</a:t>
            </a:r>
            <a:r>
              <a:rPr lang="en-US" sz="2100" dirty="0" smtClean="0">
                <a:solidFill>
                  <a:srgbClr val="000000"/>
                </a:solidFill>
                <a:latin typeface="Lucida Grande"/>
                <a:ea typeface="ヒラギノ角ゴ Pro W3"/>
                <a:cs typeface="Times New Roman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 += feedback_ *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lastFilterOutput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100" dirty="0" err="1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j = 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j &lt;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filtersPerChannel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++j)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Update current </a:t>
            </a:r>
            <a:r>
              <a:rPr lang="en-US" sz="21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filter coefficients depending on parameter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// settings &amp; LFO phase. Only update coefficients at fraction of sample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rate; since LFO is slow, difference won't generally be audible.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1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(sc %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filterUpdateInterval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== 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allpassFilters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[j]-&gt;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makeAllpass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,</a:t>
            </a:r>
            <a:r>
              <a:rPr lang="en-US" sz="2100" dirty="0" smtClean="0">
                <a:solidFill>
                  <a:srgbClr val="000000"/>
                </a:solidFill>
                <a:latin typeface="Lucida Grande"/>
                <a:ea typeface="ヒラギノ角ゴ Pro W3"/>
                <a:cs typeface="Times New Roman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baseFrequency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+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_*</a:t>
            </a:r>
            <a:r>
              <a:rPr lang="en-US" sz="2100" dirty="0" smtClean="0">
                <a:solidFill>
                  <a:srgbClr val="000000"/>
                </a:solidFill>
                <a:latin typeface="Lucida Grande"/>
                <a:ea typeface="ヒラギノ角ゴ Pro W3"/>
                <a:cs typeface="Times New Roman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lfo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(ph, waveform_));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out =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allpassFilters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[j]-&gt;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processSingleSampleRaw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(out);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lastFilterOutput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out;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</a:t>
            </a:r>
            <a:r>
              <a:rPr lang="en-US" sz="2100" dirty="0" err="1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allpass</a:t>
            </a: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signal to output, maintaining constant level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depth = 0 --&gt; input only ; depth = 1 --&gt; evenly balanced input and output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[sample] = (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-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*depth_)*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[sample] + 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*depth_*out;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Update LFO phase, keeping it in range 0-1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 +=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lfoFrequency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_*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 &gt;= 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2100" dirty="0" smtClean="0">
                <a:solidFill>
                  <a:srgbClr val="000000"/>
                </a:solidFill>
                <a:latin typeface="Lucida Grande"/>
                <a:ea typeface="ヒラギノ角ゴ Pro W3"/>
                <a:cs typeface="Times New Roman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 -= </a:t>
            </a:r>
            <a:r>
              <a:rPr lang="en-US" sz="2100" dirty="0" smtClean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1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sc++;</a:t>
            </a:r>
            <a:endParaRPr lang="en-US" sz="21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Allpass</a:t>
            </a:r>
            <a:r>
              <a:rPr lang="en-GB" smtClean="0"/>
              <a:t> filter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300"/>
            <a:ext cx="12928600" cy="854710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latin typeface="Times New Roman"/>
                <a:ea typeface="ヒラギノ角ゴ Pro W3"/>
              </a:rPr>
              <a:t>The expression </a:t>
            </a:r>
            <a:r>
              <a:rPr lang="en-US" sz="2400" dirty="0" err="1" smtClean="0">
                <a:latin typeface="Courier New"/>
                <a:ea typeface="ヒラギノ角ゴ Pro W3"/>
                <a:cs typeface="Times New Roman"/>
              </a:rPr>
              <a:t>allpassFilters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[j]-&gt;</a:t>
            </a:r>
            <a:r>
              <a:rPr lang="en-US" sz="2400" dirty="0" err="1" smtClean="0">
                <a:latin typeface="Courier New"/>
                <a:ea typeface="ヒラギノ角ゴ Pro W3"/>
                <a:cs typeface="Times New Roman"/>
              </a:rPr>
              <a:t>processSingleSampleRaw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(out)</a:t>
            </a:r>
            <a:r>
              <a:rPr lang="en-US" sz="2400" dirty="0" smtClean="0">
                <a:latin typeface="Times New Roman"/>
                <a:ea typeface="ヒラギノ角ゴ Pro W3"/>
              </a:rPr>
              <a:t> runs the following code for each </a:t>
            </a:r>
            <a:r>
              <a:rPr lang="en-US" sz="2400" dirty="0" err="1" smtClean="0">
                <a:latin typeface="Times New Roman"/>
                <a:ea typeface="ヒラギノ角ゴ Pro W3"/>
              </a:rPr>
              <a:t>allpass</a:t>
            </a:r>
            <a:r>
              <a:rPr lang="en-US" sz="2400" dirty="0" smtClean="0">
                <a:latin typeface="Times New Roman"/>
                <a:ea typeface="ヒラギノ角ゴ Pro W3"/>
              </a:rPr>
              <a:t> filter object:</a:t>
            </a:r>
            <a:endParaRPr lang="en-US" sz="2400" dirty="0" smtClean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  <a:tabLst>
                <a:tab pos="450215" algn="l"/>
                <a:tab pos="899795" algn="l"/>
                <a:tab pos="1350010" algn="l"/>
                <a:tab pos="2249805" algn="l"/>
                <a:tab pos="2700020" algn="l"/>
                <a:tab pos="3150235" algn="l"/>
                <a:tab pos="3599815" algn="l"/>
                <a:tab pos="4050030" algn="l"/>
                <a:tab pos="4500245" algn="l"/>
                <a:tab pos="4949825" algn="l"/>
                <a:tab pos="5400040" algn="l"/>
                <a:tab pos="5850255" algn="l"/>
              </a:tabLst>
            </a:pPr>
            <a:endParaRPr lang="en-US" sz="2400" dirty="0" smtClean="0">
              <a:solidFill>
                <a:srgbClr val="000000"/>
              </a:solidFill>
              <a:latin typeface="Helvetica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00" dirty="0" err="1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OnePoleAllpassFilter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::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processSingleSampleRaw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sampleToProcess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00" dirty="0" smtClean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Process one sample, storing the last input and output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y1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b0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sampleToProcess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+ (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b1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x1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+ (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a1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y1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x1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sampleToProcess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00" dirty="0" smtClean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00" dirty="0" smtClean="0">
                <a:solidFill>
                  <a:srgbClr val="3F6E74"/>
                </a:solidFill>
                <a:latin typeface="Courier New"/>
                <a:ea typeface="ヒラギノ角ゴ Pro W3"/>
                <a:cs typeface="Times New Roman"/>
              </a:rPr>
              <a:t>y1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tabLst>
                <a:tab pos="335915" algn="l"/>
              </a:tabLst>
            </a:pPr>
            <a:endParaRPr lang="en-US" sz="2400" dirty="0" smtClean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latin typeface="Times New Roman"/>
                <a:ea typeface="ヒラギノ角ゴ Pro W3"/>
              </a:rPr>
              <a:t>Here, 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x1</a:t>
            </a:r>
            <a:r>
              <a:rPr lang="en-US" sz="2400" dirty="0" smtClean="0">
                <a:latin typeface="Times New Roman"/>
                <a:ea typeface="ヒラギノ角ゴ Pro W3"/>
              </a:rPr>
              <a:t> and 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y1</a:t>
            </a:r>
            <a:r>
              <a:rPr lang="en-US" sz="2400" dirty="0" smtClean="0">
                <a:latin typeface="Times New Roman"/>
                <a:ea typeface="ヒラギノ角ゴ Pro W3"/>
              </a:rPr>
              <a:t> keep track of the last input and output </a:t>
            </a:r>
            <a:r>
              <a:rPr lang="en-US" sz="2400" dirty="0" smtClean="0">
                <a:latin typeface="Times New Roman Italic"/>
                <a:ea typeface="ヒラギノ角ゴ Pro W3"/>
              </a:rPr>
              <a:t>x</a:t>
            </a:r>
            <a:r>
              <a:rPr lang="en-US" sz="2400" dirty="0" smtClean="0">
                <a:latin typeface="Times New Roman"/>
                <a:ea typeface="ヒラギノ角ゴ Pro W3"/>
              </a:rPr>
              <a:t>[</a:t>
            </a:r>
            <a:r>
              <a:rPr lang="en-US" sz="2400" dirty="0" smtClean="0">
                <a:latin typeface="Times New Roman Italic"/>
                <a:ea typeface="ヒラギノ角ゴ Pro W3"/>
              </a:rPr>
              <a:t>n</a:t>
            </a:r>
            <a:r>
              <a:rPr lang="en-US" sz="2400" dirty="0" smtClean="0">
                <a:latin typeface="Times New Roman"/>
                <a:ea typeface="ヒラギノ角ゴ Pro W3"/>
              </a:rPr>
              <a:t>-1] and </a:t>
            </a:r>
            <a:r>
              <a:rPr lang="en-US" sz="2400" dirty="0" smtClean="0">
                <a:latin typeface="Times New Roman Italic"/>
                <a:ea typeface="ヒラギノ角ゴ Pro W3"/>
              </a:rPr>
              <a:t>y</a:t>
            </a:r>
            <a:r>
              <a:rPr lang="en-US" sz="2400" dirty="0" smtClean="0">
                <a:latin typeface="Times New Roman"/>
                <a:ea typeface="ヒラギノ角ゴ Pro W3"/>
              </a:rPr>
              <a:t>[</a:t>
            </a:r>
            <a:r>
              <a:rPr lang="en-US" sz="2400" dirty="0" smtClean="0">
                <a:latin typeface="Times New Roman Italic"/>
                <a:ea typeface="ヒラギノ角ゴ Pro W3"/>
              </a:rPr>
              <a:t>n</a:t>
            </a:r>
            <a:r>
              <a:rPr lang="en-US" sz="2400" dirty="0" smtClean="0">
                <a:latin typeface="Times New Roman"/>
                <a:ea typeface="ヒラギノ角ゴ Pro W3"/>
              </a:rPr>
              <a:t>-1] respectively. 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b0</a:t>
            </a:r>
            <a:r>
              <a:rPr lang="en-US" sz="2400" dirty="0" smtClean="0">
                <a:latin typeface="Times New Roman"/>
                <a:ea typeface="ヒラギノ角ゴ Pro W3"/>
              </a:rPr>
              <a:t>, 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b1</a:t>
            </a:r>
            <a:r>
              <a:rPr lang="en-US" sz="2400" dirty="0" smtClean="0">
                <a:latin typeface="Times New Roman"/>
                <a:ea typeface="ヒラギノ角ゴ Pro W3"/>
              </a:rPr>
              <a:t> and 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a1</a:t>
            </a:r>
            <a:r>
              <a:rPr lang="en-US" sz="2400" dirty="0" smtClean="0">
                <a:latin typeface="Times New Roman"/>
                <a:ea typeface="ヒラギノ角ゴ Pro W3"/>
              </a:rPr>
              <a:t> are coefficients of the filter, as calculated by the </a:t>
            </a:r>
            <a:r>
              <a:rPr lang="en-US" sz="2400" dirty="0" err="1" smtClean="0">
                <a:latin typeface="Courier New"/>
                <a:ea typeface="ヒラギノ角ゴ Pro W3"/>
                <a:cs typeface="Times New Roman"/>
              </a:rPr>
              <a:t>makeAllpass</a:t>
            </a:r>
            <a:r>
              <a:rPr lang="en-US" sz="2400" dirty="0" smtClean="0">
                <a:latin typeface="Courier New"/>
                <a:ea typeface="ヒラギノ角ゴ Pro W3"/>
                <a:cs typeface="Times New Roman"/>
              </a:rPr>
              <a:t>()</a:t>
            </a:r>
            <a:r>
              <a:rPr lang="en-US" sz="2400" dirty="0" smtClean="0">
                <a:latin typeface="Times New Roman"/>
                <a:ea typeface="ヒラギノ角ゴ Pro W3"/>
              </a:rPr>
              <a:t> function in the previous code block.</a:t>
            </a:r>
            <a:endParaRPr lang="en-US" sz="2400" dirty="0" smtClean="0">
              <a:latin typeface="Times New Roman"/>
              <a:ea typeface="Times New Roman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phasing works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3004800" cy="8623300"/>
          </a:xfrm>
        </p:spPr>
        <p:txBody>
          <a:bodyPr anchor="t"/>
          <a:lstStyle/>
          <a:p>
            <a:pPr marL="635000" eaLnBrk="1" hangingPunct="1"/>
            <a:r>
              <a:rPr lang="en-US" dirty="0" smtClean="0"/>
              <a:t>Notches implemented using </a:t>
            </a:r>
            <a:r>
              <a:rPr lang="en-US" dirty="0" err="1" smtClean="0">
                <a:solidFill>
                  <a:srgbClr val="0000FF"/>
                </a:solidFill>
              </a:rPr>
              <a:t>allpass</a:t>
            </a:r>
            <a:r>
              <a:rPr lang="en-US" dirty="0" smtClean="0">
                <a:solidFill>
                  <a:srgbClr val="0000FF"/>
                </a:solidFill>
              </a:rPr>
              <a:t> filters</a:t>
            </a:r>
            <a:endParaRPr lang="en-US" dirty="0" smtClean="0"/>
          </a:p>
          <a:p>
            <a:pPr marL="1143000" lvl="1" eaLnBrk="1" hangingPunct="1"/>
            <a:r>
              <a:rPr lang="en-US" dirty="0" err="1" smtClean="0"/>
              <a:t>Allpass</a:t>
            </a:r>
            <a:r>
              <a:rPr lang="en-US" dirty="0" smtClean="0"/>
              <a:t> filter passes all frequencies equally</a:t>
            </a:r>
          </a:p>
          <a:p>
            <a:pPr marL="1143000" lvl="1" eaLnBrk="1" hangingPunct="1"/>
            <a:r>
              <a:rPr lang="en-US" dirty="0" smtClean="0"/>
              <a:t>No amplification or attenuation: </a:t>
            </a:r>
          </a:p>
          <a:p>
            <a:pPr marL="635000" eaLnBrk="1" hangingPunct="1"/>
            <a:r>
              <a:rPr lang="en-US" dirty="0" smtClean="0"/>
              <a:t>Add filtered output to original</a:t>
            </a:r>
          </a:p>
          <a:p>
            <a:pPr marL="1143000" lvl="1" eaLnBrk="1" hangingPunct="1"/>
            <a:r>
              <a:rPr lang="en-US" dirty="0" smtClean="0"/>
              <a:t>Amount of filtered output controlled by </a:t>
            </a:r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depth</a:t>
            </a:r>
            <a:r>
              <a:rPr lang="en-US" dirty="0" smtClean="0"/>
              <a:t> or </a:t>
            </a:r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mix</a:t>
            </a:r>
            <a:r>
              <a:rPr lang="en-US" dirty="0" smtClean="0"/>
              <a:t> control</a:t>
            </a:r>
          </a:p>
          <a:p>
            <a:pPr marL="635000" eaLnBrk="1" hangingPunct="1"/>
            <a:endParaRPr lang="en-US" dirty="0" smtClean="0">
              <a:solidFill>
                <a:srgbClr val="0000FF"/>
              </a:solidFill>
            </a:endParaRPr>
          </a:p>
          <a:p>
            <a:pPr marL="635000" eaLnBrk="1" hangingPunct="1"/>
            <a:endParaRPr lang="en-US" dirty="0" smtClean="0">
              <a:solidFill>
                <a:srgbClr val="0000FF"/>
              </a:solidFill>
            </a:endParaRPr>
          </a:p>
          <a:p>
            <a:pPr marL="635000" eaLnBrk="1" hangingPunct="1"/>
            <a:endParaRPr lang="en-US" dirty="0" smtClean="0">
              <a:solidFill>
                <a:srgbClr val="0000FF"/>
              </a:solidFill>
            </a:endParaRPr>
          </a:p>
          <a:p>
            <a:pPr marL="635000" eaLnBrk="1" hangingPunct="1"/>
            <a:endParaRPr lang="en-US" dirty="0" smtClean="0">
              <a:solidFill>
                <a:srgbClr val="0000FF"/>
              </a:solidFill>
            </a:endParaRPr>
          </a:p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Where do the notches come from?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2540000"/>
            <a:ext cx="20828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17850" y="8923338"/>
            <a:ext cx="6343650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all about the </a:t>
            </a:r>
            <a:r>
              <a:rPr lang="en-US" sz="4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504262" y="5743822"/>
            <a:ext cx="806450" cy="8096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662640" y="5884912"/>
            <a:ext cx="389850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latin typeface="Calibri" pitchFamily="34" charset="0"/>
              </a:rPr>
              <a:t>+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12" idx="3"/>
            <a:endCxn id="15" idx="3"/>
          </p:cNvCxnSpPr>
          <p:nvPr/>
        </p:nvCxnSpPr>
        <p:spPr bwMode="auto">
          <a:xfrm>
            <a:off x="5113939" y="5991523"/>
            <a:ext cx="11004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2973512" y="6028928"/>
            <a:ext cx="0" cy="131524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768699" y="5452914"/>
            <a:ext cx="1345240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 err="1">
                <a:latin typeface="Calibri" pitchFamily="34" charset="0"/>
              </a:rPr>
              <a:t>Allpass</a:t>
            </a:r>
            <a:endParaRPr lang="en-GB" sz="3200" dirty="0">
              <a:latin typeface="Calibri" pitchFamily="34" charset="0"/>
            </a:endParaRPr>
          </a:p>
          <a:p>
            <a:r>
              <a:rPr lang="en-GB" sz="3200" dirty="0">
                <a:latin typeface="Calibri" pitchFamily="34" charset="0"/>
                <a:cs typeface="Times New Roman" pitchFamily="18" charset="0"/>
              </a:rPr>
              <a:t>Filter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2271659" y="5308848"/>
            <a:ext cx="845103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 bwMode="auto">
          <a:xfrm flipV="1">
            <a:off x="2109912" y="5991523"/>
            <a:ext cx="16587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 bwMode="auto">
          <a:xfrm rot="5400000">
            <a:off x="6358830" y="5380410"/>
            <a:ext cx="1152526" cy="144145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973512" y="7324972"/>
            <a:ext cx="597716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7654528" y="6100936"/>
            <a:ext cx="8888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 bwMode="auto">
          <a:xfrm>
            <a:off x="9310712" y="6147048"/>
            <a:ext cx="1352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 bwMode="auto">
          <a:xfrm>
            <a:off x="8907488" y="6553448"/>
            <a:ext cx="0" cy="774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9471913" y="5327438"/>
            <a:ext cx="845103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32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20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6240821" y="5773392"/>
            <a:ext cx="1188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Depth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 response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00" eaLnBrk="1" hangingPunct="1">
              <a:spcAft>
                <a:spcPts val="600"/>
              </a:spcAft>
            </a:pPr>
            <a:r>
              <a:rPr lang="en-US" smtClean="0"/>
              <a:t>Consider “black box” LTI system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smtClean="0"/>
              <a:t>Don’t know what’s inside, but </a:t>
            </a:r>
            <a:r>
              <a:rPr lang="en-US" smtClean="0">
                <a:solidFill>
                  <a:srgbClr val="0000FF"/>
                </a:solidFill>
              </a:rPr>
              <a:t>linear time-invariant</a:t>
            </a:r>
          </a:p>
          <a:p>
            <a:pPr marL="635000" eaLnBrk="1" hangingPunct="1">
              <a:spcAft>
                <a:spcPts val="600"/>
              </a:spcAft>
            </a:pPr>
            <a:r>
              <a:rPr lang="en-US" smtClean="0"/>
              <a:t>Observe important characteristics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smtClean="0">
                <a:solidFill>
                  <a:srgbClr val="0000FF"/>
                </a:solidFill>
              </a:rPr>
              <a:t>Magnitude response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smtClean="0"/>
              <a:t>Relative amplitude of input and output at each frequency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smtClean="0"/>
              <a:t>For allpass filter, these amplitudes are equal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smtClean="0"/>
              <a:t>Magnitude response is 1 for all frequencies. </a:t>
            </a:r>
          </a:p>
          <a:p>
            <a:pPr marL="1143000" lvl="1" eaLnBrk="1" hangingPunct="1">
              <a:spcAft>
                <a:spcPts val="600"/>
              </a:spcAft>
            </a:pPr>
            <a:r>
              <a:rPr lang="en-US" smtClean="0">
                <a:solidFill>
                  <a:srgbClr val="0000FF"/>
                </a:solidFill>
              </a:rPr>
              <a:t>Phase response</a:t>
            </a:r>
            <a:r>
              <a:rPr lang="en-US" smtClean="0"/>
              <a:t> (or </a:t>
            </a:r>
            <a:r>
              <a:rPr lang="en-US" smtClean="0">
                <a:solidFill>
                  <a:srgbClr val="0000FF"/>
                </a:solidFill>
              </a:rPr>
              <a:t>phase lag</a:t>
            </a:r>
            <a:r>
              <a:rPr lang="en-US" smtClean="0"/>
              <a:t>)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smtClean="0"/>
              <a:t>Relative alignment of two signals in time </a:t>
            </a:r>
          </a:p>
          <a:p>
            <a:pPr marL="1524000" lvl="2" eaLnBrk="1" hangingPunct="1">
              <a:spcAft>
                <a:spcPts val="600"/>
              </a:spcAft>
            </a:pPr>
            <a:r>
              <a:rPr lang="en-US" smtClean="0"/>
              <a:t>Allpass filters shift the phase of an input signal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 response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5926336" cy="8547100"/>
          </a:xfrm>
        </p:spPr>
        <p:txBody>
          <a:bodyPr anchor="t"/>
          <a:lstStyle/>
          <a:p>
            <a:pPr marL="450850" indent="-273050" eaLnBrk="1" hangingPunct="1"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phase</a:t>
            </a:r>
            <a:r>
              <a:rPr lang="en-US" dirty="0" smtClean="0"/>
              <a:t> are inherently related</a:t>
            </a:r>
          </a:p>
          <a:p>
            <a:pPr marL="804863" lvl="1" indent="-273050" eaLnBrk="1" hangingPunct="1">
              <a:spcAft>
                <a:spcPts val="600"/>
              </a:spcAft>
            </a:pPr>
            <a:r>
              <a:rPr lang="en-US" dirty="0" smtClean="0"/>
              <a:t>Phase shift = altering relationship between input and output phases</a:t>
            </a:r>
          </a:p>
          <a:p>
            <a:pPr marL="804863" lvl="1" indent="-273050" eaLnBrk="1" hangingPunct="1">
              <a:spcAft>
                <a:spcPts val="600"/>
              </a:spcAft>
            </a:pPr>
            <a:r>
              <a:rPr lang="en-US" dirty="0" smtClean="0"/>
              <a:t>For a sine wave, phase shift is equivalent to delay</a:t>
            </a:r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3" cstate="print"/>
          <a:srcRect b="9265"/>
          <a:stretch>
            <a:fillRect/>
          </a:stretch>
        </p:blipFill>
        <p:spPr bwMode="auto">
          <a:xfrm>
            <a:off x="5678027" y="1204392"/>
            <a:ext cx="7144773" cy="1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4" cstate="print"/>
          <a:srcRect b="10407"/>
          <a:stretch>
            <a:fillRect/>
          </a:stretch>
        </p:blipFill>
        <p:spPr bwMode="auto">
          <a:xfrm>
            <a:off x="5678027" y="6378867"/>
            <a:ext cx="7144773" cy="15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rrowheads="1"/>
          </p:cNvPicPr>
          <p:nvPr/>
        </p:nvPicPr>
        <p:blipFill>
          <a:blip r:embed="rId5" cstate="print"/>
          <a:srcRect b="10407"/>
          <a:stretch>
            <a:fillRect/>
          </a:stretch>
        </p:blipFill>
        <p:spPr bwMode="auto">
          <a:xfrm>
            <a:off x="5678027" y="4660773"/>
            <a:ext cx="7144773" cy="15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rrowheads="1"/>
          </p:cNvPicPr>
          <p:nvPr/>
        </p:nvPicPr>
        <p:blipFill>
          <a:blip r:embed="rId6" cstate="print"/>
          <a:srcRect b="10407"/>
          <a:stretch>
            <a:fillRect/>
          </a:stretch>
        </p:blipFill>
        <p:spPr bwMode="auto">
          <a:xfrm>
            <a:off x="5678027" y="2942679"/>
            <a:ext cx="7305093" cy="15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rrowheads="1"/>
          </p:cNvPicPr>
          <p:nvPr/>
        </p:nvPicPr>
        <p:blipFill>
          <a:blip r:embed="rId3" cstate="print"/>
          <a:srcRect b="9265"/>
          <a:stretch>
            <a:fillRect/>
          </a:stretch>
        </p:blipFill>
        <p:spPr bwMode="auto">
          <a:xfrm>
            <a:off x="5678027" y="8096963"/>
            <a:ext cx="7144773" cy="1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0" y="7397080"/>
            <a:ext cx="5494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l"/>
            <a:r>
              <a:rPr lang="en-US" sz="3200" dirty="0" smtClean="0">
                <a:sym typeface="Arial" pitchFamily="34" charset="0"/>
              </a:rPr>
              <a:t>when original sine wave and 180</a:t>
            </a:r>
            <a:r>
              <a:rPr lang="en-US" sz="3200" baseline="30000" dirty="0" smtClean="0">
                <a:sym typeface="Arial" pitchFamily="34" charset="0"/>
              </a:rPr>
              <a:t>0</a:t>
            </a:r>
            <a:r>
              <a:rPr lang="en-US" sz="3200" dirty="0" smtClean="0">
                <a:sym typeface="Arial" pitchFamily="34" charset="0"/>
              </a:rPr>
              <a:t> phase lag are added together, result is complete cancellation </a:t>
            </a:r>
            <a:endParaRPr lang="en-US" sz="3200" dirty="0">
              <a:sym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0792" y="1276400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sine wave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094688" y="3076600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with 90</a:t>
            </a:r>
            <a:r>
              <a:rPr lang="en-US" sz="2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0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lag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310712" y="4660776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180</a:t>
            </a:r>
            <a:r>
              <a:rPr lang="en-US" sz="2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0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lag 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310712" y="6388968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270</a:t>
            </a:r>
            <a:r>
              <a:rPr lang="en-US" sz="2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0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lag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9526736" y="7973144"/>
            <a:ext cx="2376264" cy="86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360</a:t>
            </a:r>
            <a:r>
              <a:rPr lang="en-US" sz="2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0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phase lag (one cycle)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 response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2928600" cy="8693224"/>
          </a:xfrm>
        </p:spPr>
        <p:txBody>
          <a:bodyPr anchor="t"/>
          <a:lstStyle/>
          <a:p>
            <a:pPr marL="635000" eaLnBrk="1" hangingPunct="1"/>
            <a:r>
              <a:rPr lang="en-US" sz="3600" dirty="0" smtClean="0"/>
              <a:t>Practical filters have phase response that changes with frequency</a:t>
            </a:r>
          </a:p>
          <a:p>
            <a:pPr marL="1143000" lvl="1" eaLnBrk="1" hangingPunct="1"/>
            <a:endParaRPr lang="en-GB" sz="3200" dirty="0" smtClean="0"/>
          </a:p>
          <a:p>
            <a:pPr marL="1143000" lvl="1" eaLnBrk="1" hangingPunct="1"/>
            <a:endParaRPr lang="en-GB" sz="3200" dirty="0" smtClean="0"/>
          </a:p>
          <a:p>
            <a:pPr marL="1143000" lvl="1" eaLnBrk="1" hangingPunct="1">
              <a:buNone/>
            </a:pPr>
            <a:endParaRPr lang="en-US" sz="3200" dirty="0" smtClean="0"/>
          </a:p>
          <a:p>
            <a:pPr marL="635000" eaLnBrk="1" hangingPunct="1"/>
            <a:endParaRPr lang="en-US" sz="3600" dirty="0" smtClean="0"/>
          </a:p>
          <a:p>
            <a:pPr marL="635000" eaLnBrk="1" hangingPunct="1"/>
            <a:endParaRPr lang="en-US" sz="3600" dirty="0" smtClean="0"/>
          </a:p>
          <a:p>
            <a:pPr marL="635000" eaLnBrk="1" hangingPunct="1"/>
            <a:endParaRPr lang="en-US" sz="3600" dirty="0" smtClean="0"/>
          </a:p>
          <a:p>
            <a:pPr marL="635000" eaLnBrk="1" hangingPunct="1"/>
            <a:r>
              <a:rPr lang="en-US" sz="3600" dirty="0" smtClean="0">
                <a:solidFill>
                  <a:srgbClr val="0000FF"/>
                </a:solidFill>
              </a:rPr>
              <a:t>Linear phase</a:t>
            </a:r>
            <a:r>
              <a:rPr lang="en-US" sz="3600" dirty="0" smtClean="0"/>
              <a:t> (special case)</a:t>
            </a:r>
          </a:p>
          <a:p>
            <a:pPr marL="1143000" lvl="1" eaLnBrk="1" hangingPunct="1"/>
            <a:r>
              <a:rPr lang="en-US" sz="3200" dirty="0" smtClean="0"/>
              <a:t>Phase lag is a linear function of frequency</a:t>
            </a:r>
          </a:p>
          <a:p>
            <a:pPr marL="1143000" lvl="1" eaLnBrk="1" hangingPunct="1"/>
            <a:r>
              <a:rPr lang="en-US" sz="3200" dirty="0" smtClean="0"/>
              <a:t>Could be pure </a:t>
            </a:r>
            <a:r>
              <a:rPr lang="en-US" sz="3200" dirty="0" smtClean="0">
                <a:solidFill>
                  <a:srgbClr val="0000FF"/>
                </a:solidFill>
              </a:rPr>
              <a:t>delay</a:t>
            </a:r>
            <a:endParaRPr lang="en-US" sz="3200" dirty="0" smtClean="0"/>
          </a:p>
          <a:p>
            <a:pPr marL="1524000" lvl="2" eaLnBrk="1" hangingPunct="1"/>
            <a:r>
              <a:rPr lang="en-US" sz="2400" dirty="0" smtClean="0"/>
              <a:t>Doubling frequency will double the phase response</a:t>
            </a:r>
          </a:p>
          <a:p>
            <a:pPr marL="1524000" lvl="2" eaLnBrk="1" hangingPunct="1"/>
            <a:r>
              <a:rPr lang="en-US" sz="2400" dirty="0" smtClean="0"/>
              <a:t>No phase distortion (different frequencies arriving at different times)</a:t>
            </a:r>
          </a:p>
          <a:p>
            <a:pPr marL="1143000" lvl="1" eaLnBrk="1" hangingPunct="1"/>
            <a:r>
              <a:rPr lang="en-US" sz="3200" dirty="0" smtClean="0"/>
              <a:t>Symmetric FIR filters are linear phase</a:t>
            </a:r>
          </a:p>
          <a:p>
            <a:pPr marL="635000" eaLnBrk="1" hangingPunct="1"/>
            <a:r>
              <a:rPr lang="en-US" sz="3600" dirty="0" smtClean="0"/>
              <a:t>Corollary: </a:t>
            </a:r>
            <a:r>
              <a:rPr lang="en-US" sz="3600" dirty="0" smtClean="0">
                <a:solidFill>
                  <a:srgbClr val="0000FF"/>
                </a:solidFill>
              </a:rPr>
              <a:t>pure delay is a type of </a:t>
            </a:r>
            <a:r>
              <a:rPr lang="en-US" sz="3600" dirty="0" err="1" smtClean="0">
                <a:solidFill>
                  <a:srgbClr val="0000FF"/>
                </a:solidFill>
              </a:rPr>
              <a:t>allpass</a:t>
            </a:r>
            <a:r>
              <a:rPr lang="en-US" sz="3600" dirty="0" smtClean="0">
                <a:solidFill>
                  <a:srgbClr val="0000FF"/>
                </a:solidFill>
              </a:rPr>
              <a:t> filter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424" y="1636440"/>
            <a:ext cx="6275907" cy="47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700" smtClean="0"/>
              <a:t>Notches</a:t>
            </a:r>
            <a:endParaRPr lang="en-US" sz="57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984250"/>
            <a:ext cx="12647612" cy="8667750"/>
          </a:xfrm>
        </p:spPr>
        <p:txBody>
          <a:bodyPr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To create notches, mix allpass filter output with input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At some frequencies, phase lag will be 180</a:t>
            </a:r>
            <a:r>
              <a:rPr lang="en-US" sz="3400" baseline="30000" smtClean="0"/>
              <a:t>o</a:t>
            </a:r>
          </a:p>
          <a:p>
            <a:pPr marL="1404938" lvl="2" indent="-247650" eaLnBrk="1" hangingPunct="1">
              <a:lnSpc>
                <a:spcPct val="90000"/>
              </a:lnSpc>
            </a:pPr>
            <a:r>
              <a:rPr lang="en-US" sz="2800" smtClean="0"/>
              <a:t>equivalent to taking negative of input. 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frequencies (notches) with 180</a:t>
            </a:r>
            <a:r>
              <a:rPr lang="en-US" sz="3400" baseline="30000" smtClean="0"/>
              <a:t>o</a:t>
            </a:r>
            <a:r>
              <a:rPr lang="en-US" sz="3400" smtClean="0"/>
              <a:t> phase lag cancel frequency components in input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Frequencies near notch also attenuated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Filter with nonlinear phase response delays signal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not all frequencies delayed by same amount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Linear phase case - pure delay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phase response hits values of -180</a:t>
            </a:r>
            <a:r>
              <a:rPr lang="en-US" sz="3400" baseline="30000" smtClean="0"/>
              <a:t>o</a:t>
            </a:r>
            <a:r>
              <a:rPr lang="en-US" sz="3400" smtClean="0"/>
              <a:t> minus multiples of 360</a:t>
            </a:r>
            <a:r>
              <a:rPr lang="en-US" sz="3400" baseline="30000" smtClean="0"/>
              <a:t>o</a:t>
            </a:r>
            <a:r>
              <a:rPr lang="en-US" sz="3400" smtClean="0"/>
              <a:t> (-180, -540...) at equally spaced frequencies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when mix delayed copy of signal with original, notches at equally spaced frequencies</a:t>
            </a:r>
          </a:p>
          <a:p>
            <a:pPr marL="901700" lvl="1" eaLnBrk="1" hangingPunct="1">
              <a:lnSpc>
                <a:spcPct val="90000"/>
              </a:lnSpc>
            </a:pPr>
            <a:r>
              <a:rPr lang="en-US" sz="3400" smtClean="0"/>
              <a:t>exactly how flanger operates</a:t>
            </a:r>
          </a:p>
          <a:p>
            <a:pPr marL="1404938" lvl="2" indent="-247650" eaLnBrk="1" hangingPunct="1">
              <a:lnSpc>
                <a:spcPct val="90000"/>
              </a:lnSpc>
            </a:pPr>
            <a:r>
              <a:rPr lang="en-US" sz="2800" smtClean="0"/>
              <a:t>flanger is type of phase shifter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700" smtClean="0"/>
              <a:t>Allpass filters</a:t>
            </a:r>
            <a:endParaRPr lang="en-US" sz="57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4250"/>
            <a:ext cx="13004800" cy="8769350"/>
          </a:xfrm>
        </p:spPr>
        <p:txBody>
          <a:bodyPr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Use allpass filters that do not have linear phase characteristic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distort phase response to produce notch at any frequency 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# notches determined by filter complexity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sz="4000" smtClean="0"/>
              <a:t>chain additional filters to create more notches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series combination of allpass filters is allpass filter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phase response for chain of filters is sum of each filter's phase response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MXR Phase 90 pedal contains 4 stages to create its sound </a:t>
            </a:r>
          </a:p>
          <a:p>
            <a:pPr marL="1273175" lvl="2" indent="-247650" eaLnBrk="1" hangingPunct="1">
              <a:lnSpc>
                <a:spcPct val="90000"/>
              </a:lnSpc>
            </a:pPr>
            <a:r>
              <a:rPr lang="en-US" sz="2800" smtClean="0"/>
              <a:t>each stage doesn't necessarily produce a notch</a:t>
            </a:r>
          </a:p>
          <a:p>
            <a:pPr marL="1273175" lvl="2" indent="-247650" eaLnBrk="1" hangingPunct="1">
              <a:lnSpc>
                <a:spcPct val="90000"/>
              </a:lnSpc>
            </a:pPr>
            <a:r>
              <a:rPr lang="en-US" sz="2800" smtClean="0"/>
              <a:t>phase response of first order allpass approaches 180</a:t>
            </a:r>
            <a:r>
              <a:rPr lang="en-US" sz="2800" baseline="30000" smtClean="0"/>
              <a:t>o </a:t>
            </a:r>
            <a:r>
              <a:rPr lang="en-US" sz="2800" smtClean="0"/>
              <a:t>at very high frequencies</a:t>
            </a:r>
          </a:p>
          <a:p>
            <a:pPr marL="1273175" lvl="2" indent="-247650" eaLnBrk="1" hangingPunct="1">
              <a:lnSpc>
                <a:spcPct val="90000"/>
              </a:lnSpc>
            </a:pPr>
            <a:r>
              <a:rPr lang="en-US" sz="2800" smtClean="0"/>
              <a:t>multiple stages needed to create notch</a:t>
            </a:r>
          </a:p>
          <a:p>
            <a:pPr marL="768350" lvl="1" indent="-247650" eaLnBrk="1" hangingPunct="1">
              <a:lnSpc>
                <a:spcPct val="90000"/>
              </a:lnSpc>
            </a:pPr>
            <a:r>
              <a:rPr lang="en-US" sz="3400" smtClean="0"/>
              <a:t>unlike flanger, can control width of notches if we want to</a:t>
            </a:r>
          </a:p>
          <a:p>
            <a:pPr marL="1273175" lvl="2" indent="-247650" eaLnBrk="1" hangingPunct="1">
              <a:lnSpc>
                <a:spcPct val="90000"/>
              </a:lnSpc>
            </a:pPr>
            <a:r>
              <a:rPr lang="en-US" sz="2800" smtClean="0"/>
              <a:t>parameter often determined in design stage of product </a:t>
            </a:r>
          </a:p>
          <a:p>
            <a:pPr marL="1273175" lvl="2" indent="-247650" eaLnBrk="1" hangingPunct="1">
              <a:lnSpc>
                <a:spcPct val="90000"/>
              </a:lnSpc>
            </a:pPr>
            <a:r>
              <a:rPr lang="en-US" sz="2800" smtClean="0"/>
              <a:t>can't be adjusted by user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Pages>0</Pages>
  <Words>1819</Words>
  <Characters>0</Characters>
  <Application>Microsoft Office PowerPoint</Application>
  <PresentationFormat>Custom</PresentationFormat>
  <Lines>0</Lines>
  <Paragraphs>342</Paragraphs>
  <Slides>31</Slides>
  <Notes>18</Notes>
  <HiddenSlides>0</HiddenSlides>
  <MMClips>4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Arial Italic</vt:lpstr>
      <vt:lpstr>Calibri</vt:lpstr>
      <vt:lpstr>Courier New</vt:lpstr>
      <vt:lpstr>Gill Sans</vt:lpstr>
      <vt:lpstr>Helvetica</vt:lpstr>
      <vt:lpstr>Lucida Grande</vt:lpstr>
      <vt:lpstr>Times New Roman</vt:lpstr>
      <vt:lpstr>Times New Roman Italic</vt:lpstr>
      <vt:lpstr>Wingdings</vt:lpstr>
      <vt:lpstr>ヒラギノ角ゴ Pro W3</vt:lpstr>
      <vt:lpstr>ヒラギノ角ゴ ProN W3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PowerPoint Presentation</vt:lpstr>
      <vt:lpstr>Background</vt:lpstr>
      <vt:lpstr>Phaser, Wah-Wah, Flanger</vt:lpstr>
      <vt:lpstr>How phasing works</vt:lpstr>
      <vt:lpstr>Phase response</vt:lpstr>
      <vt:lpstr>Phase response</vt:lpstr>
      <vt:lpstr>Phase response</vt:lpstr>
      <vt:lpstr>Notches</vt:lpstr>
      <vt:lpstr>Allpass filters</vt:lpstr>
      <vt:lpstr>First order allpass filter</vt:lpstr>
      <vt:lpstr>Allpass filtering</vt:lpstr>
      <vt:lpstr>Allpass filtering</vt:lpstr>
      <vt:lpstr>Allpass filtering</vt:lpstr>
      <vt:lpstr>Allpass and notches</vt:lpstr>
      <vt:lpstr>Allpass filter phase and phaser notch locations. Center frequency 1kHz, sampling frequency 44.1kHz. a, b, c and d represent 1, 2, 3 and 4 second order sections</vt:lpstr>
      <vt:lpstr>Notch spacing</vt:lpstr>
      <vt:lpstr>Notch spacing</vt:lpstr>
      <vt:lpstr>Notch spacing</vt:lpstr>
      <vt:lpstr>Notch spacing</vt:lpstr>
      <vt:lpstr>Notch spacing</vt:lpstr>
      <vt:lpstr>Notch spacing</vt:lpstr>
      <vt:lpstr>Sweeping notches</vt:lpstr>
      <vt:lpstr>Common parameters</vt:lpstr>
      <vt:lpstr>Common parameters</vt:lpstr>
      <vt:lpstr>Feedback / regeneration</vt:lpstr>
      <vt:lpstr>Alternate implementations (1)</vt:lpstr>
      <vt:lpstr>Alternate implementations (2)</vt:lpstr>
      <vt:lpstr>Stereo phasing</vt:lpstr>
      <vt:lpstr>Phaser C++ code</vt:lpstr>
      <vt:lpstr>Phaser C++ code</vt:lpstr>
      <vt:lpstr>Allpass filter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23</cp:revision>
  <cp:lastPrinted>2015-01-30T18:26:41Z</cp:lastPrinted>
  <dcterms:modified xsi:type="dcterms:W3CDTF">2015-01-30T18:43:36Z</dcterms:modified>
</cp:coreProperties>
</file>