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4" r:id="rId6"/>
    <p:sldId id="265" r:id="rId7"/>
    <p:sldId id="258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>
        <p:scale>
          <a:sx n="67" d="100"/>
          <a:sy n="67" d="100"/>
        </p:scale>
        <p:origin x="96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6" y="56561"/>
            <a:ext cx="10335704" cy="824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31216"/>
            <a:ext cx="11792932" cy="5533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uce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6062"/>
          </a:xfrm>
        </p:spPr>
        <p:txBody>
          <a:bodyPr/>
          <a:lstStyle/>
          <a:p>
            <a:r>
              <a:rPr lang="en-GB" dirty="0"/>
              <a:t>Getting Started –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Edit the process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987956"/>
            <a:ext cx="11918949" cy="55761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9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Final process block generates random numbers for each sample:</a:t>
            </a:r>
            <a:endParaRPr lang="en-GB" sz="19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>
                <a:solidFill>
                  <a:srgbClr val="2B91AF"/>
                </a:solidFill>
                <a:latin typeface="Cascadia Mono" panose="020B0609020000020004" pitchFamily="49" charset="0"/>
              </a:rPr>
              <a:t>HelloWorldv1AudioProcessor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9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  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it-IT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it-IT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it-IT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1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2.0 * (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(</a:t>
            </a:r>
            <a:r>
              <a:rPr lang="en-GB" sz="19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 - 1.0;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Audio samples represented as numbers between -1 and +1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rand() </a:t>
            </a:r>
            <a:r>
              <a:rPr lang="en-GB" sz="1900" dirty="0">
                <a:solidFill>
                  <a:srgbClr val="4A4A4A"/>
                </a:solidFill>
                <a:latin typeface="Calibri" panose="020F0502020204030204"/>
                <a:ea typeface="Times New Roman" panose="02020603050405020304" pitchFamily="18" charset="0"/>
              </a:rPr>
              <a:t>returns pseudorandom integer between 0 and </a:t>
            </a:r>
            <a:r>
              <a:rPr lang="en-GB" sz="19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(</a:t>
            </a:r>
            <a:r>
              <a:rPr lang="en-GB" sz="19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is a double precision, real number between 0 and 1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2.0 * (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(</a:t>
            </a:r>
            <a:r>
              <a:rPr lang="en-GB" sz="19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 - 1.0 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is double precision, real number between -1 and +1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kumimoji="0" lang="en-GB" sz="1900" b="0" i="0" u="none" strike="noStrike" kern="120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1" y="1253490"/>
            <a:ext cx="11803379" cy="47015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Should have a simple stand-alone plug-in that just produces noise</a:t>
            </a:r>
            <a:endParaRPr lang="en-GB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BC79A-290A-FCDE-3287-8B6116E3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99" y="2123252"/>
            <a:ext cx="5237282" cy="46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the tools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915" y="1356461"/>
            <a:ext cx="9955454" cy="52441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3200" dirty="0"/>
              <a:t>Download and install Visual Studio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dirty="0"/>
              <a:t>We will do everything in Windows with Visual Studio 2022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400" dirty="0"/>
              <a:t>you can use different development environment and 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dirty="0"/>
              <a:t>You can do basic installation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400" dirty="0"/>
              <a:t>we will only do C++ coding for Windows applications for now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3200" dirty="0"/>
              <a:t>Download JUCE from </a:t>
            </a:r>
            <a:r>
              <a:rPr lang="en-GB" sz="3200" dirty="0">
                <a:hlinkClick r:id="rId2"/>
              </a:rPr>
              <a:t>https://juce.com/download/</a:t>
            </a:r>
            <a:endParaRPr lang="en-GB" sz="32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b="0" i="0" dirty="0">
                <a:solidFill>
                  <a:srgbClr val="180C28"/>
                </a:solidFill>
                <a:effectLst/>
              </a:rPr>
              <a:t>Unpack JUCE folder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b="0" i="0" dirty="0">
                <a:solidFill>
                  <a:srgbClr val="180C28"/>
                </a:solidFill>
                <a:effectLst/>
              </a:rPr>
              <a:t>Put it in some location on your computer</a:t>
            </a:r>
            <a:endParaRPr lang="en-GB" sz="2800" dirty="0">
              <a:solidFill>
                <a:srgbClr val="180C28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400" b="0" i="0" dirty="0">
                <a:solidFill>
                  <a:srgbClr val="180C28"/>
                </a:solidFill>
                <a:effectLst/>
              </a:rPr>
              <a:t>I put it in C:/Program Files</a:t>
            </a:r>
            <a:endParaRPr lang="en-GB" sz="2400" dirty="0"/>
          </a:p>
          <a:p>
            <a:pPr lvl="1">
              <a:spcAft>
                <a:spcPts val="300"/>
              </a:spcAft>
            </a:pPr>
            <a:endParaRPr lang="en-GB" dirty="0"/>
          </a:p>
        </p:txBody>
      </p:sp>
      <p:pic>
        <p:nvPicPr>
          <p:cNvPr id="1026" name="Picture 2" descr="Microsoft Visual Studio – Oomnitza">
            <a:extLst>
              <a:ext uri="{FF2B5EF4-FFF2-40B4-BE49-F238E27FC236}">
                <a16:creationId xmlns:a16="http://schemas.microsoft.com/office/drawing/2014/main" id="{C3DE0C4A-9CED-E3B3-75C6-7A185DE2A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89" y="1711000"/>
            <a:ext cx="2503994" cy="19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D515E618-E4C4-B4D2-0DA5-5F4A6B1A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2" y="5059001"/>
            <a:ext cx="2311382" cy="8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493-3231-83E0-33CE-55E21D7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up the </a:t>
            </a:r>
            <a:r>
              <a:rPr lang="en-GB" dirty="0" err="1"/>
              <a:t>Projucer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2AE4-79FC-CEB9-D5B4-423E9547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825624"/>
            <a:ext cx="5098027" cy="476290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After downloading </a:t>
            </a:r>
            <a:r>
              <a:rPr lang="en-GB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Juce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, run </a:t>
            </a:r>
            <a:r>
              <a:rPr lang="en-GB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Projucer</a:t>
            </a:r>
            <a:endParaRPr lang="en-GB" sz="20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U</a:t>
            </a: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se global search paths for modules by 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clicking </a:t>
            </a:r>
            <a:r>
              <a:rPr lang="en-GB" sz="16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Modules</a:t>
            </a: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on the left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Then clicking the settings Cog Icon on bottom left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Then</a:t>
            </a:r>
            <a:r>
              <a:rPr lang="en-GB" sz="16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Enable/disable global path for modules...</a:t>
            </a: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</a:t>
            </a:r>
            <a:endParaRPr lang="en-GB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58052-DC6C-E2B6-BCE0-CFE77C71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83" y="902620"/>
            <a:ext cx="6419417" cy="50527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1AD9A-4E84-D315-0130-FD94092D71F8}"/>
              </a:ext>
            </a:extLst>
          </p:cNvPr>
          <p:cNvCxnSpPr>
            <a:cxnSpLocks/>
          </p:cNvCxnSpPr>
          <p:nvPr/>
        </p:nvCxnSpPr>
        <p:spPr>
          <a:xfrm flipV="1">
            <a:off x="5401621" y="2022580"/>
            <a:ext cx="1586575" cy="793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02E80-691F-4215-1ABB-CE180DEECE82}"/>
              </a:ext>
            </a:extLst>
          </p:cNvPr>
          <p:cNvCxnSpPr>
            <a:cxnSpLocks/>
          </p:cNvCxnSpPr>
          <p:nvPr/>
        </p:nvCxnSpPr>
        <p:spPr>
          <a:xfrm flipV="1">
            <a:off x="5554021" y="5299685"/>
            <a:ext cx="1586575" cy="793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39D6B-6734-275E-36A5-5C87FD76905F}"/>
              </a:ext>
            </a:extLst>
          </p:cNvPr>
          <p:cNvCxnSpPr>
            <a:cxnSpLocks/>
          </p:cNvCxnSpPr>
          <p:nvPr/>
        </p:nvCxnSpPr>
        <p:spPr>
          <a:xfrm flipV="1">
            <a:off x="9767225" y="5379418"/>
            <a:ext cx="1586575" cy="793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25D2B6-A56A-CF97-F9C4-A0FD53A382B2}"/>
              </a:ext>
            </a:extLst>
          </p:cNvPr>
          <p:cNvSpPr txBox="1"/>
          <p:nvPr/>
        </p:nvSpPr>
        <p:spPr>
          <a:xfrm>
            <a:off x="5153065" y="28158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0D477-C120-85E4-1753-3C5AF919D996}"/>
              </a:ext>
            </a:extLst>
          </p:cNvPr>
          <p:cNvSpPr txBox="1"/>
          <p:nvPr/>
        </p:nvSpPr>
        <p:spPr>
          <a:xfrm>
            <a:off x="5286564" y="60081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1C375-7A04-5ADF-64B8-F5FECD4182E7}"/>
              </a:ext>
            </a:extLst>
          </p:cNvPr>
          <p:cNvSpPr txBox="1"/>
          <p:nvPr/>
        </p:nvSpPr>
        <p:spPr>
          <a:xfrm>
            <a:off x="9490914" y="61248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8543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493-3231-83E0-33CE-55E21D7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up the </a:t>
            </a:r>
            <a:r>
              <a:rPr lang="en-GB" dirty="0" err="1"/>
              <a:t>Projucer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2AE4-79FC-CEB9-D5B4-423E9547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825624"/>
            <a:ext cx="7117912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Global paths need to be set in </a:t>
            </a:r>
            <a:r>
              <a:rPr lang="en-GB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Projucer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app</a:t>
            </a:r>
            <a:endParaRPr lang="en-GB" sz="20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Navigate to menu item </a:t>
            </a:r>
            <a:r>
              <a:rPr lang="en-GB" sz="2000" b="1" dirty="0" err="1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Projucer</a:t>
            </a:r>
            <a:r>
              <a:rPr lang="en-GB" sz="20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&gt; Global Search Paths</a:t>
            </a: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on MacOS or </a:t>
            </a:r>
            <a:r>
              <a:rPr lang="en-GB" sz="20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File &gt; Global Search Paths</a:t>
            </a: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on Windows and Linux</a:t>
            </a:r>
            <a:endParaRPr lang="en-GB" sz="20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Open global paths and set them to the right locations</a:t>
            </a:r>
            <a:endParaRPr lang="en-GB" sz="20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I needed to reset global paths for JUCE and JUCE modules</a:t>
            </a:r>
            <a:endParaRPr lang="en-GB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DEB5A-EF31-CC04-E66A-C20A0D3B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12" y="594774"/>
            <a:ext cx="4810188" cy="56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7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4FC7-3F19-EAF6-5ED6-EA44C568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AA79-7390-49DC-CDB3-1DD958E0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1959"/>
            <a:ext cx="5522734" cy="4917172"/>
          </a:xfrm>
        </p:spPr>
        <p:txBody>
          <a:bodyPr>
            <a:normAutofit/>
          </a:bodyPr>
          <a:lstStyle/>
          <a:p>
            <a:r>
              <a:rPr lang="en-GB" sz="180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Projucer</a:t>
            </a:r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automatically generates different starter files depending on what you want to create</a:t>
            </a:r>
          </a:p>
          <a:p>
            <a:r>
              <a:rPr lang="en-GB" sz="18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Select Plug-In -&gt; Basic 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We will develop a basic audio plugin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Give the project a name like ‘Hello World v1’ in the Project Name text field. 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Make sure your development environment is selected under Exporters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Click the Create Project…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79AB8-6230-845F-EF81-8C1771E1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951901"/>
            <a:ext cx="6776720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4FC7-3F19-EAF6-5ED6-EA44C568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AA79-7390-49DC-CDB3-1DD958E0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1" y="1324466"/>
            <a:ext cx="5938886" cy="553353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Choose a folder for your project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should now see this ‘Hello World v1’ folder in the project folder</a:t>
            </a:r>
          </a:p>
          <a:p>
            <a:endParaRPr lang="en-GB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Projucer</a:t>
            </a:r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also displays a new screen now</a:t>
            </a:r>
          </a:p>
          <a:p>
            <a:pPr lvl="1"/>
            <a:r>
              <a:rPr lang="en-GB" sz="14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File Explorer</a:t>
            </a:r>
          </a:p>
          <a:p>
            <a:pPr lvl="1"/>
            <a:r>
              <a:rPr lang="en-GB" sz="14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Modules</a:t>
            </a:r>
          </a:p>
          <a:p>
            <a:pPr lvl="1"/>
            <a:r>
              <a:rPr lang="en-GB" sz="14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Exporters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64942-C2E2-0E0C-93AC-304CDA52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15" y="419100"/>
            <a:ext cx="6101984" cy="4275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84CC9-112A-F213-8686-1DB7C4E4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8" y="2398029"/>
            <a:ext cx="5429951" cy="28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368-8085-2DD0-ABE2-0981A23F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47E7-1743-E004-408D-A04A4640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31216"/>
            <a:ext cx="4854804" cy="5533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settings by clicking Settings Icon or selecting View -&gt; Show Project Settings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elect Standalone (not VST3) as plugin format</a:t>
            </a:r>
          </a:p>
          <a:p>
            <a:pPr marL="447675" lvl="1" indent="-180975">
              <a:lnSpc>
                <a:spcPct val="100000"/>
              </a:lnSpc>
            </a:pPr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Audio plugin can be placed on a channel in your DAW</a:t>
            </a:r>
          </a:p>
          <a:p>
            <a:pPr marL="447675" lvl="1" indent="-180975">
              <a:lnSpc>
                <a:spcPct val="100000"/>
              </a:lnSpc>
            </a:pPr>
            <a:r>
              <a:rPr lang="en-GB" sz="1800" dirty="0">
                <a:solidFill>
                  <a:srgbClr val="4A4A4A"/>
                </a:solidFill>
                <a:ea typeface="Times New Roman" panose="02020603050405020304" pitchFamily="18" charset="0"/>
              </a:rPr>
              <a:t>However, a </a:t>
            </a:r>
            <a:r>
              <a:rPr lang="en-GB" sz="1800" i="1" dirty="0">
                <a:solidFill>
                  <a:srgbClr val="4A4A4A"/>
                </a:solidFill>
                <a:ea typeface="Times New Roman" panose="02020603050405020304" pitchFamily="18" charset="0"/>
              </a:rPr>
              <a:t>standalone</a:t>
            </a:r>
            <a:r>
              <a:rPr lang="en-GB" sz="1800" dirty="0">
                <a:solidFill>
                  <a:srgbClr val="4A4A4A"/>
                </a:solidFill>
                <a:ea typeface="Times New Roman" panose="02020603050405020304" pitchFamily="18" charset="0"/>
              </a:rPr>
              <a:t> Audio Plugin can run as an application, outside a DAW</a:t>
            </a:r>
            <a:endParaRPr lang="en-US" sz="1800" dirty="0">
              <a:solidFill>
                <a:srgbClr val="4A4A4A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-180975">
              <a:lnSpc>
                <a:spcPct val="100000"/>
              </a:lnSpc>
            </a:pPr>
            <a:r>
              <a:rPr lang="en-US" sz="1800" dirty="0">
                <a:solidFill>
                  <a:srgbClr val="4A4A4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Standalone allows you to create a plug-in that doesn’t need a host to run</a:t>
            </a:r>
            <a:endParaRPr lang="en-US" sz="1800" dirty="0">
              <a:solidFill>
                <a:srgbClr val="4A4A4A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Leave the other settings unchanged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B74C3-5D9D-EB95-6306-3C4F6B58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74" y="993097"/>
            <a:ext cx="7150126" cy="49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Auto-generated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2235"/>
            <a:ext cx="6016896" cy="5755063"/>
          </a:xfrm>
        </p:spPr>
        <p:txBody>
          <a:bodyPr>
            <a:noAutofit/>
          </a:bodyPr>
          <a:lstStyle/>
          <a:p>
            <a:r>
              <a:rPr lang="en-GB" sz="2400" dirty="0"/>
              <a:t>Four auto-generated files in source folder:</a:t>
            </a:r>
          </a:p>
          <a:p>
            <a:pPr lvl="1"/>
            <a:r>
              <a:rPr lang="en-GB" sz="2000" dirty="0"/>
              <a:t>PluginEditor.cpp</a:t>
            </a:r>
          </a:p>
          <a:p>
            <a:pPr lvl="1"/>
            <a:r>
              <a:rPr lang="en-GB" sz="2000" dirty="0" err="1"/>
              <a:t>PluginEditor.h</a:t>
            </a:r>
            <a:endParaRPr lang="en-GB" sz="2000" dirty="0"/>
          </a:p>
          <a:p>
            <a:pPr lvl="1"/>
            <a:r>
              <a:rPr lang="en-GB" sz="2000" dirty="0"/>
              <a:t>PluginProcessor.cpp</a:t>
            </a:r>
          </a:p>
          <a:p>
            <a:pPr lvl="1"/>
            <a:r>
              <a:rPr lang="en-GB" sz="2000" dirty="0" err="1"/>
              <a:t>PluginProcessor.h</a:t>
            </a:r>
            <a:endParaRPr lang="en-GB" sz="2000" dirty="0"/>
          </a:p>
          <a:p>
            <a:r>
              <a:rPr lang="en-GB" sz="2400" dirty="0"/>
              <a:t>Open PluginProcessor.cpp file in your IDE</a:t>
            </a: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Scroll down until you reach </a:t>
            </a:r>
            <a:r>
              <a:rPr lang="en-GB" sz="24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processBlock</a:t>
            </a:r>
            <a:endParaRPr lang="en-GB" sz="24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When JUCE auto-generated project files, a buffer array was created</a:t>
            </a:r>
            <a:endParaRPr lang="en-GB" sz="24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This array of samples depends on block size set in your DAW</a:t>
            </a:r>
          </a:p>
          <a:p>
            <a:pPr lvl="1"/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If your block size is set to 512 samples, array will have length 512 </a:t>
            </a: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Delete all code between brackets</a:t>
            </a: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8C7197-B9A6-E67F-EE0B-C6B1E6CE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896" y="551468"/>
            <a:ext cx="6175104" cy="54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Edit the process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38" y="1193230"/>
            <a:ext cx="11705253" cy="52531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Write this code into your process block:</a:t>
            </a:r>
            <a:endParaRPr lang="en-GB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  for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2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  { }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100" dirty="0">
              <a:solidFill>
                <a:srgbClr val="141414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1125"/>
              </a:spcAft>
              <a:buFont typeface="+mj-lt"/>
              <a:buAutoNum type="arabicPeriod"/>
            </a:pPr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Loops through channels of input data</a:t>
            </a:r>
            <a:endParaRPr lang="en-GB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lvl="1" algn="just">
              <a:spcAft>
                <a:spcPts val="1125"/>
              </a:spcAft>
            </a:pPr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Typically 0 is left channel and 1 is right channel for stereo audio</a:t>
            </a:r>
            <a:endParaRPr lang="en-GB" dirty="0">
              <a:effectLst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1125"/>
              </a:spcAft>
              <a:buFont typeface="+mj-lt"/>
              <a:buAutoNum type="arabicPeriod"/>
            </a:pPr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For every channel, iterates through audio buffer but doesn’t change anything</a:t>
            </a:r>
          </a:p>
          <a:p>
            <a:pPr lvl="1" algn="just">
              <a:spcAft>
                <a:spcPts val="1125"/>
              </a:spcAft>
            </a:pPr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We will use for loop to change value of each sample in the array</a:t>
            </a:r>
            <a:endParaRPr lang="en-GB" dirty="0">
              <a:effectLst/>
              <a:ea typeface="Times New Roman" panose="02020603050405020304" pitchFamily="18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897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Cascadia Mono</vt:lpstr>
      <vt:lpstr>Courier New</vt:lpstr>
      <vt:lpstr>Roboto</vt:lpstr>
      <vt:lpstr>Times New Roman</vt:lpstr>
      <vt:lpstr>Wingdings</vt:lpstr>
      <vt:lpstr>Office Theme</vt:lpstr>
      <vt:lpstr>Getting Started – Hello world</vt:lpstr>
      <vt:lpstr>Get the tools </vt:lpstr>
      <vt:lpstr>Setting up the Projucer</vt:lpstr>
      <vt:lpstr>Setting up the Projucer</vt:lpstr>
      <vt:lpstr>The project type</vt:lpstr>
      <vt:lpstr>The project type</vt:lpstr>
      <vt:lpstr>Overview</vt:lpstr>
      <vt:lpstr>Auto-generated code</vt:lpstr>
      <vt:lpstr>Edit the process block</vt:lpstr>
      <vt:lpstr>Edit the process block</vt:lpstr>
      <vt:lpstr>Build and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9</cp:revision>
  <dcterms:created xsi:type="dcterms:W3CDTF">2023-06-19T06:32:32Z</dcterms:created>
  <dcterms:modified xsi:type="dcterms:W3CDTF">2024-01-27T12:13:56Z</dcterms:modified>
</cp:coreProperties>
</file>