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3" r:id="rId4"/>
    <p:sldId id="289" r:id="rId5"/>
    <p:sldId id="292" r:id="rId6"/>
    <p:sldId id="290" r:id="rId7"/>
    <p:sldId id="2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09" autoAdjust="0"/>
    <p:restoredTop sz="86410"/>
  </p:normalViewPr>
  <p:slideViewPr>
    <p:cSldViewPr snapToGrid="0">
      <p:cViewPr varScale="1">
        <p:scale>
          <a:sx n="36" d="100"/>
          <a:sy n="36" d="100"/>
        </p:scale>
        <p:origin x="53" y="1930"/>
      </p:cViewPr>
      <p:guideLst/>
    </p:cSldViewPr>
  </p:slideViewPr>
  <p:outlineViewPr>
    <p:cViewPr>
      <p:scale>
        <a:sx n="33" d="100"/>
        <a:sy n="33" d="100"/>
      </p:scale>
      <p:origin x="0" y="-269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991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7CCF-3B53-4F90-977B-B099D72D42DC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DB78B-1C29-47A0-98D1-C458191ECD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uce.com/master/classMidiBuffer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uce.com/master/classMidiBuffer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uce.com/master/classMidiBuffer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uce.com/master/classMidiBuffer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c17593531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40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80C28"/>
                </a:solidFill>
                <a:effectLst/>
                <a:latin typeface="Open Sans" panose="020B0606030504020204" pitchFamily="34" charset="0"/>
              </a:rPr>
              <a:t>create a new </a:t>
            </a:r>
            <a:r>
              <a:rPr lang="en-GB" b="1" i="0" u="none" strike="noStrike" dirty="0" err="1">
                <a:solidFill>
                  <a:srgbClr val="441EAE"/>
                </a:solidFill>
                <a:effectLst/>
                <a:latin typeface="Open Sans" panose="020B0606030504020204" pitchFamily="34" charset="0"/>
                <a:hlinkClick r:id="rId3" tooltip="Holds a sequence of time-stamped midi events."/>
              </a:rPr>
              <a:t>MidiBuffer</a:t>
            </a:r>
            <a:r>
              <a:rPr lang="en-GB" b="0" i="0" dirty="0">
                <a:solidFill>
                  <a:srgbClr val="180C28"/>
                </a:solidFill>
                <a:effectLst/>
                <a:latin typeface="Open Sans" panose="020B0606030504020204" pitchFamily="34" charset="0"/>
              </a:rPr>
              <a:t> object called </a:t>
            </a:r>
            <a:r>
              <a:rPr lang="en-GB" dirty="0" err="1"/>
              <a:t>processedMidi</a:t>
            </a:r>
            <a:r>
              <a:rPr lang="en-GB" b="0" i="0" dirty="0">
                <a:solidFill>
                  <a:srgbClr val="180C28"/>
                </a:solidFill>
                <a:effectLst/>
                <a:latin typeface="Open Sans" panose="020B0606030504020204" pitchFamily="34" charset="0"/>
              </a:rPr>
              <a:t> and append our modified MIDI signals to this new buffer before swapping it with the original at the end (this avoids direct modification problems).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210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80C28"/>
                </a:solidFill>
                <a:effectLst/>
                <a:latin typeface="Open Sans" panose="020B0606030504020204" pitchFamily="34" charset="0"/>
              </a:rPr>
              <a:t>create a new </a:t>
            </a:r>
            <a:r>
              <a:rPr lang="en-GB" b="1" i="0" u="none" strike="noStrike" dirty="0" err="1">
                <a:solidFill>
                  <a:srgbClr val="441EAE"/>
                </a:solidFill>
                <a:effectLst/>
                <a:latin typeface="Open Sans" panose="020B0606030504020204" pitchFamily="34" charset="0"/>
                <a:hlinkClick r:id="rId3" tooltip="Holds a sequence of time-stamped midi events."/>
              </a:rPr>
              <a:t>MidiBuffer</a:t>
            </a:r>
            <a:r>
              <a:rPr lang="en-GB" b="0" i="0" dirty="0">
                <a:solidFill>
                  <a:srgbClr val="180C28"/>
                </a:solidFill>
                <a:effectLst/>
                <a:latin typeface="Open Sans" panose="020B0606030504020204" pitchFamily="34" charset="0"/>
              </a:rPr>
              <a:t> object called </a:t>
            </a:r>
            <a:r>
              <a:rPr lang="en-GB" dirty="0" err="1"/>
              <a:t>processedMidi</a:t>
            </a:r>
            <a:r>
              <a:rPr lang="en-GB" b="0" i="0" dirty="0">
                <a:solidFill>
                  <a:srgbClr val="180C28"/>
                </a:solidFill>
                <a:effectLst/>
                <a:latin typeface="Open Sans" panose="020B0606030504020204" pitchFamily="34" charset="0"/>
              </a:rPr>
              <a:t> and append our modified MIDI signals to this new buffer before swapping it with the original at the end (this avoids direct modification problems).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545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80C28"/>
                </a:solidFill>
                <a:effectLst/>
                <a:latin typeface="Open Sans" panose="020B0606030504020204" pitchFamily="34" charset="0"/>
              </a:rPr>
              <a:t>create a new </a:t>
            </a:r>
            <a:r>
              <a:rPr lang="en-GB" b="1" i="0" u="none" strike="noStrike" dirty="0" err="1">
                <a:solidFill>
                  <a:srgbClr val="441EAE"/>
                </a:solidFill>
                <a:effectLst/>
                <a:latin typeface="Open Sans" panose="020B0606030504020204" pitchFamily="34" charset="0"/>
                <a:hlinkClick r:id="rId3" tooltip="Holds a sequence of time-stamped midi events."/>
              </a:rPr>
              <a:t>MidiBuffer</a:t>
            </a:r>
            <a:r>
              <a:rPr lang="en-GB" b="0" i="0" dirty="0">
                <a:solidFill>
                  <a:srgbClr val="180C28"/>
                </a:solidFill>
                <a:effectLst/>
                <a:latin typeface="Open Sans" panose="020B0606030504020204" pitchFamily="34" charset="0"/>
              </a:rPr>
              <a:t> object called </a:t>
            </a:r>
            <a:r>
              <a:rPr lang="en-GB" dirty="0" err="1"/>
              <a:t>processedMidi</a:t>
            </a:r>
            <a:r>
              <a:rPr lang="en-GB" b="0" i="0" dirty="0">
                <a:solidFill>
                  <a:srgbClr val="180C28"/>
                </a:solidFill>
                <a:effectLst/>
                <a:latin typeface="Open Sans" panose="020B0606030504020204" pitchFamily="34" charset="0"/>
              </a:rPr>
              <a:t> and append our modified MIDI signals to this new buffer before swapping it with the original at the end (this avoids direct modification problems).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288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80C28"/>
                </a:solidFill>
                <a:effectLst/>
                <a:latin typeface="Open Sans" panose="020B0606030504020204" pitchFamily="34" charset="0"/>
              </a:rPr>
              <a:t>create a new </a:t>
            </a:r>
            <a:r>
              <a:rPr lang="en-GB" b="1" i="0" u="none" strike="noStrike" dirty="0" err="1">
                <a:solidFill>
                  <a:srgbClr val="441EAE"/>
                </a:solidFill>
                <a:effectLst/>
                <a:latin typeface="Open Sans" panose="020B0606030504020204" pitchFamily="34" charset="0"/>
                <a:hlinkClick r:id="rId3" tooltip="Holds a sequence of time-stamped midi events."/>
              </a:rPr>
              <a:t>MidiBuffer</a:t>
            </a:r>
            <a:r>
              <a:rPr lang="en-GB" b="0" i="0" dirty="0">
                <a:solidFill>
                  <a:srgbClr val="180C28"/>
                </a:solidFill>
                <a:effectLst/>
                <a:latin typeface="Open Sans" panose="020B0606030504020204" pitchFamily="34" charset="0"/>
              </a:rPr>
              <a:t> object called </a:t>
            </a:r>
            <a:r>
              <a:rPr lang="en-GB" dirty="0" err="1"/>
              <a:t>processedMidi</a:t>
            </a:r>
            <a:r>
              <a:rPr lang="en-GB" b="0" i="0" dirty="0">
                <a:solidFill>
                  <a:srgbClr val="180C28"/>
                </a:solidFill>
                <a:effectLst/>
                <a:latin typeface="Open Sans" panose="020B0606030504020204" pitchFamily="34" charset="0"/>
              </a:rPr>
              <a:t> and append our modified MIDI signals to this new buffer before swapping it with the original at the end (this avoids direct modification problems).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35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9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9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2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2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237-4CDD-24B6-534F-6B3C65202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Arpeggiator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D648E-4FF9-A468-68A8-64FDD0BF7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67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Arpeggiator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67" y="1148316"/>
            <a:ext cx="11126973" cy="562462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FF"/>
                </a:solidFill>
                <a:latin typeface="myriad-pro"/>
              </a:rPr>
              <a:t>Chord</a:t>
            </a:r>
            <a:r>
              <a:rPr lang="en-GB" dirty="0">
                <a:solidFill>
                  <a:srgbClr val="555555"/>
                </a:solidFill>
                <a:latin typeface="myriad-pro"/>
              </a:rPr>
              <a:t>: </a:t>
            </a:r>
            <a:r>
              <a:rPr lang="en-GB" b="0" i="0" dirty="0">
                <a:solidFill>
                  <a:srgbClr val="555555"/>
                </a:solidFill>
                <a:effectLst/>
                <a:latin typeface="myriad-pro"/>
              </a:rPr>
              <a:t>any harmonic set of pitches/frequencies consisting of multiple notes played together</a:t>
            </a:r>
          </a:p>
          <a:p>
            <a:r>
              <a:rPr lang="en-GB" dirty="0">
                <a:solidFill>
                  <a:srgbClr val="0000FF"/>
                </a:solidFill>
                <a:latin typeface="myriad-pro"/>
              </a:rPr>
              <a:t>Broken chord</a:t>
            </a:r>
            <a:r>
              <a:rPr lang="en-GB" dirty="0">
                <a:solidFill>
                  <a:srgbClr val="555555"/>
                </a:solidFill>
                <a:latin typeface="myriad-pro"/>
              </a:rPr>
              <a:t>: notes overlap, but not played together</a:t>
            </a:r>
            <a:endParaRPr lang="en-GB" b="0" i="0" dirty="0">
              <a:solidFill>
                <a:srgbClr val="555555"/>
              </a:solidFill>
              <a:effectLst/>
              <a:latin typeface="myriad-pro"/>
            </a:endParaRPr>
          </a:p>
          <a:p>
            <a:r>
              <a:rPr lang="en-GB" b="0" i="0" dirty="0">
                <a:solidFill>
                  <a:srgbClr val="0000FF"/>
                </a:solidFill>
                <a:effectLst/>
                <a:latin typeface="myriad-pro"/>
              </a:rPr>
              <a:t>Arpeggio</a:t>
            </a:r>
            <a:r>
              <a:rPr lang="en-GB" b="0" i="0" dirty="0">
                <a:solidFill>
                  <a:srgbClr val="555555"/>
                </a:solidFill>
                <a:effectLst/>
                <a:latin typeface="myriad-pro"/>
              </a:rPr>
              <a:t> is chord played one note at a time</a:t>
            </a:r>
          </a:p>
          <a:p>
            <a:r>
              <a:rPr lang="en-GB" dirty="0"/>
              <a:t>Arpeggiator</a:t>
            </a:r>
            <a:r>
              <a:rPr lang="en-GB" dirty="0">
                <a:solidFill>
                  <a:srgbClr val="555555"/>
                </a:solidFill>
                <a:latin typeface="myriad-pro"/>
              </a:rPr>
              <a:t> </a:t>
            </a:r>
          </a:p>
          <a:p>
            <a:pPr marL="538163" lvl="1" indent="-177800">
              <a:lnSpc>
                <a:spcPct val="100000"/>
              </a:lnSpc>
            </a:pPr>
            <a:r>
              <a:rPr lang="en-GB" b="0" i="0" dirty="0">
                <a:solidFill>
                  <a:srgbClr val="555555"/>
                </a:solidFill>
                <a:effectLst/>
                <a:latin typeface="myriad-pro"/>
              </a:rPr>
              <a:t>Common </a:t>
            </a:r>
            <a:r>
              <a:rPr lang="en-GB" dirty="0"/>
              <a:t>MIDI plugin that can be inserted on software instrument or MIDI track in DAW to modify incoming MIDI signals</a:t>
            </a:r>
          </a:p>
          <a:p>
            <a:pPr marL="538163" lvl="1" indent="-177800">
              <a:lnSpc>
                <a:spcPct val="100000"/>
              </a:lnSpc>
            </a:pPr>
            <a:r>
              <a:rPr lang="en-GB" dirty="0"/>
              <a:t>Turns midi input chords into arpeggio</a:t>
            </a:r>
          </a:p>
          <a:p>
            <a:pPr marL="538163" lvl="1" indent="-177800">
              <a:lnSpc>
                <a:spcPct val="100000"/>
              </a:lnSpc>
            </a:pPr>
            <a:r>
              <a:rPr lang="en-GB" dirty="0"/>
              <a:t>No audio processing</a:t>
            </a:r>
          </a:p>
          <a:p>
            <a:endParaRPr lang="en-GB" dirty="0"/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C9A97B-62B2-F7B3-4DE4-7E75645A9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" t="6437" r="3864" b="10798"/>
          <a:stretch/>
        </p:blipFill>
        <p:spPr bwMode="auto">
          <a:xfrm>
            <a:off x="5674498" y="4012276"/>
            <a:ext cx="6580798" cy="28457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5311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59" y="906344"/>
            <a:ext cx="11815482" cy="57124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GB" sz="2400" dirty="0"/>
              <a:t>define private member variables in </a:t>
            </a:r>
            <a:r>
              <a:rPr lang="en-GB" sz="2400" dirty="0" err="1"/>
              <a:t>pluginprocessor.h</a:t>
            </a:r>
            <a:r>
              <a:rPr lang="en-GB" sz="2400" dirty="0"/>
              <a:t> to implement arpeggiator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GB" sz="2000" dirty="0" err="1"/>
              <a:t>SortedSet</a:t>
            </a:r>
            <a:r>
              <a:rPr lang="en-GB" sz="2000" dirty="0"/>
              <a:t> object holds set of unique int variables according to sorting rule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GB" sz="2000" dirty="0"/>
              <a:t>Allows us to reorder MIDI notes efficiently to produce desired musical patterns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GB" sz="24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GB" sz="24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GB" sz="24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GB" sz="24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GB" sz="24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GB" sz="2400" dirty="0"/>
              <a:t>In class constructor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GB" sz="2000" dirty="0"/>
              <a:t>initialise plugin without audio bus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GB" sz="2000" dirty="0"/>
              <a:t>add parameter for arpeggiator speed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C19D4-EE5E-B449-6AEB-F3DFEEE5594D}"/>
              </a:ext>
            </a:extLst>
          </p:cNvPr>
          <p:cNvSpPr txBox="1"/>
          <p:nvPr/>
        </p:nvSpPr>
        <p:spPr>
          <a:xfrm>
            <a:off x="549142" y="5263086"/>
            <a:ext cx="11403799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GB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AudioProcessor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BusesProperties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addParameter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(speed =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"speed"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,1},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 "Arpeggiator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s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peed"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0.0, 1.0, 0.5));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87889-0FC7-C12A-4B43-DB3F8D7B9518}"/>
              </a:ext>
            </a:extLst>
          </p:cNvPr>
          <p:cNvSpPr txBox="1"/>
          <p:nvPr/>
        </p:nvSpPr>
        <p:spPr>
          <a:xfrm>
            <a:off x="2035629" y="2052083"/>
            <a:ext cx="5780314" cy="1946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: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AudioParameterFloat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* speed;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currentNote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lastNoteValue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;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time;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rate;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SortedSet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&gt; notes;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E81236-5688-4313-1DF6-F9AA7CFC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prepareToPlay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B5AA335-1D61-87AC-88C6-67E0A5A3B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3" y="1235529"/>
            <a:ext cx="11936187" cy="562247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initialise variables to prepare for subsequent processing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First, empty </a:t>
            </a:r>
            <a:r>
              <a:rPr lang="en-GB" dirty="0" err="1"/>
              <a:t>SortedSet</a:t>
            </a:r>
            <a:r>
              <a:rPr lang="en-GB" dirty="0"/>
              <a:t> of MIDI note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/>
              <a:t>currentNote</a:t>
            </a:r>
            <a:r>
              <a:rPr lang="en-GB" dirty="0"/>
              <a:t> temporarily holds current index for </a:t>
            </a:r>
            <a:r>
              <a:rPr lang="en-GB" dirty="0" err="1"/>
              <a:t>SortedSet</a:t>
            </a:r>
            <a:r>
              <a:rPr lang="en-GB" dirty="0"/>
              <a:t> of notes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err="1"/>
              <a:t>lastNoteValue</a:t>
            </a:r>
            <a:r>
              <a:rPr lang="en-GB" dirty="0"/>
              <a:t> temporarily holds previous index to be able to stop note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/>
              <a:t>time</a:t>
            </a:r>
            <a:r>
              <a:rPr lang="en-GB" dirty="0"/>
              <a:t> keeps track of note duration with respect to buffer size and sample rate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/>
              <a:t>rate</a:t>
            </a:r>
            <a:r>
              <a:rPr lang="en-GB" dirty="0"/>
              <a:t> stores current sample rate in a float variable</a:t>
            </a:r>
          </a:p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0041E-7071-7632-6770-D4B1BE599934}"/>
              </a:ext>
            </a:extLst>
          </p:cNvPr>
          <p:cNvSpPr txBox="1"/>
          <p:nvPr/>
        </p:nvSpPr>
        <p:spPr>
          <a:xfrm>
            <a:off x="473530" y="1653865"/>
            <a:ext cx="11598727" cy="23083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notes.clear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currentNote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lastNoteValue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-1;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time = 0;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rate =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static_cast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(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50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59" y="1060516"/>
            <a:ext cx="11815482" cy="5712424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6"/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C19D4-EE5E-B449-6AEB-F3DFEEE5594D}"/>
              </a:ext>
            </a:extLst>
          </p:cNvPr>
          <p:cNvSpPr txBox="1"/>
          <p:nvPr/>
        </p:nvSpPr>
        <p:spPr>
          <a:xfrm>
            <a:off x="267824" y="1385887"/>
            <a:ext cx="11525168" cy="42473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processBlock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AudioBuffer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buffer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MidiBuffer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midi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 pure MIDI plugin shouldn't be provided any audio data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jassert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.getNumChannels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 == 0);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however we use the buffer to get timing information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get note duration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noteDuration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(std::ceil(rate * 0.25f * (0.1f + 1.0f-(*speed))));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metadata : 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midi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msg = metadata.getMessage();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msg.isNoteOn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()) 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notes.add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msg.getNoteNumber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msg.isNoteOff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notes.removeValue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msg.getNoteNumber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midi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85B29-6230-5BCA-1B69-B2DBE24086D7}"/>
              </a:ext>
            </a:extLst>
          </p:cNvPr>
          <p:cNvSpPr txBox="1"/>
          <p:nvPr/>
        </p:nvSpPr>
        <p:spPr>
          <a:xfrm>
            <a:off x="5277450" y="367231"/>
            <a:ext cx="1944000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80C28"/>
                </a:solidFill>
                <a:latin typeface="Open Sans" panose="020B0606030504020204" pitchFamily="34" charset="0"/>
                <a:ea typeface="Times New Roman" panose="02020603050405020304" pitchFamily="18" charset="0"/>
              </a:rPr>
              <a:t>check</a:t>
            </a:r>
            <a:r>
              <a:rPr lang="en-US" sz="2400" dirty="0">
                <a:solidFill>
                  <a:srgbClr val="180C2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it’s MIDI plugin</a:t>
            </a:r>
            <a:endParaRPr lang="en-GB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CD0AE7-6428-8971-3FD2-C6D8EBD2052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510365" y="1198228"/>
            <a:ext cx="1739085" cy="1229957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EEF1C0-7497-390A-A48C-2F283D28BBB9}"/>
              </a:ext>
            </a:extLst>
          </p:cNvPr>
          <p:cNvSpPr txBox="1"/>
          <p:nvPr/>
        </p:nvSpPr>
        <p:spPr>
          <a:xfrm>
            <a:off x="6939887" y="1167521"/>
            <a:ext cx="2190465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80C2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get # samples in block from audio buffer</a:t>
            </a:r>
            <a:endParaRPr lang="en-GB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3F9BA8-DB74-0BFF-9C60-AABEA0F7403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568932" y="2367850"/>
            <a:ext cx="2466188" cy="830997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5B04DC-18CE-557E-8144-8E4FB2017A91}"/>
              </a:ext>
            </a:extLst>
          </p:cNvPr>
          <p:cNvSpPr txBox="1"/>
          <p:nvPr/>
        </p:nvSpPr>
        <p:spPr>
          <a:xfrm>
            <a:off x="3464268" y="1643354"/>
            <a:ext cx="3192125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00000"/>
              </a:lnSpc>
              <a:spcBef>
                <a:spcPts val="300"/>
              </a:spcBef>
            </a:pPr>
            <a:r>
              <a:rPr lang="en-US" sz="2400" dirty="0">
                <a:solidFill>
                  <a:srgbClr val="180C28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get note duration in samples from sample rate &amp; speed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799FAF-9055-2953-D416-F2650D436987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2577348" y="2843683"/>
            <a:ext cx="2482983" cy="830997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E28BCE-880C-FD9E-8FDD-04000144EDBD}"/>
              </a:ext>
            </a:extLst>
          </p:cNvPr>
          <p:cNvSpPr txBox="1"/>
          <p:nvPr/>
        </p:nvSpPr>
        <p:spPr>
          <a:xfrm>
            <a:off x="8535177" y="2677429"/>
            <a:ext cx="3330204" cy="1503381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00000"/>
              </a:lnSpc>
              <a:spcBef>
                <a:spcPts val="300"/>
              </a:spcBef>
            </a:pPr>
            <a:r>
              <a:rPr lang="en-GB" sz="2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all events in </a:t>
            </a:r>
            <a:r>
              <a:rPr lang="en-GB" sz="22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MidiBuffer</a:t>
            </a:r>
            <a:r>
              <a:rPr lang="en-GB" sz="2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add note to </a:t>
            </a:r>
            <a:r>
              <a:rPr lang="en-GB" sz="22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SortedSet</a:t>
            </a:r>
            <a:r>
              <a:rPr lang="en-GB" sz="2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if Note On remove if Note Off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D2F8F4-CE2F-7D5B-BDD6-44EBAB90864E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648256" y="4180810"/>
            <a:ext cx="2552023" cy="527946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1127FB-5103-6F0C-DC8C-4010D59AA6C4}"/>
              </a:ext>
            </a:extLst>
          </p:cNvPr>
          <p:cNvSpPr txBox="1"/>
          <p:nvPr/>
        </p:nvSpPr>
        <p:spPr>
          <a:xfrm>
            <a:off x="2996458" y="3417213"/>
            <a:ext cx="3330204" cy="1107996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00000"/>
              </a:lnSpc>
              <a:spcBef>
                <a:spcPts val="300"/>
              </a:spcBef>
            </a:pPr>
            <a:r>
              <a:rPr lang="en-GB" sz="2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Empty </a:t>
            </a:r>
            <a:r>
              <a:rPr lang="en-GB" sz="22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MidiBuffer</a:t>
            </a:r>
            <a:r>
              <a:rPr lang="en-GB" sz="2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to add single notes back in buffer one by one next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609CB6-E60A-168A-CD9C-01E5F6963133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109537" y="4525209"/>
            <a:ext cx="2552023" cy="923331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55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  <p:bldP spid="22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processBlock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334" y="852986"/>
            <a:ext cx="8567041" cy="1585266"/>
          </a:xfrm>
        </p:spPr>
        <p:txBody>
          <a:bodyPr>
            <a:normAutofit/>
          </a:bodyPr>
          <a:lstStyle/>
          <a:p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C19D4-EE5E-B449-6AEB-F3DFEEE5594D}"/>
              </a:ext>
            </a:extLst>
          </p:cNvPr>
          <p:cNvSpPr txBox="1"/>
          <p:nvPr/>
        </p:nvSpPr>
        <p:spPr>
          <a:xfrm>
            <a:off x="282633" y="2304209"/>
            <a:ext cx="11615651" cy="42473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((time +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 &gt;=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noteDuration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offset =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jmax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jmin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noteDuration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- time),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- 1));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lastNoteValue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midi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.addEvent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MidiMessage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noteOff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lastNoteValue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), offset);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lastNoteValue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notes.size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 &gt; 0) {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currentNote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currentNote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+ 1) %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notes.size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lastNoteValue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notes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currentNote</a:t>
            </a:r>
            <a:r>
              <a:rPr lang="en-GB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midi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.addEvent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MidiMessage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noteOn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lastNoteValue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800" dirty="0">
                <a:solidFill>
                  <a:srgbClr val="2B91AF"/>
                </a:solidFill>
                <a:latin typeface="Consolas" panose="020B0609020204030204" pitchFamily="49" charset="0"/>
              </a:rPr>
              <a:t>uint8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)127), offset);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time = (time +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 %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noteDuration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5B905-AB06-EC54-1A63-B8661447311E}"/>
              </a:ext>
            </a:extLst>
          </p:cNvPr>
          <p:cNvSpPr txBox="1"/>
          <p:nvPr/>
        </p:nvSpPr>
        <p:spPr>
          <a:xfrm>
            <a:off x="3727816" y="163522"/>
            <a:ext cx="5825618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note transition in block if current time + # samples in block &gt; note duration, so modify </a:t>
            </a:r>
            <a:r>
              <a:rPr lang="en-GB" sz="2400" dirty="0" err="1"/>
              <a:t>MidiBuffer</a:t>
            </a:r>
            <a:r>
              <a:rPr lang="en-GB" sz="2400" dirty="0"/>
              <a:t>. Otherwise keep MIDI state as is.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0EE2CD-82BC-E60A-4CC4-46926747EE8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411941" y="1363851"/>
            <a:ext cx="3228684" cy="1242122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FB69F4-2BD5-CB11-AC86-D1D52AD87ABF}"/>
              </a:ext>
            </a:extLst>
          </p:cNvPr>
          <p:cNvSpPr txBox="1"/>
          <p:nvPr/>
        </p:nvSpPr>
        <p:spPr>
          <a:xfrm>
            <a:off x="2590500" y="620226"/>
            <a:ext cx="4956712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Calculate sample offset within current block where note transition occurs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D28057-8411-E571-12C2-5EEFB5398CB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274625" y="1451223"/>
            <a:ext cx="2794231" cy="1611454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384A41-D037-04A3-A7B4-D2B9E551F44A}"/>
              </a:ext>
            </a:extLst>
          </p:cNvPr>
          <p:cNvSpPr txBox="1"/>
          <p:nvPr/>
        </p:nvSpPr>
        <p:spPr>
          <a:xfrm>
            <a:off x="3825787" y="851058"/>
            <a:ext cx="5727647" cy="156966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If previous note still playing, </a:t>
            </a:r>
            <a:r>
              <a:rPr lang="en-GB" sz="2400" dirty="0" err="1"/>
              <a:t>lastNoteValue</a:t>
            </a:r>
            <a:r>
              <a:rPr lang="en-GB" sz="2400" dirty="0"/>
              <a:t> &gt;0 so Note Off event to stop note with correct sample offset. Then reset </a:t>
            </a:r>
            <a:r>
              <a:rPr lang="en-GB" sz="2400" dirty="0" err="1"/>
              <a:t>lastNoteValue</a:t>
            </a:r>
            <a:endParaRPr lang="en-GB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A5A1C7-E7BE-17A0-62D3-F8508023DB9F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3509912" y="2420718"/>
            <a:ext cx="3179699" cy="872791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290C06-DEC3-6880-02A7-AE38639FEB59}"/>
              </a:ext>
            </a:extLst>
          </p:cNvPr>
          <p:cNvSpPr txBox="1"/>
          <p:nvPr/>
        </p:nvSpPr>
        <p:spPr>
          <a:xfrm>
            <a:off x="3613524" y="1862332"/>
            <a:ext cx="4010020" cy="1611454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If notes to play in </a:t>
            </a:r>
            <a:r>
              <a:rPr lang="en-GB" sz="2400" dirty="0" err="1"/>
              <a:t>SortedSet</a:t>
            </a:r>
            <a:r>
              <a:rPr lang="en-GB" sz="2400" dirty="0"/>
              <a:t>, retrieve next note number, store last note number &amp; send Note On to play first note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C1BDA3-6F77-1957-E666-94D026412DB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297648" y="3473786"/>
            <a:ext cx="2320886" cy="830997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409DBC-5DB0-FBA2-E637-EDA6055DF42A}"/>
              </a:ext>
            </a:extLst>
          </p:cNvPr>
          <p:cNvSpPr txBox="1"/>
          <p:nvPr/>
        </p:nvSpPr>
        <p:spPr>
          <a:xfrm>
            <a:off x="1660424" y="4054946"/>
            <a:ext cx="3503033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Keep track of current time relative to note duration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D1F5C9-92D9-1FDB-2AA6-39B76112695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270591" y="4885943"/>
            <a:ext cx="2141350" cy="1064131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35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2" grpId="0" animBg="1"/>
      <p:bldP spid="7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FD8-F938-64DA-04F8-1D094B39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Chaining midi effect and instrument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3968-8AED-AFC1-9986-E7E6B66D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58" y="1275907"/>
            <a:ext cx="10779642" cy="4901056"/>
          </a:xfrm>
        </p:spPr>
        <p:txBody>
          <a:bodyPr/>
          <a:lstStyle/>
          <a:p>
            <a:r>
              <a:rPr lang="en-GB" dirty="0"/>
              <a:t>Now use the arpeggiator as a midi effect, processing midi input before rendering it with the HelloWorld synthesiser we created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8C9D4-AFC8-0827-BCB0-C8667949B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373" y="2274043"/>
            <a:ext cx="6087758" cy="41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1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</Words>
  <Application>Microsoft Office PowerPoint</Application>
  <PresentationFormat>Widescreen</PresentationFormat>
  <Paragraphs>106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Cascadia Mono</vt:lpstr>
      <vt:lpstr>Consolas</vt:lpstr>
      <vt:lpstr>myriad-pro</vt:lpstr>
      <vt:lpstr>Open Sans</vt:lpstr>
      <vt:lpstr>Times New Roman</vt:lpstr>
      <vt:lpstr>Office Theme</vt:lpstr>
      <vt:lpstr>Arpeggiator</vt:lpstr>
      <vt:lpstr>Arpeggiator</vt:lpstr>
      <vt:lpstr>Implementation</vt:lpstr>
      <vt:lpstr>prepareToPlay</vt:lpstr>
      <vt:lpstr>processBlock</vt:lpstr>
      <vt:lpstr>processBlock</vt:lpstr>
      <vt:lpstr>Chaining midi effect and instrument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Limiter</dc:title>
  <dc:creator>Josh Reiss</dc:creator>
  <cp:lastModifiedBy>Josh Reiss</cp:lastModifiedBy>
  <cp:revision>20</cp:revision>
  <dcterms:created xsi:type="dcterms:W3CDTF">2023-06-20T09:57:25Z</dcterms:created>
  <dcterms:modified xsi:type="dcterms:W3CDTF">2023-07-29T22:22:34Z</dcterms:modified>
</cp:coreProperties>
</file>