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258" r:id="rId11"/>
    <p:sldId id="303" r:id="rId12"/>
    <p:sldId id="260" r:id="rId13"/>
    <p:sldId id="304" r:id="rId14"/>
    <p:sldId id="305" r:id="rId15"/>
    <p:sldId id="306" r:id="rId16"/>
    <p:sldId id="283" r:id="rId17"/>
    <p:sldId id="285" r:id="rId18"/>
    <p:sldId id="286" r:id="rId19"/>
    <p:sldId id="257" r:id="rId20"/>
    <p:sldId id="314" r:id="rId21"/>
    <p:sldId id="284" r:id="rId22"/>
    <p:sldId id="280" r:id="rId23"/>
    <p:sldId id="281" r:id="rId24"/>
    <p:sldId id="315" r:id="rId25"/>
    <p:sldId id="307" r:id="rId26"/>
    <p:sldId id="292" r:id="rId27"/>
    <p:sldId id="293" r:id="rId28"/>
    <p:sldId id="310" r:id="rId29"/>
    <p:sldId id="311" r:id="rId30"/>
    <p:sldId id="31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 varScale="1">
        <p:scale>
          <a:sx n="83" d="100"/>
          <a:sy n="83" d="100"/>
        </p:scale>
        <p:origin x="307" y="72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211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0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3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25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05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Circular buffer variables for implementing delay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4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inputPhase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Circular buffer variables for implementing delay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3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37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6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6F0F2B-9CE6-4D15-90B7-AF1A0FB7D6AC}" type="slidenum"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0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78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237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5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1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1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3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6754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4249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4148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41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4902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297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00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4941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086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712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09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6726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3.png"/><Relationship Id="rId5" Type="http://schemas.openxmlformats.org/officeDocument/2006/relationships/hyperlink" Target="http://www.amnesta.net/edge_delay/" TargetMode="External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5906">
                <a:latin typeface="Arial" charset="0"/>
                <a:cs typeface="Arial" charset="0"/>
                <a:sym typeface="Arial" charset="0"/>
              </a:rPr>
              <a:t>Delay-Based Effects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1196" y="2964656"/>
            <a:ext cx="2589609" cy="258960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17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and mixing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4710113"/>
          </a:xfrm>
          <a:ln/>
        </p:spPr>
        <p:txBody>
          <a:bodyPr/>
          <a:lstStyle/>
          <a:p>
            <a:pPr marL="446469"/>
            <a:r>
              <a:rPr lang="en-US" sz="3094" dirty="0"/>
              <a:t>Important when mixing for stereo</a:t>
            </a:r>
          </a:p>
          <a:p>
            <a:pPr marL="803643" lvl="1"/>
            <a:r>
              <a:rPr lang="en-US" sz="2812" dirty="0"/>
              <a:t>Enhance stereo placement of instruments</a:t>
            </a:r>
          </a:p>
          <a:p>
            <a:pPr marL="803643" lvl="1"/>
            <a:r>
              <a:rPr lang="en-US" sz="2812" dirty="0"/>
              <a:t>Make mix sound “bigger”</a:t>
            </a:r>
          </a:p>
          <a:p>
            <a:pPr marL="446469"/>
            <a:r>
              <a:rPr lang="en-US" sz="3094" dirty="0"/>
              <a:t>Small delay can be more effective than panning for spreading tracks out in stereo field</a:t>
            </a:r>
          </a:p>
          <a:p>
            <a:pPr marL="803643" lvl="1"/>
            <a:r>
              <a:rPr lang="en-US" sz="2812" dirty="0"/>
              <a:t>Simple delay ca. 20ms can make big difference</a:t>
            </a:r>
          </a:p>
          <a:p>
            <a:pPr marL="446469"/>
            <a:r>
              <a:rPr lang="en-GB" sz="3094" dirty="0"/>
              <a:t>We discuss this when covering spatial effects</a:t>
            </a:r>
            <a:endParaRPr lang="en-US" sz="3094" dirty="0"/>
          </a:p>
          <a:p>
            <a:pPr marL="446469"/>
            <a:endParaRPr lang="en-US" dirty="0"/>
          </a:p>
        </p:txBody>
      </p:sp>
      <p:pic>
        <p:nvPicPr>
          <p:cNvPr id="23555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5550" y="5631842"/>
            <a:ext cx="846838" cy="84683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58163" y="5504856"/>
            <a:ext cx="7356684" cy="1001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riff initially mixed to center of stereo mix.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followed by same riff with 20 ms delay between 2 channels.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CC0000"/>
                </a:solidFill>
                <a:latin typeface="Arial" charset="0"/>
                <a:sym typeface="Gill Sans" charset="0"/>
              </a:rPr>
              <a:t>NO panning involved - just pure delay with no feedback. </a:t>
            </a:r>
          </a:p>
        </p:txBody>
      </p:sp>
    </p:spTree>
    <p:extLst>
      <p:ext uri="{BB962C8B-B14F-4D97-AF65-F5344CB8AC3E}">
        <p14:creationId xmlns:p14="http://schemas.microsoft.com/office/powerpoint/2010/main" val="21782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093" fill="hold"/>
                                        <p:tgtEl>
                                          <p:spTgt spid="235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5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Slapback and echo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4062" y="897469"/>
            <a:ext cx="10289512" cy="5960531"/>
          </a:xfrm>
          <a:ln/>
        </p:spPr>
        <p:txBody>
          <a:bodyPr/>
          <a:lstStyle/>
          <a:p>
            <a:pPr>
              <a:spcAft>
                <a:spcPts val="422"/>
              </a:spcAft>
            </a:pPr>
            <a:r>
              <a:rPr lang="en-US" sz="3094" dirty="0">
                <a:solidFill>
                  <a:srgbClr val="0000FF"/>
                </a:solidFill>
              </a:rPr>
              <a:t>Slapback </a:t>
            </a:r>
            <a:r>
              <a:rPr lang="en-US" sz="3094" dirty="0"/>
              <a:t>delay is not new algorithm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same as basic delay without feedback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Delay is called </a:t>
            </a:r>
            <a:r>
              <a:rPr lang="en-US" sz="3094" dirty="0" err="1"/>
              <a:t>slapback</a:t>
            </a:r>
            <a:r>
              <a:rPr lang="en-US" sz="3094" dirty="0"/>
              <a:t> delay if delay time fairly short </a:t>
            </a:r>
          </a:p>
          <a:p>
            <a:pPr lvl="1">
              <a:spcAft>
                <a:spcPts val="422"/>
              </a:spcAft>
            </a:pPr>
            <a:r>
              <a:rPr lang="en-US" sz="2812" dirty="0"/>
              <a:t>between 40 and 120 milliseconds. </a:t>
            </a:r>
          </a:p>
          <a:p>
            <a:pPr>
              <a:spcAft>
                <a:spcPts val="422"/>
              </a:spcAft>
            </a:pPr>
            <a:r>
              <a:rPr lang="en-US" sz="3094" dirty="0"/>
              <a:t>Longer delay called </a:t>
            </a:r>
            <a:r>
              <a:rPr lang="en-US" sz="3094" dirty="0">
                <a:solidFill>
                  <a:srgbClr val="0000FF"/>
                </a:solidFill>
              </a:rPr>
              <a:t>echo</a:t>
            </a:r>
            <a:endParaRPr lang="en-US" sz="3094" dirty="0"/>
          </a:p>
          <a:p>
            <a:pPr marL="446469"/>
            <a:endParaRPr lang="en-GB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Typical effect delay times</a:t>
            </a:r>
          </a:p>
        </p:txBody>
      </p:sp>
      <p:pic>
        <p:nvPicPr>
          <p:cNvPr id="27650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821" y="2762623"/>
            <a:ext cx="6624712" cy="37750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122" y="947664"/>
            <a:ext cx="5089922" cy="2187773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/>
          </p:cNvSpPr>
          <p:nvPr/>
        </p:nvSpPr>
        <p:spPr bwMode="auto">
          <a:xfrm>
            <a:off x="2349334" y="5960468"/>
            <a:ext cx="2199005" cy="60606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(We’ll see these 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other effects soon!)</a:t>
            </a:r>
          </a:p>
        </p:txBody>
      </p:sp>
    </p:spTree>
    <p:extLst>
      <p:ext uri="{BB962C8B-B14F-4D97-AF65-F5344CB8AC3E}">
        <p14:creationId xmlns:p14="http://schemas.microsoft.com/office/powerpoint/2010/main" val="168236784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0055" cy="3911203"/>
          </a:xfrm>
          <a:ln/>
        </p:spPr>
        <p:txBody>
          <a:bodyPr/>
          <a:lstStyle/>
          <a:p>
            <a:pPr marL="446469"/>
            <a:r>
              <a:rPr lang="en-US" sz="2812" dirty="0"/>
              <a:t>Simple delay: outputs taken after total delay time</a:t>
            </a:r>
          </a:p>
          <a:p>
            <a:pPr marL="446469"/>
            <a:r>
              <a:rPr lang="en-US" sz="2812" dirty="0">
                <a:solidFill>
                  <a:srgbClr val="0000FF"/>
                </a:solidFill>
              </a:rPr>
              <a:t>Multi-tap</a:t>
            </a:r>
            <a:r>
              <a:rPr lang="en-US" sz="2812" dirty="0"/>
              <a:t> delay is more flexible</a:t>
            </a:r>
          </a:p>
          <a:p>
            <a:pPr marL="803643" lvl="1"/>
            <a:r>
              <a:rPr lang="en-US" sz="2250" dirty="0"/>
              <a:t>Take outputs after only portion of delay time</a:t>
            </a:r>
          </a:p>
          <a:p>
            <a:pPr marL="803643" lvl="1"/>
            <a:r>
              <a:rPr lang="en-US" sz="2250" dirty="0"/>
              <a:t>Known as </a:t>
            </a:r>
            <a:r>
              <a:rPr lang="en-US" sz="2250" dirty="0">
                <a:solidFill>
                  <a:srgbClr val="0000FF"/>
                </a:solidFill>
              </a:rPr>
              <a:t>tapping</a:t>
            </a:r>
            <a:r>
              <a:rPr lang="en-US" sz="2250" dirty="0"/>
              <a:t> the delay line</a:t>
            </a:r>
          </a:p>
          <a:p>
            <a:pPr marL="1071524" lvl="2"/>
            <a:r>
              <a:rPr lang="en-US" sz="1969" dirty="0"/>
              <a:t>Like tap in water pipe allows you to get water at various points </a:t>
            </a:r>
          </a:p>
          <a:p>
            <a:pPr marL="446469"/>
            <a:r>
              <a:rPr lang="en-US" sz="2812" dirty="0"/>
              <a:t>Units labeled with number of available taps </a:t>
            </a:r>
          </a:p>
          <a:p>
            <a:pPr marL="803643" lvl="1"/>
            <a:r>
              <a:rPr lang="en-US" sz="2250" dirty="0"/>
              <a:t>3-tap delay has 3 taps to use, a 4-tap has 4, etc. </a:t>
            </a:r>
          </a:p>
          <a:p>
            <a:pPr marL="803643" lvl="1"/>
            <a:r>
              <a:rPr lang="en-US" sz="2250" dirty="0"/>
              <a:t>Unwanted taps removed by setting output level to 0</a:t>
            </a:r>
          </a:p>
          <a:p>
            <a:pPr marL="803643" lvl="1"/>
            <a:r>
              <a:rPr lang="en-US" sz="2250" dirty="0"/>
              <a:t>Amount of delay between taps can be different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6901" y="5592348"/>
            <a:ext cx="1787141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4-tap delay in action </a:t>
            </a:r>
          </a:p>
        </p:txBody>
      </p:sp>
      <p:pic>
        <p:nvPicPr>
          <p:cNvPr id="1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81946" y="4492243"/>
            <a:ext cx="919077" cy="919077"/>
          </a:xfrm>
          <a:prstGeom prst="rect">
            <a:avLst/>
          </a:prstGeom>
          <a:noFill/>
        </p:spPr>
      </p:pic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2703748" y="4796027"/>
            <a:ext cx="4249781" cy="1900681"/>
            <a:chOff x="1821880" y="7181056"/>
            <a:chExt cx="4835306" cy="216255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397944" y="7568056"/>
              <a:ext cx="0" cy="1598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3363717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1946843" y="7181056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endCxn id="23" idx="2"/>
            </p:cNvCxnSpPr>
            <p:nvPr/>
          </p:nvCxnSpPr>
          <p:spPr>
            <a:xfrm flipV="1">
              <a:off x="1821880" y="7577692"/>
              <a:ext cx="8599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10800000">
              <a:off x="3766097" y="824205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5" name="Straight Arrow Connector 14"/>
            <p:cNvCxnSpPr>
              <a:endCxn id="26" idx="2"/>
            </p:cNvCxnSpPr>
            <p:nvPr/>
          </p:nvCxnSpPr>
          <p:spPr>
            <a:xfrm>
              <a:off x="2397944" y="9161296"/>
              <a:ext cx="140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9" idx="2"/>
            </p:cNvCxnSpPr>
            <p:nvPr/>
          </p:nvCxnSpPr>
          <p:spPr>
            <a:xfrm>
              <a:off x="41623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6" idx="3"/>
              <a:endCxn id="41" idx="1"/>
            </p:cNvCxnSpPr>
            <p:nvPr/>
          </p:nvCxnSpPr>
          <p:spPr>
            <a:xfrm flipV="1">
              <a:off x="5556820" y="7595480"/>
              <a:ext cx="515231" cy="18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</p:cNvCxnSpPr>
            <p:nvPr/>
          </p:nvCxnSpPr>
          <p:spPr>
            <a:xfrm flipV="1">
              <a:off x="3982121" y="7577176"/>
              <a:ext cx="0" cy="6648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051299" y="8765232"/>
              <a:ext cx="605887" cy="4004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681815" y="7397692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2681814" y="7325073"/>
              <a:ext cx="364202" cy="4498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5" name="Straight Arrow Connector 24"/>
            <p:cNvCxnSpPr>
              <a:stCxn id="23" idx="6"/>
              <a:endCxn id="11" idx="1"/>
            </p:cNvCxnSpPr>
            <p:nvPr/>
          </p:nvCxnSpPr>
          <p:spPr>
            <a:xfrm>
              <a:off x="3041854" y="7577692"/>
              <a:ext cx="321863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8022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10800000">
              <a:off x="4630194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9" idx="6"/>
              <a:endCxn id="32" idx="2"/>
            </p:cNvCxnSpPr>
            <p:nvPr/>
          </p:nvCxnSpPr>
          <p:spPr>
            <a:xfrm>
              <a:off x="5022704" y="9161296"/>
              <a:ext cx="500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46626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5494290" y="8261176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31" name="Straight Arrow Connector 30"/>
            <p:cNvCxnSpPr>
              <a:stCxn id="32" idx="6"/>
            </p:cNvCxnSpPr>
            <p:nvPr/>
          </p:nvCxnSpPr>
          <p:spPr>
            <a:xfrm>
              <a:off x="5883104" y="9161296"/>
              <a:ext cx="691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 bwMode="auto">
            <a:xfrm>
              <a:off x="5523064" y="8981296"/>
              <a:ext cx="360040" cy="36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4199842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4" name="Straight Arrow Connector 33"/>
            <p:cNvCxnSpPr>
              <a:endCxn id="33" idx="1"/>
            </p:cNvCxnSpPr>
            <p:nvPr/>
          </p:nvCxnSpPr>
          <p:spPr>
            <a:xfrm>
              <a:off x="3877981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2"/>
            <p:cNvSpPr txBox="1">
              <a:spLocks noChangeArrowheads="1"/>
            </p:cNvSpPr>
            <p:nvPr/>
          </p:nvSpPr>
          <p:spPr bwMode="auto">
            <a:xfrm>
              <a:off x="5042125" y="7397080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3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7" name="Straight Arrow Connector 46"/>
            <p:cNvCxnSpPr>
              <a:endCxn id="46" idx="1"/>
            </p:cNvCxnSpPr>
            <p:nvPr/>
          </p:nvCxnSpPr>
          <p:spPr>
            <a:xfrm>
              <a:off x="4720264" y="7577692"/>
              <a:ext cx="321861" cy="19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3"/>
            </p:cNvCxnSpPr>
            <p:nvPr/>
          </p:nvCxnSpPr>
          <p:spPr>
            <a:xfrm flipV="1">
              <a:off x="4846218" y="7577176"/>
              <a:ext cx="0" cy="6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0" idx="3"/>
            </p:cNvCxnSpPr>
            <p:nvPr/>
          </p:nvCxnSpPr>
          <p:spPr>
            <a:xfrm flipV="1">
              <a:off x="5710314" y="7571656"/>
              <a:ext cx="0" cy="689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6" idx="0"/>
              <a:endCxn id="14" idx="0"/>
            </p:cNvCxnSpPr>
            <p:nvPr/>
          </p:nvCxnSpPr>
          <p:spPr>
            <a:xfrm flipH="1" flipV="1">
              <a:off x="3982121" y="8602092"/>
              <a:ext cx="163" cy="379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0"/>
              <a:endCxn id="27" idx="0"/>
            </p:cNvCxnSpPr>
            <p:nvPr/>
          </p:nvCxnSpPr>
          <p:spPr>
            <a:xfrm flipV="1">
              <a:off x="4842684" y="8621216"/>
              <a:ext cx="3534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0"/>
              <a:endCxn id="30" idx="0"/>
            </p:cNvCxnSpPr>
            <p:nvPr/>
          </p:nvCxnSpPr>
          <p:spPr>
            <a:xfrm flipV="1">
              <a:off x="5703084" y="8621216"/>
              <a:ext cx="7230" cy="3600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2"/>
            <p:cNvSpPr txBox="1">
              <a:spLocks noChangeArrowheads="1"/>
            </p:cNvSpPr>
            <p:nvPr/>
          </p:nvSpPr>
          <p:spPr bwMode="auto">
            <a:xfrm>
              <a:off x="6072051" y="7395256"/>
              <a:ext cx="514694" cy="400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633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4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grpSp>
          <p:nvGrpSpPr>
            <p:cNvPr id="42" name="Group 113"/>
            <p:cNvGrpSpPr/>
            <p:nvPr/>
          </p:nvGrpSpPr>
          <p:grpSpPr>
            <a:xfrm>
              <a:off x="3813064" y="8943161"/>
              <a:ext cx="2092394" cy="400448"/>
              <a:chOff x="3127678" y="5202733"/>
              <a:chExt cx="2092394" cy="400448"/>
            </a:xfrm>
          </p:grpSpPr>
          <p:sp>
            <p:nvSpPr>
              <p:cNvPr id="43" name="TextBox 6"/>
              <p:cNvSpPr txBox="1">
                <a:spLocks noChangeArrowheads="1"/>
              </p:cNvSpPr>
              <p:nvPr/>
            </p:nvSpPr>
            <p:spPr bwMode="auto">
              <a:xfrm>
                <a:off x="3127678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4" name="TextBox 6"/>
              <p:cNvSpPr txBox="1">
                <a:spLocks noChangeArrowheads="1"/>
              </p:cNvSpPr>
              <p:nvPr/>
            </p:nvSpPr>
            <p:spPr bwMode="auto">
              <a:xfrm>
                <a:off x="3995937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  <p:sp>
            <p:nvSpPr>
              <p:cNvPr id="45" name="TextBox 6"/>
              <p:cNvSpPr txBox="1">
                <a:spLocks noChangeArrowheads="1"/>
              </p:cNvSpPr>
              <p:nvPr/>
            </p:nvSpPr>
            <p:spPr bwMode="auto">
              <a:xfrm>
                <a:off x="4855870" y="5202733"/>
                <a:ext cx="364202" cy="40044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87" dirty="0">
                    <a:solidFill>
                      <a:srgbClr val="000000"/>
                    </a:solidFill>
                    <a:latin typeface="Calibri" pitchFamily="34" charset="0"/>
                    <a:sym typeface="Gill Sans" charset="0"/>
                  </a:rPr>
                  <a:t>+</a:t>
                </a:r>
                <a:endParaRPr lang="en-US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032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Multi-tap delay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1604367" y="794742"/>
            <a:ext cx="9001125" cy="571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t"/>
          <a:lstStyle/>
          <a:p>
            <a:pPr marL="267881" indent="-267881" defTabSz="642915" fontAlgn="base"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 case of basic delay design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Set all but one tap gain to 0, place remaining tap at delay line end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Wingdings" pitchFamily="2" charset="2"/>
              </a:rPr>
              <a:t>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results in basic delay line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Multi-tap delay can be </a:t>
            </a:r>
            <a:r>
              <a:rPr lang="en-US" sz="2953" dirty="0" err="1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generalised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further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Allow feedback from </a:t>
            </a:r>
            <a:r>
              <a:rPr lang="en-US" sz="2531" dirty="0">
                <a:solidFill>
                  <a:srgbClr val="000000"/>
                </a:solidFill>
                <a:latin typeface="Arial Italic" charset="0"/>
                <a:cs typeface="Arial Italic" charset="0"/>
                <a:sym typeface="Arial Italic" charset="0"/>
              </a:rPr>
              <a:t>each 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 output to beginning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Easy to create </a:t>
            </a:r>
            <a:r>
              <a:rPr lang="en-US" sz="2531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unstable</a:t>
            </a: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system! 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Looking only at single tap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Sound repeats according to total delay time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Input sound will appear at tap output before total delay time (except last, rightmost tap)</a:t>
            </a:r>
          </a:p>
        </p:txBody>
      </p:sp>
      <p:pic>
        <p:nvPicPr>
          <p:cNvPr id="3277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3028" y="5656748"/>
            <a:ext cx="473273" cy="473273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02487" y="5427937"/>
            <a:ext cx="6835134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produced with 4-tap delay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same sound with fourth tap moved 80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closer to input</a:t>
            </a:r>
          </a:p>
          <a:p>
            <a:pPr marL="241093" indent="-241093" defTabSz="642915">
              <a:buFontTx/>
              <a:buAutoNum type="arabicPeriod"/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sound with increased total delay time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 (i.e., Delay 5 in the diagram increased by 200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24871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27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771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835243">
            <a:off x="1747242" y="4420195"/>
            <a:ext cx="2678906" cy="267890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in the recording process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4013" y="803672"/>
            <a:ext cx="11163719" cy="3991570"/>
          </a:xfrm>
          <a:ln/>
        </p:spPr>
        <p:txBody>
          <a:bodyPr/>
          <a:lstStyle/>
          <a:p>
            <a:pPr marL="446469"/>
            <a:r>
              <a:rPr lang="en-US" sz="2672" dirty="0"/>
              <a:t>Suppose we record instrument with two microphones</a:t>
            </a:r>
          </a:p>
          <a:p>
            <a:pPr marL="803643" lvl="1"/>
            <a:r>
              <a:rPr lang="en-US" sz="2250" dirty="0"/>
              <a:t>Sound travels at 340.3m/s</a:t>
            </a:r>
          </a:p>
          <a:p>
            <a:pPr marL="803643" lvl="1"/>
            <a:r>
              <a:rPr lang="en-US" sz="2250" dirty="0"/>
              <a:t>If mics are 2m apart, sound arrives 5.9ms later to the distant mic</a:t>
            </a:r>
          </a:p>
          <a:p>
            <a:pPr marL="446469"/>
            <a:r>
              <a:rPr lang="en-US" sz="2672" dirty="0"/>
              <a:t>Adding closely timed similar signals creates </a:t>
            </a:r>
            <a:r>
              <a:rPr lang="en-US" sz="2672" dirty="0">
                <a:solidFill>
                  <a:srgbClr val="0000FF"/>
                </a:solidFill>
              </a:rPr>
              <a:t>phase problems</a:t>
            </a:r>
            <a:endParaRPr lang="en-US" sz="2672" dirty="0"/>
          </a:p>
          <a:p>
            <a:pPr marL="803643" lvl="1"/>
            <a:r>
              <a:rPr lang="en-US" sz="2250" dirty="0"/>
              <a:t>Selective cancellation of certain frequencies</a:t>
            </a:r>
          </a:p>
          <a:p>
            <a:pPr marL="803643" lvl="1"/>
            <a:r>
              <a:rPr lang="en-US" sz="2250" dirty="0"/>
              <a:t>Can be used deliberately as musical effect (more on this soon)</a:t>
            </a:r>
          </a:p>
          <a:p>
            <a:pPr marL="446469"/>
            <a:r>
              <a:rPr lang="en-US" sz="2672" dirty="0"/>
              <a:t>Solution: </a:t>
            </a:r>
            <a:r>
              <a:rPr lang="en-US" sz="2672" dirty="0">
                <a:solidFill>
                  <a:srgbClr val="0000FF"/>
                </a:solidFill>
              </a:rPr>
              <a:t>delay the close mic</a:t>
            </a:r>
            <a:r>
              <a:rPr lang="en-US" sz="2672" dirty="0"/>
              <a:t> to compensate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3598479" y="5317071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8371397" y="5321536"/>
            <a:ext cx="956592" cy="12590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631407" y="6393656"/>
            <a:ext cx="4815334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sm"/>
            <a:tailEnd type="triangle" w="med" len="sm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5677480" y="6393325"/>
            <a:ext cx="1131720" cy="2596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2m = 5.9ms</a:t>
            </a:r>
          </a:p>
        </p:txBody>
      </p:sp>
      <p:sp>
        <p:nvSpPr>
          <p:cNvPr id="38920" name="Rectangle 8"/>
          <p:cNvSpPr>
            <a:spLocks/>
          </p:cNvSpPr>
          <p:nvPr/>
        </p:nvSpPr>
        <p:spPr bwMode="auto">
          <a:xfrm>
            <a:off x="5033367" y="5670351"/>
            <a:ext cx="1026914" cy="553641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5270777" y="5674155"/>
            <a:ext cx="586700" cy="51924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Delay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5.9ms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4720829" y="594717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04242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9489282" y="5956102"/>
            <a:ext cx="319236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delay implementation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690" y="794742"/>
            <a:ext cx="10570865" cy="5554266"/>
          </a:xfrm>
          <a:ln/>
        </p:spPr>
        <p:txBody>
          <a:bodyPr/>
          <a:lstStyle/>
          <a:p>
            <a:pPr marL="446469"/>
            <a:r>
              <a:rPr lang="en-US" sz="2812" dirty="0"/>
              <a:t>Operation</a:t>
            </a:r>
          </a:p>
          <a:p>
            <a:pPr marL="803643" lvl="1"/>
            <a:r>
              <a:rPr lang="en-US" sz="2391" dirty="0"/>
              <a:t>Read an input recorded previously</a:t>
            </a:r>
          </a:p>
          <a:p>
            <a:pPr marL="803643" lvl="1"/>
            <a:r>
              <a:rPr lang="en-US" sz="2391" dirty="0"/>
              <a:t>Store current input in another memory location </a:t>
            </a:r>
          </a:p>
          <a:p>
            <a:pPr marL="1071524" lvl="2"/>
            <a:r>
              <a:rPr lang="en-US" sz="1969" dirty="0"/>
              <a:t>Or may be same location that was just read</a:t>
            </a:r>
          </a:p>
          <a:p>
            <a:pPr marL="1071524" lvl="2"/>
            <a:r>
              <a:rPr lang="en-US" sz="1969" dirty="0"/>
              <a:t>This is why value read before writing</a:t>
            </a:r>
          </a:p>
          <a:p>
            <a:pPr marL="803643" lvl="1"/>
            <a:r>
              <a:rPr lang="en-US" sz="2391" dirty="0"/>
              <a:t>Next sampling period</a:t>
            </a:r>
          </a:p>
          <a:p>
            <a:pPr marL="1071524" lvl="2"/>
            <a:r>
              <a:rPr lang="en-US" sz="1969" dirty="0"/>
              <a:t>Read &amp; write next location in memory</a:t>
            </a:r>
          </a:p>
          <a:p>
            <a:pPr marL="1071524" lvl="2"/>
            <a:r>
              <a:rPr lang="en-US" sz="1969" dirty="0"/>
              <a:t>When end of memory, loop around to first memory location</a:t>
            </a:r>
          </a:p>
          <a:p>
            <a:pPr marL="1071524" lvl="2"/>
            <a:r>
              <a:rPr lang="en-US" sz="1969" dirty="0"/>
              <a:t>This is a </a:t>
            </a:r>
            <a:r>
              <a:rPr lang="en-US" sz="1969" dirty="0">
                <a:solidFill>
                  <a:srgbClr val="0000FF"/>
                </a:solidFill>
              </a:rPr>
              <a:t>circular buffer</a:t>
            </a:r>
            <a:r>
              <a:rPr lang="en-US" sz="1969" dirty="0"/>
              <a:t>, and it is quite efficient</a:t>
            </a:r>
          </a:p>
          <a:p>
            <a:pPr marL="446469"/>
            <a:r>
              <a:rPr lang="en-US" sz="2812" dirty="0"/>
              <a:t>Programming delays</a:t>
            </a:r>
          </a:p>
          <a:p>
            <a:pPr marL="803643" lvl="1"/>
            <a:r>
              <a:rPr lang="en-US" sz="2391" dirty="0"/>
              <a:t>Read and write </a:t>
            </a:r>
            <a:r>
              <a:rPr lang="en-US" sz="2391" dirty="0">
                <a:solidFill>
                  <a:srgbClr val="0000FF"/>
                </a:solidFill>
              </a:rPr>
              <a:t>pointers</a:t>
            </a:r>
            <a:r>
              <a:rPr lang="en-US" sz="2391" dirty="0"/>
              <a:t> keep track of where to read/write in memory</a:t>
            </a:r>
          </a:p>
          <a:p>
            <a:pPr marL="803643" lvl="1"/>
            <a:r>
              <a:rPr lang="en-US" sz="2391" dirty="0"/>
              <a:t>Pointers increment each sample</a:t>
            </a:r>
          </a:p>
          <a:p>
            <a:pPr marL="803643" lvl="1"/>
            <a:r>
              <a:rPr lang="en-US" sz="2391" dirty="0"/>
              <a:t>Multi-tap delays created using additional read pointers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 circular buffer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4087198"/>
            <a:ext cx="9010055" cy="2717224"/>
          </a:xfrm>
          <a:ln/>
        </p:spPr>
        <p:txBody>
          <a:bodyPr anchor="t"/>
          <a:lstStyle/>
          <a:p>
            <a:pPr marL="446469"/>
            <a:r>
              <a:rPr lang="en-US" dirty="0"/>
              <a:t>Buffer is a </a:t>
            </a:r>
            <a:r>
              <a:rPr lang="en-US" dirty="0">
                <a:solidFill>
                  <a:srgbClr val="0000FF"/>
                </a:solidFill>
              </a:rPr>
              <a:t>contiguous</a:t>
            </a:r>
            <a:r>
              <a:rPr lang="en-US" dirty="0"/>
              <a:t> block of memory</a:t>
            </a:r>
          </a:p>
          <a:p>
            <a:pPr marL="803643" lvl="1"/>
            <a:r>
              <a:rPr lang="en-US" dirty="0">
                <a:solidFill>
                  <a:srgbClr val="0000FF"/>
                </a:solidFill>
              </a:rPr>
              <a:t>Read and write pointers</a:t>
            </a:r>
            <a:r>
              <a:rPr lang="en-US" dirty="0"/>
              <a:t> point to specific locations within this block</a:t>
            </a:r>
          </a:p>
          <a:p>
            <a:pPr marL="803643" lvl="1"/>
            <a:r>
              <a:rPr lang="en-US" dirty="0"/>
              <a:t>Difference in read/write pointer location determines </a:t>
            </a:r>
            <a:r>
              <a:rPr lang="en-US" dirty="0">
                <a:solidFill>
                  <a:srgbClr val="0000FF"/>
                </a:solidFill>
              </a:rPr>
              <a:t>delay</a:t>
            </a:r>
            <a:endParaRPr lang="en-US" dirty="0"/>
          </a:p>
          <a:p>
            <a:pPr marL="803643" lvl="1"/>
            <a:r>
              <a:rPr lang="en-US" dirty="0"/>
              <a:t>This is equivalent to </a:t>
            </a:r>
            <a:r>
              <a:rPr lang="en-US" dirty="0">
                <a:solidFill>
                  <a:srgbClr val="0000FF"/>
                </a:solidFill>
              </a:rPr>
              <a:t>difference equation</a:t>
            </a:r>
            <a:r>
              <a:rPr lang="en-US" dirty="0"/>
              <a:t> representations</a:t>
            </a:r>
          </a:p>
        </p:txBody>
      </p:sp>
      <p:sp>
        <p:nvSpPr>
          <p:cNvPr id="31" name="Rectangle 3"/>
          <p:cNvSpPr>
            <a:spLocks/>
          </p:cNvSpPr>
          <p:nvPr/>
        </p:nvSpPr>
        <p:spPr bwMode="auto">
          <a:xfrm>
            <a:off x="267756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2" name="Rectangle 4"/>
          <p:cNvSpPr>
            <a:spLocks/>
          </p:cNvSpPr>
          <p:nvPr/>
        </p:nvSpPr>
        <p:spPr bwMode="auto">
          <a:xfrm>
            <a:off x="3275858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3" name="Rectangle 5"/>
          <p:cNvSpPr>
            <a:spLocks/>
          </p:cNvSpPr>
          <p:nvPr/>
        </p:nvSpPr>
        <p:spPr bwMode="auto">
          <a:xfrm>
            <a:off x="3865217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4" name="Rectangle 6"/>
          <p:cNvSpPr>
            <a:spLocks/>
          </p:cNvSpPr>
          <p:nvPr/>
        </p:nvSpPr>
        <p:spPr bwMode="auto">
          <a:xfrm>
            <a:off x="4463506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Rectangle 7"/>
          <p:cNvSpPr>
            <a:spLocks/>
          </p:cNvSpPr>
          <p:nvPr/>
        </p:nvSpPr>
        <p:spPr bwMode="auto">
          <a:xfrm>
            <a:off x="5061795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6" name="Rectangle 8"/>
          <p:cNvSpPr>
            <a:spLocks/>
          </p:cNvSpPr>
          <p:nvPr/>
        </p:nvSpPr>
        <p:spPr bwMode="auto">
          <a:xfrm>
            <a:off x="5660084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7" name="Rectangle 9"/>
          <p:cNvSpPr>
            <a:spLocks/>
          </p:cNvSpPr>
          <p:nvPr/>
        </p:nvSpPr>
        <p:spPr bwMode="auto">
          <a:xfrm>
            <a:off x="625837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Rectangle 10"/>
          <p:cNvSpPr>
            <a:spLocks/>
          </p:cNvSpPr>
          <p:nvPr/>
        </p:nvSpPr>
        <p:spPr bwMode="auto">
          <a:xfrm>
            <a:off x="6856663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Rectangle 11"/>
          <p:cNvSpPr>
            <a:spLocks/>
          </p:cNvSpPr>
          <p:nvPr/>
        </p:nvSpPr>
        <p:spPr bwMode="auto">
          <a:xfrm>
            <a:off x="7454952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0" name="Rectangle 12"/>
          <p:cNvSpPr>
            <a:spLocks/>
          </p:cNvSpPr>
          <p:nvPr/>
        </p:nvSpPr>
        <p:spPr bwMode="auto">
          <a:xfrm>
            <a:off x="8053241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1" name="Rectangle 13"/>
          <p:cNvSpPr>
            <a:spLocks/>
          </p:cNvSpPr>
          <p:nvPr/>
        </p:nvSpPr>
        <p:spPr bwMode="auto">
          <a:xfrm>
            <a:off x="8651530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9249819" y="1332076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3" name="Rectangle 15"/>
          <p:cNvSpPr>
            <a:spLocks/>
          </p:cNvSpPr>
          <p:nvPr/>
        </p:nvSpPr>
        <p:spPr bwMode="auto">
          <a:xfrm>
            <a:off x="280358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x[0]</a:t>
            </a:r>
          </a:p>
        </p:txBody>
      </p:sp>
      <p:sp>
        <p:nvSpPr>
          <p:cNvPr id="44" name="Rectangle 16"/>
          <p:cNvSpPr>
            <a:spLocks/>
          </p:cNvSpPr>
          <p:nvPr/>
        </p:nvSpPr>
        <p:spPr bwMode="auto">
          <a:xfrm>
            <a:off x="337787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45" name="Rectangle 17"/>
          <p:cNvSpPr>
            <a:spLocks/>
          </p:cNvSpPr>
          <p:nvPr/>
        </p:nvSpPr>
        <p:spPr bwMode="auto">
          <a:xfrm>
            <a:off x="3958309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46" name="Rectangle 18"/>
          <p:cNvSpPr>
            <a:spLocks/>
          </p:cNvSpPr>
          <p:nvPr/>
        </p:nvSpPr>
        <p:spPr bwMode="auto">
          <a:xfrm>
            <a:off x="4583387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47" name="Rectangle 19"/>
          <p:cNvSpPr>
            <a:spLocks/>
          </p:cNvSpPr>
          <p:nvPr/>
        </p:nvSpPr>
        <p:spPr bwMode="auto">
          <a:xfrm>
            <a:off x="5163816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48" name="Rectangle 20"/>
          <p:cNvSpPr>
            <a:spLocks/>
          </p:cNvSpPr>
          <p:nvPr/>
        </p:nvSpPr>
        <p:spPr bwMode="auto">
          <a:xfrm>
            <a:off x="577996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49" name="Rectangle 21"/>
          <p:cNvSpPr>
            <a:spLocks/>
          </p:cNvSpPr>
          <p:nvPr/>
        </p:nvSpPr>
        <p:spPr bwMode="auto">
          <a:xfrm>
            <a:off x="63603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50" name="Rectangle 22"/>
          <p:cNvSpPr>
            <a:spLocks/>
          </p:cNvSpPr>
          <p:nvPr/>
        </p:nvSpPr>
        <p:spPr bwMode="auto">
          <a:xfrm>
            <a:off x="6931895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51" name="Rectangle 23"/>
          <p:cNvSpPr>
            <a:spLocks/>
          </p:cNvSpPr>
          <p:nvPr/>
        </p:nvSpPr>
        <p:spPr bwMode="auto">
          <a:xfrm>
            <a:off x="7539113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52" name="Rectangle 24"/>
          <p:cNvSpPr>
            <a:spLocks/>
          </p:cNvSpPr>
          <p:nvPr/>
        </p:nvSpPr>
        <p:spPr bwMode="auto">
          <a:xfrm>
            <a:off x="8146332" y="1465690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53" name="Rectangle 25"/>
          <p:cNvSpPr>
            <a:spLocks/>
          </p:cNvSpPr>
          <p:nvPr/>
        </p:nvSpPr>
        <p:spPr bwMode="auto">
          <a:xfrm>
            <a:off x="8692881" y="1465690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54" name="Rectangle 26"/>
          <p:cNvSpPr>
            <a:spLocks/>
          </p:cNvSpPr>
          <p:nvPr/>
        </p:nvSpPr>
        <p:spPr bwMode="auto">
          <a:xfrm>
            <a:off x="9308114" y="1465690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55" name="Rectangle 27"/>
          <p:cNvSpPr>
            <a:spLocks/>
          </p:cNvSpPr>
          <p:nvPr/>
        </p:nvSpPr>
        <p:spPr bwMode="auto">
          <a:xfrm>
            <a:off x="267756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6" name="Rectangle 28"/>
          <p:cNvSpPr>
            <a:spLocks/>
          </p:cNvSpPr>
          <p:nvPr/>
        </p:nvSpPr>
        <p:spPr bwMode="auto">
          <a:xfrm>
            <a:off x="3266928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7" name="Rectangle 29"/>
          <p:cNvSpPr>
            <a:spLocks/>
          </p:cNvSpPr>
          <p:nvPr/>
        </p:nvSpPr>
        <p:spPr bwMode="auto">
          <a:xfrm>
            <a:off x="3865217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8" name="Rectangle 30"/>
          <p:cNvSpPr>
            <a:spLocks/>
          </p:cNvSpPr>
          <p:nvPr/>
        </p:nvSpPr>
        <p:spPr bwMode="auto">
          <a:xfrm>
            <a:off x="4463506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9" name="Rectangle 31"/>
          <p:cNvSpPr>
            <a:spLocks/>
          </p:cNvSpPr>
          <p:nvPr/>
        </p:nvSpPr>
        <p:spPr bwMode="auto">
          <a:xfrm>
            <a:off x="5061795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0" name="Rectangle 32"/>
          <p:cNvSpPr>
            <a:spLocks/>
          </p:cNvSpPr>
          <p:nvPr/>
        </p:nvSpPr>
        <p:spPr bwMode="auto">
          <a:xfrm>
            <a:off x="5660084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1" name="Rectangle 33"/>
          <p:cNvSpPr>
            <a:spLocks/>
          </p:cNvSpPr>
          <p:nvPr/>
        </p:nvSpPr>
        <p:spPr bwMode="auto">
          <a:xfrm>
            <a:off x="625837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2" name="Rectangle 34"/>
          <p:cNvSpPr>
            <a:spLocks/>
          </p:cNvSpPr>
          <p:nvPr/>
        </p:nvSpPr>
        <p:spPr bwMode="auto">
          <a:xfrm>
            <a:off x="6856663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3" name="Rectangle 35"/>
          <p:cNvSpPr>
            <a:spLocks/>
          </p:cNvSpPr>
          <p:nvPr/>
        </p:nvSpPr>
        <p:spPr bwMode="auto">
          <a:xfrm>
            <a:off x="7454952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4" name="Rectangle 36"/>
          <p:cNvSpPr>
            <a:spLocks/>
          </p:cNvSpPr>
          <p:nvPr/>
        </p:nvSpPr>
        <p:spPr bwMode="auto">
          <a:xfrm>
            <a:off x="8053241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5" name="Rectangle 37"/>
          <p:cNvSpPr>
            <a:spLocks/>
          </p:cNvSpPr>
          <p:nvPr/>
        </p:nvSpPr>
        <p:spPr bwMode="auto">
          <a:xfrm>
            <a:off x="8651530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6" name="Rectangle 38"/>
          <p:cNvSpPr>
            <a:spLocks/>
          </p:cNvSpPr>
          <p:nvPr/>
        </p:nvSpPr>
        <p:spPr bwMode="auto">
          <a:xfrm>
            <a:off x="9249819" y="2269693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7" name="Rectangle 39"/>
          <p:cNvSpPr>
            <a:spLocks/>
          </p:cNvSpPr>
          <p:nvPr/>
        </p:nvSpPr>
        <p:spPr bwMode="auto">
          <a:xfrm>
            <a:off x="266863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8" name="Rectangle 40"/>
          <p:cNvSpPr>
            <a:spLocks/>
          </p:cNvSpPr>
          <p:nvPr/>
        </p:nvSpPr>
        <p:spPr bwMode="auto">
          <a:xfrm>
            <a:off x="3266928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9" name="Rectangle 41"/>
          <p:cNvSpPr>
            <a:spLocks/>
          </p:cNvSpPr>
          <p:nvPr/>
        </p:nvSpPr>
        <p:spPr bwMode="auto">
          <a:xfrm>
            <a:off x="3865217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0" name="Rectangle 42"/>
          <p:cNvSpPr>
            <a:spLocks/>
          </p:cNvSpPr>
          <p:nvPr/>
        </p:nvSpPr>
        <p:spPr bwMode="auto">
          <a:xfrm>
            <a:off x="4463506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1" name="Rectangle 43"/>
          <p:cNvSpPr>
            <a:spLocks/>
          </p:cNvSpPr>
          <p:nvPr/>
        </p:nvSpPr>
        <p:spPr bwMode="auto">
          <a:xfrm>
            <a:off x="5061795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2" name="Rectangle 44"/>
          <p:cNvSpPr>
            <a:spLocks/>
          </p:cNvSpPr>
          <p:nvPr/>
        </p:nvSpPr>
        <p:spPr bwMode="auto">
          <a:xfrm>
            <a:off x="5660084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45"/>
          <p:cNvSpPr>
            <a:spLocks/>
          </p:cNvSpPr>
          <p:nvPr/>
        </p:nvSpPr>
        <p:spPr bwMode="auto">
          <a:xfrm>
            <a:off x="625837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4" name="Rectangle 46"/>
          <p:cNvSpPr>
            <a:spLocks/>
          </p:cNvSpPr>
          <p:nvPr/>
        </p:nvSpPr>
        <p:spPr bwMode="auto">
          <a:xfrm>
            <a:off x="6856663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5" name="Rectangle 47"/>
          <p:cNvSpPr>
            <a:spLocks/>
          </p:cNvSpPr>
          <p:nvPr/>
        </p:nvSpPr>
        <p:spPr bwMode="auto">
          <a:xfrm>
            <a:off x="7454952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6" name="Rectangle 48"/>
          <p:cNvSpPr>
            <a:spLocks/>
          </p:cNvSpPr>
          <p:nvPr/>
        </p:nvSpPr>
        <p:spPr bwMode="auto">
          <a:xfrm>
            <a:off x="8053241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7" name="Rectangle 49"/>
          <p:cNvSpPr>
            <a:spLocks/>
          </p:cNvSpPr>
          <p:nvPr/>
        </p:nvSpPr>
        <p:spPr bwMode="auto">
          <a:xfrm>
            <a:off x="8651530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8" name="Rectangle 50"/>
          <p:cNvSpPr>
            <a:spLocks/>
          </p:cNvSpPr>
          <p:nvPr/>
        </p:nvSpPr>
        <p:spPr bwMode="auto">
          <a:xfrm>
            <a:off x="9231959" y="3207310"/>
            <a:ext cx="535781" cy="53578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alt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9" name="Line 51"/>
          <p:cNvSpPr>
            <a:spLocks noChangeShapeType="1"/>
          </p:cNvSpPr>
          <p:nvPr/>
        </p:nvSpPr>
        <p:spPr bwMode="auto">
          <a:xfrm rot="10800000">
            <a:off x="2945459" y="1981711"/>
            <a:ext cx="0" cy="252264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80" name="Rectangle 53"/>
          <p:cNvSpPr>
            <a:spLocks/>
          </p:cNvSpPr>
          <p:nvPr/>
        </p:nvSpPr>
        <p:spPr bwMode="auto">
          <a:xfrm>
            <a:off x="2701060" y="241223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81" name="Rectangle 54"/>
          <p:cNvSpPr>
            <a:spLocks/>
          </p:cNvSpPr>
          <p:nvPr/>
        </p:nvSpPr>
        <p:spPr bwMode="auto">
          <a:xfrm>
            <a:off x="337787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x[1]</a:t>
            </a:r>
          </a:p>
        </p:txBody>
      </p:sp>
      <p:sp>
        <p:nvSpPr>
          <p:cNvPr id="82" name="Rectangle 55"/>
          <p:cNvSpPr>
            <a:spLocks/>
          </p:cNvSpPr>
          <p:nvPr/>
        </p:nvSpPr>
        <p:spPr bwMode="auto">
          <a:xfrm>
            <a:off x="3958309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83" name="Rectangle 56"/>
          <p:cNvSpPr>
            <a:spLocks/>
          </p:cNvSpPr>
          <p:nvPr/>
        </p:nvSpPr>
        <p:spPr bwMode="auto">
          <a:xfrm>
            <a:off x="4583387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84" name="Rectangle 57"/>
          <p:cNvSpPr>
            <a:spLocks/>
          </p:cNvSpPr>
          <p:nvPr/>
        </p:nvSpPr>
        <p:spPr bwMode="auto">
          <a:xfrm>
            <a:off x="5163816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85" name="Rectangle 58"/>
          <p:cNvSpPr>
            <a:spLocks/>
          </p:cNvSpPr>
          <p:nvPr/>
        </p:nvSpPr>
        <p:spPr bwMode="auto">
          <a:xfrm>
            <a:off x="577996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86" name="Rectangle 59"/>
          <p:cNvSpPr>
            <a:spLocks/>
          </p:cNvSpPr>
          <p:nvPr/>
        </p:nvSpPr>
        <p:spPr bwMode="auto">
          <a:xfrm>
            <a:off x="63603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87" name="Rectangle 60"/>
          <p:cNvSpPr>
            <a:spLocks/>
          </p:cNvSpPr>
          <p:nvPr/>
        </p:nvSpPr>
        <p:spPr bwMode="auto">
          <a:xfrm>
            <a:off x="6931895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88" name="Rectangle 61"/>
          <p:cNvSpPr>
            <a:spLocks/>
          </p:cNvSpPr>
          <p:nvPr/>
        </p:nvSpPr>
        <p:spPr bwMode="auto">
          <a:xfrm>
            <a:off x="7539113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89" name="Rectangle 62"/>
          <p:cNvSpPr>
            <a:spLocks/>
          </p:cNvSpPr>
          <p:nvPr/>
        </p:nvSpPr>
        <p:spPr bwMode="auto">
          <a:xfrm>
            <a:off x="8146332" y="2403307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90" name="Rectangle 63"/>
          <p:cNvSpPr>
            <a:spLocks/>
          </p:cNvSpPr>
          <p:nvPr/>
        </p:nvSpPr>
        <p:spPr bwMode="auto">
          <a:xfrm>
            <a:off x="8690648" y="2403307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91" name="Rectangle 64"/>
          <p:cNvSpPr>
            <a:spLocks/>
          </p:cNvSpPr>
          <p:nvPr/>
        </p:nvSpPr>
        <p:spPr bwMode="auto">
          <a:xfrm>
            <a:off x="9306998" y="2403307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92" name="Rectangle 65"/>
          <p:cNvSpPr>
            <a:spLocks/>
          </p:cNvSpPr>
          <p:nvPr/>
        </p:nvSpPr>
        <p:spPr bwMode="auto">
          <a:xfrm>
            <a:off x="2709990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x[12]</a:t>
            </a:r>
          </a:p>
        </p:txBody>
      </p:sp>
      <p:sp>
        <p:nvSpPr>
          <p:cNvPr id="93" name="Rectangle 66"/>
          <p:cNvSpPr>
            <a:spLocks/>
          </p:cNvSpPr>
          <p:nvPr/>
        </p:nvSpPr>
        <p:spPr bwMode="auto">
          <a:xfrm>
            <a:off x="3317209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x[13]</a:t>
            </a:r>
          </a:p>
        </p:txBody>
      </p:sp>
      <p:sp>
        <p:nvSpPr>
          <p:cNvPr id="94" name="Rectangle 67"/>
          <p:cNvSpPr>
            <a:spLocks/>
          </p:cNvSpPr>
          <p:nvPr/>
        </p:nvSpPr>
        <p:spPr bwMode="auto">
          <a:xfrm>
            <a:off x="3958309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x[2]</a:t>
            </a:r>
          </a:p>
        </p:txBody>
      </p:sp>
      <p:sp>
        <p:nvSpPr>
          <p:cNvPr id="95" name="Rectangle 68"/>
          <p:cNvSpPr>
            <a:spLocks/>
          </p:cNvSpPr>
          <p:nvPr/>
        </p:nvSpPr>
        <p:spPr bwMode="auto">
          <a:xfrm>
            <a:off x="4583387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x[3]</a:t>
            </a:r>
          </a:p>
        </p:txBody>
      </p:sp>
      <p:sp>
        <p:nvSpPr>
          <p:cNvPr id="96" name="Rectangle 69"/>
          <p:cNvSpPr>
            <a:spLocks/>
          </p:cNvSpPr>
          <p:nvPr/>
        </p:nvSpPr>
        <p:spPr bwMode="auto">
          <a:xfrm>
            <a:off x="5163816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x[4]</a:t>
            </a:r>
          </a:p>
        </p:txBody>
      </p:sp>
      <p:sp>
        <p:nvSpPr>
          <p:cNvPr id="97" name="Rectangle 70"/>
          <p:cNvSpPr>
            <a:spLocks/>
          </p:cNvSpPr>
          <p:nvPr/>
        </p:nvSpPr>
        <p:spPr bwMode="auto">
          <a:xfrm>
            <a:off x="577996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x[5]</a:t>
            </a:r>
          </a:p>
        </p:txBody>
      </p:sp>
      <p:sp>
        <p:nvSpPr>
          <p:cNvPr id="98" name="Rectangle 71"/>
          <p:cNvSpPr>
            <a:spLocks/>
          </p:cNvSpPr>
          <p:nvPr/>
        </p:nvSpPr>
        <p:spPr bwMode="auto">
          <a:xfrm>
            <a:off x="63603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x[6]</a:t>
            </a:r>
          </a:p>
        </p:txBody>
      </p:sp>
      <p:sp>
        <p:nvSpPr>
          <p:cNvPr id="99" name="Rectangle 72"/>
          <p:cNvSpPr>
            <a:spLocks/>
          </p:cNvSpPr>
          <p:nvPr/>
        </p:nvSpPr>
        <p:spPr bwMode="auto">
          <a:xfrm>
            <a:off x="6931895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x[7]</a:t>
            </a:r>
          </a:p>
        </p:txBody>
      </p:sp>
      <p:sp>
        <p:nvSpPr>
          <p:cNvPr id="100" name="Rectangle 73"/>
          <p:cNvSpPr>
            <a:spLocks/>
          </p:cNvSpPr>
          <p:nvPr/>
        </p:nvSpPr>
        <p:spPr bwMode="auto">
          <a:xfrm>
            <a:off x="7539113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x[8]</a:t>
            </a:r>
          </a:p>
        </p:txBody>
      </p:sp>
      <p:sp>
        <p:nvSpPr>
          <p:cNvPr id="101" name="Rectangle 74"/>
          <p:cNvSpPr>
            <a:spLocks/>
          </p:cNvSpPr>
          <p:nvPr/>
        </p:nvSpPr>
        <p:spPr bwMode="auto">
          <a:xfrm>
            <a:off x="8146332" y="3340925"/>
            <a:ext cx="34625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x[9]</a:t>
            </a:r>
          </a:p>
        </p:txBody>
      </p:sp>
      <p:sp>
        <p:nvSpPr>
          <p:cNvPr id="102" name="Rectangle 75"/>
          <p:cNvSpPr>
            <a:spLocks/>
          </p:cNvSpPr>
          <p:nvPr/>
        </p:nvSpPr>
        <p:spPr bwMode="auto">
          <a:xfrm>
            <a:off x="8690648" y="3340925"/>
            <a:ext cx="46647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x[10]</a:t>
            </a:r>
          </a:p>
        </p:txBody>
      </p:sp>
      <p:sp>
        <p:nvSpPr>
          <p:cNvPr id="103" name="Rectangle 76"/>
          <p:cNvSpPr>
            <a:spLocks/>
          </p:cNvSpPr>
          <p:nvPr/>
        </p:nvSpPr>
        <p:spPr bwMode="auto">
          <a:xfrm>
            <a:off x="9306998" y="3340925"/>
            <a:ext cx="450444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x[11]</a:t>
            </a:r>
          </a:p>
        </p:txBody>
      </p:sp>
      <p:sp>
        <p:nvSpPr>
          <p:cNvPr id="104" name="Freeform 77"/>
          <p:cNvSpPr>
            <a:spLocks/>
          </p:cNvSpPr>
          <p:nvPr/>
        </p:nvSpPr>
        <p:spPr bwMode="auto">
          <a:xfrm>
            <a:off x="9982053" y="1573177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5" name="Freeform 78"/>
          <p:cNvSpPr>
            <a:spLocks/>
          </p:cNvSpPr>
          <p:nvPr/>
        </p:nvSpPr>
        <p:spPr bwMode="auto">
          <a:xfrm>
            <a:off x="9999913" y="2617951"/>
            <a:ext cx="247799" cy="916410"/>
          </a:xfrm>
          <a:custGeom>
            <a:avLst/>
            <a:gdLst>
              <a:gd name="T0" fmla="*/ 0 w 9740"/>
              <a:gd name="T1" fmla="*/ 0 h 21600"/>
              <a:gd name="T2" fmla="*/ 2147483646 w 9740"/>
              <a:gd name="T3" fmla="*/ 2147483646 h 21600"/>
              <a:gd name="T4" fmla="*/ 0 60000 65536"/>
              <a:gd name="T5" fmla="*/ 0 60000 65536"/>
              <a:gd name="T6" fmla="*/ 0 w 9740"/>
              <a:gd name="T7" fmla="*/ 0 h 21600"/>
              <a:gd name="T8" fmla="*/ 9740 w 974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40" h="21600">
                <a:moveTo>
                  <a:pt x="0" y="0"/>
                </a:moveTo>
                <a:cubicBezTo>
                  <a:pt x="0" y="0"/>
                  <a:pt x="21600" y="9144"/>
                  <a:pt x="467" y="2160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6" name="Line 79"/>
          <p:cNvSpPr>
            <a:spLocks noChangeShapeType="1"/>
          </p:cNvSpPr>
          <p:nvPr/>
        </p:nvSpPr>
        <p:spPr bwMode="auto">
          <a:xfrm rot="10800000" flipH="1">
            <a:off x="9535569" y="1028466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7" name="Line 80"/>
          <p:cNvSpPr>
            <a:spLocks noChangeShapeType="1"/>
          </p:cNvSpPr>
          <p:nvPr/>
        </p:nvSpPr>
        <p:spPr bwMode="auto">
          <a:xfrm rot="10800000" flipH="1">
            <a:off x="3552678" y="2921560"/>
            <a:ext cx="0" cy="251148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08" name="Rectangle 81"/>
          <p:cNvSpPr>
            <a:spLocks/>
          </p:cNvSpPr>
          <p:nvPr/>
        </p:nvSpPr>
        <p:spPr bwMode="auto">
          <a:xfrm>
            <a:off x="8220299" y="974557"/>
            <a:ext cx="1175002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rgbClr val="FF00FF"/>
                </a:solidFill>
                <a:latin typeface="Arial" charset="0"/>
                <a:cs typeface="Arial" charset="0"/>
                <a:sym typeface="Arial" charset="0"/>
              </a:rPr>
              <a:t>write pointer</a:t>
            </a:r>
          </a:p>
        </p:txBody>
      </p:sp>
      <p:sp>
        <p:nvSpPr>
          <p:cNvPr id="109" name="Line 79"/>
          <p:cNvSpPr>
            <a:spLocks noChangeShapeType="1"/>
          </p:cNvSpPr>
          <p:nvPr/>
        </p:nvSpPr>
        <p:spPr bwMode="auto">
          <a:xfrm rot="10800000" flipH="1">
            <a:off x="3564469" y="1028466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0" name="Rectangle 81"/>
          <p:cNvSpPr>
            <a:spLocks/>
          </p:cNvSpPr>
          <p:nvPr/>
        </p:nvSpPr>
        <p:spPr bwMode="auto">
          <a:xfrm>
            <a:off x="2260420" y="974557"/>
            <a:ext cx="1152560" cy="2596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87" dirty="0">
                <a:solidFill>
                  <a:srgbClr val="C00000"/>
                </a:solidFill>
                <a:latin typeface="Arial" charset="0"/>
                <a:cs typeface="Arial" charset="0"/>
                <a:sym typeface="Arial" charset="0"/>
              </a:rPr>
              <a:t>read pointer</a:t>
            </a:r>
          </a:p>
        </p:txBody>
      </p:sp>
      <p:sp>
        <p:nvSpPr>
          <p:cNvPr id="111" name="Line 79"/>
          <p:cNvSpPr>
            <a:spLocks noChangeShapeType="1"/>
          </p:cNvSpPr>
          <p:nvPr/>
        </p:nvSpPr>
        <p:spPr bwMode="auto">
          <a:xfrm rot="10800000" flipH="1">
            <a:off x="4172036" y="2011342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12" name="Line 79"/>
          <p:cNvSpPr>
            <a:spLocks noChangeShapeType="1"/>
          </p:cNvSpPr>
          <p:nvPr/>
        </p:nvSpPr>
        <p:spPr bwMode="auto">
          <a:xfrm rot="10800000" flipH="1">
            <a:off x="4728973" y="2922694"/>
            <a:ext cx="0" cy="251148"/>
          </a:xfrm>
          <a:prstGeom prst="line">
            <a:avLst/>
          </a:prstGeom>
          <a:noFill/>
          <a:ln w="38100">
            <a:solidFill>
              <a:srgbClr val="C0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Delay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060516"/>
            <a:ext cx="11853948" cy="5797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Our Delay effect will be simple VST plugin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Start with HelloWorld UI from Getting Started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 the first, generic version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Define variables in </a:t>
            </a:r>
            <a:r>
              <a:rPr lang="en-GB" dirty="0" err="1"/>
              <a:t>pluginprocessor.h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Set up the variables in </a:t>
            </a:r>
            <a:r>
              <a:rPr lang="en-GB" dirty="0" err="1"/>
              <a:t>prepareToPlay</a:t>
            </a:r>
            <a:endParaRPr lang="en-GB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Edit </a:t>
            </a:r>
            <a:r>
              <a:rPr lang="en-GB" dirty="0" err="1"/>
              <a:t>processBlock</a:t>
            </a:r>
            <a:r>
              <a:rPr lang="en-GB" dirty="0"/>
              <a:t> so that it implements delay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Use read and write pointers on circular buffer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Make sure that incrementing pointer on one channel does not affect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in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Add parameters to generic user interface in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46280" y="1481849"/>
            <a:ext cx="11542734" cy="21544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582460" y="1801085"/>
            <a:ext cx="6627445" cy="9310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09905" y="1540990"/>
            <a:ext cx="1915307" cy="72561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9125212" y="1192589"/>
            <a:ext cx="1929008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603412" y="2766523"/>
            <a:ext cx="7102258" cy="82338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35D28-A09E-2014-F71D-30A3A884995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705670" y="2733983"/>
            <a:ext cx="1402915" cy="44423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D2FA2-51C9-5915-3DBC-FF23FC9DA040}"/>
              </a:ext>
            </a:extLst>
          </p:cNvPr>
          <p:cNvSpPr txBox="1"/>
          <p:nvPr/>
        </p:nvSpPr>
        <p:spPr>
          <a:xfrm>
            <a:off x="9125211" y="2610420"/>
            <a:ext cx="2655517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Circular buffer variables for implementing 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99506" y="4317804"/>
            <a:ext cx="11914908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DelayAudioProcessor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"Delay time"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2.0f,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"feedback"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"Feedback"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0.999f,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"Dry/wet mix"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1.0, 0.0f));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1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sz="2812" dirty="0"/>
              <a:t>From a digital system perspective, delay is simple:</a:t>
            </a:r>
          </a:p>
          <a:p>
            <a:pPr marL="803643" lvl="1"/>
            <a:r>
              <a:rPr lang="en-US" sz="2250" dirty="0">
                <a:solidFill>
                  <a:srgbClr val="0000FF"/>
                </a:solidFill>
              </a:rPr>
              <a:t>Difference equation</a:t>
            </a:r>
            <a:r>
              <a:rPr lang="en-US" sz="2250" dirty="0"/>
              <a:t> adding the current input sample to one </a:t>
            </a:r>
            <a:r>
              <a:rPr lang="en-US" sz="2250" i="1" dirty="0"/>
              <a:t>D</a:t>
            </a:r>
            <a:r>
              <a:rPr lang="en-US" sz="2250" dirty="0"/>
              <a:t> samples prior</a:t>
            </a:r>
          </a:p>
          <a:p>
            <a:pPr marL="803643" lvl="1" algn="ctr">
              <a:buNone/>
            </a:pPr>
            <a:r>
              <a:rPr lang="en-US" sz="2250" i="1" dirty="0">
                <a:latin typeface="Times New Roman" pitchFamily="18" charset="0"/>
              </a:rPr>
              <a:t>y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]=</a:t>
            </a:r>
            <a:r>
              <a:rPr lang="en-US" sz="2250" i="1" dirty="0">
                <a:latin typeface="Times New Roman" pitchFamily="18" charset="0"/>
              </a:rPr>
              <a:t>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]+</a:t>
            </a:r>
            <a:r>
              <a:rPr lang="en-US" sz="2250" i="1" dirty="0">
                <a:latin typeface="Times New Roman" pitchFamily="18" charset="0"/>
              </a:rPr>
              <a:t>ax</a:t>
            </a:r>
            <a:r>
              <a:rPr lang="en-US" sz="2250" dirty="0">
                <a:latin typeface="Times New Roman" pitchFamily="18" charset="0"/>
              </a:rPr>
              <a:t>[</a:t>
            </a:r>
            <a:r>
              <a:rPr lang="en-US" sz="2250" i="1" dirty="0">
                <a:latin typeface="Times New Roman" pitchFamily="18" charset="0"/>
              </a:rPr>
              <a:t>n</a:t>
            </a:r>
            <a:r>
              <a:rPr lang="en-US" sz="2250" dirty="0">
                <a:latin typeface="Times New Roman" pitchFamily="18" charset="0"/>
              </a:rPr>
              <a:t>-</a:t>
            </a:r>
            <a:r>
              <a:rPr lang="en-US" sz="2250" i="1" dirty="0">
                <a:latin typeface="Times New Roman" pitchFamily="18" charset="0"/>
              </a:rPr>
              <a:t>D</a:t>
            </a:r>
            <a:r>
              <a:rPr lang="en-US" sz="2250" dirty="0">
                <a:latin typeface="Times New Roman" pitchFamily="18" charset="0"/>
              </a:rPr>
              <a:t>]	  | </a:t>
            </a:r>
            <a:r>
              <a:rPr lang="en-US" sz="2250" i="1" dirty="0">
                <a:latin typeface="Times New Roman" pitchFamily="18" charset="0"/>
              </a:rPr>
              <a:t>a</a:t>
            </a:r>
            <a:r>
              <a:rPr lang="en-US" sz="2250" dirty="0">
                <a:latin typeface="Times New Roman" pitchFamily="18" charset="0"/>
              </a:rPr>
              <a:t>|&lt;1   (usually)</a:t>
            </a:r>
            <a:endParaRPr lang="en-US" sz="2250" dirty="0"/>
          </a:p>
          <a:p>
            <a:pPr marL="446469"/>
            <a:r>
              <a:rPr lang="en-US" sz="2812" dirty="0"/>
              <a:t>For audio:</a:t>
            </a:r>
          </a:p>
          <a:p>
            <a:pPr marL="803643" lvl="1"/>
            <a:r>
              <a:rPr lang="en-US" sz="2250" dirty="0"/>
              <a:t>Delay ranges from milliseconds to several seconds</a:t>
            </a:r>
          </a:p>
          <a:p>
            <a:pPr marL="803643" lvl="1"/>
            <a:r>
              <a:rPr lang="en-US" sz="2250" dirty="0"/>
              <a:t>What values of </a:t>
            </a:r>
            <a:r>
              <a:rPr lang="en-US" sz="2250" i="1" dirty="0"/>
              <a:t>D</a:t>
            </a:r>
            <a:r>
              <a:rPr lang="en-US" sz="2250" dirty="0"/>
              <a:t> does this imply for sampling rate= 44.1kHz?</a:t>
            </a:r>
          </a:p>
        </p:txBody>
      </p:sp>
      <p:sp>
        <p:nvSpPr>
          <p:cNvPr id="9224" name="Rectangle 8"/>
          <p:cNvSpPr>
            <a:spLocks/>
          </p:cNvSpPr>
          <p:nvPr/>
        </p:nvSpPr>
        <p:spPr bwMode="auto">
          <a:xfrm>
            <a:off x="2756297" y="5807208"/>
            <a:ext cx="1407437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second = </a:t>
            </a:r>
          </a:p>
        </p:txBody>
      </p:sp>
      <p:sp>
        <p:nvSpPr>
          <p:cNvPr id="9225" name="Rectangle 9"/>
          <p:cNvSpPr>
            <a:spLocks/>
          </p:cNvSpPr>
          <p:nvPr/>
        </p:nvSpPr>
        <p:spPr bwMode="auto">
          <a:xfrm>
            <a:off x="3238500" y="6191185"/>
            <a:ext cx="89607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1 ms = </a:t>
            </a:r>
          </a:p>
        </p:txBody>
      </p:sp>
      <p:sp>
        <p:nvSpPr>
          <p:cNvPr id="9226" name="Rectangle 10"/>
          <p:cNvSpPr>
            <a:spLocks/>
          </p:cNvSpPr>
          <p:nvPr/>
        </p:nvSpPr>
        <p:spPr bwMode="auto">
          <a:xfrm>
            <a:off x="7721203" y="5807208"/>
            <a:ext cx="1332096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= 1 sample</a:t>
            </a:r>
          </a:p>
        </p:txBody>
      </p:sp>
      <p:sp>
        <p:nvSpPr>
          <p:cNvPr id="9227" name="Rectangle 11"/>
          <p:cNvSpPr>
            <a:spLocks/>
          </p:cNvSpPr>
          <p:nvPr/>
        </p:nvSpPr>
        <p:spPr bwMode="auto">
          <a:xfrm>
            <a:off x="4310063" y="5807208"/>
            <a:ext cx="1835439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44100 samples</a:t>
            </a:r>
          </a:p>
        </p:txBody>
      </p:sp>
      <p:sp>
        <p:nvSpPr>
          <p:cNvPr id="9228" name="Rectangle 12"/>
          <p:cNvSpPr>
            <a:spLocks/>
          </p:cNvSpPr>
          <p:nvPr/>
        </p:nvSpPr>
        <p:spPr bwMode="auto">
          <a:xfrm>
            <a:off x="4310063" y="6191185"/>
            <a:ext cx="1617430" cy="3245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~ 44 samples</a:t>
            </a:r>
          </a:p>
        </p:txBody>
      </p:sp>
      <p:sp>
        <p:nvSpPr>
          <p:cNvPr id="9229" name="Rectangle 13"/>
          <p:cNvSpPr>
            <a:spLocks/>
          </p:cNvSpPr>
          <p:nvPr/>
        </p:nvSpPr>
        <p:spPr bwMode="auto">
          <a:xfrm>
            <a:off x="6676430" y="5786438"/>
            <a:ext cx="964406" cy="3661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lvl="2" defTabSz="642915" fontAlgn="base">
              <a:spcBef>
                <a:spcPts val="422"/>
              </a:spcBef>
              <a:spcAft>
                <a:spcPct val="0"/>
              </a:spcAft>
            </a:pPr>
            <a:r>
              <a:rPr lang="en-US" sz="2109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22.6µS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10054" y="4036568"/>
            <a:ext cx="5415607" cy="1430724"/>
            <a:chOff x="179512" y="2564904"/>
            <a:chExt cx="7702196" cy="2034808"/>
          </a:xfrm>
        </p:grpSpPr>
        <p:sp>
          <p:nvSpPr>
            <p:cNvPr id="16" name="Oval 15"/>
            <p:cNvSpPr/>
            <p:nvPr/>
          </p:nvSpPr>
          <p:spPr bwMode="auto">
            <a:xfrm>
              <a:off x="6153516" y="2981302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17" name="TextBox 6"/>
            <p:cNvSpPr txBox="1">
              <a:spLocks noChangeArrowheads="1"/>
            </p:cNvSpPr>
            <p:nvPr/>
          </p:nvSpPr>
          <p:spPr bwMode="auto">
            <a:xfrm>
              <a:off x="6325488" y="3009147"/>
              <a:ext cx="517978" cy="746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812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812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20" idx="3"/>
              <a:endCxn id="23" idx="3"/>
            </p:cNvCxnSpPr>
            <p:nvPr/>
          </p:nvCxnSpPr>
          <p:spPr>
            <a:xfrm>
              <a:off x="3460334" y="3296686"/>
              <a:ext cx="1253022" cy="7888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1868377" y="3015537"/>
              <a:ext cx="1591957" cy="5622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(</a:t>
              </a:r>
              <a:r>
                <a:rPr lang="en-GB" sz="1969" i="1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</a:t>
              </a: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)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498852" y="2564904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22" name="Straight Arrow Connector 21"/>
            <p:cNvCxnSpPr>
              <a:endCxn id="20" idx="1"/>
            </p:cNvCxnSpPr>
            <p:nvPr/>
          </p:nvCxnSpPr>
          <p:spPr>
            <a:xfrm>
              <a:off x="179512" y="3277146"/>
              <a:ext cx="1688865" cy="19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 rot="5400000">
              <a:off x="4713356" y="3015536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3" idx="0"/>
              <a:endCxn id="16" idx="2"/>
            </p:cNvCxnSpPr>
            <p:nvPr/>
          </p:nvCxnSpPr>
          <p:spPr>
            <a:xfrm>
              <a:off x="5433436" y="3375576"/>
              <a:ext cx="720080" cy="895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6"/>
            </p:cNvCxnSpPr>
            <p:nvPr/>
          </p:nvCxnSpPr>
          <p:spPr>
            <a:xfrm>
              <a:off x="6959966" y="3384528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4"/>
            </p:cNvCxnSpPr>
            <p:nvPr/>
          </p:nvCxnSpPr>
          <p:spPr>
            <a:xfrm>
              <a:off x="6556742" y="3787752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2"/>
            <p:cNvSpPr txBox="1">
              <a:spLocks noChangeArrowheads="1"/>
            </p:cNvSpPr>
            <p:nvPr/>
          </p:nvSpPr>
          <p:spPr bwMode="auto">
            <a:xfrm>
              <a:off x="6979571" y="2583488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72583" y="3049797"/>
              <a:ext cx="442743" cy="562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endParaRPr lang="en-US" sz="1969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99506" y="2175337"/>
            <a:ext cx="11914908" cy="23852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)(2.0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F59591-6DFF-2E52-18E5-94E2F38D9E48}"/>
              </a:ext>
            </a:extLst>
          </p:cNvPr>
          <p:cNvSpPr/>
          <p:nvPr/>
        </p:nvSpPr>
        <p:spPr>
          <a:xfrm>
            <a:off x="461269" y="2539923"/>
            <a:ext cx="6593466" cy="11009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CDF0BA-9542-8CA3-AF90-ADB9B43D866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7054735" y="2345100"/>
            <a:ext cx="1175536" cy="7453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F9C112-B80D-1742-E758-5398D4FBE203}"/>
              </a:ext>
            </a:extLst>
          </p:cNvPr>
          <p:cNvSpPr txBox="1"/>
          <p:nvPr/>
        </p:nvSpPr>
        <p:spPr>
          <a:xfrm>
            <a:off x="8230271" y="1837268"/>
            <a:ext cx="2238790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Allocate delay buffer, size depends on sample rate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56CB7-E97A-43DA-F9ED-C9AD30C11BD4}"/>
              </a:ext>
            </a:extLst>
          </p:cNvPr>
          <p:cNvSpPr/>
          <p:nvPr/>
        </p:nvSpPr>
        <p:spPr>
          <a:xfrm>
            <a:off x="531740" y="3678827"/>
            <a:ext cx="10132521" cy="6170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7F2C9-6255-DB79-E14B-786FC63F4D0C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10664261" y="3557197"/>
            <a:ext cx="496961" cy="43014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343C31-0589-34A5-A7FA-775D29CD9417}"/>
              </a:ext>
            </a:extLst>
          </p:cNvPr>
          <p:cNvSpPr txBox="1"/>
          <p:nvPr/>
        </p:nvSpPr>
        <p:spPr>
          <a:xfrm>
            <a:off x="10208030" y="2532271"/>
            <a:ext cx="1906384" cy="10249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determine delay position offset in samples</a:t>
            </a: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258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feedback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feedbackParam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582460" y="1801085"/>
            <a:ext cx="8672751" cy="12881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255211" y="1355375"/>
            <a:ext cx="660296" cy="1089762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9915507" y="1001432"/>
            <a:ext cx="213903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Information about these samples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1C2C6-510F-1722-FAE4-A64FB74C18A9}"/>
              </a:ext>
            </a:extLst>
          </p:cNvPr>
          <p:cNvSpPr/>
          <p:nvPr/>
        </p:nvSpPr>
        <p:spPr>
          <a:xfrm>
            <a:off x="582461" y="3820973"/>
            <a:ext cx="10305280" cy="64199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A345A-62E0-27C0-F4DD-F84D71783F0E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flipV="1">
            <a:off x="5735101" y="3134956"/>
            <a:ext cx="3344536" cy="6860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9868B5-F36B-7F0A-E5EB-C55CD0ED22D2}"/>
              </a:ext>
            </a:extLst>
          </p:cNvPr>
          <p:cNvSpPr txBox="1"/>
          <p:nvPr/>
        </p:nvSpPr>
        <p:spPr>
          <a:xfrm>
            <a:off x="9079637" y="2627124"/>
            <a:ext cx="2139034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/>
              <a:t>Update read position based on current delay time</a:t>
            </a: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 – apply effects to each cannel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93785" y="1337020"/>
            <a:ext cx="12045461" cy="5193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(channel = 0; channel &lt;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 ++channel) {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(channel);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jmin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channel,delayBuffer.getNumChannels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() -1));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float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out = (1-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* in +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8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(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65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] = out;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dpr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dpw</a:t>
            </a:r>
            <a:r>
              <a:rPr lang="en-GB" sz="16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2A15F-606E-B809-8076-828203BCAD55}"/>
              </a:ext>
            </a:extLst>
          </p:cNvPr>
          <p:cNvSpPr/>
          <p:nvPr/>
        </p:nvSpPr>
        <p:spPr>
          <a:xfrm>
            <a:off x="287307" y="1623746"/>
            <a:ext cx="6769986" cy="31805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94CAAB-FD8C-5AEA-FF81-D899C1B663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057293" y="824093"/>
            <a:ext cx="1635369" cy="95867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2ABEBF-9117-1B60-1C29-FAF02512F354}"/>
              </a:ext>
            </a:extLst>
          </p:cNvPr>
          <p:cNvSpPr txBox="1"/>
          <p:nvPr/>
        </p:nvSpPr>
        <p:spPr>
          <a:xfrm>
            <a:off x="8692662" y="493601"/>
            <a:ext cx="3273956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channelData</a:t>
            </a:r>
            <a:r>
              <a:rPr lang="en-GB" sz="2000" dirty="0"/>
              <a:t> is </a:t>
            </a:r>
            <a:r>
              <a:rPr lang="en-GB" sz="2000" dirty="0" err="1"/>
              <a:t>numSamples</a:t>
            </a:r>
            <a:r>
              <a:rPr lang="en-GB" sz="2000" dirty="0"/>
              <a:t> of audio for one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42E7-463B-B44B-109F-3A652DBE5611}"/>
              </a:ext>
            </a:extLst>
          </p:cNvPr>
          <p:cNvSpPr/>
          <p:nvPr/>
        </p:nvSpPr>
        <p:spPr>
          <a:xfrm>
            <a:off x="348807" y="1993776"/>
            <a:ext cx="11494385" cy="32406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CB9BC9-A092-1713-C6C3-BFD6C15D3A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011559" y="1717336"/>
            <a:ext cx="2476269" cy="31805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63019-8049-81C7-102E-EA1188C776DB}"/>
              </a:ext>
            </a:extLst>
          </p:cNvPr>
          <p:cNvSpPr txBox="1"/>
          <p:nvPr/>
        </p:nvSpPr>
        <p:spPr>
          <a:xfrm>
            <a:off x="8487828" y="1363393"/>
            <a:ext cx="356117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delayData</a:t>
            </a:r>
            <a:r>
              <a:rPr lang="en-GB" sz="2000" dirty="0"/>
              <a:t> is circular buffer for finding delay on this 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46C96D-7816-98C5-10F0-3CEB45C5C5A1}"/>
              </a:ext>
            </a:extLst>
          </p:cNvPr>
          <p:cNvSpPr/>
          <p:nvPr/>
        </p:nvSpPr>
        <p:spPr>
          <a:xfrm>
            <a:off x="377159" y="2390011"/>
            <a:ext cx="3352485" cy="5649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F28639-EB2B-533B-B309-CD06DD93A1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729644" y="2672463"/>
            <a:ext cx="1580237" cy="15146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C18E2-76F0-1118-AF8D-E73F5E0915C3}"/>
              </a:ext>
            </a:extLst>
          </p:cNvPr>
          <p:cNvSpPr txBox="1"/>
          <p:nvPr/>
        </p:nvSpPr>
        <p:spPr>
          <a:xfrm>
            <a:off x="5309881" y="2162212"/>
            <a:ext cx="3879624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Copy state variables maintained between </a:t>
            </a:r>
            <a:r>
              <a:rPr lang="en-GB" sz="2000" dirty="0" err="1"/>
              <a:t>processBlock</a:t>
            </a:r>
            <a:r>
              <a:rPr lang="en-GB" sz="2000" dirty="0"/>
              <a:t> calls. Processing channel can't affect state variable for next 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2B615-4D3F-FB7A-2012-86DE51D18858}"/>
              </a:ext>
            </a:extLst>
          </p:cNvPr>
          <p:cNvSpPr/>
          <p:nvPr/>
        </p:nvSpPr>
        <p:spPr>
          <a:xfrm>
            <a:off x="527900" y="3804273"/>
            <a:ext cx="6413435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72B6BF-BA43-65E0-4E60-FE7A96CEDA93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6941335" y="4003923"/>
            <a:ext cx="752603" cy="21149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4A6778-F1C9-810A-AF27-762F57C32095}"/>
              </a:ext>
            </a:extLst>
          </p:cNvPr>
          <p:cNvSpPr txBox="1"/>
          <p:nvPr/>
        </p:nvSpPr>
        <p:spPr>
          <a:xfrm>
            <a:off x="7693938" y="3553693"/>
            <a:ext cx="3627998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Store info in delay buffer.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dpr</a:t>
            </a:r>
            <a:r>
              <a:rPr lang="en-GB" sz="2000" dirty="0"/>
              <a:t>] is delay sample we just read.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dpw</a:t>
            </a:r>
            <a:r>
              <a:rPr lang="en-GB" sz="2000" dirty="0"/>
              <a:t>] is what we write to buffer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4EA123-30C3-5A80-66EC-23E79507FC77}"/>
              </a:ext>
            </a:extLst>
          </p:cNvPr>
          <p:cNvSpPr/>
          <p:nvPr/>
        </p:nvSpPr>
        <p:spPr>
          <a:xfrm>
            <a:off x="559851" y="4857795"/>
            <a:ext cx="301568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D711D5-E360-DA52-420B-70A1D5ADEA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3575539" y="5057445"/>
            <a:ext cx="3991105" cy="52409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11FA1C-8D32-A487-A444-A9DF52567D68}"/>
              </a:ext>
            </a:extLst>
          </p:cNvPr>
          <p:cNvSpPr txBox="1"/>
          <p:nvPr/>
        </p:nvSpPr>
        <p:spPr>
          <a:xfrm>
            <a:off x="7566644" y="5227597"/>
            <a:ext cx="2778971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Store output sample in buffer, replacing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6F35C-037B-9560-8A77-2E1C3473C46F}"/>
              </a:ext>
            </a:extLst>
          </p:cNvPr>
          <p:cNvSpPr/>
          <p:nvPr/>
        </p:nvSpPr>
        <p:spPr>
          <a:xfrm>
            <a:off x="141423" y="5683901"/>
            <a:ext cx="3657473" cy="64485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1F114E-0376-69B7-EEEE-F4B29D60C3C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798896" y="6006329"/>
            <a:ext cx="1824128" cy="2848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2E439-9FEB-EAC0-5B3D-22240C891CE3}"/>
              </a:ext>
            </a:extLst>
          </p:cNvPr>
          <p:cNvSpPr txBox="1"/>
          <p:nvPr/>
        </p:nvSpPr>
        <p:spPr>
          <a:xfrm>
            <a:off x="5623024" y="5680871"/>
            <a:ext cx="2879683" cy="707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prstClr val="black"/>
                </a:solidFill>
              </a:rPr>
              <a:t>transfer local copies back to main state variable</a:t>
            </a:r>
          </a:p>
        </p:txBody>
      </p:sp>
    </p:spTree>
    <p:extLst>
      <p:ext uri="{BB962C8B-B14F-4D97-AF65-F5344CB8AC3E}">
        <p14:creationId xmlns:p14="http://schemas.microsoft.com/office/powerpoint/2010/main" val="21933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4" grpId="0" animBg="1"/>
      <p:bldP spid="14" grpId="1" animBg="1"/>
      <p:bldP spid="16" grpId="0" animBg="1"/>
      <p:bldP spid="16" grpId="1" animBg="1"/>
      <p:bldP spid="25" grpId="0" animBg="1"/>
      <p:bldP spid="25" grpId="1" animBg="1"/>
      <p:bldP spid="27" grpId="0" animBg="1"/>
      <p:bldP spid="27" grpId="1" animBg="1"/>
      <p:bldP spid="36" grpId="0" animBg="1"/>
      <p:bldP spid="36" grpId="1" animBg="1"/>
      <p:bldP spid="38" grpId="0" animBg="1"/>
      <p:bldP spid="38" grpId="1" animBg="1"/>
      <p:bldP spid="43" grpId="0" animBg="1"/>
      <p:bldP spid="43" grpId="1" animBg="1"/>
      <p:bldP spid="45" grpId="0" animBg="1"/>
      <p:bldP spid="45" grpId="1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 – apply delay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93785" y="1337020"/>
            <a:ext cx="12045461" cy="4678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out = (1 -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in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out;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6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2A15F-606E-B809-8076-828203BCAD55}"/>
              </a:ext>
            </a:extLst>
          </p:cNvPr>
          <p:cNvSpPr/>
          <p:nvPr/>
        </p:nvSpPr>
        <p:spPr>
          <a:xfrm>
            <a:off x="492357" y="1801087"/>
            <a:ext cx="6257578" cy="31805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94CAAB-FD8C-5AEA-FF81-D899C1B663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749935" y="1001434"/>
            <a:ext cx="2147777" cy="958679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2ABEBF-9117-1B60-1C29-FAF02512F354}"/>
              </a:ext>
            </a:extLst>
          </p:cNvPr>
          <p:cNvSpPr txBox="1"/>
          <p:nvPr/>
        </p:nvSpPr>
        <p:spPr>
          <a:xfrm>
            <a:off x="8692662" y="493601"/>
            <a:ext cx="3273956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Go through each channel of audio that's passed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5642E7-463B-B44B-109F-3A652DBE5611}"/>
              </a:ext>
            </a:extLst>
          </p:cNvPr>
          <p:cNvSpPr/>
          <p:nvPr/>
        </p:nvSpPr>
        <p:spPr>
          <a:xfrm>
            <a:off x="705853" y="2618578"/>
            <a:ext cx="6930772" cy="31732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CB9BC9-A092-1713-C6C3-BFD6C15D3A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636625" y="2641441"/>
            <a:ext cx="866082" cy="16070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63019-8049-81C7-102E-EA1188C776DB}"/>
              </a:ext>
            </a:extLst>
          </p:cNvPr>
          <p:cNvSpPr txBox="1"/>
          <p:nvPr/>
        </p:nvSpPr>
        <p:spPr>
          <a:xfrm>
            <a:off x="8502707" y="2287498"/>
            <a:ext cx="356117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delayData</a:t>
            </a:r>
            <a:r>
              <a:rPr lang="en-GB" sz="2000" dirty="0"/>
              <a:t> is circular buffer for finding delay on this 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46C96D-7816-98C5-10F0-3CEB45C5C5A1}"/>
              </a:ext>
            </a:extLst>
          </p:cNvPr>
          <p:cNvSpPr/>
          <p:nvPr/>
        </p:nvSpPr>
        <p:spPr>
          <a:xfrm>
            <a:off x="644861" y="2193166"/>
            <a:ext cx="6197190" cy="39248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F28639-EB2B-533B-B309-CD06DD93A1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6842051" y="1812455"/>
            <a:ext cx="1196591" cy="57695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4C18E2-76F0-1118-AF8D-E73F5E0915C3}"/>
              </a:ext>
            </a:extLst>
          </p:cNvPr>
          <p:cNvSpPr txBox="1"/>
          <p:nvPr/>
        </p:nvSpPr>
        <p:spPr>
          <a:xfrm>
            <a:off x="8038642" y="1458512"/>
            <a:ext cx="3879624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get current input value for this channel, this sample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62B615-4D3F-FB7A-2012-86DE51D18858}"/>
              </a:ext>
            </a:extLst>
          </p:cNvPr>
          <p:cNvSpPr/>
          <p:nvPr/>
        </p:nvSpPr>
        <p:spPr>
          <a:xfrm>
            <a:off x="644861" y="3050878"/>
            <a:ext cx="1035564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72B6BF-BA43-65E0-4E60-FE7A96CEDA9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392785" y="3450177"/>
            <a:ext cx="1043096" cy="5267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4A6778-F1C9-810A-AF27-762F57C32095}"/>
              </a:ext>
            </a:extLst>
          </p:cNvPr>
          <p:cNvSpPr txBox="1"/>
          <p:nvPr/>
        </p:nvSpPr>
        <p:spPr>
          <a:xfrm>
            <a:off x="8435881" y="3469082"/>
            <a:ext cx="3627998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write to buffer. </a:t>
            </a:r>
            <a:r>
              <a:rPr lang="en-GB" sz="2000" dirty="0" err="1"/>
              <a:t>delayData</a:t>
            </a:r>
            <a:r>
              <a:rPr lang="en-GB" sz="2000" dirty="0"/>
              <a:t>[</a:t>
            </a:r>
            <a:r>
              <a:rPr lang="en-GB" sz="2000" dirty="0" err="1"/>
              <a:t>delayReadPosition</a:t>
            </a:r>
            <a:r>
              <a:rPr lang="en-GB" sz="2000" dirty="0"/>
              <a:t>] is last delay sample that we read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4EA123-30C3-5A80-66EC-23E79507FC77}"/>
              </a:ext>
            </a:extLst>
          </p:cNvPr>
          <p:cNvSpPr/>
          <p:nvPr/>
        </p:nvSpPr>
        <p:spPr>
          <a:xfrm>
            <a:off x="644860" y="3978757"/>
            <a:ext cx="4908041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D711D5-E360-DA52-420B-70A1D5ADEA2C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5552901" y="4178407"/>
            <a:ext cx="2421775" cy="127991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11FA1C-8D32-A487-A444-A9DF52567D68}"/>
              </a:ext>
            </a:extLst>
          </p:cNvPr>
          <p:cNvSpPr txBox="1"/>
          <p:nvPr/>
        </p:nvSpPr>
        <p:spPr>
          <a:xfrm>
            <a:off x="7974676" y="5104375"/>
            <a:ext cx="4089203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set current output value for this channel, this sample, replacing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6F35C-037B-9560-8A77-2E1C3473C46F}"/>
              </a:ext>
            </a:extLst>
          </p:cNvPr>
          <p:cNvSpPr/>
          <p:nvPr/>
        </p:nvSpPr>
        <p:spPr>
          <a:xfrm>
            <a:off x="376757" y="4795525"/>
            <a:ext cx="9426719" cy="975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1F114E-0376-69B7-EEEE-F4B29D60C3C9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090117" y="5771162"/>
            <a:ext cx="3159728" cy="54585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52E439-9FEB-EAC0-5B3D-22240C891CE3}"/>
              </a:ext>
            </a:extLst>
          </p:cNvPr>
          <p:cNvSpPr txBox="1"/>
          <p:nvPr/>
        </p:nvSpPr>
        <p:spPr>
          <a:xfrm>
            <a:off x="8249845" y="5963073"/>
            <a:ext cx="334918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prstClr val="black"/>
                </a:solidFill>
              </a:rPr>
              <a:t>increment pointers; once per sample, not once per channel!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C04F3B-F643-0F3A-D2FE-080F5EB76328}"/>
              </a:ext>
            </a:extLst>
          </p:cNvPr>
          <p:cNvSpPr/>
          <p:nvPr/>
        </p:nvSpPr>
        <p:spPr>
          <a:xfrm>
            <a:off x="644861" y="3496429"/>
            <a:ext cx="10355648" cy="39929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1297F8-0BDC-16C2-2AE1-3ED9AB7EEBC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392785" y="3973315"/>
            <a:ext cx="1043096" cy="5267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BB3F6C-0FAB-50DD-9FB8-E9EAFC5B80FA}"/>
              </a:ext>
            </a:extLst>
          </p:cNvPr>
          <p:cNvSpPr txBox="1"/>
          <p:nvPr/>
        </p:nvSpPr>
        <p:spPr>
          <a:xfrm>
            <a:off x="8435881" y="3992220"/>
            <a:ext cx="3627998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Read from buffer. Output is input + delay buffer content, weighted by </a:t>
            </a:r>
            <a:r>
              <a:rPr lang="en-GB" sz="2000" dirty="0" err="1"/>
              <a:t>dryWetMix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359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4" grpId="0" animBg="1"/>
      <p:bldP spid="14" grpId="1" animBg="1"/>
      <p:bldP spid="16" grpId="0" animBg="1"/>
      <p:bldP spid="16" grpId="1" animBg="1"/>
      <p:bldP spid="25" grpId="0" animBg="1"/>
      <p:bldP spid="25" grpId="1" animBg="1"/>
      <p:bldP spid="27" grpId="0" animBg="1"/>
      <p:bldP spid="27" grpId="1" animBg="1"/>
      <p:bldP spid="36" grpId="0" animBg="1"/>
      <p:bldP spid="36" grpId="1" animBg="1"/>
      <p:bldP spid="38" grpId="0" animBg="1"/>
      <p:bldP spid="38" grpId="1" animBg="1"/>
      <p:bldP spid="43" grpId="0" animBg="1"/>
      <p:bldP spid="43" grpId="1" animBg="1"/>
      <p:bldP spid="45" grpId="0" animBg="1"/>
      <p:bldP spid="45" grpId="1" animBg="1"/>
      <p:bldP spid="7" grpId="0" animBg="1"/>
      <p:bldP spid="9" grpId="0" animBg="1"/>
      <p:bldP spid="30" grpId="0" animBg="1"/>
      <p:bldP spid="30" grpId="1" animBg="1"/>
      <p:bldP spid="32" grpId="0" animBg="1"/>
      <p:bldP spid="3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Ping-pong delay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8965406" cy="3509367"/>
          </a:xfrm>
          <a:ln/>
        </p:spPr>
        <p:txBody>
          <a:bodyPr/>
          <a:lstStyle/>
          <a:p>
            <a:pPr marL="446469"/>
            <a:r>
              <a:rPr lang="en-US" sz="2672" dirty="0"/>
              <a:t>For </a:t>
            </a:r>
            <a:r>
              <a:rPr lang="en-US" sz="2672" dirty="0">
                <a:solidFill>
                  <a:srgbClr val="0000FF"/>
                </a:solidFill>
              </a:rPr>
              <a:t>stereo</a:t>
            </a:r>
            <a:r>
              <a:rPr lang="en-US" sz="2672" dirty="0"/>
              <a:t> audio systems</a:t>
            </a:r>
          </a:p>
          <a:p>
            <a:pPr marL="446469"/>
            <a:r>
              <a:rPr lang="en-US" sz="2672" dirty="0"/>
              <a:t>Creates bouncing effect</a:t>
            </a:r>
          </a:p>
          <a:p>
            <a:pPr marL="803643" lvl="1"/>
            <a:r>
              <a:rPr lang="en-US" sz="2250" dirty="0"/>
              <a:t>Sound typically jumps between left and right channels</a:t>
            </a:r>
          </a:p>
          <a:p>
            <a:pPr marL="446469"/>
            <a:r>
              <a:rPr lang="en-US" sz="2672" dirty="0"/>
              <a:t>2 delay lines with 2 inputs, 2 outputs</a:t>
            </a:r>
          </a:p>
          <a:p>
            <a:pPr marL="803643" lvl="1"/>
            <a:r>
              <a:rPr lang="en-US" sz="2250" dirty="0"/>
              <a:t>Can use same signal for each input</a:t>
            </a:r>
          </a:p>
          <a:p>
            <a:pPr marL="803643" lvl="1"/>
            <a:r>
              <a:rPr lang="en-US" sz="2250" dirty="0"/>
              <a:t>Typically </a:t>
            </a:r>
            <a:r>
              <a:rPr lang="en-US" sz="2250" dirty="0">
                <a:solidFill>
                  <a:srgbClr val="0000FF"/>
                </a:solidFill>
              </a:rPr>
              <a:t>pan</a:t>
            </a:r>
            <a:r>
              <a:rPr lang="en-US" sz="2250" dirty="0"/>
              <a:t> outputs hard left and hard right</a:t>
            </a:r>
          </a:p>
          <a:p>
            <a:pPr marL="446469"/>
            <a:r>
              <a:rPr lang="en-US" sz="2672" dirty="0"/>
              <a:t>Feedback from each delay line goes to </a:t>
            </a:r>
            <a:r>
              <a:rPr lang="en-US" sz="2672" dirty="0">
                <a:solidFill>
                  <a:srgbClr val="0000FF"/>
                </a:solidFill>
              </a:rPr>
              <a:t>opposite</a:t>
            </a:r>
            <a:r>
              <a:rPr lang="en-US" sz="2672" dirty="0"/>
              <a:t> line</a:t>
            </a:r>
          </a:p>
        </p:txBody>
      </p:sp>
      <p:pic>
        <p:nvPicPr>
          <p:cNvPr id="3482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9586" y="4239090"/>
            <a:ext cx="927048" cy="9270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197261" y="4846658"/>
            <a:ext cx="4470739" cy="153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Arial" charset="0"/>
                <a:sym typeface="Gill Sans" charset="0"/>
              </a:rPr>
              <a:t>ping-pong delay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1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st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generated with symmetric setup (delays same length, same feedback gain) panned hard left and right</a:t>
            </a:r>
          </a:p>
          <a:p>
            <a:pPr defTabSz="642915" fontAlgn="base">
              <a:spcBef>
                <a:spcPct val="20000"/>
              </a:spcBef>
              <a:spcAft>
                <a:spcPct val="0"/>
              </a:spcAft>
            </a:pP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2</a:t>
            </a:r>
            <a:r>
              <a:rPr lang="en-US" sz="1687" baseline="30000" dirty="0">
                <a:solidFill>
                  <a:srgbClr val="FF0000"/>
                </a:solidFill>
                <a:latin typeface="Arial" charset="0"/>
                <a:sym typeface="Gill Sans" charset="0"/>
              </a:rPr>
              <a:t>nd</a:t>
            </a:r>
            <a:r>
              <a:rPr lang="en-US" sz="1687" dirty="0">
                <a:solidFill>
                  <a:srgbClr val="FF0000"/>
                </a:solidFill>
                <a:latin typeface="Arial" charset="0"/>
                <a:sym typeface="Gill Sans" charset="0"/>
              </a:rPr>
              <a:t> sequence breaks symmetry and panning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24000" y="4087198"/>
            <a:ext cx="4626125" cy="2480901"/>
            <a:chOff x="467544" y="2204864"/>
            <a:chExt cx="6579377" cy="3528392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70345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6186969" y="2564904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5" name="Straight Arrow Connector 34"/>
            <p:cNvCxnSpPr>
              <a:endCxn id="79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8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1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83" name="Oval 8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3761089" y="2812286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3" name="Straight Arrow Connector 42"/>
            <p:cNvCxnSpPr>
              <a:stCxn id="8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6" idx="0"/>
              <a:endCxn id="79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47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79" name="Oval 78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0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/>
            <p:cNvCxnSpPr>
              <a:stCxn id="79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1" idx="0"/>
              <a:endCxn id="75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2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TextBox 12"/>
            <p:cNvSpPr txBox="1">
              <a:spLocks noChangeArrowheads="1"/>
            </p:cNvSpPr>
            <p:nvPr/>
          </p:nvSpPr>
          <p:spPr bwMode="auto">
            <a:xfrm>
              <a:off x="3761089" y="4756502"/>
              <a:ext cx="604609" cy="500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8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8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8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54" name="Straight Arrow Connector 53"/>
            <p:cNvCxnSpPr>
              <a:stCxn id="75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7" idx="0"/>
              <a:endCxn id="71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8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87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7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" name="Straight Arrow Connector 58"/>
            <p:cNvCxnSpPr>
              <a:stCxn id="71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6186969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98338" y="4509120"/>
              <a:ext cx="859952" cy="5005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8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68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68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68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2" name="Straight Arrow Connector 61"/>
            <p:cNvCxnSpPr>
              <a:stCxn id="64" idx="0"/>
              <a:endCxn id="83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4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5" name="Straight Arrow Connector 64"/>
            <p:cNvCxnSpPr>
              <a:stCxn id="67" idx="0"/>
              <a:endCxn id="75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7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Isosceles Triangle 66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87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8" name="Straight Arrow Connector 67"/>
            <p:cNvCxnSpPr>
              <a:endCxn id="71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134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48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820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2956901" y="1201253"/>
            <a:ext cx="6556724" cy="3528392"/>
            <a:chOff x="467544" y="2204864"/>
            <a:chExt cx="6556724" cy="3528392"/>
          </a:xfrm>
        </p:grpSpPr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592999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6209621" y="2564904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9" name="Straight Arrow Connector 18"/>
            <p:cNvCxnSpPr>
              <a:endCxn id="94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52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66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12"/>
            <p:cNvSpPr txBox="1">
              <a:spLocks noChangeArrowheads="1"/>
            </p:cNvSpPr>
            <p:nvPr/>
          </p:nvSpPr>
          <p:spPr bwMode="auto">
            <a:xfrm>
              <a:off x="3790724" y="2812286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72" name="Straight Arrow Connector 71"/>
            <p:cNvCxnSpPr>
              <a:stCxn id="52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8" idx="0"/>
              <a:endCxn id="94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Isosceles Triangle 77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5" name="Group 92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6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Straight Arrow Connector 97"/>
            <p:cNvCxnSpPr>
              <a:stCxn id="94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4" idx="0"/>
              <a:endCxn id="106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7" name="Group 104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Box 12"/>
            <p:cNvSpPr txBox="1">
              <a:spLocks noChangeArrowheads="1"/>
            </p:cNvSpPr>
            <p:nvPr/>
          </p:nvSpPr>
          <p:spPr bwMode="auto">
            <a:xfrm>
              <a:off x="3790724" y="4756502"/>
              <a:ext cx="545342" cy="481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253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2531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53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11" name="Straight Arrow Connector 110"/>
            <p:cNvCxnSpPr>
              <a:stCxn id="106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6" idx="0"/>
              <a:endCxn id="118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Isosceles Triangle 115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9" name="Group 116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2531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2" name="Straight Arrow Connector 121"/>
            <p:cNvCxnSpPr>
              <a:stCxn id="118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32"/>
            <p:cNvSpPr txBox="1">
              <a:spLocks noChangeArrowheads="1"/>
            </p:cNvSpPr>
            <p:nvPr/>
          </p:nvSpPr>
          <p:spPr bwMode="auto">
            <a:xfrm>
              <a:off x="6209621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5" name="TextBox 32"/>
            <p:cNvSpPr txBox="1">
              <a:spLocks noChangeArrowheads="1"/>
            </p:cNvSpPr>
            <p:nvPr/>
          </p:nvSpPr>
          <p:spPr bwMode="auto">
            <a:xfrm>
              <a:off x="520990" y="4509120"/>
              <a:ext cx="814647" cy="4817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53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53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53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53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26" name="Straight Arrow Connector 125"/>
            <p:cNvCxnSpPr>
              <a:stCxn id="133" idx="0"/>
              <a:endCxn id="52" idx="5"/>
            </p:cNvCxnSpPr>
            <p:nvPr/>
          </p:nvCxnSpPr>
          <p:spPr>
            <a:xfrm flipH="1" flipV="1">
              <a:off x="3151121" y="3124231"/>
              <a:ext cx="259336" cy="3338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133" idx="3"/>
            </p:cNvCxnSpPr>
            <p:nvPr/>
          </p:nvCxnSpPr>
          <p:spPr>
            <a:xfrm flipH="1" flipV="1">
              <a:off x="3583549" y="3665333"/>
              <a:ext cx="1070705" cy="12758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Isosceles Triangle 132"/>
            <p:cNvSpPr>
              <a:spLocks noChangeAspect="1"/>
            </p:cNvSpPr>
            <p:nvPr/>
          </p:nvSpPr>
          <p:spPr>
            <a:xfrm rot="19207977">
              <a:off x="3334985" y="3426689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40" name="Straight Arrow Connector 139"/>
            <p:cNvCxnSpPr>
              <a:stCxn id="142" idx="0"/>
              <a:endCxn id="106" idx="7"/>
            </p:cNvCxnSpPr>
            <p:nvPr/>
          </p:nvCxnSpPr>
          <p:spPr>
            <a:xfrm flipH="1">
              <a:off x="3151121" y="4459468"/>
              <a:ext cx="329904" cy="3544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42" idx="3"/>
            </p:cNvCxnSpPr>
            <p:nvPr/>
          </p:nvCxnSpPr>
          <p:spPr>
            <a:xfrm flipH="1">
              <a:off x="3657047" y="2996952"/>
              <a:ext cx="1058969" cy="1257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Isosceles Triangle 141"/>
            <p:cNvSpPr>
              <a:spLocks noChangeAspect="1"/>
            </p:cNvSpPr>
            <p:nvPr/>
          </p:nvSpPr>
          <p:spPr>
            <a:xfrm rot="13240908">
              <a:off x="3407018" y="4222066"/>
              <a:ext cx="324036" cy="2700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531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74" name="Straight Arrow Connector 173"/>
            <p:cNvCxnSpPr>
              <a:endCxn id="118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34" dirty="0">
                <a:latin typeface="Times New Roman"/>
                <a:ea typeface="Times New Roman"/>
              </a:rPr>
              <a:t>Lets work out the transfer functions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003636" y="-273375"/>
            <a:ext cx="184729" cy="5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9" tIns="45719" rIns="91439" bIns="45719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3" name="Rectangle 23"/>
          <p:cNvSpPr>
            <a:spLocks/>
          </p:cNvSpPr>
          <p:nvPr/>
        </p:nvSpPr>
        <p:spPr bwMode="auto">
          <a:xfrm>
            <a:off x="2399964" y="3906987"/>
            <a:ext cx="7595445" cy="290028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endParaRPr lang="en-US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)=[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)]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Solve these equations for W</a:t>
            </a:r>
            <a:r>
              <a:rPr lang="en-GB" sz="1969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endParaRPr lang="en-GB" sz="1969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  <a:buFont typeface="Wingdings"/>
              <a:buChar char="à"/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=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a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]/[1-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b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-2</a:t>
            </a:r>
            <a:r>
              <a:rPr lang="en-GB" sz="1969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GB" sz="56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 charset="0"/>
            </a:endParaRP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Now plug into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Y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 =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 c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W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)+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X</a:t>
            </a:r>
            <a:r>
              <a:rPr lang="en-GB" sz="1969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1 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(</a:t>
            </a:r>
            <a:r>
              <a:rPr lang="en-GB" sz="1969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z</a:t>
            </a:r>
            <a:r>
              <a:rPr lang="en-GB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)</a:t>
            </a:r>
          </a:p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endParaRPr lang="en-US" sz="1969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...and similar for the other channel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1524000" y="391163"/>
            <a:ext cx="9144000" cy="8100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653117" y="153761"/>
            <a:ext cx="6418867" cy="3528392"/>
            <a:chOff x="467544" y="2204864"/>
            <a:chExt cx="6418866" cy="3528392"/>
          </a:xfrm>
          <a:noFill/>
        </p:grpSpPr>
        <p:sp>
          <p:nvSpPr>
            <p:cNvPr id="4" name="TextBox 32"/>
            <p:cNvSpPr txBox="1">
              <a:spLocks noChangeArrowheads="1"/>
            </p:cNvSpPr>
            <p:nvPr/>
          </p:nvSpPr>
          <p:spPr bwMode="auto">
            <a:xfrm>
              <a:off x="682766" y="2564904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6299390" y="2564904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6" name="Straight Arrow Connector 5"/>
            <p:cNvCxnSpPr>
              <a:endCxn id="23" idx="0"/>
            </p:cNvCxnSpPr>
            <p:nvPr/>
          </p:nvCxnSpPr>
          <p:spPr>
            <a:xfrm>
              <a:off x="6048000" y="2204864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475656" y="2204864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475656" y="2204864"/>
              <a:ext cx="0" cy="7927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3" idx="2"/>
            </p:cNvCxnSpPr>
            <p:nvPr/>
          </p:nvCxnSpPr>
          <p:spPr>
            <a:xfrm>
              <a:off x="2339752" y="2996952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7544" y="2996952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5400000">
              <a:off x="1943708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" name="Group 11"/>
            <p:cNvGrpSpPr/>
            <p:nvPr/>
          </p:nvGrpSpPr>
          <p:grpSpPr>
            <a:xfrm>
              <a:off x="2843808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13" name="Oval 1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1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3841219" y="2812286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13" idx="6"/>
            </p:cNvCxnSpPr>
            <p:nvPr/>
          </p:nvCxnSpPr>
          <p:spPr>
            <a:xfrm>
              <a:off x="3203848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1" idx="0"/>
              <a:endCxn id="23" idx="2"/>
            </p:cNvCxnSpPr>
            <p:nvPr/>
          </p:nvCxnSpPr>
          <p:spPr>
            <a:xfrm>
              <a:off x="5292080" y="2996952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283968" y="2996952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5400000">
              <a:off x="4896036" y="2816932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14" name="Group 21"/>
            <p:cNvGrpSpPr/>
            <p:nvPr/>
          </p:nvGrpSpPr>
          <p:grpSpPr>
            <a:xfrm>
              <a:off x="5868144" y="2816952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23" name="Oval 22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22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Arrow Connector 26"/>
            <p:cNvCxnSpPr>
              <a:stCxn id="23" idx="6"/>
            </p:cNvCxnSpPr>
            <p:nvPr/>
          </p:nvCxnSpPr>
          <p:spPr>
            <a:xfrm>
              <a:off x="6228184" y="2996952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0" idx="0"/>
              <a:endCxn id="32" idx="2"/>
            </p:cNvCxnSpPr>
            <p:nvPr/>
          </p:nvCxnSpPr>
          <p:spPr>
            <a:xfrm>
              <a:off x="2339752" y="4941168"/>
              <a:ext cx="50405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67544" y="4941168"/>
              <a:ext cx="1512168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 rot="5400000">
              <a:off x="1943708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24" name="Group 30"/>
            <p:cNvGrpSpPr/>
            <p:nvPr/>
          </p:nvGrpSpPr>
          <p:grpSpPr>
            <a:xfrm>
              <a:off x="2843808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32" name="Oval 3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3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TextBox 12"/>
            <p:cNvSpPr txBox="1">
              <a:spLocks noChangeArrowheads="1"/>
            </p:cNvSpPr>
            <p:nvPr/>
          </p:nvSpPr>
          <p:spPr bwMode="auto">
            <a:xfrm>
              <a:off x="3841219" y="4756502"/>
              <a:ext cx="415498" cy="3411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-</a:t>
              </a:r>
              <a:r>
                <a:rPr lang="en-GB" sz="1617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1617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7" name="Straight Arrow Connector 36"/>
            <p:cNvCxnSpPr>
              <a:stCxn id="32" idx="6"/>
            </p:cNvCxnSpPr>
            <p:nvPr/>
          </p:nvCxnSpPr>
          <p:spPr>
            <a:xfrm>
              <a:off x="3203848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0" idx="0"/>
              <a:endCxn id="42" idx="2"/>
            </p:cNvCxnSpPr>
            <p:nvPr/>
          </p:nvCxnSpPr>
          <p:spPr>
            <a:xfrm>
              <a:off x="5292080" y="4941168"/>
              <a:ext cx="57606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283968" y="4941168"/>
              <a:ext cx="648072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4896036" y="4761148"/>
              <a:ext cx="432048" cy="360040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grpSp>
          <p:nvGrpSpPr>
            <p:cNvPr id="33" name="Group 40"/>
            <p:cNvGrpSpPr/>
            <p:nvPr/>
          </p:nvGrpSpPr>
          <p:grpSpPr>
            <a:xfrm>
              <a:off x="5868144" y="4761168"/>
              <a:ext cx="360040" cy="360000"/>
              <a:chOff x="2987824" y="4077072"/>
              <a:chExt cx="360040" cy="360000"/>
            </a:xfrm>
            <a:grpFill/>
          </p:grpSpPr>
          <p:sp>
            <p:nvSpPr>
              <p:cNvPr id="42" name="Oval 41"/>
              <p:cNvSpPr/>
              <p:nvPr/>
            </p:nvSpPr>
            <p:spPr bwMode="auto">
              <a:xfrm>
                <a:off x="2987824" y="4077072"/>
                <a:ext cx="360040" cy="3600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42915">
                  <a:defRPr/>
                </a:pPr>
                <a:endParaRPr lang="en-US" sz="1617" dirty="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3085200" y="4179600"/>
                <a:ext cx="168480" cy="168480"/>
                <a:chOff x="5364000" y="4086000"/>
                <a:chExt cx="280800" cy="280800"/>
              </a:xfrm>
              <a:grpFill/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364000" y="4221088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5367600" y="4226400"/>
                  <a:ext cx="280800" cy="0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" name="Straight Arrow Connector 45"/>
            <p:cNvCxnSpPr>
              <a:stCxn id="42" idx="6"/>
            </p:cNvCxnSpPr>
            <p:nvPr/>
          </p:nvCxnSpPr>
          <p:spPr>
            <a:xfrm>
              <a:off x="6228184" y="4941168"/>
              <a:ext cx="638974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32"/>
            <p:cNvSpPr txBox="1">
              <a:spLocks noChangeArrowheads="1"/>
            </p:cNvSpPr>
            <p:nvPr/>
          </p:nvSpPr>
          <p:spPr bwMode="auto">
            <a:xfrm>
              <a:off x="6299390" y="4509120"/>
              <a:ext cx="587020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48" name="TextBox 32"/>
            <p:cNvSpPr txBox="1">
              <a:spLocks noChangeArrowheads="1"/>
            </p:cNvSpPr>
            <p:nvPr/>
          </p:nvSpPr>
          <p:spPr bwMode="auto">
            <a:xfrm>
              <a:off x="610759" y="4509120"/>
              <a:ext cx="598241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49" name="Straight Arrow Connector 48"/>
            <p:cNvCxnSpPr>
              <a:stCxn id="51" idx="0"/>
              <a:endCxn id="13" idx="5"/>
            </p:cNvCxnSpPr>
            <p:nvPr/>
          </p:nvCxnSpPr>
          <p:spPr>
            <a:xfrm flipH="1" flipV="1">
              <a:off x="3151121" y="3124231"/>
              <a:ext cx="265756" cy="31200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51" idx="3"/>
            </p:cNvCxnSpPr>
            <p:nvPr/>
          </p:nvCxnSpPr>
          <p:spPr>
            <a:xfrm flipH="1" flipV="1">
              <a:off x="3613166" y="3671266"/>
              <a:ext cx="1064176" cy="123414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/>
            <p:cNvSpPr>
              <a:spLocks noChangeAspect="1"/>
            </p:cNvSpPr>
            <p:nvPr/>
          </p:nvSpPr>
          <p:spPr>
            <a:xfrm rot="19207977">
              <a:off x="3331290" y="3400640"/>
              <a:ext cx="367463" cy="306219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2" name="Straight Arrow Connector 51"/>
            <p:cNvCxnSpPr>
              <a:stCxn id="54" idx="0"/>
              <a:endCxn id="32" idx="7"/>
            </p:cNvCxnSpPr>
            <p:nvPr/>
          </p:nvCxnSpPr>
          <p:spPr>
            <a:xfrm flipH="1">
              <a:off x="3151121" y="4478285"/>
              <a:ext cx="351794" cy="33560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4" idx="3"/>
            </p:cNvCxnSpPr>
            <p:nvPr/>
          </p:nvCxnSpPr>
          <p:spPr>
            <a:xfrm flipH="1">
              <a:off x="3710299" y="2996952"/>
              <a:ext cx="1005718" cy="124007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3240908">
              <a:off x="3415722" y="4198583"/>
              <a:ext cx="381771" cy="318143"/>
            </a:xfrm>
            <a:prstGeom prst="triangl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617" dirty="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55" name="Straight Arrow Connector 54"/>
            <p:cNvCxnSpPr>
              <a:endCxn id="42" idx="4"/>
            </p:cNvCxnSpPr>
            <p:nvPr/>
          </p:nvCxnSpPr>
          <p:spPr>
            <a:xfrm flipV="1">
              <a:off x="6048000" y="5121168"/>
              <a:ext cx="164" cy="61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75656" y="5733256"/>
              <a:ext cx="4572120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475656" y="4941168"/>
              <a:ext cx="0" cy="7920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2"/>
            <p:cNvSpPr txBox="1">
              <a:spLocks noChangeArrowheads="1"/>
            </p:cNvSpPr>
            <p:nvPr/>
          </p:nvSpPr>
          <p:spPr bwMode="auto">
            <a:xfrm>
              <a:off x="4283166" y="256490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1" name="TextBox 32"/>
            <p:cNvSpPr txBox="1">
              <a:spLocks noChangeArrowheads="1"/>
            </p:cNvSpPr>
            <p:nvPr/>
          </p:nvSpPr>
          <p:spPr bwMode="auto">
            <a:xfrm>
              <a:off x="4211159" y="5085184"/>
              <a:ext cx="644728" cy="341184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W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(</a:t>
              </a: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z</a:t>
              </a:r>
              <a:r>
                <a:rPr lang="en-GB" sz="1617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)</a:t>
              </a:r>
              <a:endParaRPr lang="en-US" sz="161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6903" y="278092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21599" y="4725144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60031" y="2771636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60031" y="4725144"/>
              <a:ext cx="344967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c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94932" y="409855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2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47063" y="3378478"/>
              <a:ext cx="357790" cy="34118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17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b</a:t>
              </a:r>
              <a:r>
                <a:rPr lang="en-GB" sz="1617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1</a:t>
              </a:r>
              <a:endParaRPr lang="en-US" sz="1617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904183"/>
          </a:xfrm>
        </p:spPr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" y="815810"/>
            <a:ext cx="12020203" cy="59298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Start with delay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138546" y="4272677"/>
            <a:ext cx="11914908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delayReadPosition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(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int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delayWritePosition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- (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getSampleRate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                   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+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 %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delayBufferLength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2907" y="1804776"/>
            <a:ext cx="10587224" cy="20313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trike="sngStrike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delayTimeParam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linkDelaysParam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trike="sngStrik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trike="sngStrik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1 - Define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87433" y="1877646"/>
            <a:ext cx="10533648" cy="4524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…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auto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GB" sz="1800" b="0" i="0" u="none" strike="sng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delayTimeParam</a:t>
            </a:r>
            <a:r>
              <a:rPr kumimoji="0" lang="en-GB" sz="1800" b="0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leftRightDelayTimeParam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rightLeftDelayTimeParam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arrays of length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 which contain a </a:t>
            </a:r>
            <a:r>
              <a:rPr lang="en-GB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chnnel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’ audio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these are the circular buffers for implementing delay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58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r>
              <a:rPr lang="en-GB" dirty="0"/>
              <a:t> 2, loop over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79745" y="915398"/>
            <a:ext cx="11796822" cy="5693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float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],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];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GB" sz="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reverseChannels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dryWetMix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output of one delay buffer into other, producing ping-pong effect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* feedback);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delayReadPositionLeft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delayReadPositionRight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Store the output samples in the buffer, replacing the input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channelDataR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57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Basic delay: aesthetics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 dirty="0"/>
              <a:t>Takes audio and plays it back after </a:t>
            </a:r>
            <a:r>
              <a:rPr lang="en-US" dirty="0">
                <a:solidFill>
                  <a:srgbClr val="0000FF"/>
                </a:solidFill>
              </a:rPr>
              <a:t>delay time</a:t>
            </a:r>
          </a:p>
          <a:p>
            <a:pPr marL="803643" lvl="1"/>
            <a:r>
              <a:rPr lang="en-US" dirty="0"/>
              <a:t>One of the simplest audio effects</a:t>
            </a:r>
          </a:p>
          <a:p>
            <a:pPr marL="446469"/>
            <a:r>
              <a:rPr lang="en-US" dirty="0"/>
              <a:t>Use delay to:</a:t>
            </a:r>
          </a:p>
          <a:p>
            <a:pPr marL="803643" lvl="1"/>
            <a:r>
              <a:rPr lang="en-US" dirty="0"/>
              <a:t>Bring to life dull mixes</a:t>
            </a:r>
          </a:p>
          <a:p>
            <a:pPr marL="803643" lvl="1"/>
            <a:r>
              <a:rPr lang="en-US" dirty="0"/>
              <a:t>Widen an instrument’s sound</a:t>
            </a:r>
          </a:p>
          <a:p>
            <a:pPr marL="803643" lvl="1"/>
            <a:r>
              <a:rPr lang="en-US" dirty="0"/>
              <a:t>Solo over yourself</a:t>
            </a:r>
          </a:p>
          <a:p>
            <a:pPr marL="446469"/>
            <a:r>
              <a:rPr lang="en-US" dirty="0"/>
              <a:t>Delay is building block for other effects</a:t>
            </a:r>
          </a:p>
          <a:p>
            <a:pPr marL="803643" lvl="1"/>
            <a:r>
              <a:rPr lang="en-US" dirty="0"/>
              <a:t>Echo</a:t>
            </a:r>
          </a:p>
          <a:p>
            <a:pPr marL="803643" lvl="1"/>
            <a:r>
              <a:rPr lang="en-US" dirty="0"/>
              <a:t>Reverb</a:t>
            </a:r>
          </a:p>
          <a:p>
            <a:pPr marL="803643" lvl="1"/>
            <a:r>
              <a:rPr lang="en-US" dirty="0"/>
              <a:t>Chorus</a:t>
            </a:r>
          </a:p>
          <a:p>
            <a:pPr marL="803643" lvl="1"/>
            <a:r>
              <a:rPr lang="en-US" dirty="0"/>
              <a:t>Flanging</a:t>
            </a:r>
          </a:p>
          <a:p>
            <a:pPr marL="803643" lvl="1"/>
            <a:r>
              <a:rPr lang="en-US" dirty="0"/>
              <a:t>...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Delay with feedback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54" y="765175"/>
            <a:ext cx="10269546" cy="3384550"/>
          </a:xfrm>
        </p:spPr>
        <p:txBody>
          <a:bodyPr/>
          <a:lstStyle/>
          <a:p>
            <a:pPr eaLnBrk="1" hangingPunct="1"/>
            <a:r>
              <a:rPr lang="en-US" sz="2531" dirty="0"/>
              <a:t>Most delays have feedback control (</a:t>
            </a:r>
            <a:r>
              <a:rPr lang="en-US" sz="2531" dirty="0">
                <a:solidFill>
                  <a:srgbClr val="0000CC"/>
                </a:solidFill>
              </a:rPr>
              <a:t>regeneration</a:t>
            </a:r>
            <a:r>
              <a:rPr lang="en-US" sz="2531" dirty="0"/>
              <a:t>) </a:t>
            </a:r>
          </a:p>
          <a:p>
            <a:pPr lvl="1" eaLnBrk="1" hangingPunct="1"/>
            <a:r>
              <a:rPr lang="en-US" sz="2250" dirty="0"/>
              <a:t>takes delay output, sends it back to input</a:t>
            </a:r>
          </a:p>
          <a:p>
            <a:pPr lvl="1" eaLnBrk="1" hangingPunct="1"/>
            <a:r>
              <a:rPr lang="en-US" sz="2250" dirty="0"/>
              <a:t>repeat sound over and over</a:t>
            </a:r>
          </a:p>
          <a:p>
            <a:pPr eaLnBrk="1" hangingPunct="1"/>
            <a:r>
              <a:rPr lang="en-US" sz="2531" dirty="0"/>
              <a:t>Quieter each time it plays back </a:t>
            </a:r>
          </a:p>
          <a:p>
            <a:pPr lvl="1" eaLnBrk="1" hangingPunct="1"/>
            <a:r>
              <a:rPr lang="en-US" sz="2250" dirty="0"/>
              <a:t>assuming feedback gain is less than one</a:t>
            </a:r>
          </a:p>
          <a:p>
            <a:pPr lvl="2"/>
            <a:r>
              <a:rPr lang="en-US" sz="1828" dirty="0"/>
              <a:t>Most delay devices restrict gain to less than one for stability</a:t>
            </a:r>
          </a:p>
          <a:p>
            <a:pPr lvl="1" eaLnBrk="1" hangingPunct="1"/>
            <a:r>
              <a:rPr lang="en-US" sz="2250" dirty="0"/>
              <a:t>after some point, drops below </a:t>
            </a:r>
            <a:r>
              <a:rPr lang="en-US" sz="2250" dirty="0">
                <a:solidFill>
                  <a:srgbClr val="0000CC"/>
                </a:solidFill>
              </a:rPr>
              <a:t>noise floor </a:t>
            </a:r>
            <a:r>
              <a:rPr lang="en-US" sz="2250" dirty="0">
                <a:sym typeface="Wingdings" pitchFamily="2" charset="2"/>
              </a:rPr>
              <a:t></a:t>
            </a:r>
            <a:r>
              <a:rPr lang="en-US" sz="2250" dirty="0"/>
              <a:t> inaudible</a:t>
            </a:r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1524000" y="4593505"/>
            <a:ext cx="2597406" cy="95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812" dirty="0">
                <a:solidFill>
                  <a:srgbClr val="FF0000"/>
                </a:solidFill>
                <a:latin typeface="Gill Sans" charset="0"/>
                <a:sym typeface="Gill Sans" charset="0"/>
              </a:rPr>
              <a:t>Basic delay unit with feedback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323928" y="4188460"/>
            <a:ext cx="6014917" cy="2163556"/>
            <a:chOff x="2483768" y="2746800"/>
            <a:chExt cx="4752528" cy="1709476"/>
          </a:xfrm>
        </p:grpSpPr>
        <p:sp>
          <p:nvSpPr>
            <p:cNvPr id="7" name="Oval 6"/>
            <p:cNvSpPr/>
            <p:nvPr/>
          </p:nvSpPr>
          <p:spPr bwMode="auto">
            <a:xfrm>
              <a:off x="6156176" y="3647071"/>
              <a:ext cx="403225" cy="40322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222892" y="3741749"/>
              <a:ext cx="230770" cy="278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1687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9" name="Straight Arrow Connector 8"/>
            <p:cNvCxnSpPr>
              <a:stCxn id="11" idx="3"/>
              <a:endCxn id="14" idx="3"/>
            </p:cNvCxnSpPr>
            <p:nvPr/>
          </p:nvCxnSpPr>
          <p:spPr>
            <a:xfrm>
              <a:off x="4909799" y="3818291"/>
              <a:ext cx="382281" cy="20083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59832" y="3816000"/>
              <a:ext cx="0" cy="6336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4046150" y="3645024"/>
              <a:ext cx="863649" cy="34653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2655068" y="3429000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3" name="Straight Arrow Connector 12"/>
            <p:cNvCxnSpPr>
              <a:endCxn id="26" idx="2"/>
            </p:cNvCxnSpPr>
            <p:nvPr/>
          </p:nvCxnSpPr>
          <p:spPr>
            <a:xfrm flipV="1">
              <a:off x="2483768" y="3825636"/>
              <a:ext cx="85993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 rot="5400000">
              <a:off x="5242746" y="3622350"/>
              <a:ext cx="530715" cy="432048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059832" y="4437112"/>
              <a:ext cx="331236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0"/>
              <a:endCxn id="7" idx="2"/>
            </p:cNvCxnSpPr>
            <p:nvPr/>
          </p:nvCxnSpPr>
          <p:spPr>
            <a:xfrm>
              <a:off x="5724128" y="3838375"/>
              <a:ext cx="432048" cy="1030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</p:cNvCxnSpPr>
            <p:nvPr/>
          </p:nvCxnSpPr>
          <p:spPr>
            <a:xfrm>
              <a:off x="6559401" y="3848684"/>
              <a:ext cx="676895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</p:cNvCxnSpPr>
            <p:nvPr/>
          </p:nvCxnSpPr>
          <p:spPr>
            <a:xfrm>
              <a:off x="6357789" y="4050296"/>
              <a:ext cx="0" cy="4059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6623788" y="3438292"/>
              <a:ext cx="513215" cy="3465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225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225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2280" y="3620364"/>
              <a:ext cx="444821" cy="34653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r>
                <a:rPr lang="en-GB" sz="225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FF</a:t>
              </a:r>
              <a:endParaRPr lang="en-US" sz="2250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940152" y="2996952"/>
              <a:ext cx="0" cy="8380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3"/>
            </p:cNvCxnSpPr>
            <p:nvPr/>
          </p:nvCxnSpPr>
          <p:spPr>
            <a:xfrm>
              <a:off x="5076056" y="2998828"/>
              <a:ext cx="864096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7"/>
            <p:cNvGrpSpPr/>
            <p:nvPr/>
          </p:nvGrpSpPr>
          <p:grpSpPr>
            <a:xfrm>
              <a:off x="4572000" y="2746800"/>
              <a:ext cx="560771" cy="504056"/>
              <a:chOff x="3275857" y="2708921"/>
              <a:chExt cx="560771" cy="504056"/>
            </a:xfrm>
          </p:grpSpPr>
          <p:sp>
            <p:nvSpPr>
              <p:cNvPr id="29" name="Isosceles Triangle 28"/>
              <p:cNvSpPr/>
              <p:nvPr/>
            </p:nvSpPr>
            <p:spPr>
              <a:xfrm rot="16200000">
                <a:off x="3275857" y="2708921"/>
                <a:ext cx="504056" cy="504056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50">
                  <a:solidFill>
                    <a:srgbClr val="FFFFFF"/>
                  </a:solidFill>
                  <a:latin typeface="Arial"/>
                  <a:sym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91808" y="2725192"/>
                <a:ext cx="444820" cy="34653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250" i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g</a:t>
                </a:r>
                <a:r>
                  <a:rPr lang="en-GB" sz="2250" i="1" baseline="-25000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Gill Sans" charset="0"/>
                  </a:rPr>
                  <a:t>FB</a:t>
                </a:r>
                <a:endParaRPr lang="en-US" sz="2250" dirty="0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>
              <a:off x="3524552" y="2998828"/>
              <a:ext cx="10368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3523723" y="2996952"/>
              <a:ext cx="0" cy="64868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3343703" y="3645636"/>
              <a:ext cx="360040" cy="36000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3343702" y="3666902"/>
              <a:ext cx="364202" cy="34653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250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8" name="Straight Arrow Connector 27"/>
            <p:cNvCxnSpPr>
              <a:stCxn id="26" idx="6"/>
              <a:endCxn id="11" idx="1"/>
            </p:cNvCxnSpPr>
            <p:nvPr/>
          </p:nvCxnSpPr>
          <p:spPr>
            <a:xfrm flipV="1">
              <a:off x="3703743" y="3818291"/>
              <a:ext cx="342406" cy="734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683150" y="699532"/>
            <a:ext cx="9081492" cy="60115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To derive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y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Gill Sans" charset="0"/>
                <a:cs typeface="Arial Italic" charset="0"/>
                <a:sym typeface="Arial Italic" charset="0"/>
              </a:rPr>
              <a:t> 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in terms of 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x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[</a:t>
            </a:r>
            <a:r>
              <a:rPr lang="en-US" sz="2812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n</a:t>
            </a:r>
            <a:r>
              <a:rPr lang="en-US" sz="281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 Italic" charset="0"/>
              </a:rPr>
              <a:t>]</a:t>
            </a:r>
            <a:r>
              <a:rPr lang="en-US" sz="2812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: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812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   ,      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d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]}</a:t>
            </a: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{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])}</a:t>
            </a: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defTabSz="642915" fontAlgn="base">
              <a:spcBef>
                <a:spcPts val="422"/>
              </a:spcBef>
              <a:spcAft>
                <a:spcPct val="0"/>
              </a:spcAft>
              <a:buSzPct val="100000"/>
            </a:pP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=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(1-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)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x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]+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FF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g</a:t>
            </a:r>
            <a:r>
              <a:rPr lang="en-US" sz="253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FB</a:t>
            </a:r>
            <a:r>
              <a:rPr lang="en-US" sz="253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253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n-N</a:t>
            </a:r>
            <a:r>
              <a:rPr lang="en-US" sz="25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endParaRPr lang="en-US" sz="225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1232253" lvl="3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endParaRPr lang="en-GB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</a:pPr>
            <a:endParaRPr lang="en-US" sz="2531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with feedback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7353335" y="2333298"/>
            <a:ext cx="510332" cy="5103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2915">
              <a:defRPr/>
            </a:pPr>
            <a:endParaRPr lang="en-US" sz="2250">
              <a:solidFill>
                <a:srgbClr val="FFFFFF"/>
              </a:solidFill>
              <a:latin typeface="Arial"/>
              <a:sym typeface="Gill Sans" charset="0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7437772" y="2453124"/>
            <a:ext cx="292068" cy="3519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687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+</a:t>
            </a:r>
            <a:endParaRPr lang="en-US" sz="1687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cxnSp>
        <p:nvCxnSpPr>
          <p:cNvPr id="21" name="Straight Arrow Connector 20"/>
          <p:cNvCxnSpPr>
            <a:stCxn id="23" idx="3"/>
            <a:endCxn id="26" idx="3"/>
          </p:cNvCxnSpPr>
          <p:nvPr/>
        </p:nvCxnSpPr>
        <p:spPr>
          <a:xfrm>
            <a:off x="5775889" y="2549998"/>
            <a:ext cx="483824" cy="2541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34525" y="2547098"/>
            <a:ext cx="0" cy="8019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4682833" y="2330707"/>
            <a:ext cx="1093056" cy="43858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Delay 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2922247" y="2057302"/>
            <a:ext cx="649538" cy="43858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x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[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]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cxnSp>
        <p:nvCxnSpPr>
          <p:cNvPr id="25" name="Straight Arrow Connector 24"/>
          <p:cNvCxnSpPr>
            <a:endCxn id="38" idx="2"/>
          </p:cNvCxnSpPr>
          <p:nvPr/>
        </p:nvCxnSpPr>
        <p:spPr>
          <a:xfrm flipV="1">
            <a:off x="2705445" y="2559294"/>
            <a:ext cx="108835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 rot="5400000">
            <a:off x="6197275" y="2302010"/>
            <a:ext cx="671686" cy="546810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250">
              <a:solidFill>
                <a:srgbClr val="FFFFFF"/>
              </a:solidFill>
              <a:latin typeface="Arial"/>
              <a:sym typeface="Gill Sans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434525" y="3333194"/>
            <a:ext cx="4192215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19" idx="2"/>
          </p:cNvCxnSpPr>
          <p:nvPr/>
        </p:nvCxnSpPr>
        <p:spPr>
          <a:xfrm>
            <a:off x="6806524" y="2575417"/>
            <a:ext cx="546810" cy="1304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6"/>
          </p:cNvCxnSpPr>
          <p:nvPr/>
        </p:nvCxnSpPr>
        <p:spPr>
          <a:xfrm>
            <a:off x="7863666" y="2588464"/>
            <a:ext cx="856695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4"/>
          </p:cNvCxnSpPr>
          <p:nvPr/>
        </p:nvCxnSpPr>
        <p:spPr>
          <a:xfrm>
            <a:off x="7608501" y="2843630"/>
            <a:ext cx="0" cy="513818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2"/>
          <p:cNvSpPr txBox="1">
            <a:spLocks noChangeArrowheads="1"/>
          </p:cNvSpPr>
          <p:nvPr/>
        </p:nvSpPr>
        <p:spPr bwMode="auto">
          <a:xfrm>
            <a:off x="7945156" y="2069062"/>
            <a:ext cx="649538" cy="43858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y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[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]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96684" y="2299496"/>
            <a:ext cx="562976" cy="438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g</a:t>
            </a:r>
            <a:r>
              <a:rPr lang="en-GB" sz="225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FF</a:t>
            </a:r>
            <a:endParaRPr lang="en-US" sz="225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079929" y="1510491"/>
            <a:ext cx="0" cy="106062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1" idx="3"/>
          </p:cNvCxnSpPr>
          <p:nvPr/>
        </p:nvCxnSpPr>
        <p:spPr>
          <a:xfrm>
            <a:off x="5986308" y="1512865"/>
            <a:ext cx="1093621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87"/>
          <p:cNvGrpSpPr/>
          <p:nvPr/>
        </p:nvGrpSpPr>
        <p:grpSpPr>
          <a:xfrm>
            <a:off x="5348363" y="1193893"/>
            <a:ext cx="709726" cy="637946"/>
            <a:chOff x="3275857" y="2708921"/>
            <a:chExt cx="560771" cy="504056"/>
          </a:xfrm>
        </p:grpSpPr>
        <p:sp>
          <p:nvSpPr>
            <p:cNvPr id="41" name="Isosceles Triangle 40"/>
            <p:cNvSpPr/>
            <p:nvPr/>
          </p:nvSpPr>
          <p:spPr>
            <a:xfrm rot="16200000">
              <a:off x="3275857" y="2708921"/>
              <a:ext cx="504056" cy="504056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250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91808" y="2725192"/>
              <a:ext cx="444820" cy="34653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25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g</a:t>
              </a:r>
              <a:r>
                <a:rPr lang="en-GB" sz="225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FB</a:t>
              </a:r>
              <a:endParaRPr lang="en-US" sz="2250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4022687" y="1512865"/>
            <a:ext cx="1312199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8" idx="0"/>
          </p:cNvCxnSpPr>
          <p:nvPr/>
        </p:nvCxnSpPr>
        <p:spPr>
          <a:xfrm flipH="1">
            <a:off x="4021636" y="1510491"/>
            <a:ext cx="0" cy="820991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3793799" y="2331482"/>
            <a:ext cx="455676" cy="45562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2915">
              <a:defRPr/>
            </a:pPr>
            <a:endParaRPr lang="en-US" sz="2250">
              <a:solidFill>
                <a:srgbClr val="FFFFFF"/>
              </a:solidFill>
              <a:latin typeface="Arial"/>
              <a:sym typeface="Gill Sans" charset="0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3793798" y="2358397"/>
            <a:ext cx="460943" cy="43858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+</a:t>
            </a:r>
            <a:endParaRPr lang="en-US" sz="2250" dirty="0">
              <a:solidFill>
                <a:srgbClr val="000000"/>
              </a:solidFill>
              <a:latin typeface="Calibri" pitchFamily="34" charset="0"/>
              <a:sym typeface="Gill Sans" charset="0"/>
            </a:endParaRPr>
          </a:p>
        </p:txBody>
      </p:sp>
      <p:cxnSp>
        <p:nvCxnSpPr>
          <p:cNvPr id="40" name="Straight Arrow Connector 39"/>
          <p:cNvCxnSpPr>
            <a:stCxn id="38" idx="6"/>
            <a:endCxn id="23" idx="1"/>
          </p:cNvCxnSpPr>
          <p:nvPr/>
        </p:nvCxnSpPr>
        <p:spPr>
          <a:xfrm flipV="1">
            <a:off x="4249475" y="2549998"/>
            <a:ext cx="433358" cy="929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2"/>
          <p:cNvSpPr txBox="1">
            <a:spLocks noChangeArrowheads="1"/>
          </p:cNvSpPr>
          <p:nvPr/>
        </p:nvSpPr>
        <p:spPr bwMode="auto">
          <a:xfrm>
            <a:off x="6777042" y="2562154"/>
            <a:ext cx="665567" cy="43858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d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[</a:t>
            </a:r>
            <a:r>
              <a:rPr lang="en-GB" sz="22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n</a:t>
            </a:r>
            <a:r>
              <a:rPr lang="en-GB" sz="22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rPr>
              <a:t>]</a:t>
            </a:r>
            <a:endParaRPr lang="en-US" sz="22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Sound samples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135070" cy="5116711"/>
          </a:xfrm>
          <a:ln/>
        </p:spPr>
        <p:txBody>
          <a:bodyPr/>
          <a:lstStyle/>
          <a:p>
            <a:pPr marL="446469"/>
            <a:r>
              <a:rPr lang="en-US" dirty="0"/>
              <a:t>Delays applied to a pulse-like sound </a:t>
            </a:r>
          </a:p>
          <a:p>
            <a:pPr marL="803643" lvl="1"/>
            <a:r>
              <a:rPr lang="en-US" dirty="0"/>
              <a:t>Original pulse</a:t>
            </a:r>
          </a:p>
          <a:p>
            <a:pPr marL="803643" lvl="1"/>
            <a:r>
              <a:rPr lang="en-US" dirty="0"/>
              <a:t>Processed with 60 ms delay (no feedback)</a:t>
            </a:r>
          </a:p>
          <a:p>
            <a:pPr marL="803643" lvl="1"/>
            <a:r>
              <a:rPr lang="en-US" dirty="0"/>
              <a:t>100 ms delay</a:t>
            </a:r>
          </a:p>
          <a:p>
            <a:pPr marL="803643" lvl="1"/>
            <a:r>
              <a:rPr lang="en-US" dirty="0"/>
              <a:t>150 ms delay</a:t>
            </a:r>
          </a:p>
          <a:p>
            <a:pPr marL="803643" lvl="1"/>
            <a:r>
              <a:rPr lang="en-US" dirty="0"/>
              <a:t>250 ms delay</a:t>
            </a:r>
          </a:p>
          <a:p>
            <a:pPr marL="803643" lvl="1"/>
            <a:r>
              <a:rPr lang="en-US" dirty="0"/>
              <a:t>250 ms delay with feedback</a:t>
            </a:r>
          </a:p>
          <a:p>
            <a:pPr marL="803643" lvl="1"/>
            <a:r>
              <a:rPr lang="en-US" dirty="0"/>
              <a:t>250 ms delay with higher feedback gain</a:t>
            </a:r>
          </a:p>
        </p:txBody>
      </p:sp>
      <p:pic>
        <p:nvPicPr>
          <p:cNvPr id="15363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8162" y="3985937"/>
            <a:ext cx="836705" cy="836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6302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8093" fill="hold"/>
                                        <p:tgtEl>
                                          <p:spTgt spid="153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6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Delay on an instrument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337" y="794742"/>
            <a:ext cx="10932606" cy="4080867"/>
          </a:xfrm>
          <a:ln/>
        </p:spPr>
        <p:txBody>
          <a:bodyPr/>
          <a:lstStyle/>
          <a:p>
            <a:pPr marL="446469"/>
            <a:r>
              <a:rPr lang="en-US" dirty="0"/>
              <a:t>Playing through delay unit with short echo, say 50 to 100 milliseconds, creates doubling effect</a:t>
            </a:r>
          </a:p>
          <a:p>
            <a:pPr marL="803643" lvl="1"/>
            <a:r>
              <a:rPr lang="en-US" dirty="0"/>
              <a:t>Useful for filling out an instrument's sound</a:t>
            </a:r>
          </a:p>
          <a:p>
            <a:pPr marL="803643" lvl="1"/>
            <a:r>
              <a:rPr lang="en-US" dirty="0"/>
              <a:t>Like two instruments being played in unison</a:t>
            </a:r>
          </a:p>
          <a:p>
            <a:pPr marL="803643" lvl="1"/>
            <a:r>
              <a:rPr lang="en-US" dirty="0"/>
              <a:t>Several delays together with feedback can create reverb-like sound</a:t>
            </a:r>
          </a:p>
        </p:txBody>
      </p:sp>
      <p:pic>
        <p:nvPicPr>
          <p:cNvPr id="17411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8343" y="5352964"/>
            <a:ext cx="685835" cy="685835"/>
          </a:xfrm>
          <a:prstGeom prst="rect">
            <a:avLst/>
          </a:prstGeom>
          <a:noFill/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46631" y="5168828"/>
            <a:ext cx="3264917" cy="13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defTabSz="642915">
              <a:defRPr/>
            </a:pP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simple guitar riff, followed by the same riff, but with added delay 40 </a:t>
            </a:r>
            <a:r>
              <a:rPr lang="en-US" sz="1969" kern="0" dirty="0" err="1">
                <a:solidFill>
                  <a:srgbClr val="FF0000"/>
                </a:solidFill>
                <a:latin typeface="Gill Sans" charset="0"/>
                <a:sym typeface="Gill Sans" charset="0"/>
              </a:rPr>
              <a:t>ms.</a:t>
            </a:r>
            <a:r>
              <a:rPr lang="en-US" sz="1969" kern="0" dirty="0">
                <a:solidFill>
                  <a:srgbClr val="FF0000"/>
                </a:solidFill>
                <a:latin typeface="Gill Sans" charset="0"/>
                <a:sym typeface="Gill Sans" charset="0"/>
              </a:rPr>
              <a:t>, doubling the sound </a:t>
            </a:r>
          </a:p>
        </p:txBody>
      </p:sp>
    </p:spTree>
    <p:extLst>
      <p:ext uri="{BB962C8B-B14F-4D97-AF65-F5344CB8AC3E}">
        <p14:creationId xmlns:p14="http://schemas.microsoft.com/office/powerpoint/2010/main" val="4280607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74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Long delays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3578" y="794742"/>
            <a:ext cx="10852220" cy="4608852"/>
          </a:xfrm>
          <a:ln/>
        </p:spPr>
        <p:txBody>
          <a:bodyPr/>
          <a:lstStyle/>
          <a:p>
            <a:pPr marL="446469"/>
            <a:r>
              <a:rPr lang="en-US" sz="2883" dirty="0"/>
              <a:t>Delay times above 100ms no longer a subtle effect</a:t>
            </a:r>
          </a:p>
          <a:p>
            <a:pPr marL="803643" lvl="1"/>
            <a:r>
              <a:rPr lang="en-US" sz="2461" dirty="0"/>
              <a:t>Can match delay time to tempo of song </a:t>
            </a:r>
          </a:p>
          <a:p>
            <a:pPr marL="1071524" lvl="2"/>
            <a:r>
              <a:rPr lang="en-US" sz="2039" dirty="0"/>
              <a:t>Delayed copies of sound fall on a beat</a:t>
            </a:r>
          </a:p>
          <a:p>
            <a:pPr marL="446469"/>
            <a:r>
              <a:rPr lang="en-US" sz="2883" dirty="0"/>
              <a:t>Extending to very long delays: 1 second or more</a:t>
            </a:r>
          </a:p>
          <a:p>
            <a:pPr marL="803643" lvl="1"/>
            <a:r>
              <a:rPr lang="en-US" sz="2461" dirty="0"/>
              <a:t>Can play over yourself</a:t>
            </a:r>
          </a:p>
          <a:p>
            <a:pPr marL="803643" lvl="1"/>
            <a:r>
              <a:rPr lang="en-US" sz="2461" dirty="0"/>
              <a:t>develop harmonies even though you may only play one note at a time</a:t>
            </a:r>
          </a:p>
          <a:p>
            <a:pPr marL="446469"/>
            <a:r>
              <a:rPr lang="en-US" sz="2883" dirty="0"/>
              <a:t>See </a:t>
            </a:r>
            <a:r>
              <a:rPr lang="en-US" sz="2461" dirty="0">
                <a:latin typeface="Arial Italic" charset="0"/>
                <a:cs typeface="Arial Italic" charset="0"/>
                <a:sym typeface="Arial Italic" charset="0"/>
              </a:rPr>
              <a:t>A Study of The Edge’s (U2) Guitar Delay </a:t>
            </a:r>
            <a:r>
              <a:rPr lang="en-US" sz="2461" dirty="0"/>
              <a:t>by Tim Darling</a:t>
            </a:r>
          </a:p>
          <a:p>
            <a:pPr marL="803643" lvl="1"/>
            <a:r>
              <a:rPr lang="en-US" sz="2461" dirty="0">
                <a:hlinkClick r:id="rId5"/>
              </a:rPr>
              <a:t>http://www.amnesta.net/edge_delay/</a:t>
            </a:r>
            <a:r>
              <a:rPr lang="en-US" sz="2461" dirty="0"/>
              <a:t> </a:t>
            </a:r>
          </a:p>
        </p:txBody>
      </p:sp>
      <p:pic>
        <p:nvPicPr>
          <p:cNvPr id="19459" name="Picture 3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4469" y="5656748"/>
            <a:ext cx="890370" cy="890370"/>
          </a:xfrm>
          <a:prstGeom prst="rect">
            <a:avLst/>
          </a:prstGeom>
          <a:noFill/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0235" y="5753036"/>
            <a:ext cx="4202918" cy="69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can use long delay to layer notes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FF0000"/>
                </a:solidFill>
                <a:latin typeface="Gill Sans" charset="0"/>
                <a:sym typeface="Gill Sans" charset="0"/>
              </a:rPr>
              <a:t>delay time used here is 1.5 seconds </a:t>
            </a:r>
          </a:p>
        </p:txBody>
      </p:sp>
    </p:spTree>
    <p:extLst>
      <p:ext uri="{BB962C8B-B14F-4D97-AF65-F5344CB8AC3E}">
        <p14:creationId xmlns:p14="http://schemas.microsoft.com/office/powerpoint/2010/main" val="2265422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1420" fill="hold"/>
                                        <p:tgtEl>
                                          <p:spTgt spid="194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45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Looping and sampling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4159" y="796207"/>
            <a:ext cx="9803842" cy="5805692"/>
          </a:xfrm>
          <a:ln/>
        </p:spPr>
        <p:txBody>
          <a:bodyPr/>
          <a:lstStyle/>
          <a:p>
            <a:pPr marL="446469">
              <a:spcBef>
                <a:spcPts val="0"/>
              </a:spcBef>
            </a:pPr>
            <a:r>
              <a:rPr lang="en-US" dirty="0"/>
              <a:t>Record only a segment of playing and loop it</a:t>
            </a:r>
          </a:p>
          <a:p>
            <a:pPr marL="803643" lvl="1"/>
            <a:r>
              <a:rPr lang="en-US" dirty="0"/>
              <a:t>e.g. a chord progression</a:t>
            </a:r>
          </a:p>
          <a:p>
            <a:pPr marL="803643" lvl="1"/>
            <a:r>
              <a:rPr lang="en-US" dirty="0"/>
              <a:t>Play recorded audio over and over</a:t>
            </a:r>
          </a:p>
          <a:p>
            <a:pPr marL="803643" lvl="1"/>
            <a:r>
              <a:rPr lang="en-US" dirty="0"/>
              <a:t>Solo over yourself, without rhythm player</a:t>
            </a:r>
          </a:p>
          <a:p>
            <a:pPr marL="446469"/>
            <a:r>
              <a:rPr lang="en-US" dirty="0"/>
              <a:t>Some delay pedals include </a:t>
            </a:r>
            <a:r>
              <a:rPr lang="en-US" dirty="0">
                <a:solidFill>
                  <a:srgbClr val="0000FF"/>
                </a:solidFill>
              </a:rPr>
              <a:t>sampling</a:t>
            </a:r>
            <a:r>
              <a:rPr lang="en-US" dirty="0"/>
              <a:t> capability </a:t>
            </a:r>
          </a:p>
          <a:p>
            <a:pPr marL="803643" lvl="1"/>
            <a:r>
              <a:rPr lang="en-US" dirty="0"/>
              <a:t>Length of sample often limited to 2 seconds or less</a:t>
            </a:r>
          </a:p>
          <a:p>
            <a:pPr marL="446469"/>
            <a:r>
              <a:rPr lang="en-US" dirty="0"/>
              <a:t>For serious looping, need longer recording time</a:t>
            </a:r>
          </a:p>
          <a:p>
            <a:pPr marL="803643" lvl="1"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</a:rPr>
              <a:t>Memory </a:t>
            </a:r>
            <a:r>
              <a:rPr lang="en-US" dirty="0"/>
              <a:t>depends on duration, sample rate, bit depth</a:t>
            </a:r>
            <a:endParaRPr lang="en-US" dirty="0">
              <a:solidFill>
                <a:srgbClr val="0000FF"/>
              </a:solidFill>
            </a:endParaRPr>
          </a:p>
          <a:p>
            <a:pPr marL="446469"/>
            <a:r>
              <a:rPr lang="en-US" dirty="0"/>
              <a:t>Popular units offer additional capabilities</a:t>
            </a:r>
          </a:p>
          <a:p>
            <a:pPr marL="803643" lvl="1"/>
            <a:r>
              <a:rPr lang="en-US" dirty="0"/>
              <a:t>Recording additional sounds onto sample</a:t>
            </a:r>
          </a:p>
          <a:p>
            <a:pPr marL="803643" lvl="1"/>
            <a:r>
              <a:rPr lang="en-US" dirty="0"/>
              <a:t>Playing loop backwards</a:t>
            </a:r>
          </a:p>
          <a:p>
            <a:pPr marL="803643" lvl="1"/>
            <a:r>
              <a:rPr lang="en-US" dirty="0"/>
              <a:t>Recording several different loops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3054</Words>
  <Application>Microsoft Office PowerPoint</Application>
  <PresentationFormat>Widescreen</PresentationFormat>
  <Paragraphs>490</Paragraphs>
  <Slides>29</Slides>
  <Notes>22</Notes>
  <HiddenSlides>2</HiddenSlides>
  <MMClips>7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Italic</vt:lpstr>
      <vt:lpstr>Calibri</vt:lpstr>
      <vt:lpstr>Calibri Light</vt:lpstr>
      <vt:lpstr>Cascadia Mono</vt:lpstr>
      <vt:lpstr>Gill Sans</vt:lpstr>
      <vt:lpstr>Lucida Grande</vt:lpstr>
      <vt:lpstr>Times New Roman</vt:lpstr>
      <vt:lpstr>Wingdings</vt:lpstr>
      <vt:lpstr>Office Theme</vt:lpstr>
      <vt:lpstr>Title &amp; Bullets</vt:lpstr>
      <vt:lpstr>PowerPoint Presentation</vt:lpstr>
      <vt:lpstr>Basic delay</vt:lpstr>
      <vt:lpstr>Basic delay: aesthetics</vt:lpstr>
      <vt:lpstr>Delay with feedback</vt:lpstr>
      <vt:lpstr>Delay with feedback</vt:lpstr>
      <vt:lpstr>Sound samples</vt:lpstr>
      <vt:lpstr>Delay on an instrument</vt:lpstr>
      <vt:lpstr>Long delays</vt:lpstr>
      <vt:lpstr>Looping and sampling</vt:lpstr>
      <vt:lpstr>Delay and mixing</vt:lpstr>
      <vt:lpstr>Slapback and echo</vt:lpstr>
      <vt:lpstr>Typical effect delay times</vt:lpstr>
      <vt:lpstr>Multi-tap delay</vt:lpstr>
      <vt:lpstr>Multi-tap delay</vt:lpstr>
      <vt:lpstr>Delay in the recording process</vt:lpstr>
      <vt:lpstr>Digital delay implementation</vt:lpstr>
      <vt:lpstr>Delay on a circular buffer</vt:lpstr>
      <vt:lpstr>Delay code</vt:lpstr>
      <vt:lpstr>Define and initialise</vt:lpstr>
      <vt:lpstr>Define and initialise</vt:lpstr>
      <vt:lpstr>processBlock 1 - Define variables</vt:lpstr>
      <vt:lpstr>processBlock 2 – apply effects to each cannel </vt:lpstr>
      <vt:lpstr>processBlock 2 – apply delay</vt:lpstr>
      <vt:lpstr>Ping-pong delay</vt:lpstr>
      <vt:lpstr>Lets work out the transfer functions</vt:lpstr>
      <vt:lpstr>PowerPoint Presentation</vt:lpstr>
      <vt:lpstr>Define and initialise</vt:lpstr>
      <vt:lpstr>processBlock 1 - Define variables</vt:lpstr>
      <vt:lpstr>processBlock 2, loop over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33</cp:revision>
  <dcterms:created xsi:type="dcterms:W3CDTF">2023-06-20T09:57:25Z</dcterms:created>
  <dcterms:modified xsi:type="dcterms:W3CDTF">2023-12-21T16:54:51Z</dcterms:modified>
</cp:coreProperties>
</file>