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71" r:id="rId3"/>
    <p:sldId id="258" r:id="rId4"/>
    <p:sldId id="259" r:id="rId5"/>
    <p:sldId id="292" r:id="rId6"/>
    <p:sldId id="280" r:id="rId7"/>
    <p:sldId id="33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8CC4-4E61-4E88-8B97-D8247B067FE5}" type="datetimeFigureOut">
              <a:rPr lang="en-GB" smtClean="0"/>
              <a:t>21/12/2023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34A1D-90C9-4E28-9B64-2D2821197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54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music/icm-online/readings/fm-synthesis/fm_synthesis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https://www.eeeguide.com/theory-of-frequency-modulation-and-phase-modulation/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http://www.cs.cmu.edu/~music/icm-online/readings/fm-synthesis/fm_synthesis.pdf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4F522-7E3D-4814-8767-4DEF2D1062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400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 Having made a local copy of the state variables for each channel, now transfer the result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back to the main state variable so they will be preserved for the next call of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55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 Having made a local copy of the state variables for each channel, now transfer the result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back to the main state variable so they will be preserved for the next call of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7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0908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37446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50783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3450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3431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63578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884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9897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0636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6977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4343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9947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FM Synthesis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014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7521"/>
          </a:xfrm>
        </p:spPr>
        <p:txBody>
          <a:bodyPr/>
          <a:lstStyle/>
          <a:p>
            <a:r>
              <a:rPr lang="en-GB" dirty="0"/>
              <a:t>FM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8944"/>
            <a:ext cx="8517275" cy="5679056"/>
          </a:xfrm>
        </p:spPr>
        <p:txBody>
          <a:bodyPr>
            <a:normAutofit/>
          </a:bodyPr>
          <a:lstStyle/>
          <a:p>
            <a:r>
              <a:rPr lang="en-GB" dirty="0"/>
              <a:t>Modulation - varying properties of periodic waveform, </a:t>
            </a:r>
            <a:r>
              <a:rPr lang="en-GB" i="1" dirty="0"/>
              <a:t>carrier</a:t>
            </a:r>
            <a:r>
              <a:rPr lang="en-GB" dirty="0"/>
              <a:t> signal, with </a:t>
            </a:r>
            <a:r>
              <a:rPr lang="en-GB" i="1" dirty="0"/>
              <a:t>modulating</a:t>
            </a:r>
            <a:r>
              <a:rPr lang="en-GB" dirty="0"/>
              <a:t> signal</a:t>
            </a:r>
          </a:p>
          <a:p>
            <a:r>
              <a:rPr lang="en-GB" dirty="0"/>
              <a:t>FM synthesis - Creating sound by modulating waveform’s frequency using another waveform</a:t>
            </a:r>
          </a:p>
          <a:p>
            <a:pPr lvl="1"/>
            <a:r>
              <a:rPr lang="en-GB" dirty="0" err="1"/>
              <a:t>Chowning</a:t>
            </a:r>
            <a:r>
              <a:rPr lang="en-GB" dirty="0"/>
              <a:t>, John M. "The synthesis of complex audio spectra by means of frequency modulation." </a:t>
            </a:r>
            <a:r>
              <a:rPr lang="en-GB" i="1" dirty="0"/>
              <a:t>Journal of the audio engineering society</a:t>
            </a:r>
            <a:r>
              <a:rPr lang="en-GB" dirty="0"/>
              <a:t> 21.7 (1973): 526-534.</a:t>
            </a:r>
          </a:p>
          <a:p>
            <a:pPr lvl="2"/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</a:p>
          <a:p>
            <a:r>
              <a:rPr lang="en-GB" sz="2400" dirty="0"/>
              <a:t>Vary A – </a:t>
            </a:r>
            <a:r>
              <a:rPr lang="en-GB" sz="2400" i="1" dirty="0">
                <a:solidFill>
                  <a:srgbClr val="0000FF"/>
                </a:solidFill>
              </a:rPr>
              <a:t>Amplitude</a:t>
            </a:r>
            <a:r>
              <a:rPr lang="en-GB" sz="2400" dirty="0">
                <a:solidFill>
                  <a:srgbClr val="0000FF"/>
                </a:solidFill>
              </a:rPr>
              <a:t> </a:t>
            </a:r>
            <a:r>
              <a:rPr lang="en-GB" sz="2400" dirty="0"/>
              <a:t>modulation</a:t>
            </a:r>
          </a:p>
          <a:p>
            <a:r>
              <a:rPr lang="en-GB" sz="2400" dirty="0"/>
              <a:t>Vary </a:t>
            </a:r>
            <a:r>
              <a:rPr lang="en-GB" sz="2400" i="1" dirty="0"/>
              <a:t>f – </a:t>
            </a:r>
            <a:r>
              <a:rPr lang="en-GB" sz="2400" i="1" dirty="0">
                <a:solidFill>
                  <a:srgbClr val="0000FF"/>
                </a:solidFill>
              </a:rPr>
              <a:t>Frequency</a:t>
            </a:r>
            <a:r>
              <a:rPr lang="en-GB" sz="2400" i="1" dirty="0"/>
              <a:t> </a:t>
            </a:r>
            <a:r>
              <a:rPr lang="en-GB" sz="2400" dirty="0"/>
              <a:t>modulation</a:t>
            </a:r>
          </a:p>
          <a:p>
            <a:r>
              <a:rPr lang="en-GB" sz="2400" dirty="0"/>
              <a:t>Vary</a:t>
            </a:r>
            <a:r>
              <a:rPr lang="en-GB" sz="2400" i="1" dirty="0"/>
              <a:t> </a:t>
            </a:r>
            <a:r>
              <a:rPr lang="en-GB" sz="2400" i="1" dirty="0">
                <a:latin typeface="Symbol" panose="05050102010706020507" pitchFamily="18" charset="2"/>
              </a:rPr>
              <a:t>f</a:t>
            </a:r>
            <a:r>
              <a:rPr lang="en-GB" sz="2400" i="1" dirty="0"/>
              <a:t> – </a:t>
            </a:r>
            <a:r>
              <a:rPr lang="en-GB" sz="2400" i="1" dirty="0">
                <a:solidFill>
                  <a:srgbClr val="0000FF"/>
                </a:solidFill>
              </a:rPr>
              <a:t>Phase</a:t>
            </a:r>
            <a:r>
              <a:rPr lang="en-GB" sz="2400" i="1" dirty="0"/>
              <a:t> </a:t>
            </a:r>
            <a:r>
              <a:rPr lang="en-GB" sz="2400" dirty="0"/>
              <a:t>modulation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275" y="1080788"/>
            <a:ext cx="3674725" cy="29397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6"/>
              <p:cNvSpPr txBox="1"/>
              <p:nvPr/>
            </p:nvSpPr>
            <p:spPr>
              <a:xfrm>
                <a:off x="489699" y="4423879"/>
                <a:ext cx="4034354" cy="69296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𝑓𝑡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GB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99" y="4423879"/>
                <a:ext cx="4034354" cy="69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5574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7521"/>
          </a:xfrm>
        </p:spPr>
        <p:txBody>
          <a:bodyPr/>
          <a:lstStyle/>
          <a:p>
            <a:r>
              <a:rPr lang="en-GB" dirty="0"/>
              <a:t>Frequency modulation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7012"/>
            <a:ext cx="11725275" cy="5360987"/>
          </a:xfrm>
        </p:spPr>
        <p:txBody>
          <a:bodyPr>
            <a:normAutofit/>
          </a:bodyPr>
          <a:lstStyle/>
          <a:p>
            <a:r>
              <a:rPr lang="en-GB" dirty="0"/>
              <a:t>Simple sine wave</a:t>
            </a:r>
          </a:p>
          <a:p>
            <a:pPr lvl="1"/>
            <a:r>
              <a:rPr lang="en-GB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dirty="0">
                <a:solidFill>
                  <a:srgbClr val="0000FF"/>
                </a:solidFill>
              </a:rPr>
              <a:t>(</a:t>
            </a:r>
            <a:r>
              <a:rPr lang="en-GB" i="1" dirty="0">
                <a:solidFill>
                  <a:srgbClr val="0000FF"/>
                </a:solidFill>
              </a:rPr>
              <a:t>t</a:t>
            </a:r>
            <a:r>
              <a:rPr lang="en-GB" dirty="0">
                <a:solidFill>
                  <a:srgbClr val="0000FF"/>
                </a:solidFill>
              </a:rPr>
              <a:t>) – the carrier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/>
              <a:t> </a:t>
            </a:r>
            <a:r>
              <a:rPr lang="en-GB" i="1" baseline="-25000" dirty="0"/>
              <a:t>c</a:t>
            </a:r>
            <a:r>
              <a:rPr lang="en-GB" dirty="0"/>
              <a:t> – </a:t>
            </a:r>
            <a:r>
              <a:rPr lang="en-GB"/>
              <a:t>carrier frequency, </a:t>
            </a:r>
            <a:r>
              <a:rPr lang="en-GB" dirty="0"/>
              <a:t>gives fundamental frequency</a:t>
            </a:r>
          </a:p>
          <a:p>
            <a:pPr marL="142870" indent="0">
              <a:buNone/>
            </a:pPr>
            <a:endParaRPr lang="en-GB" dirty="0"/>
          </a:p>
          <a:p>
            <a:r>
              <a:rPr lang="en-GB" dirty="0"/>
              <a:t>Now modulate the frequency</a:t>
            </a:r>
          </a:p>
          <a:p>
            <a:pPr lvl="1"/>
            <a:r>
              <a:rPr lang="en-GB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>
                <a:solidFill>
                  <a:srgbClr val="0000FF"/>
                </a:solidFill>
              </a:rPr>
              <a:t> (</a:t>
            </a:r>
            <a:r>
              <a:rPr lang="en-GB" i="1" dirty="0">
                <a:solidFill>
                  <a:srgbClr val="0000FF"/>
                </a:solidFill>
              </a:rPr>
              <a:t>t</a:t>
            </a:r>
            <a:r>
              <a:rPr lang="en-GB" dirty="0">
                <a:solidFill>
                  <a:srgbClr val="0000FF"/>
                </a:solidFill>
              </a:rPr>
              <a:t>) – the modulator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/>
              <a:t> </a:t>
            </a:r>
            <a:r>
              <a:rPr lang="en-GB" i="1" baseline="-25000" dirty="0"/>
              <a:t>m</a:t>
            </a:r>
            <a:r>
              <a:rPr lang="en-GB" dirty="0"/>
              <a:t> –modulation frequency</a:t>
            </a:r>
          </a:p>
          <a:p>
            <a:pPr lvl="1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dirty="0"/>
              <a:t> – modulation depth</a:t>
            </a:r>
          </a:p>
          <a:p>
            <a:pPr lvl="1"/>
            <a:endParaRPr lang="en-GB" dirty="0"/>
          </a:p>
          <a:p>
            <a:r>
              <a:rPr lang="en-GB" dirty="0" err="1"/>
              <a:t>Chowning</a:t>
            </a:r>
            <a:r>
              <a:rPr lang="en-GB" dirty="0"/>
              <a:t> originally did </a:t>
            </a:r>
          </a:p>
          <a:p>
            <a:pPr marL="142870" indent="0">
              <a:buNone/>
            </a:pPr>
            <a:r>
              <a:rPr lang="en-GB" dirty="0"/>
              <a:t>phase modulation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>
              <a:xfrm>
                <a:off x="5910263" y="925513"/>
                <a:ext cx="2667000" cy="5715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263" y="925513"/>
                <a:ext cx="2667000" cy="571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>
              <a:xfrm>
                <a:off x="7196238" y="5284345"/>
                <a:ext cx="4341812" cy="17145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)))</m:t>
                      </m:r>
                    </m:oMath>
                    <m:oMath xmlns:m="http://schemas.openxmlformats.org/officeDocument/2006/math"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238" y="5284345"/>
                <a:ext cx="4341812" cy="1714500"/>
              </a:xfrm>
              <a:prstGeom prst="rect">
                <a:avLst/>
              </a:prstGeom>
              <a:blipFill>
                <a:blip r:embed="rId4"/>
                <a:stretch>
                  <a:fillRect l="-1122" r="-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5623E7F1-69CC-1B3E-4F55-3EE0122E3703}"/>
                  </a:ext>
                </a:extLst>
              </p:cNvPr>
              <p:cNvSpPr txBox="1"/>
              <p:nvPr/>
            </p:nvSpPr>
            <p:spPr>
              <a:xfrm>
                <a:off x="7196238" y="3147310"/>
                <a:ext cx="4341812" cy="17145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5623E7F1-69CC-1B3E-4F55-3EE0122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238" y="3147310"/>
                <a:ext cx="4341812" cy="1714500"/>
              </a:xfrm>
              <a:prstGeom prst="rect">
                <a:avLst/>
              </a:prstGeom>
              <a:blipFill>
                <a:blip r:embed="rId5"/>
                <a:stretch>
                  <a:fillRect l="-1122" r="-2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2300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6"/>
          <a:stretch/>
        </p:blipFill>
        <p:spPr>
          <a:xfrm>
            <a:off x="1091065" y="1533525"/>
            <a:ext cx="10009869" cy="4839494"/>
          </a:xfrm>
        </p:spPr>
      </p:pic>
    </p:spTree>
    <p:extLst>
      <p:ext uri="{BB962C8B-B14F-4D97-AF65-F5344CB8AC3E}">
        <p14:creationId xmlns:p14="http://schemas.microsoft.com/office/powerpoint/2010/main" val="35238290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Define and initialise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6" y="782129"/>
            <a:ext cx="11924953" cy="39451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prstClr val="black"/>
                </a:solidFill>
              </a:rPr>
              <a:t>Set this up as a JUCE Standalone plugin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private parameters to </a:t>
            </a:r>
            <a:r>
              <a:rPr lang="en-GB" dirty="0" err="1">
                <a:solidFill>
                  <a:prstClr val="black"/>
                </a:solidFill>
              </a:rPr>
              <a:t>pluginProcessor.h</a:t>
            </a: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prstClr val="black"/>
                </a:solidFill>
              </a:rPr>
              <a:t>Add audio parameters &amp; adjust their ranges in pluginProcessor.cpp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267650" y="1940152"/>
            <a:ext cx="11320501" cy="203132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modulationDepthParam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modulatorFrequencyParam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carrierFrequencyParam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modulatorPhase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       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Phase of modulator, range 0 to 1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modulatedCarrierPhase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dirty="0">
                <a:solidFill>
                  <a:srgbClr val="008000"/>
                </a:solidFill>
                <a:latin typeface="Cascadia Mono" panose="020B0609020000020004" pitchFamily="49" charset="0"/>
              </a:rPr>
              <a:t>// Phase of carrier, with modulation, range 0 to 1</a:t>
            </a:r>
            <a:endParaRPr lang="en-GB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modulatorSignal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modulatedCarrierSignal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8D7F3-2A5F-4C47-D292-37B36F86B59E}"/>
              </a:ext>
            </a:extLst>
          </p:cNvPr>
          <p:cNvSpPr txBox="1"/>
          <p:nvPr/>
        </p:nvSpPr>
        <p:spPr>
          <a:xfrm>
            <a:off x="854246" y="4873856"/>
            <a:ext cx="10015037" cy="175432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modulationDepthParam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modulationDepth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"Modulation depth"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0.0f, 1000.0f, 200.0f));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modulatorFrequencyParam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modulatorFrequency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"Modulator frequency"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10.0f, 200.0f, 100.0f));</a:t>
            </a:r>
          </a:p>
          <a:p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carrierFrequencyParam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AudioParameterFloat</a:t>
            </a:r>
            <a:endParaRPr lang="en-GB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en-GB" dirty="0">
                <a:solidFill>
                  <a:srgbClr val="2B91AF"/>
                </a:solidFill>
                <a:latin typeface="Cascadia Mono" panose="020B0609020000020004" pitchFamily="49" charset="0"/>
              </a:rPr>
              <a:t>  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carrierFrequency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dirty="0">
                <a:solidFill>
                  <a:srgbClr val="A31515"/>
                </a:solidFill>
                <a:latin typeface="Cascadia Mono" panose="020B0609020000020004" pitchFamily="49" charset="0"/>
              </a:rPr>
              <a:t>"Carrier frequency"</a:t>
            </a:r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, 50.0f, 2000.0f, 800.0f));</a:t>
            </a:r>
          </a:p>
        </p:txBody>
      </p:sp>
    </p:spTree>
    <p:extLst>
      <p:ext uri="{BB962C8B-B14F-4D97-AF65-F5344CB8AC3E}">
        <p14:creationId xmlns:p14="http://schemas.microsoft.com/office/powerpoint/2010/main" val="998146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06" y="2259428"/>
            <a:ext cx="11928681" cy="5578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Nothing needed in </a:t>
            </a:r>
            <a:r>
              <a:rPr lang="en-GB" sz="2600" dirty="0" err="1">
                <a:solidFill>
                  <a:prstClr val="black"/>
                </a:solidFill>
              </a:rPr>
              <a:t>PrepareToPlay</a:t>
            </a:r>
            <a:endParaRPr lang="en-GB" sz="26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sz="26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Set up the basics in the </a:t>
            </a:r>
            <a:r>
              <a:rPr lang="en-GB" sz="2600" dirty="0" err="1">
                <a:solidFill>
                  <a:prstClr val="black"/>
                </a:solidFill>
              </a:rPr>
              <a:t>processBlock</a:t>
            </a:r>
            <a:r>
              <a:rPr lang="en-GB" sz="2600" dirty="0">
                <a:solidFill>
                  <a:prstClr val="black"/>
                </a:solidFill>
              </a:rPr>
              <a:t> method on pluginProcessor.cpp</a:t>
            </a:r>
          </a:p>
          <a:p>
            <a:pPr>
              <a:lnSpc>
                <a:spcPct val="100000"/>
              </a:lnSpc>
            </a:pPr>
            <a:endParaRPr lang="en-GB" sz="26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sz="26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sz="2600" dirty="0">
              <a:solidFill>
                <a:prstClr val="black"/>
              </a:solidFill>
            </a:endParaRPr>
          </a:p>
          <a:p>
            <a:pPr>
              <a:lnSpc>
                <a:spcPct val="100000"/>
              </a:lnSpc>
            </a:pPr>
            <a:endParaRPr lang="en-GB" sz="2600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253707" y="2644741"/>
            <a:ext cx="9005978" cy="25853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modulationDepth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modulationDepthParam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modulatorFrequency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modulatorFrequencyParam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carrierFrequency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carrierFrequencyParam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-&gt;get();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0566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ProcessBlock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5" y="759126"/>
            <a:ext cx="11562316" cy="16677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>
                <a:solidFill>
                  <a:prstClr val="black"/>
                </a:solidFill>
              </a:rPr>
              <a:t>Finally, generate output samples using FM synthesis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7BB30-0598-684D-1D5A-4B9C6BFF64D8}"/>
              </a:ext>
            </a:extLst>
          </p:cNvPr>
          <p:cNvSpPr txBox="1"/>
          <p:nvPr/>
        </p:nvSpPr>
        <p:spPr>
          <a:xfrm>
            <a:off x="606680" y="2193292"/>
            <a:ext cx="10734181" cy="3693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.getNumSamples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modulatorSignal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modulationDepth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twoPi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modulatorPhase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modulatedCarrierSignal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sinf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MathConstants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twoPi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modulatedCarrierPhase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++j) </a:t>
            </a:r>
          </a:p>
          <a:p>
            <a:r>
              <a:rPr lang="en-GB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buffer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.getWritePointer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(j)[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modulatedCarrierSignal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modulatorPhase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modulatorFrequency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modulatorPhase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1.0)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modulatorPhase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1.0;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modulatedCarrierPhase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carrierFrequency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modulatorSignal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modulatedCarrierPhase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1.0)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modulatedCarrierPhase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-= 1.0;</a:t>
            </a: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00109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Widescreen</PresentationFormat>
  <Paragraphs>93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 Math</vt:lpstr>
      <vt:lpstr>Cascadia Mono</vt:lpstr>
      <vt:lpstr>Lucida Grande</vt:lpstr>
      <vt:lpstr>Symbol</vt:lpstr>
      <vt:lpstr>Times New Roman</vt:lpstr>
      <vt:lpstr>Title &amp; Bullets</vt:lpstr>
      <vt:lpstr>FM Synthesis</vt:lpstr>
      <vt:lpstr>FM synthesis</vt:lpstr>
      <vt:lpstr>Frequency modulation synthesis</vt:lpstr>
      <vt:lpstr>Example</vt:lpstr>
      <vt:lpstr>Define and initialise</vt:lpstr>
      <vt:lpstr>The ProcessBlock</vt:lpstr>
      <vt:lpstr>The ProcessBlock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19</cp:revision>
  <dcterms:created xsi:type="dcterms:W3CDTF">2023-10-15T11:43:45Z</dcterms:created>
  <dcterms:modified xsi:type="dcterms:W3CDTF">2023-12-21T17:48:57Z</dcterms:modified>
</cp:coreProperties>
</file>