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7" r:id="rId2"/>
    <p:sldId id="267" r:id="rId3"/>
    <p:sldId id="28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99" y="2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4" d="625"/>
        <a:sy n="264" d="625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8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Next time, we will look more at what we can do in the frequency domain…"/>
          <p:cNvSpPr txBox="1">
            <a:spLocks noGrp="1"/>
          </p:cNvSpPr>
          <p:nvPr>
            <p:ph type="body" idx="1"/>
          </p:nvPr>
        </p:nvSpPr>
        <p:spPr>
          <a:xfrm>
            <a:off x="533500" y="2318326"/>
            <a:ext cx="13773628" cy="9986949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L</a:t>
            </a:r>
            <a:r>
              <a:rPr dirty="0" err="1"/>
              <a:t>ook</a:t>
            </a:r>
            <a:r>
              <a:rPr dirty="0"/>
              <a:t> more at </a:t>
            </a:r>
            <a:r>
              <a:rPr lang="en-GB" dirty="0"/>
              <a:t>working </a:t>
            </a:r>
            <a:r>
              <a:rPr dirty="0"/>
              <a:t>in</a:t>
            </a:r>
            <a:r>
              <a:rPr lang="en-GB" dirty="0"/>
              <a:t> </a:t>
            </a:r>
            <a:r>
              <a:rPr dirty="0">
                <a:solidFill>
                  <a:srgbClr val="3D46A6"/>
                </a:solidFill>
              </a:rPr>
              <a:t>frequency domain</a:t>
            </a:r>
          </a:p>
          <a:p>
            <a:r>
              <a:rPr dirty="0">
                <a:solidFill>
                  <a:srgbClr val="3D46A6"/>
                </a:solidFill>
              </a:rPr>
              <a:t>Window functions</a:t>
            </a:r>
            <a:r>
              <a:rPr dirty="0"/>
              <a:t>: why and how</a:t>
            </a:r>
          </a:p>
          <a:p>
            <a:pPr lvl="1"/>
            <a:r>
              <a:rPr dirty="0"/>
              <a:t>Constant Overlap-Add (COLA) criterion</a:t>
            </a:r>
          </a:p>
          <a:p>
            <a:pPr lvl="1"/>
            <a:r>
              <a:rPr dirty="0"/>
              <a:t>Analysis and synthesis windows</a:t>
            </a:r>
          </a:p>
          <a:p>
            <a:r>
              <a:rPr dirty="0"/>
              <a:t>Reconstructing exact frequency from FFT bin </a:t>
            </a:r>
            <a:r>
              <a:rPr dirty="0">
                <a:solidFill>
                  <a:srgbClr val="3D46A6"/>
                </a:solidFill>
              </a:rPr>
              <a:t>phase</a:t>
            </a:r>
          </a:p>
          <a:p>
            <a:r>
              <a:rPr lang="en-GB" dirty="0"/>
              <a:t>FFT-based frequency detector</a:t>
            </a:r>
            <a:endParaRPr dirty="0"/>
          </a:p>
        </p:txBody>
      </p:sp>
      <p:sp>
        <p:nvSpPr>
          <p:cNvPr id="2178" name="Next lecture: Phase vocoder, par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Phase vocoder, part 2</a:t>
            </a:r>
          </a:p>
        </p:txBody>
      </p:sp>
      <p:grpSp>
        <p:nvGrpSpPr>
          <p:cNvPr id="2183" name="Group"/>
          <p:cNvGrpSpPr/>
          <p:nvPr/>
        </p:nvGrpSpPr>
        <p:grpSpPr>
          <a:xfrm>
            <a:off x="15176833" y="7389"/>
            <a:ext cx="9207167" cy="13708611"/>
            <a:chOff x="0" y="0"/>
            <a:chExt cx="6774120" cy="10086033"/>
          </a:xfrm>
        </p:grpSpPr>
        <p:pic>
          <p:nvPicPr>
            <p:cNvPr id="2179" name="Screen Shot 2015-03-15 at 19.54.04.png" descr="Screen Shot 2015-03-15 at 19.54.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7" y="0"/>
              <a:ext cx="6760245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0" name="Screen Shot 2015-03-15 at 19.54.19.png" descr="Screen Shot 2015-03-15 at 19.54.1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" y="3358210"/>
              <a:ext cx="6760244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1" name="Screen Shot 2015-03-15 at 19.54.25.png" descr="Screen Shot 2015-03-15 at 19.54.2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27080"/>
              <a:ext cx="6774120" cy="3358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How often should we take an FFT?…"/>
          <p:cNvSpPr txBox="1">
            <a:spLocks noGrp="1"/>
          </p:cNvSpPr>
          <p:nvPr>
            <p:ph type="body" idx="1"/>
          </p:nvPr>
        </p:nvSpPr>
        <p:spPr>
          <a:xfrm>
            <a:off x="83127" y="1778000"/>
            <a:ext cx="24034173" cy="1075613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/>
              <a:t>How often should we take FFT?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Assuming we want to reconstruct signal, </a:t>
            </a:r>
            <a:br>
              <a:rPr dirty="0"/>
            </a:br>
            <a:r>
              <a:rPr dirty="0">
                <a:solidFill>
                  <a:srgbClr val="3D46A6"/>
                </a:solidFill>
              </a:rPr>
              <a:t>hop size</a:t>
            </a:r>
            <a:r>
              <a:rPr dirty="0"/>
              <a:t> H must be no more than </a:t>
            </a:r>
            <a:r>
              <a:rPr dirty="0">
                <a:solidFill>
                  <a:srgbClr val="3D46A6"/>
                </a:solidFill>
              </a:rPr>
              <a:t>FFT size</a:t>
            </a:r>
            <a:r>
              <a:rPr dirty="0"/>
              <a:t> N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008F00"/>
                </a:solidFill>
              </a:rPr>
              <a:t>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M</a:t>
            </a:r>
            <a:r>
              <a:rPr dirty="0">
                <a:solidFill>
                  <a:srgbClr val="3D46A6"/>
                </a:solidFill>
              </a:rPr>
              <a:t>ore frequent time snapshots</a:t>
            </a:r>
            <a:r>
              <a:rPr dirty="0"/>
              <a:t> of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Phase of each bin advances less from one hop to next,</a:t>
            </a:r>
            <a:endParaRPr lang="en-GB" dirty="0"/>
          </a:p>
          <a:p>
            <a:pPr marL="628650" lvl="1" indent="0" defTabSz="817244">
              <a:spcBef>
                <a:spcPts val="900"/>
              </a:spcBef>
              <a:buNone/>
              <a:defRPr sz="4356"/>
            </a:pPr>
            <a:r>
              <a:rPr lang="en-GB" dirty="0"/>
              <a:t>   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improving frequency estimation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Some types of window need a hop size of N/2, N/3</a:t>
            </a:r>
            <a:br>
              <a:rPr dirty="0"/>
            </a:br>
            <a:r>
              <a:rPr dirty="0"/>
              <a:t>or even less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the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Lower latency</a:t>
            </a:r>
            <a:r>
              <a:rPr dirty="0"/>
              <a:t> for phase vocoder effects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941100"/>
                </a:solidFill>
              </a:rPr>
              <a:t>Disadvantages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More </a:t>
            </a:r>
            <a:r>
              <a:rPr dirty="0">
                <a:solidFill>
                  <a:srgbClr val="3D46A6"/>
                </a:solidFill>
              </a:rPr>
              <a:t>computationally expensive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Hop sizes that </a:t>
            </a:r>
            <a:r>
              <a:rPr dirty="0">
                <a:solidFill>
                  <a:srgbClr val="3D46A6"/>
                </a:solidFill>
              </a:rPr>
              <a:t>aren’t integer division</a:t>
            </a:r>
            <a:r>
              <a:rPr dirty="0"/>
              <a:t> of FFT </a:t>
            </a:r>
            <a:br>
              <a:rPr dirty="0"/>
            </a:br>
            <a:r>
              <a:rPr dirty="0"/>
              <a:t>size can lead to artefacts on reconstruction</a:t>
            </a:r>
          </a:p>
        </p:txBody>
      </p:sp>
      <p:sp>
        <p:nvSpPr>
          <p:cNvPr id="568" name="Choosing a hop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 hop size</a:t>
            </a:r>
          </a:p>
        </p:txBody>
      </p:sp>
      <p:pic>
        <p:nvPicPr>
          <p:cNvPr id="569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573" name="Group"/>
          <p:cNvGrpSpPr/>
          <p:nvPr/>
        </p:nvGrpSpPr>
        <p:grpSpPr>
          <a:xfrm>
            <a:off x="16675100" y="3179869"/>
            <a:ext cx="3818276" cy="1104901"/>
            <a:chOff x="0" y="0"/>
            <a:chExt cx="3818275" cy="1104900"/>
          </a:xfrm>
        </p:grpSpPr>
        <p:pic>
          <p:nvPicPr>
            <p:cNvPr id="57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1913054" y="0"/>
              <a:ext cx="190522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0" y="0"/>
              <a:ext cx="190973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78" name="Group"/>
          <p:cNvGrpSpPr/>
          <p:nvPr/>
        </p:nvGrpSpPr>
        <p:grpSpPr>
          <a:xfrm>
            <a:off x="15722600" y="4347983"/>
            <a:ext cx="4770776" cy="4622539"/>
            <a:chOff x="0" y="0"/>
            <a:chExt cx="4770775" cy="4622538"/>
          </a:xfrm>
        </p:grpSpPr>
        <p:pic>
          <p:nvPicPr>
            <p:cNvPr id="57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952500" y="1167516"/>
              <a:ext cx="190973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1903666" y="234257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2865554" y="3517638"/>
              <a:ext cx="190522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86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7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3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587" name="H = N"/>
          <p:cNvSpPr txBox="1"/>
          <p:nvPr/>
        </p:nvSpPr>
        <p:spPr>
          <a:xfrm>
            <a:off x="21058206" y="3309409"/>
            <a:ext cx="176530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</a:t>
            </a:r>
          </a:p>
        </p:txBody>
      </p:sp>
      <p:sp>
        <p:nvSpPr>
          <p:cNvPr id="588" name="H = N/2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N/2</a:t>
            </a:r>
          </a:p>
        </p:txBody>
      </p:sp>
      <p:sp>
        <p:nvSpPr>
          <p:cNvPr id="589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3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6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1" build="p" animBg="1" advAuto="0"/>
      <p:bldP spid="570" grpId="3" animBg="1" advAuto="0"/>
      <p:bldP spid="573" grpId="4" animBg="1" advAuto="0"/>
      <p:bldP spid="573" grpId="5" animBg="1" advAuto="0"/>
      <p:bldP spid="578" grpId="8" animBg="1" advAuto="0"/>
      <p:bldP spid="578" grpId="10" animBg="1" advAuto="0"/>
      <p:bldP spid="586" grpId="12" animBg="1" advAuto="0"/>
      <p:bldP spid="587" grpId="2" animBg="1" advAuto="0"/>
      <p:bldP spid="587" grpId="6" animBg="1" advAuto="0"/>
      <p:bldP spid="588" grpId="7" animBg="1" advAuto="0"/>
      <p:bldP spid="588" grpId="9" animBg="1" advAuto="0"/>
      <p:bldP spid="589" grpId="1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Overlap-Add process segments the signal  into finite-length windo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3D46A6"/>
                </a:solidFill>
              </a:rPr>
              <a:t>Overlap-Add </a:t>
            </a:r>
            <a:r>
              <a:rPr dirty="0"/>
              <a:t>process segments signal </a:t>
            </a:r>
            <a:br>
              <a:rPr dirty="0"/>
            </a:br>
            <a:r>
              <a:rPr dirty="0"/>
              <a:t>into finite-length windows</a:t>
            </a:r>
          </a:p>
          <a:p>
            <a:pPr lvl="1"/>
            <a:r>
              <a:rPr dirty="0"/>
              <a:t>These segments can have </a:t>
            </a:r>
            <a:r>
              <a:rPr dirty="0">
                <a:solidFill>
                  <a:srgbClr val="3D46A6"/>
                </a:solidFill>
              </a:rPr>
              <a:t>discontinuities</a:t>
            </a:r>
            <a:br>
              <a:rPr dirty="0"/>
            </a:br>
            <a:r>
              <a:rPr dirty="0"/>
              <a:t>at the edges (assuming 0 outside the window)</a:t>
            </a:r>
          </a:p>
          <a:p>
            <a:pPr lvl="1"/>
            <a:r>
              <a:rPr dirty="0"/>
              <a:t>We might not notice this if we just reconstruct the</a:t>
            </a:r>
            <a:br>
              <a:rPr dirty="0"/>
            </a:br>
            <a:r>
              <a:rPr dirty="0"/>
              <a:t>signal with no frequency-domain processing</a:t>
            </a:r>
          </a:p>
          <a:p>
            <a:pPr lvl="1"/>
            <a:r>
              <a:rPr dirty="0"/>
              <a:t>If we modify the signal, these sharp edges can lead</a:t>
            </a:r>
            <a:br>
              <a:rPr dirty="0"/>
            </a:br>
            <a:r>
              <a:rPr dirty="0"/>
              <a:t>to </a:t>
            </a:r>
            <a:r>
              <a:rPr dirty="0">
                <a:solidFill>
                  <a:srgbClr val="3D46A6"/>
                </a:solidFill>
              </a:rPr>
              <a:t>crackling or buzzing sounds</a:t>
            </a:r>
          </a:p>
          <a:p>
            <a:r>
              <a:rPr dirty="0"/>
              <a:t>We can use a </a:t>
            </a:r>
            <a:r>
              <a:rPr dirty="0">
                <a:solidFill>
                  <a:srgbClr val="3D46A6"/>
                </a:solidFill>
              </a:rPr>
              <a:t>window function</a:t>
            </a:r>
            <a:r>
              <a:rPr dirty="0"/>
              <a:t> to taper the edges</a:t>
            </a:r>
          </a:p>
          <a:p>
            <a:pPr lvl="1"/>
            <a:r>
              <a:rPr dirty="0"/>
              <a:t>Pre-calculated shape that we multiply the segment by</a:t>
            </a:r>
            <a:br>
              <a:rPr dirty="0"/>
            </a:br>
            <a:r>
              <a:rPr dirty="0"/>
              <a:t>before FFT</a:t>
            </a:r>
          </a:p>
        </p:txBody>
      </p:sp>
      <p:sp>
        <p:nvSpPr>
          <p:cNvPr id="593" name="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Windowing</a:t>
            </a:r>
          </a:p>
        </p:txBody>
      </p:sp>
      <p:pic>
        <p:nvPicPr>
          <p:cNvPr id="594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603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9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8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604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16986197" y="3739776"/>
            <a:ext cx="6249968" cy="2285507"/>
            <a:chOff x="0" y="0"/>
            <a:chExt cx="6249967" cy="2285505"/>
          </a:xfrm>
        </p:grpSpPr>
        <p:sp>
          <p:nvSpPr>
            <p:cNvPr id="605" name="Line"/>
            <p:cNvSpPr/>
            <p:nvPr/>
          </p:nvSpPr>
          <p:spPr>
            <a:xfrm flipH="1" flipV="1">
              <a:off x="-1" y="0"/>
              <a:ext cx="2457740" cy="984436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 flipH="1">
              <a:off x="743716" y="1934309"/>
              <a:ext cx="1739670" cy="351197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 flipH="1" flipV="1">
              <a:off x="443758" y="1179074"/>
              <a:ext cx="1988080" cy="299433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8" name="sharp edges"/>
            <p:cNvSpPr txBox="1"/>
            <p:nvPr/>
          </p:nvSpPr>
          <p:spPr>
            <a:xfrm>
              <a:off x="2619037" y="1024944"/>
              <a:ext cx="363093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t>sharp edges</a:t>
              </a: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14761912" y="3214596"/>
            <a:ext cx="5241116" cy="9204761"/>
            <a:chOff x="0" y="0"/>
            <a:chExt cx="5241114" cy="9204759"/>
          </a:xfrm>
        </p:grpSpPr>
        <p:pic>
          <p:nvPicPr>
            <p:cNvPr id="610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506517" y="119439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2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965595" y="2341346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439053" y="353573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907471" y="4730132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5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366548" y="5877085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6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886492" y="704775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7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3332145" y="819471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21" name="Group"/>
          <p:cNvGrpSpPr/>
          <p:nvPr/>
        </p:nvGrpSpPr>
        <p:grpSpPr>
          <a:xfrm>
            <a:off x="4764674" y="9744884"/>
            <a:ext cx="7336524" cy="2368350"/>
            <a:chOff x="0" y="-124"/>
            <a:chExt cx="7336522" cy="2368348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4"/>
            <a:srcRect t="722" b="49342"/>
            <a:stretch>
              <a:fillRect/>
            </a:stretch>
          </p:blipFill>
          <p:spPr>
            <a:xfrm>
              <a:off x="0" y="-125"/>
              <a:ext cx="7336523" cy="225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10693" y="5"/>
                  </a:moveTo>
                  <a:cubicBezTo>
                    <a:pt x="10083" y="62"/>
                    <a:pt x="9477" y="609"/>
                    <a:pt x="8849" y="1621"/>
                  </a:cubicBezTo>
                  <a:cubicBezTo>
                    <a:pt x="7854" y="3222"/>
                    <a:pt x="7153" y="5008"/>
                    <a:pt x="5217" y="10858"/>
                  </a:cubicBezTo>
                  <a:cubicBezTo>
                    <a:pt x="3541" y="15923"/>
                    <a:pt x="2782" y="17842"/>
                    <a:pt x="1877" y="19305"/>
                  </a:cubicBezTo>
                  <a:cubicBezTo>
                    <a:pt x="1341" y="20170"/>
                    <a:pt x="819" y="20689"/>
                    <a:pt x="280" y="20883"/>
                  </a:cubicBezTo>
                  <a:lnTo>
                    <a:pt x="0" y="20982"/>
                  </a:lnTo>
                  <a:lnTo>
                    <a:pt x="0" y="21480"/>
                  </a:lnTo>
                  <a:lnTo>
                    <a:pt x="377" y="21382"/>
                  </a:lnTo>
                  <a:cubicBezTo>
                    <a:pt x="1476" y="21098"/>
                    <a:pt x="2606" y="19187"/>
                    <a:pt x="4076" y="15125"/>
                  </a:cubicBezTo>
                  <a:cubicBezTo>
                    <a:pt x="4207" y="14762"/>
                    <a:pt x="4841" y="12886"/>
                    <a:pt x="5485" y="10952"/>
                  </a:cubicBezTo>
                  <a:cubicBezTo>
                    <a:pt x="7700" y="4298"/>
                    <a:pt x="8574" y="2278"/>
                    <a:pt x="9752" y="1085"/>
                  </a:cubicBezTo>
                  <a:cubicBezTo>
                    <a:pt x="10063" y="771"/>
                    <a:pt x="10220" y="715"/>
                    <a:pt x="10800" y="715"/>
                  </a:cubicBezTo>
                  <a:cubicBezTo>
                    <a:pt x="11380" y="715"/>
                    <a:pt x="11537" y="771"/>
                    <a:pt x="11848" y="1085"/>
                  </a:cubicBezTo>
                  <a:cubicBezTo>
                    <a:pt x="13026" y="2277"/>
                    <a:pt x="13900" y="4293"/>
                    <a:pt x="16115" y="10948"/>
                  </a:cubicBezTo>
                  <a:cubicBezTo>
                    <a:pt x="17800" y="16008"/>
                    <a:pt x="18414" y="17640"/>
                    <a:pt x="19206" y="19139"/>
                  </a:cubicBezTo>
                  <a:cubicBezTo>
                    <a:pt x="19928" y="20508"/>
                    <a:pt x="20804" y="21431"/>
                    <a:pt x="21378" y="21431"/>
                  </a:cubicBezTo>
                  <a:lnTo>
                    <a:pt x="21600" y="21431"/>
                  </a:lnTo>
                  <a:lnTo>
                    <a:pt x="21600" y="20982"/>
                  </a:lnTo>
                  <a:lnTo>
                    <a:pt x="21320" y="20883"/>
                  </a:lnTo>
                  <a:cubicBezTo>
                    <a:pt x="20781" y="20689"/>
                    <a:pt x="20257" y="20170"/>
                    <a:pt x="19722" y="19305"/>
                  </a:cubicBezTo>
                  <a:cubicBezTo>
                    <a:pt x="18817" y="17842"/>
                    <a:pt x="18058" y="15923"/>
                    <a:pt x="16382" y="10858"/>
                  </a:cubicBezTo>
                  <a:cubicBezTo>
                    <a:pt x="15912" y="9439"/>
                    <a:pt x="15332" y="7708"/>
                    <a:pt x="15091" y="7014"/>
                  </a:cubicBezTo>
                  <a:cubicBezTo>
                    <a:pt x="13395" y="2128"/>
                    <a:pt x="12033" y="-120"/>
                    <a:pt x="10693" y="5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0" name="Hann window"/>
            <p:cNvSpPr txBox="1"/>
            <p:nvPr/>
          </p:nvSpPr>
          <p:spPr>
            <a:xfrm>
              <a:off x="2447210" y="1820092"/>
              <a:ext cx="244221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Hann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1" build="p" animBg="1" advAuto="0"/>
      <p:bldP spid="609" grpId="2" animBg="1" advAuto="0"/>
      <p:bldP spid="618" grpId="4" animBg="1" advAuto="0"/>
      <p:bldP spid="621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"/>
          <p:cNvGrpSpPr/>
          <p:nvPr/>
        </p:nvGrpSpPr>
        <p:grpSpPr>
          <a:xfrm>
            <a:off x="13748997" y="8702281"/>
            <a:ext cx="8605882" cy="2540001"/>
            <a:chOff x="0" y="0"/>
            <a:chExt cx="8605880" cy="2540000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2"/>
            <a:srcRect r="1" b="10280"/>
            <a:stretch>
              <a:fillRect/>
            </a:stretch>
          </p:blipFill>
          <p:spPr>
            <a:xfrm>
              <a:off x="22733" y="199101"/>
              <a:ext cx="8217695" cy="214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798"/>
                  </a:lnTo>
                  <a:lnTo>
                    <a:pt x="0" y="21600"/>
                  </a:lnTo>
                  <a:lnTo>
                    <a:pt x="250" y="21596"/>
                  </a:lnTo>
                  <a:cubicBezTo>
                    <a:pt x="566" y="21591"/>
                    <a:pt x="1153" y="21115"/>
                    <a:pt x="1648" y="20463"/>
                  </a:cubicBezTo>
                  <a:cubicBezTo>
                    <a:pt x="2609" y="19200"/>
                    <a:pt x="3537" y="16964"/>
                    <a:pt x="5415" y="11382"/>
                  </a:cubicBezTo>
                  <a:cubicBezTo>
                    <a:pt x="7540" y="5069"/>
                    <a:pt x="8445" y="2951"/>
                    <a:pt x="9571" y="1669"/>
                  </a:cubicBezTo>
                  <a:cubicBezTo>
                    <a:pt x="10320" y="816"/>
                    <a:pt x="11280" y="816"/>
                    <a:pt x="12029" y="1669"/>
                  </a:cubicBezTo>
                  <a:cubicBezTo>
                    <a:pt x="13155" y="2951"/>
                    <a:pt x="14061" y="5069"/>
                    <a:pt x="16186" y="11382"/>
                  </a:cubicBezTo>
                  <a:cubicBezTo>
                    <a:pt x="18064" y="16964"/>
                    <a:pt x="18991" y="19200"/>
                    <a:pt x="19952" y="20463"/>
                  </a:cubicBezTo>
                  <a:cubicBezTo>
                    <a:pt x="20447" y="21115"/>
                    <a:pt x="21034" y="21591"/>
                    <a:pt x="21350" y="21596"/>
                  </a:cubicBezTo>
                  <a:lnTo>
                    <a:pt x="21600" y="21600"/>
                  </a:lnTo>
                  <a:lnTo>
                    <a:pt x="21600" y="10798"/>
                  </a:lnTo>
                  <a:lnTo>
                    <a:pt x="21600" y="0"/>
                  </a:lnTo>
                  <a:lnTo>
                    <a:pt x="108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5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28" name="Types of window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window function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44" y="7536224"/>
            <a:ext cx="64389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37" y="7465064"/>
            <a:ext cx="62738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687" y="2651606"/>
            <a:ext cx="4965701" cy="1308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Group"/>
          <p:cNvGrpSpPr/>
          <p:nvPr/>
        </p:nvGrpSpPr>
        <p:grpSpPr>
          <a:xfrm>
            <a:off x="1198068" y="8745660"/>
            <a:ext cx="8596852" cy="2540076"/>
            <a:chOff x="0" y="0"/>
            <a:chExt cx="8596850" cy="2540074"/>
          </a:xfrm>
        </p:grpSpPr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6"/>
            <a:srcRect t="1868" r="2" b="1677"/>
            <a:stretch>
              <a:fillRect/>
            </a:stretch>
          </p:blipFill>
          <p:spPr>
            <a:xfrm>
              <a:off x="816" y="239787"/>
              <a:ext cx="8208963" cy="230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0800" y="0"/>
                  </a:moveTo>
                  <a:cubicBezTo>
                    <a:pt x="9373" y="0"/>
                    <a:pt x="8086" y="2263"/>
                    <a:pt x="6041" y="8368"/>
                  </a:cubicBezTo>
                  <a:cubicBezTo>
                    <a:pt x="3989" y="14496"/>
                    <a:pt x="3715" y="15283"/>
                    <a:pt x="3149" y="16658"/>
                  </a:cubicBezTo>
                  <a:cubicBezTo>
                    <a:pt x="2109" y="19179"/>
                    <a:pt x="1226" y="20504"/>
                    <a:pt x="405" y="20775"/>
                  </a:cubicBezTo>
                  <a:cubicBezTo>
                    <a:pt x="30" y="20898"/>
                    <a:pt x="0" y="20946"/>
                    <a:pt x="0" y="21402"/>
                  </a:cubicBezTo>
                  <a:lnTo>
                    <a:pt x="0" y="21517"/>
                  </a:lnTo>
                  <a:lnTo>
                    <a:pt x="368" y="21372"/>
                  </a:lnTo>
                  <a:cubicBezTo>
                    <a:pt x="1725" y="20848"/>
                    <a:pt x="2872" y="18658"/>
                    <a:pt x="4803" y="12897"/>
                  </a:cubicBezTo>
                  <a:cubicBezTo>
                    <a:pt x="5162" y="11825"/>
                    <a:pt x="5805" y="9906"/>
                    <a:pt x="6230" y="8635"/>
                  </a:cubicBezTo>
                  <a:cubicBezTo>
                    <a:pt x="8003" y="3339"/>
                    <a:pt x="9095" y="1195"/>
                    <a:pt x="10314" y="620"/>
                  </a:cubicBezTo>
                  <a:cubicBezTo>
                    <a:pt x="11807" y="-83"/>
                    <a:pt x="13182" y="2099"/>
                    <a:pt x="15371" y="8635"/>
                  </a:cubicBezTo>
                  <a:cubicBezTo>
                    <a:pt x="15796" y="9906"/>
                    <a:pt x="16438" y="11825"/>
                    <a:pt x="16797" y="12897"/>
                  </a:cubicBezTo>
                  <a:cubicBezTo>
                    <a:pt x="18728" y="18658"/>
                    <a:pt x="19876" y="20848"/>
                    <a:pt x="21233" y="21372"/>
                  </a:cubicBezTo>
                  <a:lnTo>
                    <a:pt x="21600" y="21517"/>
                  </a:lnTo>
                  <a:lnTo>
                    <a:pt x="21600" y="21402"/>
                  </a:lnTo>
                  <a:cubicBezTo>
                    <a:pt x="21600" y="20946"/>
                    <a:pt x="21571" y="20898"/>
                    <a:pt x="21196" y="20775"/>
                  </a:cubicBezTo>
                  <a:cubicBezTo>
                    <a:pt x="20375" y="20504"/>
                    <a:pt x="19492" y="19179"/>
                    <a:pt x="18453" y="16658"/>
                  </a:cubicBezTo>
                  <a:cubicBezTo>
                    <a:pt x="17886" y="15283"/>
                    <a:pt x="17611" y="14496"/>
                    <a:pt x="15559" y="8368"/>
                  </a:cubicBezTo>
                  <a:cubicBezTo>
                    <a:pt x="13514" y="2263"/>
                    <a:pt x="12227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33" name="Line"/>
            <p:cNvSpPr/>
            <p:nvPr/>
          </p:nvSpPr>
          <p:spPr>
            <a:xfrm flipV="1">
              <a:off x="14455" y="0"/>
              <a:ext cx="1" cy="253733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0" y="2522879"/>
              <a:ext cx="859685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3797438" y="3899230"/>
            <a:ext cx="8605882" cy="2540001"/>
            <a:chOff x="0" y="0"/>
            <a:chExt cx="8605880" cy="2540000"/>
          </a:xfrm>
        </p:grpSpPr>
        <p:sp>
          <p:nvSpPr>
            <p:cNvPr id="636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638" name="Image" descr="Image"/>
            <p:cNvPicPr>
              <a:picLocks noChangeAspect="1"/>
            </p:cNvPicPr>
            <p:nvPr/>
          </p:nvPicPr>
          <p:blipFill>
            <a:blip r:embed="rId7"/>
            <a:srcRect l="164" t="1868" r="165" b="2809"/>
            <a:stretch>
              <a:fillRect/>
            </a:stretch>
          </p:blipFill>
          <p:spPr>
            <a:xfrm>
              <a:off x="52362" y="231305"/>
              <a:ext cx="8190708" cy="22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759" y="0"/>
                    <a:pt x="8327" y="4718"/>
                    <a:pt x="5395" y="10484"/>
                  </a:cubicBezTo>
                  <a:cubicBezTo>
                    <a:pt x="2464" y="16249"/>
                    <a:pt x="42" y="20967"/>
                    <a:pt x="15" y="20967"/>
                  </a:cubicBezTo>
                  <a:cubicBezTo>
                    <a:pt x="10" y="20967"/>
                    <a:pt x="5" y="20983"/>
                    <a:pt x="0" y="21001"/>
                  </a:cubicBezTo>
                  <a:cubicBezTo>
                    <a:pt x="8" y="21394"/>
                    <a:pt x="17" y="21600"/>
                    <a:pt x="27" y="21600"/>
                  </a:cubicBezTo>
                  <a:cubicBezTo>
                    <a:pt x="75" y="21600"/>
                    <a:pt x="5759" y="10493"/>
                    <a:pt x="10382" y="1364"/>
                  </a:cubicBezTo>
                  <a:lnTo>
                    <a:pt x="10793" y="550"/>
                  </a:lnTo>
                  <a:lnTo>
                    <a:pt x="11181" y="1300"/>
                  </a:lnTo>
                  <a:cubicBezTo>
                    <a:pt x="11394" y="1711"/>
                    <a:pt x="13805" y="6448"/>
                    <a:pt x="16540" y="11825"/>
                  </a:cubicBezTo>
                  <a:cubicBezTo>
                    <a:pt x="19274" y="17202"/>
                    <a:pt x="21540" y="21600"/>
                    <a:pt x="21574" y="21600"/>
                  </a:cubicBezTo>
                  <a:cubicBezTo>
                    <a:pt x="21584" y="21600"/>
                    <a:pt x="21592" y="21394"/>
                    <a:pt x="21600" y="21001"/>
                  </a:cubicBezTo>
                  <a:cubicBezTo>
                    <a:pt x="21595" y="20983"/>
                    <a:pt x="21590" y="20967"/>
                    <a:pt x="21585" y="20967"/>
                  </a:cubicBezTo>
                  <a:cubicBezTo>
                    <a:pt x="21558" y="20967"/>
                    <a:pt x="19136" y="16249"/>
                    <a:pt x="16205" y="10484"/>
                  </a:cubicBezTo>
                  <a:cubicBezTo>
                    <a:pt x="13273" y="4718"/>
                    <a:pt x="10841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43" name="Group"/>
          <p:cNvGrpSpPr/>
          <p:nvPr/>
        </p:nvGrpSpPr>
        <p:grpSpPr>
          <a:xfrm>
            <a:off x="1221788" y="3899230"/>
            <a:ext cx="9110350" cy="2540001"/>
            <a:chOff x="0" y="0"/>
            <a:chExt cx="9110348" cy="2540000"/>
          </a:xfrm>
        </p:grpSpPr>
        <p:sp>
          <p:nvSpPr>
            <p:cNvPr id="640" name="Line"/>
            <p:cNvSpPr/>
            <p:nvPr/>
          </p:nvSpPr>
          <p:spPr>
            <a:xfrm flipV="1">
              <a:off x="15319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0" y="2525529"/>
              <a:ext cx="9110349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26418" y="298189"/>
              <a:ext cx="8583086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44" name="Rectangular"/>
          <p:cNvSpPr txBox="1"/>
          <p:nvPr/>
        </p:nvSpPr>
        <p:spPr>
          <a:xfrm>
            <a:off x="3476647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46" name="Triangular (Bartlett)"/>
          <p:cNvSpPr txBox="1"/>
          <p:nvPr/>
        </p:nvSpPr>
        <p:spPr>
          <a:xfrm>
            <a:off x="15337396" y="1670809"/>
            <a:ext cx="5666283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47" name="Hann"/>
          <p:cNvSpPr txBox="1"/>
          <p:nvPr/>
        </p:nvSpPr>
        <p:spPr>
          <a:xfrm>
            <a:off x="4473190" y="6606383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48" name="Hamming"/>
          <p:cNvSpPr txBox="1"/>
          <p:nvPr/>
        </p:nvSpPr>
        <p:spPr>
          <a:xfrm>
            <a:off x="16569315" y="6519623"/>
            <a:ext cx="2965247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grpSp>
        <p:nvGrpSpPr>
          <p:cNvPr id="652" name="Group"/>
          <p:cNvGrpSpPr/>
          <p:nvPr/>
        </p:nvGrpSpPr>
        <p:grpSpPr>
          <a:xfrm>
            <a:off x="2977980" y="2871786"/>
            <a:ext cx="5597966" cy="696977"/>
            <a:chOff x="0" y="0"/>
            <a:chExt cx="5597965" cy="696976"/>
          </a:xfrm>
        </p:grpSpPr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81071"/>
              <a:ext cx="1930400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4165" y="179310"/>
              <a:ext cx="24638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1" name="for"/>
            <p:cNvSpPr txBox="1"/>
            <p:nvPr/>
          </p:nvSpPr>
          <p:spPr>
            <a:xfrm>
              <a:off x="2262876" y="-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"/>
          <p:cNvGrpSpPr/>
          <p:nvPr/>
        </p:nvGrpSpPr>
        <p:grpSpPr>
          <a:xfrm>
            <a:off x="12144081" y="2921562"/>
            <a:ext cx="12103129" cy="9383646"/>
            <a:chOff x="0" y="0"/>
            <a:chExt cx="12103127" cy="9383645"/>
          </a:xfrm>
        </p:grpSpPr>
        <p:pic>
          <p:nvPicPr>
            <p:cNvPr id="655" name="hann-large2.pdf" descr="hann-large2.pdf"/>
            <p:cNvPicPr>
              <a:picLocks noChangeAspect="1"/>
            </p:cNvPicPr>
            <p:nvPr/>
          </p:nvPicPr>
          <p:blipFill>
            <a:blip r:embed="rId2"/>
            <a:srcRect l="9079" t="5375" r="7644" b="7544"/>
            <a:stretch>
              <a:fillRect/>
            </a:stretch>
          </p:blipFill>
          <p:spPr>
            <a:xfrm>
              <a:off x="0" y="0"/>
              <a:ext cx="12103128" cy="9383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6" name="Hann-windowed…"/>
            <p:cNvSpPr txBox="1"/>
            <p:nvPr/>
          </p:nvSpPr>
          <p:spPr>
            <a:xfrm>
              <a:off x="835507" y="3650102"/>
              <a:ext cx="3083815" cy="1945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Hann-windowed</a:t>
              </a:r>
            </a:p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spectrum</a:t>
              </a:r>
            </a:p>
            <a:p>
              <a:pPr algn="l">
                <a:defRPr b="0"/>
              </a:pPr>
              <a:r>
                <a:t>(frequency </a:t>
              </a:r>
              <a:br/>
              <a:r>
                <a:t> smearing)</a:t>
              </a:r>
            </a:p>
          </p:txBody>
        </p:sp>
      </p:grpSp>
      <p:sp>
        <p:nvSpPr>
          <p:cNvPr id="658" name="Windowing lets us isolate a particular time segment of our sig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>
                <a:solidFill>
                  <a:srgbClr val="3D46A6"/>
                </a:solidFill>
              </a:rPr>
              <a:t>Windowing</a:t>
            </a:r>
            <a:r>
              <a:t> lets us isolate a particular time segment of our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The cost is </a:t>
            </a:r>
            <a:r>
              <a:rPr>
                <a:solidFill>
                  <a:srgbClr val="3D46A6"/>
                </a:solidFill>
              </a:rPr>
              <a:t>smearing</a:t>
            </a:r>
            <a:r>
              <a:t> of energy in the</a:t>
            </a:r>
            <a:br/>
            <a:r>
              <a:t>frequency domain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t>Energy appears at frequencies where it</a:t>
            </a:r>
            <a:br/>
            <a:r>
              <a:t>doesn’t exist in the original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Each </a:t>
            </a:r>
            <a:r>
              <a:rPr>
                <a:solidFill>
                  <a:srgbClr val="3D46A6"/>
                </a:solidFill>
              </a:rPr>
              <a:t>frequency component </a:t>
            </a:r>
            <a:r>
              <a:t>of the </a:t>
            </a:r>
            <a:br/>
            <a:r>
              <a:t>signal appears as a series of </a:t>
            </a:r>
            <a:r>
              <a:rPr>
                <a:solidFill>
                  <a:srgbClr val="3D46A6"/>
                </a:solidFill>
              </a:rPr>
              <a:t>lobes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>
                <a:solidFill>
                  <a:srgbClr val="3D46A6"/>
                </a:solidFill>
              </a:rPr>
              <a:t>Main lobe:</a:t>
            </a:r>
            <a:r>
              <a:t> a broad peak centred around </a:t>
            </a:r>
            <a:br/>
            <a:r>
              <a:t>the actual frequency 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>
                <a:solidFill>
                  <a:srgbClr val="3D46A6"/>
                </a:solidFill>
              </a:rPr>
              <a:t>Side lobes:</a:t>
            </a:r>
            <a:r>
              <a:t> secondary peaks at other</a:t>
            </a:r>
            <a:br/>
            <a:r>
              <a:t>frequencies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We typically want to </a:t>
            </a:r>
            <a:r>
              <a:rPr>
                <a:solidFill>
                  <a:srgbClr val="3D46A6"/>
                </a:solidFill>
              </a:rPr>
              <a:t>minimise</a:t>
            </a:r>
            <a:r>
              <a:t>: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t>Main lobe width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t>Side lobe height</a:t>
            </a:r>
          </a:p>
        </p:txBody>
      </p:sp>
      <p:sp>
        <p:nvSpPr>
          <p:cNvPr id="659" name="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Effects of windowing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12718675" y="3139420"/>
            <a:ext cx="11254725" cy="8809622"/>
            <a:chOff x="0" y="0"/>
            <a:chExt cx="11254723" cy="8809621"/>
          </a:xfrm>
        </p:grpSpPr>
        <p:sp>
          <p:nvSpPr>
            <p:cNvPr id="660" name="Line"/>
            <p:cNvSpPr/>
            <p:nvPr/>
          </p:nvSpPr>
          <p:spPr>
            <a:xfrm flipV="1">
              <a:off x="5682488" y="405538"/>
              <a:ext cx="1" cy="8404084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1" name="Rectangle"/>
            <p:cNvSpPr/>
            <p:nvPr/>
          </p:nvSpPr>
          <p:spPr>
            <a:xfrm>
              <a:off x="0" y="0"/>
              <a:ext cx="11254724" cy="878516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2" name="Circle"/>
            <p:cNvSpPr/>
            <p:nvPr/>
          </p:nvSpPr>
          <p:spPr>
            <a:xfrm>
              <a:off x="5547459" y="287218"/>
              <a:ext cx="270059" cy="27006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64" name="ideal signal…"/>
          <p:cNvSpPr txBox="1"/>
          <p:nvPr/>
        </p:nvSpPr>
        <p:spPr>
          <a:xfrm>
            <a:off x="18521632" y="10413676"/>
            <a:ext cx="3010663" cy="147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ideal signal</a:t>
            </a:r>
          </a:p>
          <a:p>
            <a:pPr algn="l">
              <a:defRPr b="0"/>
            </a:pPr>
            <a:r>
              <a:t>(all energy at one</a:t>
            </a:r>
          </a:p>
          <a:p>
            <a:pPr algn="l">
              <a:defRPr b="0"/>
            </a:pPr>
            <a:r>
              <a:t> frequency)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14719538" y="4769267"/>
            <a:ext cx="4446542" cy="1462533"/>
            <a:chOff x="0" y="0"/>
            <a:chExt cx="4446540" cy="1462532"/>
          </a:xfrm>
        </p:grpSpPr>
        <p:sp>
          <p:nvSpPr>
            <p:cNvPr id="665" name="Line"/>
            <p:cNvSpPr/>
            <p:nvPr/>
          </p:nvSpPr>
          <p:spPr>
            <a:xfrm>
              <a:off x="2909741" y="731266"/>
              <a:ext cx="1536800" cy="1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6" name="Main lobe width…"/>
            <p:cNvSpPr txBox="1"/>
            <p:nvPr/>
          </p:nvSpPr>
          <p:spPr>
            <a:xfrm>
              <a:off x="0" y="0"/>
              <a:ext cx="2823972" cy="1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rgbClr val="FF2600"/>
                  </a:solidFill>
                </a:defRPr>
              </a:pPr>
              <a:r>
                <a:t>Main lobe width</a:t>
              </a:r>
            </a:p>
            <a:p>
              <a:pPr algn="l">
                <a:defRPr b="0"/>
              </a:pPr>
              <a:r>
                <a:t>(expressed in</a:t>
              </a:r>
            </a:p>
            <a:p>
              <a:pPr algn="l">
                <a:defRPr b="0"/>
              </a:pPr>
              <a:r>
                <a:t> frequency)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19250629" y="3437123"/>
            <a:ext cx="3197259" cy="2461151"/>
            <a:chOff x="0" y="0"/>
            <a:chExt cx="3197257" cy="2461150"/>
          </a:xfrm>
        </p:grpSpPr>
        <p:sp>
          <p:nvSpPr>
            <p:cNvPr id="668" name="Line"/>
            <p:cNvSpPr/>
            <p:nvPr/>
          </p:nvSpPr>
          <p:spPr>
            <a:xfrm flipH="1">
              <a:off x="-1" y="0"/>
              <a:ext cx="2" cy="2461151"/>
            </a:xfrm>
            <a:prstGeom prst="line">
              <a:avLst/>
            </a:prstGeom>
            <a:noFill/>
            <a:ln w="889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9" name="Side lobe height…"/>
            <p:cNvSpPr txBox="1"/>
            <p:nvPr/>
          </p:nvSpPr>
          <p:spPr>
            <a:xfrm>
              <a:off x="126397" y="785958"/>
              <a:ext cx="3070861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Side lobe height</a:t>
              </a:r>
            </a:p>
            <a:p>
              <a:pPr algn="l">
                <a:defRPr b="0"/>
              </a:pPr>
              <a:r>
                <a:t>(expressed in dB)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2" animBg="1" advAuto="0"/>
      <p:bldP spid="658" grpId="1" build="p" bldLvl="5" animBg="1" advAuto="0"/>
      <p:bldP spid="667" grpId="3" animBg="1" advAuto="0"/>
      <p:bldP spid="670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hamming.png" descr="hamm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9" y="8702281"/>
            <a:ext cx="11626079" cy="311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hann.png" descr="ha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8" y="8745660"/>
            <a:ext cx="11605621" cy="3106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bartlett.png" descr="bartlet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899" y="3613480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Main lobe width: 8π/N…"/>
          <p:cNvSpPr txBox="1"/>
          <p:nvPr/>
        </p:nvSpPr>
        <p:spPr>
          <a:xfrm>
            <a:off x="13786744" y="2427420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-26.5dB</a:t>
            </a:r>
          </a:p>
        </p:txBody>
      </p:sp>
      <p:sp>
        <p:nvSpPr>
          <p:cNvPr id="677" name="Window spect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 spectra</a:t>
            </a:r>
          </a:p>
        </p:txBody>
      </p:sp>
      <p:sp>
        <p:nvSpPr>
          <p:cNvPr id="678" name="Rectangular"/>
          <p:cNvSpPr txBox="1"/>
          <p:nvPr/>
        </p:nvSpPr>
        <p:spPr>
          <a:xfrm>
            <a:off x="4259402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79" name="Triangular (Bartlett)"/>
          <p:cNvSpPr txBox="1"/>
          <p:nvPr/>
        </p:nvSpPr>
        <p:spPr>
          <a:xfrm>
            <a:off x="15503435" y="1670809"/>
            <a:ext cx="5666284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80" name="Hann"/>
          <p:cNvSpPr txBox="1"/>
          <p:nvPr/>
        </p:nvSpPr>
        <p:spPr>
          <a:xfrm>
            <a:off x="5255945" y="6644617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81" name="Hamming"/>
          <p:cNvSpPr txBox="1"/>
          <p:nvPr/>
        </p:nvSpPr>
        <p:spPr>
          <a:xfrm>
            <a:off x="16853953" y="6644617"/>
            <a:ext cx="2965248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pic>
        <p:nvPicPr>
          <p:cNvPr id="682" name="rectangular.png" descr="rectangula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" y="3609159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Main lobe width: 4π/N…"/>
          <p:cNvSpPr txBox="1"/>
          <p:nvPr/>
        </p:nvSpPr>
        <p:spPr>
          <a:xfrm>
            <a:off x="1562624" y="2423099"/>
            <a:ext cx="5487417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4π/N</a:t>
            </a:r>
          </a:p>
          <a:p>
            <a:pPr algn="l">
              <a:defRPr sz="4000" b="0"/>
            </a:pPr>
            <a:r>
              <a:t>Side lobe height: -13dB</a:t>
            </a:r>
          </a:p>
        </p:txBody>
      </p:sp>
      <p:sp>
        <p:nvSpPr>
          <p:cNvPr id="684" name="Main lobe width: 8π/N…"/>
          <p:cNvSpPr txBox="1"/>
          <p:nvPr/>
        </p:nvSpPr>
        <p:spPr>
          <a:xfrm>
            <a:off x="1555705" y="7517657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-31.5dB</a:t>
            </a:r>
          </a:p>
        </p:txBody>
      </p:sp>
      <p:sp>
        <p:nvSpPr>
          <p:cNvPr id="685" name="Main lobe width: 8π/N…"/>
          <p:cNvSpPr txBox="1"/>
          <p:nvPr/>
        </p:nvSpPr>
        <p:spPr>
          <a:xfrm>
            <a:off x="13786744" y="7439084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-42.8dB</a:t>
            </a:r>
          </a:p>
        </p:txBody>
      </p:sp>
      <p:sp>
        <p:nvSpPr>
          <p:cNvPr id="686" name="→ When in doubt: use a Hann window"/>
          <p:cNvSpPr txBox="1"/>
          <p:nvPr/>
        </p:nvSpPr>
        <p:spPr>
          <a:xfrm>
            <a:off x="1493114" y="11618426"/>
            <a:ext cx="9708897" cy="7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 b="0">
                <a:solidFill>
                  <a:srgbClr val="9B1200"/>
                </a:solidFill>
              </a:defRPr>
            </a:lvl1pPr>
          </a:lstStyle>
          <a:p>
            <a:r>
              <a:t>→ When in doubt: use a Hann 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It is most efficient to pre-calculate the window when the program star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It is most efficient to </a:t>
            </a:r>
            <a:r>
              <a:rPr>
                <a:solidFill>
                  <a:srgbClr val="3D46A6"/>
                </a:solidFill>
              </a:rPr>
              <a:t>pre-calculate the window</a:t>
            </a:r>
            <a:r>
              <a:t> when the program starts</a:t>
            </a:r>
          </a:p>
          <a:p>
            <a:pPr lvl="1"/>
            <a:r>
              <a:t>Then recalculate when settings change: window size, window type etc.</a:t>
            </a:r>
          </a:p>
          <a:p>
            <a:r>
              <a:t>Store the window in an </a:t>
            </a:r>
            <a:r>
              <a:rPr>
                <a:solidFill>
                  <a:srgbClr val="3D46A6"/>
                </a:solidFill>
              </a:rPr>
              <a:t>array</a:t>
            </a:r>
            <a:r>
              <a:t> (typically a global variable)</a:t>
            </a:r>
          </a:p>
          <a:p>
            <a:pPr lvl="1"/>
            <a:r>
              <a:t>Length of the array is equal to the window size</a:t>
            </a:r>
          </a:p>
          <a:p>
            <a:r>
              <a:t>To </a:t>
            </a:r>
            <a:r>
              <a:rPr>
                <a:solidFill>
                  <a:srgbClr val="3D46A6"/>
                </a:solidFill>
              </a:rPr>
              <a:t>calculate</a:t>
            </a:r>
            <a:r>
              <a:t>, use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t> loop to iterate over each sample of the window</a:t>
            </a:r>
          </a:p>
          <a:p>
            <a:endParaRPr/>
          </a:p>
          <a:p>
            <a:endParaRPr/>
          </a:p>
          <a:p>
            <a:endParaRPr/>
          </a:p>
          <a:p>
            <a:r>
              <a:t>To apply, multiply the signal by the window buffer frame-by-frame</a:t>
            </a:r>
          </a:p>
          <a:p>
            <a:pPr lvl="1"/>
            <a:r>
              <a:t>Could do this while unwrapping a circular buffer (see Lecture 18)</a:t>
            </a:r>
          </a:p>
        </p:txBody>
      </p:sp>
      <p:sp>
        <p:nvSpPr>
          <p:cNvPr id="690" name="Coding a wind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Coding a window</a:t>
            </a:r>
          </a:p>
        </p:txBody>
      </p:sp>
      <p:sp>
        <p:nvSpPr>
          <p:cNvPr id="691" name="for(unsigned int n = 0; n &lt; windowSize; n++) {…"/>
          <p:cNvSpPr txBox="1"/>
          <p:nvPr/>
        </p:nvSpPr>
        <p:spPr>
          <a:xfrm>
            <a:off x="2503000" y="10664448"/>
            <a:ext cx="1387718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for</a:t>
            </a:r>
            <a:r>
              <a:t>(</a:t>
            </a:r>
            <a:r>
              <a:rPr b="1">
                <a:solidFill>
                  <a:srgbClr val="AD3DA4"/>
                </a:solidFill>
              </a:rPr>
              <a:t>unsigned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n &lt; windowSize; n++) {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47C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windowedSignal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= </a:t>
            </a:r>
            <a:r>
              <a:t>originalSignal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* </a:t>
            </a:r>
            <a:r>
              <a:t>windowBuffer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[n];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2434191" y="6140450"/>
            <a:ext cx="10665843" cy="3213100"/>
            <a:chOff x="0" y="0"/>
            <a:chExt cx="10665841" cy="3213100"/>
          </a:xfrm>
        </p:grpSpPr>
        <p:grpSp>
          <p:nvGrpSpPr>
            <p:cNvPr id="694" name="Group"/>
            <p:cNvGrpSpPr/>
            <p:nvPr/>
          </p:nvGrpSpPr>
          <p:grpSpPr>
            <a:xfrm>
              <a:off x="0" y="0"/>
              <a:ext cx="10665842" cy="3213100"/>
              <a:chOff x="0" y="0"/>
              <a:chExt cx="10665841" cy="3213100"/>
            </a:xfrm>
          </p:grpSpPr>
          <p:sp>
            <p:nvSpPr>
              <p:cNvPr id="692" name="const int windowSize = 1024;…"/>
              <p:cNvSpPr txBox="1"/>
              <p:nvPr/>
            </p:nvSpPr>
            <p:spPr>
              <a:xfrm>
                <a:off x="0" y="0"/>
                <a:ext cx="10665842" cy="321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const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rPr b="1">
                    <a:solidFill>
                      <a:srgbClr val="AD3DA4"/>
                    </a:solidFill>
                  </a:rPr>
                  <a:t>int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t>windowSize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= </a:t>
                </a:r>
                <a:r>
                  <a:rPr>
                    <a:solidFill>
                      <a:srgbClr val="272AD8"/>
                    </a:solidFill>
                  </a:rPr>
                  <a:t>1024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float</a:t>
                </a:r>
                <a:r>
                  <a:t> </a:t>
                </a:r>
                <a:r>
                  <a:rPr>
                    <a:solidFill>
                      <a:srgbClr val="047CB0"/>
                    </a:solidFill>
                  </a:rPr>
                  <a:t>windowBuffer</a:t>
                </a:r>
                <a:r>
                  <a:t>[gWindowSize];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endParaRPr/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for</a:t>
                </a:r>
                <a:r>
                  <a:t>(</a:t>
                </a:r>
                <a:r>
                  <a:rPr b="1">
                    <a:solidFill>
                      <a:srgbClr val="AD3DA4"/>
                    </a:solidFill>
                  </a:rPr>
                  <a:t>unsigned</a:t>
                </a:r>
                <a:r>
                  <a:t> </a:t>
                </a:r>
                <a:r>
                  <a:rPr b="1">
                    <a:solidFill>
                      <a:srgbClr val="AD3DA4"/>
                    </a:solidFill>
                  </a:rPr>
                  <a:t>int</a:t>
                </a:r>
                <a:r>
                  <a:t> n = </a:t>
                </a:r>
                <a:r>
                  <a:rPr>
                    <a:solidFill>
                      <a:srgbClr val="272AD8"/>
                    </a:solidFill>
                  </a:rPr>
                  <a:t>0</a:t>
                </a:r>
                <a:r>
                  <a:t>; n &lt; windowSize; n++) {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   </a:t>
                </a:r>
                <a:r>
                  <a:t>windowBuffer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[n] = 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}</a:t>
                </a:r>
              </a:p>
            </p:txBody>
          </p:sp>
          <p:sp>
            <p:nvSpPr>
              <p:cNvPr id="693" name="Rectangle"/>
              <p:cNvSpPr/>
              <p:nvPr/>
            </p:nvSpPr>
            <p:spPr>
              <a:xfrm>
                <a:off x="5031625" y="1791599"/>
                <a:ext cx="3761790" cy="580905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5" name="equation for window"/>
            <p:cNvSpPr txBox="1"/>
            <p:nvPr/>
          </p:nvSpPr>
          <p:spPr>
            <a:xfrm>
              <a:off x="5122963" y="1807985"/>
              <a:ext cx="3579115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/>
              </a:lvl1pPr>
            </a:lstStyle>
            <a:p>
              <a:r>
                <a:t>equation for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1" build="p" bldLvl="5" animBg="1" advAuto="0"/>
      <p:bldP spid="691" grpId="3" animBg="1" advAuto="0"/>
      <p:bldP spid="696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Let’s go back to our fft-sine project and see the window in a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/>
              <a:t>Let’s go back to our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-sine</a:t>
            </a:r>
            <a:r>
              <a:rPr dirty="0"/>
              <a:t> project and see the window in action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in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-sine</a:t>
            </a:r>
            <a:r>
              <a:rPr dirty="0"/>
              <a:t>, implement a </a:t>
            </a:r>
            <a:r>
              <a:rPr dirty="0">
                <a:solidFill>
                  <a:srgbClr val="3D46A6"/>
                </a:solidFill>
              </a:rPr>
              <a:t>Hann</a:t>
            </a:r>
            <a:r>
              <a:rPr dirty="0"/>
              <a:t> window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Change the frequency in the GUI so it doesn’t align with any bin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What happens to the </a:t>
            </a:r>
            <a:r>
              <a:rPr dirty="0">
                <a:solidFill>
                  <a:srgbClr val="3D46A6"/>
                </a:solidFill>
              </a:rPr>
              <a:t>width of the main lobe</a:t>
            </a:r>
            <a:r>
              <a:rPr dirty="0"/>
              <a:t>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What happens to the </a:t>
            </a:r>
            <a:r>
              <a:rPr dirty="0">
                <a:solidFill>
                  <a:srgbClr val="3D46A6"/>
                </a:solidFill>
              </a:rPr>
              <a:t>side lobes</a:t>
            </a:r>
            <a:r>
              <a:rPr dirty="0"/>
              <a:t>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As a bonus, Hann window should </a:t>
            </a:r>
            <a:r>
              <a:rPr dirty="0">
                <a:solidFill>
                  <a:srgbClr val="3D46A6"/>
                </a:solidFill>
              </a:rPr>
              <a:t>improve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3D46A6"/>
                </a:solidFill>
              </a:rPr>
              <a:t>frequency estimation</a:t>
            </a:r>
            <a:r>
              <a:rPr dirty="0"/>
              <a:t>!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/>
              <a:t>Why didn’t we see the classic comb filter pattern?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Because </a:t>
            </a:r>
            <a:r>
              <a:rPr dirty="0">
                <a:solidFill>
                  <a:srgbClr val="3D46A6"/>
                </a:solidFill>
              </a:rPr>
              <a:t>window size is the same as the FFT size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The FFT is effectively sampling the peaks of each lobe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>
                <a:solidFill>
                  <a:srgbClr val="9B1200"/>
                </a:solidFill>
              </a:rPr>
              <a:t>Task 2:</a:t>
            </a:r>
            <a:r>
              <a:rPr dirty="0"/>
              <a:t> in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setup()</a:t>
            </a:r>
            <a:r>
              <a:rPr dirty="0"/>
              <a:t>, change the window size to </a:t>
            </a:r>
            <a:br>
              <a:rPr dirty="0"/>
            </a:br>
            <a:r>
              <a:rPr dirty="0"/>
              <a:t>be a </a:t>
            </a:r>
            <a:r>
              <a:rPr dirty="0">
                <a:solidFill>
                  <a:srgbClr val="3D46A6"/>
                </a:solidFill>
              </a:rPr>
              <a:t>fraction of the FFT length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Say 1/4 or 1/8 of the FFT length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Now the lobes should be visible</a:t>
            </a:r>
          </a:p>
        </p:txBody>
      </p:sp>
      <p:sp>
        <p:nvSpPr>
          <p:cNvPr id="700" name="Visualising the 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Visualising</a:t>
            </a:r>
            <a:r>
              <a:rPr dirty="0"/>
              <a:t> effects of windowing</a:t>
            </a:r>
          </a:p>
        </p:txBody>
      </p:sp>
      <p:pic>
        <p:nvPicPr>
          <p:cNvPr id="701" name="hann.png" descr="hann.png"/>
          <p:cNvPicPr>
            <a:picLocks noChangeAspect="1"/>
          </p:cNvPicPr>
          <p:nvPr/>
        </p:nvPicPr>
        <p:blipFill>
          <a:blip r:embed="rId2"/>
          <a:srcRect l="12885"/>
          <a:stretch>
            <a:fillRect/>
          </a:stretch>
        </p:blipFill>
        <p:spPr>
          <a:xfrm>
            <a:off x="15371475" y="7346189"/>
            <a:ext cx="9610011" cy="2952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5" name="Group"/>
          <p:cNvGrpSpPr/>
          <p:nvPr/>
        </p:nvGrpSpPr>
        <p:grpSpPr>
          <a:xfrm>
            <a:off x="15478320" y="7604031"/>
            <a:ext cx="8437874" cy="1799483"/>
            <a:chOff x="0" y="0"/>
            <a:chExt cx="8437873" cy="1799481"/>
          </a:xfrm>
        </p:grpSpPr>
        <p:sp>
          <p:nvSpPr>
            <p:cNvPr id="702" name="Circle"/>
            <p:cNvSpPr/>
            <p:nvPr/>
          </p:nvSpPr>
          <p:spPr>
            <a:xfrm>
              <a:off x="4148407" y="0"/>
              <a:ext cx="152445" cy="152445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17" name="Group"/>
            <p:cNvGrpSpPr/>
            <p:nvPr/>
          </p:nvGrpSpPr>
          <p:grpSpPr>
            <a:xfrm>
              <a:off x="4790878" y="651206"/>
              <a:ext cx="3646996" cy="1148276"/>
              <a:chOff x="0" y="0"/>
              <a:chExt cx="3646995" cy="1148274"/>
            </a:xfrm>
          </p:grpSpPr>
          <p:sp>
            <p:nvSpPr>
              <p:cNvPr id="703" name="Circle"/>
              <p:cNvSpPr/>
              <p:nvPr/>
            </p:nvSpPr>
            <p:spPr>
              <a:xfrm>
                <a:off x="0" y="0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4" name="Circle"/>
              <p:cNvSpPr/>
              <p:nvPr/>
            </p:nvSpPr>
            <p:spPr>
              <a:xfrm>
                <a:off x="275525" y="205630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5" name="Circle"/>
              <p:cNvSpPr/>
              <p:nvPr/>
            </p:nvSpPr>
            <p:spPr>
              <a:xfrm>
                <a:off x="542314" y="35010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6" name="Circle"/>
              <p:cNvSpPr/>
              <p:nvPr/>
            </p:nvSpPr>
            <p:spPr>
              <a:xfrm>
                <a:off x="809102" y="45089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7" name="Circle"/>
              <p:cNvSpPr/>
              <p:nvPr/>
            </p:nvSpPr>
            <p:spPr>
              <a:xfrm>
                <a:off x="1075890" y="551684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8" name="Circle"/>
              <p:cNvSpPr/>
              <p:nvPr/>
            </p:nvSpPr>
            <p:spPr>
              <a:xfrm>
                <a:off x="1351416" y="626263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9" name="Circle"/>
              <p:cNvSpPr/>
              <p:nvPr/>
            </p:nvSpPr>
            <p:spPr>
              <a:xfrm>
                <a:off x="1618205" y="692105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0" name="Circle"/>
              <p:cNvSpPr/>
              <p:nvPr/>
            </p:nvSpPr>
            <p:spPr>
              <a:xfrm>
                <a:off x="1884993" y="757948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1" name="Circle"/>
              <p:cNvSpPr/>
              <p:nvPr/>
            </p:nvSpPr>
            <p:spPr>
              <a:xfrm>
                <a:off x="2151781" y="806317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2" name="Circle"/>
              <p:cNvSpPr/>
              <p:nvPr/>
            </p:nvSpPr>
            <p:spPr>
              <a:xfrm>
                <a:off x="2427307" y="845949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3" name="Circle"/>
              <p:cNvSpPr/>
              <p:nvPr/>
            </p:nvSpPr>
            <p:spPr>
              <a:xfrm>
                <a:off x="2685360" y="894319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4" name="Circle"/>
              <p:cNvSpPr/>
              <p:nvPr/>
            </p:nvSpPr>
            <p:spPr>
              <a:xfrm>
                <a:off x="2952148" y="933950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5" name="Circle"/>
              <p:cNvSpPr/>
              <p:nvPr/>
            </p:nvSpPr>
            <p:spPr>
              <a:xfrm>
                <a:off x="3219025" y="964934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6" name="Circle"/>
              <p:cNvSpPr/>
              <p:nvPr/>
            </p:nvSpPr>
            <p:spPr>
              <a:xfrm>
                <a:off x="3494551" y="995829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32" name="Group"/>
            <p:cNvGrpSpPr/>
            <p:nvPr/>
          </p:nvGrpSpPr>
          <p:grpSpPr>
            <a:xfrm flipH="1">
              <a:off x="0" y="644197"/>
              <a:ext cx="3646996" cy="1148275"/>
              <a:chOff x="0" y="0"/>
              <a:chExt cx="3646995" cy="1148274"/>
            </a:xfrm>
          </p:grpSpPr>
          <p:sp>
            <p:nvSpPr>
              <p:cNvPr id="718" name="Circle"/>
              <p:cNvSpPr/>
              <p:nvPr/>
            </p:nvSpPr>
            <p:spPr>
              <a:xfrm>
                <a:off x="0" y="0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9" name="Circle"/>
              <p:cNvSpPr/>
              <p:nvPr/>
            </p:nvSpPr>
            <p:spPr>
              <a:xfrm>
                <a:off x="275525" y="205630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0" name="Circle"/>
              <p:cNvSpPr/>
              <p:nvPr/>
            </p:nvSpPr>
            <p:spPr>
              <a:xfrm>
                <a:off x="542314" y="35010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1" name="Circle"/>
              <p:cNvSpPr/>
              <p:nvPr/>
            </p:nvSpPr>
            <p:spPr>
              <a:xfrm>
                <a:off x="809102" y="45089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2" name="Circle"/>
              <p:cNvSpPr/>
              <p:nvPr/>
            </p:nvSpPr>
            <p:spPr>
              <a:xfrm>
                <a:off x="1075890" y="551684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3" name="Circle"/>
              <p:cNvSpPr/>
              <p:nvPr/>
            </p:nvSpPr>
            <p:spPr>
              <a:xfrm>
                <a:off x="1351416" y="626263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4" name="Circle"/>
              <p:cNvSpPr/>
              <p:nvPr/>
            </p:nvSpPr>
            <p:spPr>
              <a:xfrm>
                <a:off x="1618205" y="692105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5" name="Circle"/>
              <p:cNvSpPr/>
              <p:nvPr/>
            </p:nvSpPr>
            <p:spPr>
              <a:xfrm>
                <a:off x="1884993" y="757948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6" name="Circle"/>
              <p:cNvSpPr/>
              <p:nvPr/>
            </p:nvSpPr>
            <p:spPr>
              <a:xfrm>
                <a:off x="2151781" y="806317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7" name="Circle"/>
              <p:cNvSpPr/>
              <p:nvPr/>
            </p:nvSpPr>
            <p:spPr>
              <a:xfrm>
                <a:off x="2427307" y="845949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8" name="Circle"/>
              <p:cNvSpPr/>
              <p:nvPr/>
            </p:nvSpPr>
            <p:spPr>
              <a:xfrm>
                <a:off x="2685360" y="894319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9" name="Circle"/>
              <p:cNvSpPr/>
              <p:nvPr/>
            </p:nvSpPr>
            <p:spPr>
              <a:xfrm>
                <a:off x="2952148" y="933950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0" name="Circle"/>
              <p:cNvSpPr/>
              <p:nvPr/>
            </p:nvSpPr>
            <p:spPr>
              <a:xfrm>
                <a:off x="3219025" y="964934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1" name="Circle"/>
              <p:cNvSpPr/>
              <p:nvPr/>
            </p:nvSpPr>
            <p:spPr>
              <a:xfrm>
                <a:off x="3494551" y="995829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33" name="Circle"/>
            <p:cNvSpPr/>
            <p:nvPr/>
          </p:nvSpPr>
          <p:spPr>
            <a:xfrm>
              <a:off x="4509678" y="251456"/>
              <a:ext cx="152446" cy="152446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4" name="Circle"/>
            <p:cNvSpPr/>
            <p:nvPr/>
          </p:nvSpPr>
          <p:spPr>
            <a:xfrm>
              <a:off x="3772802" y="251456"/>
              <a:ext cx="152446" cy="152446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" grpId="1" build="p" bldLvl="5" animBg="1" advAuto="0"/>
      <p:bldP spid="701" grpId="2" animBg="1" advAuto="0"/>
      <p:bldP spid="735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"/>
          <p:cNvGrpSpPr/>
          <p:nvPr/>
        </p:nvGrpSpPr>
        <p:grpSpPr>
          <a:xfrm>
            <a:off x="1374308" y="4479788"/>
            <a:ext cx="20584042" cy="3333233"/>
            <a:chOff x="0" y="0"/>
            <a:chExt cx="20584041" cy="3333231"/>
          </a:xfrm>
        </p:grpSpPr>
        <p:pic>
          <p:nvPicPr>
            <p:cNvPr id="372" name="sine.pdf" descr="sine.pdf"/>
            <p:cNvPicPr>
              <a:picLocks noChangeAspect="1"/>
            </p:cNvPicPr>
            <p:nvPr/>
          </p:nvPicPr>
          <p:blipFill>
            <a:blip r:embed="rId2"/>
            <a:srcRect t="31924" b="31924"/>
            <a:stretch>
              <a:fillRect/>
            </a:stretch>
          </p:blipFill>
          <p:spPr>
            <a:xfrm>
              <a:off x="1318141" y="0"/>
              <a:ext cx="19265901" cy="333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x[n]"/>
            <p:cNvSpPr txBox="1"/>
            <p:nvPr/>
          </p:nvSpPr>
          <p:spPr>
            <a:xfrm>
              <a:off x="0" y="1318188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</p:grpSp>
      <p:sp>
        <p:nvSpPr>
          <p:cNvPr id="375" name="What does the FFT of a single sine wave look like?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333354"/>
          </a:xfrm>
          <a:prstGeom prst="rect">
            <a:avLst/>
          </a:prstGeom>
        </p:spPr>
        <p:txBody>
          <a:bodyPr anchor="t"/>
          <a:lstStyle/>
          <a:p>
            <a:r>
              <a:t>What does the FFT of a single </a:t>
            </a:r>
            <a:r>
              <a:rPr>
                <a:solidFill>
                  <a:srgbClr val="3D46A6"/>
                </a:solidFill>
              </a:rPr>
              <a:t>sine wave</a:t>
            </a:r>
            <a:r>
              <a:t> look like?</a:t>
            </a:r>
          </a:p>
          <a:p>
            <a:pPr lvl="1"/>
            <a:r>
              <a:t>Let’s suppose its frequency </a:t>
            </a:r>
            <a:r>
              <a:rPr>
                <a:solidFill>
                  <a:srgbClr val="3D46A6"/>
                </a:solidFill>
              </a:rPr>
              <a:t>exactly</a:t>
            </a:r>
            <a:r>
              <a:t> matches a bin: 2π</a:t>
            </a:r>
            <a:r>
              <a:rPr i="1"/>
              <a:t>k</a:t>
            </a:r>
            <a:r>
              <a:t>/</a:t>
            </a:r>
            <a:r>
              <a:rPr i="1"/>
              <a:t>N</a:t>
            </a:r>
            <a:r>
              <a:t> for some </a:t>
            </a:r>
            <a:r>
              <a:rPr i="1"/>
              <a:t>k</a:t>
            </a:r>
          </a:p>
          <a:p>
            <a:pPr lvl="1"/>
            <a:r>
              <a:t>This means that an </a:t>
            </a:r>
            <a:r>
              <a:rPr>
                <a:solidFill>
                  <a:srgbClr val="3D46A6"/>
                </a:solidFill>
              </a:rPr>
              <a:t>integer number of oscillations</a:t>
            </a:r>
            <a:r>
              <a:t> fit in the window</a:t>
            </a:r>
          </a:p>
        </p:txBody>
      </p:sp>
      <p:sp>
        <p:nvSpPr>
          <p:cNvPr id="376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Sine wave in the frequency domain</a:t>
            </a:r>
          </a:p>
        </p:txBody>
      </p:sp>
      <p:sp>
        <p:nvSpPr>
          <p:cNvPr id="377" name="Group"/>
          <p:cNvSpPr/>
          <p:nvPr/>
        </p:nvSpPr>
        <p:spPr>
          <a:xfrm>
            <a:off x="4435949" y="4454876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..."/>
          <p:cNvSpPr txBox="1"/>
          <p:nvPr/>
        </p:nvSpPr>
        <p:spPr>
          <a:xfrm>
            <a:off x="22158772" y="5521740"/>
            <a:ext cx="5379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...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2054418" y="8907743"/>
            <a:ext cx="12187550" cy="3364089"/>
            <a:chOff x="0" y="0"/>
            <a:chExt cx="12187549" cy="3364087"/>
          </a:xfrm>
        </p:grpSpPr>
        <p:sp>
          <p:nvSpPr>
            <p:cNvPr id="379" name="Xk"/>
            <p:cNvSpPr txBox="1"/>
            <p:nvPr/>
          </p:nvSpPr>
          <p:spPr>
            <a:xfrm>
              <a:off x="683662" y="1355115"/>
              <a:ext cx="587587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 i="1"/>
              </a:pPr>
              <a:r>
                <a:t>X</a:t>
              </a:r>
              <a:r>
                <a:rPr baseline="-5999"/>
                <a:t>k</a:t>
              </a:r>
            </a:p>
          </p:txBody>
        </p:sp>
        <p:sp>
          <p:nvSpPr>
            <p:cNvPr id="380" name="Line"/>
            <p:cNvSpPr/>
            <p:nvPr/>
          </p:nvSpPr>
          <p:spPr>
            <a:xfrm flipH="1" flipV="1">
              <a:off x="2383947" y="142180"/>
              <a:ext cx="20663" cy="312267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 flipV="1">
              <a:off x="2376186" y="3231775"/>
              <a:ext cx="978606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 flipV="1">
              <a:off x="4386682" y="142112"/>
              <a:ext cx="1" cy="3161084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3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4" name="Circle"/>
            <p:cNvSpPr/>
            <p:nvPr/>
          </p:nvSpPr>
          <p:spPr>
            <a:xfrm>
              <a:off x="281580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5" name="Circle"/>
            <p:cNvSpPr/>
            <p:nvPr/>
          </p:nvSpPr>
          <p:spPr>
            <a:xfrm>
              <a:off x="328667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6" name="Circle"/>
            <p:cNvSpPr/>
            <p:nvPr/>
          </p:nvSpPr>
          <p:spPr>
            <a:xfrm>
              <a:off x="376973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7" name="Circle"/>
            <p:cNvSpPr/>
            <p:nvPr/>
          </p:nvSpPr>
          <p:spPr>
            <a:xfrm>
              <a:off x="471281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8" name="Circle"/>
            <p:cNvSpPr/>
            <p:nvPr/>
          </p:nvSpPr>
          <p:spPr>
            <a:xfrm>
              <a:off x="5200621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9" name="Circle"/>
            <p:cNvSpPr/>
            <p:nvPr/>
          </p:nvSpPr>
          <p:spPr>
            <a:xfrm>
              <a:off x="5679438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0" name="Circle"/>
            <p:cNvSpPr/>
            <p:nvPr/>
          </p:nvSpPr>
          <p:spPr>
            <a:xfrm>
              <a:off x="6160896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1" name="Circle"/>
            <p:cNvSpPr/>
            <p:nvPr/>
          </p:nvSpPr>
          <p:spPr>
            <a:xfrm>
              <a:off x="666445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2" name="Circle"/>
            <p:cNvSpPr/>
            <p:nvPr/>
          </p:nvSpPr>
          <p:spPr>
            <a:xfrm>
              <a:off x="713956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3" name="Circle"/>
            <p:cNvSpPr/>
            <p:nvPr/>
          </p:nvSpPr>
          <p:spPr>
            <a:xfrm>
              <a:off x="761837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4" name="Circle"/>
            <p:cNvSpPr/>
            <p:nvPr/>
          </p:nvSpPr>
          <p:spPr>
            <a:xfrm>
              <a:off x="8099835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5" name="Circle"/>
            <p:cNvSpPr/>
            <p:nvPr/>
          </p:nvSpPr>
          <p:spPr>
            <a:xfrm>
              <a:off x="8541215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6" name="Circle"/>
            <p:cNvSpPr/>
            <p:nvPr/>
          </p:nvSpPr>
          <p:spPr>
            <a:xfrm>
              <a:off x="902902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7" name="Circle"/>
            <p:cNvSpPr/>
            <p:nvPr/>
          </p:nvSpPr>
          <p:spPr>
            <a:xfrm>
              <a:off x="950784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8" name="Circle"/>
            <p:cNvSpPr/>
            <p:nvPr/>
          </p:nvSpPr>
          <p:spPr>
            <a:xfrm>
              <a:off x="9989298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9" name="Circle"/>
            <p:cNvSpPr/>
            <p:nvPr/>
          </p:nvSpPr>
          <p:spPr>
            <a:xfrm>
              <a:off x="10492854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0" name="Circle"/>
            <p:cNvSpPr/>
            <p:nvPr/>
          </p:nvSpPr>
          <p:spPr>
            <a:xfrm>
              <a:off x="1096796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1" name="Circle"/>
            <p:cNvSpPr/>
            <p:nvPr/>
          </p:nvSpPr>
          <p:spPr>
            <a:xfrm>
              <a:off x="11446779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Circle"/>
            <p:cNvSpPr/>
            <p:nvPr/>
          </p:nvSpPr>
          <p:spPr>
            <a:xfrm>
              <a:off x="1192823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(lower half)"/>
            <p:cNvSpPr txBox="1"/>
            <p:nvPr/>
          </p:nvSpPr>
          <p:spPr>
            <a:xfrm>
              <a:off x="-1" y="2049362"/>
              <a:ext cx="1954912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(lower half)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6632418" y="8384112"/>
            <a:ext cx="15778819" cy="1692682"/>
            <a:chOff x="0" y="0"/>
            <a:chExt cx="15778818" cy="1692680"/>
          </a:xfrm>
        </p:grpSpPr>
        <p:sp>
          <p:nvSpPr>
            <p:cNvPr id="405" name="Line"/>
            <p:cNvSpPr/>
            <p:nvPr/>
          </p:nvSpPr>
          <p:spPr>
            <a:xfrm flipH="1">
              <a:off x="-1" y="826777"/>
              <a:ext cx="3744792" cy="865904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6" name="All energy is in one frequency bin…"/>
            <p:cNvSpPr txBox="1"/>
            <p:nvPr/>
          </p:nvSpPr>
          <p:spPr>
            <a:xfrm>
              <a:off x="3922098" y="0"/>
              <a:ext cx="1185672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t>All energy is in </a:t>
              </a:r>
              <a:r>
                <a:rPr>
                  <a:solidFill>
                    <a:srgbClr val="FF2600"/>
                  </a:solidFill>
                </a:rPr>
                <a:t>one frequency bin</a:t>
              </a:r>
            </a:p>
            <a:p>
              <a:pPr algn="l">
                <a:defRPr sz="4000" b="0"/>
              </a:pPr>
              <a:r>
                <a:t>All other bins 0 (except mirror image above Nyquist)</a:t>
              </a:r>
            </a:p>
          </p:txBody>
        </p:sp>
      </p:grpSp>
      <p:sp>
        <p:nvSpPr>
          <p:cNvPr id="408" name="Magnitude is constant no matter where the window starts…"/>
          <p:cNvSpPr txBox="1"/>
          <p:nvPr/>
        </p:nvSpPr>
        <p:spPr>
          <a:xfrm>
            <a:off x="10539197" y="9977143"/>
            <a:ext cx="1316431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Magnitude is constant</a:t>
            </a:r>
            <a:r>
              <a:t> no matter where the window starts</a:t>
            </a:r>
          </a:p>
          <a:p>
            <a:pPr algn="l">
              <a:defRPr sz="40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Phase</a:t>
            </a:r>
            <a:r>
              <a:t> may change depending on window 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2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 advAuto="0"/>
      <p:bldP spid="377" grpId="0" animBg="1" advAuto="0"/>
      <p:bldP spid="404" grpId="0" animBg="1" advAuto="0"/>
      <p:bldP spid="407" grpId="0" animBg="1" advAuto="0"/>
      <p:bldP spid="4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What if the frequency doesn’t exactly match any bin? We’ll see two effects: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17569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What if frequency </a:t>
            </a:r>
            <a:r>
              <a:rPr dirty="0">
                <a:solidFill>
                  <a:srgbClr val="9B1200"/>
                </a:solidFill>
              </a:rPr>
              <a:t>doesn’t</a:t>
            </a:r>
            <a:r>
              <a:rPr dirty="0"/>
              <a:t> exactly match any bin? We’ll see two effects:</a:t>
            </a:r>
          </a:p>
          <a:p>
            <a:pPr marL="1193800" lvl="1" indent="-558800">
              <a:buSzPct val="100000"/>
              <a:buAutoNum type="arabicPeriod"/>
            </a:pPr>
            <a:r>
              <a:rPr dirty="0"/>
              <a:t>Energy </a:t>
            </a:r>
            <a:r>
              <a:rPr dirty="0">
                <a:solidFill>
                  <a:srgbClr val="3D46A6"/>
                </a:solidFill>
              </a:rPr>
              <a:t>smears</a:t>
            </a:r>
            <a:r>
              <a:rPr dirty="0"/>
              <a:t> out across all the other frequency bins (we’ll see why shortly)</a:t>
            </a:r>
          </a:p>
          <a:p>
            <a:pPr marL="1193800" lvl="1" indent="-558800">
              <a:buSzPct val="100000"/>
              <a:buAutoNum type="arabicPeriod"/>
            </a:pP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is likely to be different on each successive hop</a:t>
            </a:r>
          </a:p>
          <a:p>
            <a:pPr lvl="2"/>
            <a:r>
              <a:rPr dirty="0"/>
              <a:t>If we’re clever, we can </a:t>
            </a:r>
            <a:r>
              <a:rPr dirty="0">
                <a:solidFill>
                  <a:srgbClr val="3D46A6"/>
                </a:solidFill>
              </a:rPr>
              <a:t>reconstruct the exact frequency</a:t>
            </a:r>
            <a:r>
              <a:rPr dirty="0"/>
              <a:t> based on the phase changes!</a:t>
            </a:r>
          </a:p>
        </p:txBody>
      </p:sp>
      <p:sp>
        <p:nvSpPr>
          <p:cNvPr id="412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Sine wave in the frequency domain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1437456" y="5030884"/>
            <a:ext cx="20536604" cy="3404762"/>
            <a:chOff x="0" y="0"/>
            <a:chExt cx="20536601" cy="3404761"/>
          </a:xfrm>
        </p:grpSpPr>
        <p:sp>
          <p:nvSpPr>
            <p:cNvPr id="413" name="x[n]"/>
            <p:cNvSpPr txBox="1"/>
            <p:nvPr/>
          </p:nvSpPr>
          <p:spPr>
            <a:xfrm>
              <a:off x="0" y="1170330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  <p:pic>
          <p:nvPicPr>
            <p:cNvPr id="414" name="sine2.pdf" descr="sine2.pdf"/>
            <p:cNvPicPr>
              <a:picLocks noChangeAspect="1"/>
            </p:cNvPicPr>
            <p:nvPr/>
          </p:nvPicPr>
          <p:blipFill>
            <a:blip r:embed="rId2"/>
            <a:srcRect t="31536" b="31536"/>
            <a:stretch>
              <a:fillRect/>
            </a:stretch>
          </p:blipFill>
          <p:spPr>
            <a:xfrm>
              <a:off x="1270701" y="0"/>
              <a:ext cx="19265901" cy="3404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6" name="Group"/>
          <p:cNvSpPr/>
          <p:nvPr/>
        </p:nvSpPr>
        <p:spPr>
          <a:xfrm>
            <a:off x="5163254" y="5056205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19" name="Group"/>
          <p:cNvGrpSpPr/>
          <p:nvPr/>
        </p:nvGrpSpPr>
        <p:grpSpPr>
          <a:xfrm>
            <a:off x="15400750" y="8842621"/>
            <a:ext cx="4622823" cy="1843557"/>
            <a:chOff x="0" y="79731"/>
            <a:chExt cx="4622821" cy="1843556"/>
          </a:xfrm>
        </p:grpSpPr>
        <p:sp>
          <p:nvSpPr>
            <p:cNvPr id="417" name="Line"/>
            <p:cNvSpPr/>
            <p:nvPr/>
          </p:nvSpPr>
          <p:spPr>
            <a:xfrm flipH="1" flipV="1">
              <a:off x="0" y="79731"/>
              <a:ext cx="3158837" cy="255972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8" name="Non-integer number…"/>
            <p:cNvSpPr/>
            <p:nvPr/>
          </p:nvSpPr>
          <p:spPr>
            <a:xfrm>
              <a:off x="3352822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>
                  <a:solidFill>
                    <a:schemeClr val="accent6">
                      <a:hueOff val="-146070"/>
                      <a:satOff val="-10048"/>
                      <a:lumOff val="-30626"/>
                    </a:schemeClr>
                  </a:solidFill>
                </a:rPr>
                <a:t>Non-integer </a:t>
              </a:r>
              <a:r>
                <a:t>number</a:t>
              </a:r>
            </a:p>
            <a:p>
              <a:pPr algn="l">
                <a:defRPr sz="4000" b="0"/>
              </a:pPr>
              <a:r>
                <a:t>of periods</a:t>
              </a: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2813453" y="8876817"/>
            <a:ext cx="12187551" cy="3303196"/>
            <a:chOff x="0" y="0"/>
            <a:chExt cx="12187549" cy="3303195"/>
          </a:xfrm>
        </p:grpSpPr>
        <p:sp>
          <p:nvSpPr>
            <p:cNvPr id="420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60" name="Group"/>
            <p:cNvGrpSpPr/>
            <p:nvPr/>
          </p:nvGrpSpPr>
          <p:grpSpPr>
            <a:xfrm>
              <a:off x="0" y="142112"/>
              <a:ext cx="12187551" cy="3161084"/>
              <a:chOff x="0" y="0"/>
              <a:chExt cx="12187550" cy="3161082"/>
            </a:xfrm>
          </p:grpSpPr>
          <p:sp>
            <p:nvSpPr>
              <p:cNvPr id="421" name="Xk"/>
              <p:cNvSpPr txBox="1"/>
              <p:nvPr/>
            </p:nvSpPr>
            <p:spPr>
              <a:xfrm>
                <a:off x="683662" y="1213003"/>
                <a:ext cx="587587" cy="6969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4000" b="0" i="1"/>
                </a:pPr>
                <a:r>
                  <a:t>X</a:t>
                </a:r>
                <a:r>
                  <a:rPr baseline="-5999"/>
                  <a:t>k</a:t>
                </a:r>
              </a:p>
            </p:txBody>
          </p:sp>
          <p:sp>
            <p:nvSpPr>
              <p:cNvPr id="422" name="Line"/>
              <p:cNvSpPr/>
              <p:nvPr/>
            </p:nvSpPr>
            <p:spPr>
              <a:xfrm flipH="1" flipV="1">
                <a:off x="2383947" y="67"/>
                <a:ext cx="20663" cy="312268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2376187" y="3089663"/>
                <a:ext cx="9786059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4" name="Line"/>
              <p:cNvSpPr/>
              <p:nvPr/>
            </p:nvSpPr>
            <p:spPr>
              <a:xfrm flipV="1">
                <a:off x="4386682" y="-1"/>
                <a:ext cx="1" cy="3161084"/>
              </a:xfrm>
              <a:prstGeom prst="line">
                <a:avLst/>
              </a:prstGeom>
              <a:noFill/>
              <a:ln w="508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2816266" y="238451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3273283" y="2194757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3801240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Circle"/>
              <p:cNvSpPr/>
              <p:nvPr/>
            </p:nvSpPr>
            <p:spPr>
              <a:xfrm>
                <a:off x="4712813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9" name="Circle"/>
              <p:cNvSpPr/>
              <p:nvPr/>
            </p:nvSpPr>
            <p:spPr>
              <a:xfrm>
                <a:off x="5240770" y="2194757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0" name="Circle"/>
              <p:cNvSpPr/>
              <p:nvPr/>
            </p:nvSpPr>
            <p:spPr>
              <a:xfrm>
                <a:off x="5697787" y="238451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1" name="Circle"/>
              <p:cNvSpPr/>
              <p:nvPr/>
            </p:nvSpPr>
            <p:spPr>
              <a:xfrm>
                <a:off x="6154328" y="2526366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2" name="Circle"/>
              <p:cNvSpPr/>
              <p:nvPr/>
            </p:nvSpPr>
            <p:spPr>
              <a:xfrm>
                <a:off x="6610870" y="26212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7139560" y="26593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Circle"/>
              <p:cNvSpPr/>
              <p:nvPr/>
            </p:nvSpPr>
            <p:spPr>
              <a:xfrm>
                <a:off x="7623866" y="26893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8098571" y="27147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8550206" y="27274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7" name="Circle"/>
              <p:cNvSpPr/>
              <p:nvPr/>
            </p:nvSpPr>
            <p:spPr>
              <a:xfrm>
                <a:off x="9011653" y="27528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8" name="Circle"/>
              <p:cNvSpPr/>
              <p:nvPr/>
            </p:nvSpPr>
            <p:spPr>
              <a:xfrm>
                <a:off x="9492391" y="27909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9" name="Circle"/>
              <p:cNvSpPr/>
              <p:nvPr/>
            </p:nvSpPr>
            <p:spPr>
              <a:xfrm>
                <a:off x="10007687" y="2803326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Circle"/>
              <p:cNvSpPr/>
              <p:nvPr/>
            </p:nvSpPr>
            <p:spPr>
              <a:xfrm>
                <a:off x="10489542" y="2805720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1" name="Circle"/>
              <p:cNvSpPr/>
              <p:nvPr/>
            </p:nvSpPr>
            <p:spPr>
              <a:xfrm>
                <a:off x="10967963" y="28356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2" name="Circle"/>
              <p:cNvSpPr/>
              <p:nvPr/>
            </p:nvSpPr>
            <p:spPr>
              <a:xfrm>
                <a:off x="11446780" y="28610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11928237" y="287376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(lower half)"/>
              <p:cNvSpPr txBox="1"/>
              <p:nvPr/>
            </p:nvSpPr>
            <p:spPr>
              <a:xfrm>
                <a:off x="-1" y="1907250"/>
                <a:ext cx="1954912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/>
                </a:lvl1pPr>
              </a:lstStyle>
              <a:p>
                <a:r>
                  <a:t>(lower half)</a:t>
                </a: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3946939" y="1946101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4826426" y="1914368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7" name="Line"/>
              <p:cNvSpPr/>
              <p:nvPr/>
            </p:nvSpPr>
            <p:spPr>
              <a:xfrm flipV="1">
                <a:off x="3402939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8" name="Line"/>
              <p:cNvSpPr/>
              <p:nvPr/>
            </p:nvSpPr>
            <p:spPr>
              <a:xfrm flipV="1">
                <a:off x="5357081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9" name="Line"/>
              <p:cNvSpPr/>
              <p:nvPr/>
            </p:nvSpPr>
            <p:spPr>
              <a:xfrm flipV="1">
                <a:off x="2945921" y="2460180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0" name="Line"/>
              <p:cNvSpPr/>
              <p:nvPr/>
            </p:nvSpPr>
            <p:spPr>
              <a:xfrm flipV="1">
                <a:off x="5823502" y="2499607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1" name="Line"/>
              <p:cNvSpPr/>
              <p:nvPr/>
            </p:nvSpPr>
            <p:spPr>
              <a:xfrm flipV="1">
                <a:off x="6286420" y="2630131"/>
                <a:ext cx="1" cy="45390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Line"/>
              <p:cNvSpPr/>
              <p:nvPr/>
            </p:nvSpPr>
            <p:spPr>
              <a:xfrm flipV="1">
                <a:off x="6740526" y="2675297"/>
                <a:ext cx="1" cy="41436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3" name="Line"/>
              <p:cNvSpPr/>
              <p:nvPr/>
            </p:nvSpPr>
            <p:spPr>
              <a:xfrm flipV="1">
                <a:off x="7269216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4" name="Line"/>
              <p:cNvSpPr/>
              <p:nvPr/>
            </p:nvSpPr>
            <p:spPr>
              <a:xfrm flipV="1">
                <a:off x="775352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5" name="Line"/>
              <p:cNvSpPr/>
              <p:nvPr/>
            </p:nvSpPr>
            <p:spPr>
              <a:xfrm flipV="1">
                <a:off x="8230663" y="2808638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6" name="Line"/>
              <p:cNvSpPr/>
              <p:nvPr/>
            </p:nvSpPr>
            <p:spPr>
              <a:xfrm flipV="1">
                <a:off x="867986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7" name="Line"/>
              <p:cNvSpPr/>
              <p:nvPr/>
            </p:nvSpPr>
            <p:spPr>
              <a:xfrm flipV="1">
                <a:off x="9141310" y="28017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Line"/>
              <p:cNvSpPr/>
              <p:nvPr/>
            </p:nvSpPr>
            <p:spPr>
              <a:xfrm flipV="1">
                <a:off x="9622802" y="280572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9" name="Line"/>
              <p:cNvSpPr/>
              <p:nvPr/>
            </p:nvSpPr>
            <p:spPr>
              <a:xfrm flipV="1">
                <a:off x="10119464" y="2838580"/>
                <a:ext cx="1" cy="25347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64" name="Group"/>
          <p:cNvGrpSpPr/>
          <p:nvPr/>
        </p:nvGrpSpPr>
        <p:grpSpPr>
          <a:xfrm>
            <a:off x="8054223" y="10330926"/>
            <a:ext cx="3294511" cy="1270001"/>
            <a:chOff x="0" y="653288"/>
            <a:chExt cx="3294510" cy="1270000"/>
          </a:xfrm>
        </p:grpSpPr>
        <p:sp>
          <p:nvSpPr>
            <p:cNvPr id="462" name="Line"/>
            <p:cNvSpPr/>
            <p:nvPr/>
          </p:nvSpPr>
          <p:spPr>
            <a:xfrm flipH="1">
              <a:off x="0" y="728814"/>
              <a:ext cx="1793278" cy="1815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3" name="Energy spills over into…"/>
            <p:cNvSpPr/>
            <p:nvPr/>
          </p:nvSpPr>
          <p:spPr>
            <a:xfrm>
              <a:off x="2024510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t>Energy spills over into</a:t>
              </a:r>
            </a:p>
            <a:p>
              <a:pPr algn="l">
                <a:defRPr sz="4000" b="0"/>
              </a:pPr>
              <a:r>
                <a:t>other bins, especially close neighbours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4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 bldLvl="5" animBg="1" advAuto="0"/>
      <p:bldP spid="415" grpId="0" animBg="1" advAuto="0"/>
      <p:bldP spid="416" grpId="0" animBg="1" advAuto="0"/>
      <p:bldP spid="419" grpId="0" animBg="1" advAuto="0"/>
      <p:bldP spid="461" grpId="0" animBg="1" advAuto="0"/>
      <p:bldP spid="46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We can estimate the exact frequency of a sine wave from the FF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GB" dirty="0"/>
              <a:t>C</a:t>
            </a:r>
            <a:r>
              <a:rPr dirty="0"/>
              <a:t>an estimate </a:t>
            </a:r>
            <a:r>
              <a:rPr dirty="0">
                <a:solidFill>
                  <a:srgbClr val="3D46A6"/>
                </a:solidFill>
              </a:rPr>
              <a:t>exact frequency</a:t>
            </a:r>
            <a:r>
              <a:rPr dirty="0"/>
              <a:t> of sine wave from FFT</a:t>
            </a:r>
          </a:p>
          <a:p>
            <a:pPr lvl="1"/>
            <a:r>
              <a:rPr dirty="0"/>
              <a:t>Even though FFT only has bins at </a:t>
            </a:r>
            <a:r>
              <a:rPr dirty="0">
                <a:solidFill>
                  <a:srgbClr val="3D46A6"/>
                </a:solidFill>
              </a:rPr>
              <a:t>fixed</a:t>
            </a:r>
            <a:r>
              <a:rPr dirty="0"/>
              <a:t>, </a:t>
            </a:r>
            <a:r>
              <a:rPr dirty="0">
                <a:solidFill>
                  <a:srgbClr val="3D46A6"/>
                </a:solidFill>
              </a:rPr>
              <a:t>regularly spaced</a:t>
            </a:r>
            <a:r>
              <a:rPr dirty="0"/>
              <a:t> frequencies!</a:t>
            </a:r>
          </a:p>
          <a:p>
            <a:r>
              <a:rPr lang="en-GB" dirty="0"/>
              <a:t>N</a:t>
            </a:r>
            <a:r>
              <a:rPr dirty="0" err="1"/>
              <a:t>eed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two hops</a:t>
            </a:r>
          </a:p>
          <a:p>
            <a:pPr lvl="1"/>
            <a:r>
              <a:rPr dirty="0"/>
              <a:t>Two snapshots of signal taken known length of time apart</a:t>
            </a:r>
          </a:p>
          <a:p>
            <a:r>
              <a:rPr lang="en-GB" dirty="0">
                <a:solidFill>
                  <a:srgbClr val="9B1200"/>
                </a:solidFill>
              </a:rPr>
              <a:t>F</a:t>
            </a:r>
            <a:r>
              <a:rPr dirty="0" err="1">
                <a:solidFill>
                  <a:srgbClr val="9B1200"/>
                </a:solidFill>
              </a:rPr>
              <a:t>requency</a:t>
            </a:r>
            <a:r>
              <a:rPr dirty="0">
                <a:solidFill>
                  <a:srgbClr val="9B1200"/>
                </a:solidFill>
              </a:rPr>
              <a:t> is derivative of phase</a:t>
            </a:r>
          </a:p>
          <a:p>
            <a:pPr lvl="1">
              <a:spcBef>
                <a:spcPts val="2600"/>
              </a:spcBef>
            </a:pPr>
            <a:r>
              <a:rPr dirty="0"/>
              <a:t>			</a:t>
            </a:r>
            <a:endParaRPr lang="en-GB" dirty="0"/>
          </a:p>
          <a:p>
            <a:pPr lvl="1">
              <a:spcBef>
                <a:spcPts val="2600"/>
              </a:spcBef>
            </a:pPr>
            <a:r>
              <a:rPr lang="en-GB" dirty="0"/>
              <a:t>I</a:t>
            </a:r>
            <a:r>
              <a:rPr dirty="0"/>
              <a:t>n discrete time:</a:t>
            </a:r>
          </a:p>
          <a:p>
            <a:pPr marL="635000" lvl="1" indent="0">
              <a:buNone/>
            </a:pPr>
            <a:endParaRPr dirty="0"/>
          </a:p>
          <a:p>
            <a:pPr lvl="2"/>
            <a:endParaRPr dirty="0"/>
          </a:p>
          <a:p>
            <a:pPr lvl="1"/>
            <a:r>
              <a:rPr lang="en-GB" dirty="0"/>
              <a:t>G</a:t>
            </a:r>
            <a:r>
              <a:rPr dirty="0" err="1"/>
              <a:t>eneralising</a:t>
            </a:r>
            <a:r>
              <a:rPr dirty="0"/>
              <a:t> over hop of </a:t>
            </a:r>
            <a:r>
              <a:rPr i="1" dirty="0"/>
              <a:t>H </a:t>
            </a:r>
            <a:r>
              <a:rPr dirty="0"/>
              <a:t>samples:</a:t>
            </a:r>
          </a:p>
        </p:txBody>
      </p:sp>
      <p:sp>
        <p:nvSpPr>
          <p:cNvPr id="472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grpSp>
        <p:nvGrpSpPr>
          <p:cNvPr id="475" name="Group"/>
          <p:cNvGrpSpPr/>
          <p:nvPr/>
        </p:nvGrpSpPr>
        <p:grpSpPr>
          <a:xfrm>
            <a:off x="15396029" y="8842976"/>
            <a:ext cx="3552331" cy="15811"/>
            <a:chOff x="0" y="732962"/>
            <a:chExt cx="3552329" cy="15810"/>
          </a:xfrm>
        </p:grpSpPr>
        <p:sp>
          <p:nvSpPr>
            <p:cNvPr id="473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14149054" y="5809372"/>
            <a:ext cx="6287256" cy="6067212"/>
            <a:chOff x="0" y="0"/>
            <a:chExt cx="6287255" cy="6067211"/>
          </a:xfrm>
        </p:grpSpPr>
        <p:sp>
          <p:nvSpPr>
            <p:cNvPr id="476" name="y"/>
            <p:cNvSpPr txBox="1"/>
            <p:nvPr/>
          </p:nvSpPr>
          <p:spPr>
            <a:xfrm>
              <a:off x="3087662" y="41736"/>
              <a:ext cx="30480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29292"/>
                  </a:solidFill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77" name="Line"/>
            <p:cNvSpPr/>
            <p:nvPr/>
          </p:nvSpPr>
          <p:spPr>
            <a:xfrm>
              <a:off x="0" y="3033605"/>
              <a:ext cx="6067212" cy="2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3033605" y="-1"/>
              <a:ext cx="2" cy="6067213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Circle"/>
            <p:cNvSpPr/>
            <p:nvPr/>
          </p:nvSpPr>
          <p:spPr>
            <a:xfrm>
              <a:off x="1264676" y="1263060"/>
              <a:ext cx="3525283" cy="3525283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 flipH="1">
              <a:off x="4938362" y="735553"/>
              <a:ext cx="484528" cy="15942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48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3154" y="118952"/>
              <a:ext cx="2324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3" name="Image" descr="Image"/>
          <p:cNvPicPr>
            <a:picLocks noChangeAspect="1"/>
          </p:cNvPicPr>
          <p:nvPr/>
        </p:nvPicPr>
        <p:blipFill rotWithShape="1">
          <a:blip r:embed="rId3"/>
          <a:srcRect l="10778"/>
          <a:stretch/>
        </p:blipFill>
        <p:spPr>
          <a:xfrm>
            <a:off x="3389745" y="8214328"/>
            <a:ext cx="8294447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18" y="10473413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7" y="8284178"/>
            <a:ext cx="2501901" cy="111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520" y="6114401"/>
            <a:ext cx="232410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540000">
                                      <p:cBhvr>
                                        <p:cTn id="46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1" build="p" bldLvl="5" animBg="1" advAuto="0"/>
      <p:bldP spid="475" grpId="5" animBg="1" advAuto="0"/>
      <p:bldP spid="475" grpId="6" animBg="1" advAuto="0"/>
      <p:bldP spid="482" grpId="4" animBg="1" advAuto="0"/>
      <p:bldP spid="483" grpId="7" animBg="1" advAuto="0"/>
      <p:bldP spid="484" grpId="8" animBg="1" advAuto="0"/>
      <p:bldP spid="485" grpId="2" animBg="1" advAuto="0"/>
      <p:bldP spid="486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alculating frequency from phase in discrete time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616445"/>
          </a:xfrm>
          <a:prstGeom prst="rect">
            <a:avLst/>
          </a:prstGeom>
        </p:spPr>
        <p:txBody>
          <a:bodyPr anchor="t"/>
          <a:lstStyle/>
          <a:p>
            <a:pPr marL="497839" indent="-497839" defTabSz="808990">
              <a:spcBef>
                <a:spcPts val="900"/>
              </a:spcBef>
              <a:defRPr sz="5096"/>
            </a:pPr>
            <a:r>
              <a:rPr dirty="0">
                <a:solidFill>
                  <a:srgbClr val="3D46A6"/>
                </a:solidFill>
              </a:rPr>
              <a:t>Calculating frequency from phase</a:t>
            </a:r>
            <a:r>
              <a:rPr dirty="0"/>
              <a:t> in discrete time: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endParaRPr dirty="0"/>
          </a:p>
          <a:p>
            <a:pPr marL="497839" indent="-497839" defTabSz="808990">
              <a:spcBef>
                <a:spcPts val="900"/>
              </a:spcBef>
              <a:defRPr sz="5096"/>
            </a:pPr>
            <a:endParaRPr dirty="0"/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rPr dirty="0"/>
              <a:t>In discrete time, frequency 𝜔 </a:t>
            </a:r>
            <a:r>
              <a:rPr dirty="0" err="1"/>
              <a:t>normalised</a:t>
            </a:r>
            <a:r>
              <a:rPr dirty="0"/>
              <a:t> between 0 and 2π; </a:t>
            </a:r>
          </a:p>
          <a:p>
            <a:pPr marL="1166812" lvl="1" indent="-544512" defTabSz="808990">
              <a:spcBef>
                <a:spcPts val="0"/>
              </a:spcBef>
              <a:defRPr sz="4312"/>
            </a:pPr>
            <a:r>
              <a:rPr dirty="0"/>
              <a:t>Assumes </a:t>
            </a:r>
            <a:r>
              <a:rPr dirty="0">
                <a:solidFill>
                  <a:srgbClr val="3D46A6"/>
                </a:solidFill>
              </a:rPr>
              <a:t>unwrapped phase </a:t>
            </a:r>
            <a:r>
              <a:rPr dirty="0"/>
              <a:t>(i.e. always increasing, not constrained 0-2π)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r>
              <a:rPr lang="en-GB" dirty="0"/>
              <a:t>I</a:t>
            </a:r>
            <a:r>
              <a:rPr dirty="0" err="1"/>
              <a:t>nvert</a:t>
            </a:r>
            <a:r>
              <a:rPr dirty="0"/>
              <a:t> this formula to</a:t>
            </a:r>
            <a:r>
              <a:rPr dirty="0">
                <a:solidFill>
                  <a:srgbClr val="3D46A6"/>
                </a:solidFill>
              </a:rPr>
              <a:t> calculate phase shift based on frequency</a:t>
            </a:r>
            <a:r>
              <a:rPr dirty="0"/>
              <a:t>: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endParaRPr dirty="0"/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rPr dirty="0"/>
              <a:t>For DFT of size </a:t>
            </a:r>
            <a:r>
              <a:rPr i="1" dirty="0"/>
              <a:t>N</a:t>
            </a:r>
            <a:r>
              <a:rPr dirty="0"/>
              <a:t>, we know bin </a:t>
            </a:r>
            <a:r>
              <a:rPr i="1" dirty="0"/>
              <a:t>k </a:t>
            </a:r>
            <a:r>
              <a:rPr dirty="0"/>
              <a:t>has frequency of 2</a:t>
            </a:r>
            <a:r>
              <a:rPr i="1" dirty="0"/>
              <a:t>πk</a:t>
            </a:r>
            <a:r>
              <a:rPr dirty="0"/>
              <a:t>/</a:t>
            </a:r>
            <a:r>
              <a:rPr i="1" dirty="0"/>
              <a:t>N</a:t>
            </a:r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rPr dirty="0"/>
              <a:t>For a sine wave of </a:t>
            </a:r>
            <a:r>
              <a:rPr dirty="0">
                <a:solidFill>
                  <a:srgbClr val="3D46A6"/>
                </a:solidFill>
              </a:rPr>
              <a:t>exactly</a:t>
            </a:r>
            <a:r>
              <a:rPr dirty="0"/>
              <a:t> the bin frequency, this is the </a:t>
            </a:r>
            <a:r>
              <a:rPr dirty="0">
                <a:solidFill>
                  <a:srgbClr val="3D46A6"/>
                </a:solidFill>
              </a:rPr>
              <a:t>expected phase shift over 1 hop</a:t>
            </a:r>
            <a:r>
              <a:rPr dirty="0"/>
              <a:t>:</a:t>
            </a:r>
          </a:p>
          <a:p>
            <a:pPr marL="1166812" lvl="1" indent="-544512" defTabSz="808990">
              <a:spcBef>
                <a:spcPts val="900"/>
              </a:spcBef>
              <a:defRPr sz="4312"/>
            </a:pPr>
            <a:endParaRPr dirty="0"/>
          </a:p>
          <a:p>
            <a:pPr marL="1166812" lvl="1" indent="-544512" defTabSz="808990">
              <a:spcBef>
                <a:spcPts val="900"/>
              </a:spcBef>
              <a:defRPr sz="4312"/>
            </a:pPr>
            <a:endParaRPr dirty="0"/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rPr dirty="0"/>
              <a:t>By subtracting off this expected phase shift, </a:t>
            </a:r>
            <a:r>
              <a:rPr dirty="0">
                <a:solidFill>
                  <a:srgbClr val="3D46A6"/>
                </a:solidFill>
              </a:rPr>
              <a:t>remainder</a:t>
            </a:r>
            <a:r>
              <a:rPr dirty="0"/>
              <a:t> will tell us whether actual frequency is higher or lower than bin frequency</a:t>
            </a:r>
          </a:p>
        </p:txBody>
      </p:sp>
      <p:sp>
        <p:nvSpPr>
          <p:cNvPr id="490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02" y="3049102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05" y="7201270"/>
            <a:ext cx="57277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55" y="9636684"/>
            <a:ext cx="576580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1" build="p" bldLvl="5" animBg="1" advAuto="0"/>
      <p:bldP spid="491" grpId="2" animBg="1" advAuto="0"/>
      <p:bldP spid="492" grpId="3" animBg="1" advAuto="0"/>
      <p:bldP spid="493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First we calculate the phase remainder:…"/>
          <p:cNvSpPr txBox="1">
            <a:spLocks noGrp="1"/>
          </p:cNvSpPr>
          <p:nvPr>
            <p:ph type="body" idx="1"/>
          </p:nvPr>
        </p:nvSpPr>
        <p:spPr>
          <a:xfrm>
            <a:off x="533499" y="1939627"/>
            <a:ext cx="23583801" cy="1036564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First calculate phase remainder:</a:t>
            </a:r>
          </a:p>
          <a:p>
            <a:endParaRPr dirty="0"/>
          </a:p>
          <a:p>
            <a:pPr>
              <a:spcBef>
                <a:spcPts val="4900"/>
              </a:spcBef>
            </a:pPr>
            <a:r>
              <a:rPr dirty="0"/>
              <a:t>Then use remainder to calculate </a:t>
            </a:r>
            <a:r>
              <a:rPr dirty="0">
                <a:solidFill>
                  <a:srgbClr val="3D46A6"/>
                </a:solidFill>
              </a:rPr>
              <a:t>deviation from bin </a:t>
            </a:r>
            <a:r>
              <a:rPr dirty="0" err="1">
                <a:solidFill>
                  <a:srgbClr val="3D46A6"/>
                </a:solidFill>
              </a:rPr>
              <a:t>centre</a:t>
            </a:r>
            <a:r>
              <a:rPr dirty="0">
                <a:solidFill>
                  <a:srgbClr val="3D46A6"/>
                </a:solidFill>
              </a:rPr>
              <a:t> frequency</a:t>
            </a:r>
            <a:r>
              <a:rPr dirty="0"/>
              <a:t>:</a:t>
            </a:r>
          </a:p>
          <a:p>
            <a:pPr lvl="1"/>
            <a:r>
              <a:rPr lang="en-GB" dirty="0"/>
              <a:t>S</a:t>
            </a:r>
            <a:r>
              <a:rPr dirty="0" err="1"/>
              <a:t>hould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wrap</a:t>
            </a:r>
            <a:r>
              <a:rPr dirty="0"/>
              <a:t> phase to be between -π and π (i.e. </a:t>
            </a:r>
            <a:r>
              <a:rPr dirty="0">
                <a:solidFill>
                  <a:srgbClr val="3D46A6"/>
                </a:solidFill>
              </a:rPr>
              <a:t>principal argument</a:t>
            </a:r>
            <a:r>
              <a:rPr dirty="0"/>
              <a:t>)</a:t>
            </a:r>
          </a:p>
          <a:p>
            <a:pPr lvl="1"/>
            <a:endParaRPr dirty="0"/>
          </a:p>
          <a:p>
            <a:pPr lvl="1"/>
            <a:endParaRPr dirty="0"/>
          </a:p>
          <a:p>
            <a:r>
              <a:rPr dirty="0"/>
              <a:t>Finally, rearrange to get </a:t>
            </a:r>
            <a:r>
              <a:rPr dirty="0">
                <a:solidFill>
                  <a:srgbClr val="3D46A6"/>
                </a:solidFill>
              </a:rPr>
              <a:t>exact frequency</a:t>
            </a:r>
            <a:r>
              <a:rPr dirty="0"/>
              <a:t> of our sine wave:</a:t>
            </a:r>
          </a:p>
          <a:p>
            <a:endParaRPr dirty="0"/>
          </a:p>
          <a:p>
            <a:pPr lvl="1">
              <a:spcBef>
                <a:spcPts val="3600"/>
              </a:spcBef>
            </a:pPr>
            <a:r>
              <a:rPr dirty="0"/>
              <a:t>We could also calculate in terms of (fractional) FFT </a:t>
            </a:r>
            <a:r>
              <a:rPr dirty="0">
                <a:solidFill>
                  <a:srgbClr val="3D46A6"/>
                </a:solidFill>
              </a:rPr>
              <a:t>bins</a:t>
            </a:r>
          </a:p>
          <a:p>
            <a:pPr lvl="2"/>
            <a:r>
              <a:rPr dirty="0"/>
              <a:t>Use the fact that </a:t>
            </a:r>
            <a:r>
              <a:rPr dirty="0">
                <a:solidFill>
                  <a:srgbClr val="3D46A6"/>
                </a:solidFill>
              </a:rPr>
              <a:t>bins are spaced 2</a:t>
            </a:r>
            <a:r>
              <a:rPr i="1" dirty="0">
                <a:solidFill>
                  <a:srgbClr val="3D46A6"/>
                </a:solidFill>
              </a:rPr>
              <a:t>π</a:t>
            </a:r>
            <a:r>
              <a:rPr dirty="0">
                <a:solidFill>
                  <a:srgbClr val="3D46A6"/>
                </a:solidFill>
              </a:rPr>
              <a:t>/</a:t>
            </a:r>
            <a:r>
              <a:rPr i="1" dirty="0">
                <a:solidFill>
                  <a:srgbClr val="3D46A6"/>
                </a:solidFill>
              </a:rPr>
              <a:t>N</a:t>
            </a:r>
            <a:r>
              <a:rPr dirty="0"/>
              <a:t> apart in frequency</a:t>
            </a:r>
          </a:p>
        </p:txBody>
      </p:sp>
      <p:sp>
        <p:nvSpPr>
          <p:cNvPr id="497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842" y="1837671"/>
            <a:ext cx="80010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08" y="6165850"/>
            <a:ext cx="5715001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99" y="11247751"/>
            <a:ext cx="57658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158" y="8462325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4" name="Group"/>
          <p:cNvGrpSpPr/>
          <p:nvPr/>
        </p:nvGrpSpPr>
        <p:grpSpPr>
          <a:xfrm>
            <a:off x="12098528" y="1979911"/>
            <a:ext cx="6893511" cy="2294807"/>
            <a:chOff x="0" y="0"/>
            <a:chExt cx="6893510" cy="2294806"/>
          </a:xfrm>
        </p:grpSpPr>
        <p:sp>
          <p:nvSpPr>
            <p:cNvPr id="502" name="Rectangle"/>
            <p:cNvSpPr/>
            <p:nvPr/>
          </p:nvSpPr>
          <p:spPr>
            <a:xfrm>
              <a:off x="2734819" y="0"/>
              <a:ext cx="4158692" cy="922712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3" name="measured phase values from  bin k on two successive hops"/>
            <p:cNvSpPr txBox="1"/>
            <p:nvPr/>
          </p:nvSpPr>
          <p:spPr>
            <a:xfrm>
              <a:off x="0" y="1162170"/>
              <a:ext cx="6064073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t>measured </a:t>
              </a:r>
              <a:r>
                <a:rPr b="1">
                  <a:solidFill>
                    <a:srgbClr val="0433FF"/>
                  </a:solidFill>
                </a:rPr>
                <a:t>phase values</a:t>
              </a:r>
              <a:r>
                <a:t> from </a:t>
              </a:r>
              <a:br/>
              <a:r>
                <a:t>bin </a:t>
              </a:r>
              <a:r>
                <a:rPr i="1"/>
                <a:t>k</a:t>
              </a:r>
              <a:r>
                <a:t> on </a:t>
              </a:r>
              <a:r>
                <a:rPr b="1">
                  <a:solidFill>
                    <a:srgbClr val="0433FF"/>
                  </a:solidFill>
                </a:rPr>
                <a:t>two successive hops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18895505" y="1725911"/>
            <a:ext cx="5145203" cy="2548807"/>
            <a:chOff x="0" y="0"/>
            <a:chExt cx="5145201" cy="2548806"/>
          </a:xfrm>
        </p:grpSpPr>
        <p:sp>
          <p:nvSpPr>
            <p:cNvPr id="505" name="centre frequency of bin k…"/>
            <p:cNvSpPr txBox="1"/>
            <p:nvPr/>
          </p:nvSpPr>
          <p:spPr>
            <a:xfrm>
              <a:off x="0" y="1416170"/>
              <a:ext cx="5145202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942192"/>
                  </a:solidFill>
                </a:rPr>
                <a:t>centre frequency</a:t>
              </a:r>
              <a:r>
                <a:t> of bin </a:t>
              </a:r>
              <a:r>
                <a:rPr i="1"/>
                <a:t>k</a:t>
              </a:r>
            </a:p>
            <a:p>
              <a:pPr algn="l">
                <a:defRPr sz="3400" b="0"/>
              </a:pPr>
              <a:r>
                <a:t>multiplied by the </a:t>
              </a:r>
              <a:r>
                <a:rPr b="1">
                  <a:solidFill>
                    <a:srgbClr val="942192"/>
                  </a:solidFill>
                </a:rPr>
                <a:t>hop size</a:t>
              </a:r>
            </a:p>
          </p:txBody>
        </p:sp>
        <p:sp>
          <p:nvSpPr>
            <p:cNvPr id="506" name="Rectangle"/>
            <p:cNvSpPr/>
            <p:nvPr/>
          </p:nvSpPr>
          <p:spPr>
            <a:xfrm>
              <a:off x="662241" y="0"/>
              <a:ext cx="1577120" cy="1345980"/>
            </a:xfrm>
            <a:prstGeom prst="rect">
              <a:avLst/>
            </a:prstGeom>
            <a:noFill/>
            <a:ln w="88900" cap="flat">
              <a:solidFill>
                <a:srgbClr val="9421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8127999" y="6816483"/>
            <a:ext cx="12205503" cy="704770"/>
            <a:chOff x="0" y="0"/>
            <a:chExt cx="12205501" cy="704769"/>
          </a:xfrm>
        </p:grpSpPr>
        <p:sp>
          <p:nvSpPr>
            <p:cNvPr id="508" name="Line"/>
            <p:cNvSpPr/>
            <p:nvPr/>
          </p:nvSpPr>
          <p:spPr>
            <a:xfrm>
              <a:off x="0" y="422516"/>
              <a:ext cx="783630" cy="1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9" name="centre frequency of bin k (= 2πk/N)"/>
            <p:cNvSpPr txBox="1"/>
            <p:nvPr/>
          </p:nvSpPr>
          <p:spPr>
            <a:xfrm>
              <a:off x="5077905" y="-1"/>
              <a:ext cx="7127597" cy="61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008F00"/>
                  </a:solidFill>
                </a:rPr>
                <a:t>centre frequency of bin </a:t>
              </a:r>
              <a:r>
                <a:rPr b="1" i="1">
                  <a:solidFill>
                    <a:srgbClr val="008F00"/>
                  </a:solidFill>
                </a:rPr>
                <a:t>k</a:t>
              </a:r>
              <a:r>
                <a:rPr i="1"/>
                <a:t> </a:t>
              </a:r>
              <a:r>
                <a:t>(= 2</a:t>
              </a:r>
              <a:r>
                <a:rPr i="1"/>
                <a:t>πk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  <p:sp>
          <p:nvSpPr>
            <p:cNvPr id="520" name="Connection Line"/>
            <p:cNvSpPr/>
            <p:nvPr/>
          </p:nvSpPr>
          <p:spPr>
            <a:xfrm>
              <a:off x="977635" y="396554"/>
              <a:ext cx="3950296" cy="308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24" extrusionOk="0">
                  <a:moveTo>
                    <a:pt x="21600" y="5197"/>
                  </a:moveTo>
                  <a:cubicBezTo>
                    <a:pt x="12969" y="21600"/>
                    <a:pt x="5769" y="19868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13207999" y="11247751"/>
            <a:ext cx="7163046" cy="1143001"/>
            <a:chOff x="0" y="0"/>
            <a:chExt cx="7163044" cy="1143000"/>
          </a:xfrm>
        </p:grpSpPr>
        <p:pic>
          <p:nvPicPr>
            <p:cNvPr id="5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44" y="0"/>
              <a:ext cx="5803901" cy="114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3" name="Line"/>
            <p:cNvSpPr/>
            <p:nvPr/>
          </p:nvSpPr>
          <p:spPr>
            <a:xfrm>
              <a:off x="0" y="626748"/>
              <a:ext cx="1048045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1848508" y="11270945"/>
            <a:ext cx="6137808" cy="1105511"/>
            <a:chOff x="0" y="0"/>
            <a:chExt cx="6137807" cy="1105509"/>
          </a:xfrm>
        </p:grpSpPr>
        <p:sp>
          <p:nvSpPr>
            <p:cNvPr id="515" name="Line"/>
            <p:cNvSpPr/>
            <p:nvPr/>
          </p:nvSpPr>
          <p:spPr>
            <a:xfrm>
              <a:off x="5212691" y="1022654"/>
              <a:ext cx="925117" cy="1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6" name="fractional bin number…"/>
            <p:cNvSpPr txBox="1"/>
            <p:nvPr/>
          </p:nvSpPr>
          <p:spPr>
            <a:xfrm>
              <a:off x="0" y="-1"/>
              <a:ext cx="4209492" cy="1105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fractional bin number</a:t>
              </a:r>
            </a:p>
            <a:p>
              <a:pPr algn="l">
                <a:defRPr sz="3400" b="0"/>
              </a:pPr>
              <a:r>
                <a:t>of the sine wave</a:t>
              </a:r>
            </a:p>
          </p:txBody>
        </p:sp>
        <p:sp>
          <p:nvSpPr>
            <p:cNvPr id="517" name="Line"/>
            <p:cNvSpPr/>
            <p:nvPr/>
          </p:nvSpPr>
          <p:spPr>
            <a:xfrm>
              <a:off x="4298291" y="514654"/>
              <a:ext cx="775694" cy="454919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1" build="p" bldLvl="5" animBg="1" advAuto="0"/>
      <p:bldP spid="498" grpId="2" animBg="1" advAuto="0"/>
      <p:bldP spid="499" grpId="5" animBg="1" advAuto="0"/>
      <p:bldP spid="500" grpId="8" animBg="1" advAuto="0"/>
      <p:bldP spid="501" grpId="7" animBg="1" advAuto="0"/>
      <p:bldP spid="504" grpId="3" animBg="1" advAuto="0"/>
      <p:bldP spid="507" grpId="4" animBg="1" advAuto="0"/>
      <p:bldP spid="511" grpId="6" animBg="1" advAuto="0"/>
      <p:bldP spid="514" grpId="10" animBg="1" advAuto="0"/>
      <p:bldP spid="518" grpId="9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Effectively, we are predicting how far the phase ought to advance from one hop to the next, then comparing the actual measured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Effectively, we </a:t>
            </a:r>
            <a:r>
              <a:rPr dirty="0">
                <a:solidFill>
                  <a:srgbClr val="3D46A6"/>
                </a:solidFill>
              </a:rPr>
              <a:t>predict how far phase ought</a:t>
            </a:r>
            <a:br>
              <a:rPr dirty="0">
                <a:solidFill>
                  <a:srgbClr val="3D46A6"/>
                </a:solidFill>
              </a:rPr>
            </a:br>
            <a:r>
              <a:rPr dirty="0">
                <a:solidFill>
                  <a:srgbClr val="3D46A6"/>
                </a:solidFill>
              </a:rPr>
              <a:t>to advance</a:t>
            </a:r>
            <a:r>
              <a:rPr dirty="0"/>
              <a:t> from one hop to next, then </a:t>
            </a:r>
            <a:r>
              <a:rPr dirty="0" err="1"/>
              <a:t>compar</a:t>
            </a:r>
            <a:r>
              <a:rPr lang="en-GB" dirty="0"/>
              <a:t>e</a:t>
            </a:r>
            <a:br>
              <a:rPr dirty="0"/>
            </a:br>
            <a:r>
              <a:rPr dirty="0"/>
              <a:t>actual measured values</a:t>
            </a:r>
          </a:p>
          <a:p>
            <a:pPr lvl="1"/>
            <a:r>
              <a:rPr dirty="0"/>
              <a:t>Phase advancing farther means </a:t>
            </a:r>
            <a:r>
              <a:rPr dirty="0">
                <a:solidFill>
                  <a:srgbClr val="3D46A6"/>
                </a:solidFill>
              </a:rPr>
              <a:t>higher frequency</a:t>
            </a:r>
            <a:br>
              <a:rPr dirty="0"/>
            </a:br>
            <a:r>
              <a:rPr dirty="0"/>
              <a:t>(compared to bin frequency)</a:t>
            </a:r>
          </a:p>
          <a:p>
            <a:pPr lvl="1"/>
            <a:r>
              <a:rPr dirty="0"/>
              <a:t>Phase advancing less far means a </a:t>
            </a:r>
            <a:r>
              <a:rPr dirty="0">
                <a:solidFill>
                  <a:srgbClr val="3D46A6"/>
                </a:solidFill>
              </a:rPr>
              <a:t>lower frequency</a:t>
            </a:r>
          </a:p>
          <a:p>
            <a:r>
              <a:rPr dirty="0"/>
              <a:t>What do we need to implement this in code?</a:t>
            </a:r>
          </a:p>
          <a:p>
            <a:pPr lvl="1"/>
            <a:r>
              <a:rPr dirty="0"/>
              <a:t>A </a:t>
            </a:r>
            <a:r>
              <a:rPr dirty="0">
                <a:solidFill>
                  <a:srgbClr val="3D46A6"/>
                </a:solidFill>
              </a:rPr>
              <a:t>global</a:t>
            </a: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static</a:t>
            </a:r>
            <a:r>
              <a:rPr dirty="0"/>
              <a:t>) variable to hold </a:t>
            </a:r>
            <a:r>
              <a:rPr dirty="0">
                <a:solidFill>
                  <a:srgbClr val="3D46A6"/>
                </a:solidFill>
              </a:rPr>
              <a:t>phase of each bin</a:t>
            </a:r>
          </a:p>
          <a:p>
            <a:pPr lvl="2"/>
            <a:r>
              <a:rPr dirty="0"/>
              <a:t>Saving each bin implies an </a:t>
            </a:r>
            <a:r>
              <a:rPr dirty="0">
                <a:solidFill>
                  <a:srgbClr val="3D46A6"/>
                </a:solidFill>
              </a:rPr>
              <a:t>array</a:t>
            </a:r>
          </a:p>
          <a:p>
            <a:pPr lvl="2"/>
            <a:r>
              <a:rPr lang="en-GB" dirty="0"/>
              <a:t>S</a:t>
            </a:r>
            <a:r>
              <a:rPr dirty="0" err="1"/>
              <a:t>imilar</a:t>
            </a:r>
            <a:r>
              <a:rPr dirty="0"/>
              <a:t> to saving previous values of </a:t>
            </a:r>
            <a:r>
              <a:rPr i="1" dirty="0"/>
              <a:t>x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or </a:t>
            </a:r>
            <a:r>
              <a:rPr i="1" dirty="0"/>
              <a:t>y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for a filter</a:t>
            </a:r>
          </a:p>
          <a:p>
            <a:pPr lvl="1"/>
            <a:r>
              <a:rPr dirty="0"/>
              <a:t>A function to </a:t>
            </a:r>
            <a:r>
              <a:rPr dirty="0">
                <a:solidFill>
                  <a:srgbClr val="3D46A6"/>
                </a:solidFill>
              </a:rPr>
              <a:t>wrap phase</a:t>
            </a:r>
            <a:r>
              <a:rPr dirty="0"/>
              <a:t> to range -π to π</a:t>
            </a:r>
          </a:p>
          <a:p>
            <a:pPr lvl="1"/>
            <a:r>
              <a:rPr dirty="0"/>
              <a:t>Implement calculations inside our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function</a:t>
            </a:r>
          </a:p>
          <a:p>
            <a:pPr lvl="2"/>
            <a:r>
              <a:rPr dirty="0"/>
              <a:t>Write a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 iterating across each bin</a:t>
            </a:r>
          </a:p>
        </p:txBody>
      </p:sp>
      <p:sp>
        <p:nvSpPr>
          <p:cNvPr id="523" name="Reconstructing exact frequency: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code</a:t>
            </a:r>
          </a:p>
        </p:txBody>
      </p:sp>
      <p:sp>
        <p:nvSpPr>
          <p:cNvPr id="524" name="y"/>
          <p:cNvSpPr txBox="1"/>
          <p:nvPr/>
        </p:nvSpPr>
        <p:spPr>
          <a:xfrm>
            <a:off x="19954516" y="2218908"/>
            <a:ext cx="30480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y</a:t>
            </a:r>
          </a:p>
        </p:txBody>
      </p:sp>
      <p:sp>
        <p:nvSpPr>
          <p:cNvPr id="525" name="Line"/>
          <p:cNvSpPr/>
          <p:nvPr/>
        </p:nvSpPr>
        <p:spPr>
          <a:xfrm>
            <a:off x="16866854" y="5210778"/>
            <a:ext cx="6067212" cy="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6" name="Line"/>
          <p:cNvSpPr/>
          <p:nvPr/>
        </p:nvSpPr>
        <p:spPr>
          <a:xfrm flipV="1">
            <a:off x="19900459" y="2177172"/>
            <a:ext cx="2" cy="606721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7" name="Circle"/>
          <p:cNvSpPr/>
          <p:nvPr/>
        </p:nvSpPr>
        <p:spPr>
          <a:xfrm>
            <a:off x="18131530" y="3440232"/>
            <a:ext cx="3525283" cy="3525284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530" name="Group"/>
          <p:cNvGrpSpPr/>
          <p:nvPr/>
        </p:nvGrpSpPr>
        <p:grpSpPr>
          <a:xfrm>
            <a:off x="18113829" y="5210776"/>
            <a:ext cx="3552331" cy="15811"/>
            <a:chOff x="0" y="732962"/>
            <a:chExt cx="3552329" cy="15810"/>
          </a:xfrm>
        </p:grpSpPr>
        <p:sp>
          <p:nvSpPr>
            <p:cNvPr id="528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531" name="Line"/>
          <p:cNvSpPr/>
          <p:nvPr/>
        </p:nvSpPr>
        <p:spPr>
          <a:xfrm flipH="1">
            <a:off x="19201339" y="2750123"/>
            <a:ext cx="1641714" cy="52476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2" name="Line"/>
          <p:cNvSpPr/>
          <p:nvPr/>
        </p:nvSpPr>
        <p:spPr>
          <a:xfrm>
            <a:off x="19079764" y="3637532"/>
            <a:ext cx="801741" cy="1589099"/>
          </a:xfrm>
          <a:prstGeom prst="line">
            <a:avLst/>
          </a:prstGeom>
          <a:ln w="76200">
            <a:solidFill>
              <a:srgbClr val="929292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3" name="prediction"/>
          <p:cNvSpPr txBox="1"/>
          <p:nvPr/>
        </p:nvSpPr>
        <p:spPr>
          <a:xfrm>
            <a:off x="21073647" y="2255077"/>
            <a:ext cx="2155242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prediction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0">
                                      <p:cBhvr>
                                        <p:cTn id="18" dur="3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1" build="p" bldLvl="5" animBg="1" advAuto="0"/>
      <p:bldP spid="530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ask: in fft-sine, write the code to work out the exact frequency of each bi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</a:t>
            </a:r>
            <a:r>
              <a:rPr lang="en-GB" dirty="0"/>
              <a:t>W</a:t>
            </a:r>
            <a:r>
              <a:rPr dirty="0"/>
              <a:t>rite code to work out exact frequency of each bin</a:t>
            </a:r>
          </a:p>
          <a:p>
            <a:pPr lvl="1"/>
            <a:r>
              <a:rPr dirty="0"/>
              <a:t>Implement these formulas:</a:t>
            </a:r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/>
              <a:t>Remember you will need a </a:t>
            </a:r>
            <a:r>
              <a:rPr dirty="0">
                <a:solidFill>
                  <a:srgbClr val="3D46A6"/>
                </a:solidFill>
              </a:rPr>
              <a:t>global or static array</a:t>
            </a:r>
            <a:r>
              <a:rPr dirty="0"/>
              <a:t> to hold </a:t>
            </a:r>
            <a:r>
              <a:rPr dirty="0">
                <a:solidFill>
                  <a:srgbClr val="3D46A6"/>
                </a:solidFill>
              </a:rPr>
              <a:t>previous phases</a:t>
            </a:r>
          </a:p>
          <a:p>
            <a:pPr lvl="1"/>
            <a:r>
              <a:rPr lang="en-GB" dirty="0"/>
              <a:t>S</a:t>
            </a:r>
            <a:r>
              <a:rPr dirty="0" err="1"/>
              <a:t>ame</a:t>
            </a:r>
            <a:r>
              <a:rPr dirty="0"/>
              <a:t> formula can apply to every bin regardless of magnitude</a:t>
            </a:r>
          </a:p>
          <a:p>
            <a:pPr lvl="2"/>
            <a:r>
              <a:rPr dirty="0"/>
              <a:t>In practice, we only look at the first half of bins because the DFT is conjugate symmetric</a:t>
            </a:r>
          </a:p>
        </p:txBody>
      </p:sp>
      <p:sp>
        <p:nvSpPr>
          <p:cNvPr id="537" name="Reconstructing exact frequency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task</a:t>
            </a:r>
          </a:p>
        </p:txBody>
      </p:sp>
      <p:pic>
        <p:nvPicPr>
          <p:cNvPr id="5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9" y="3615671"/>
            <a:ext cx="8001001" cy="1104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3" name="Group"/>
          <p:cNvGrpSpPr/>
          <p:nvPr/>
        </p:nvGrpSpPr>
        <p:grpSpPr>
          <a:xfrm>
            <a:off x="4494617" y="4622800"/>
            <a:ext cx="4424681" cy="2012900"/>
            <a:chOff x="0" y="0"/>
            <a:chExt cx="4424680" cy="2012899"/>
          </a:xfrm>
        </p:grpSpPr>
        <p:sp>
          <p:nvSpPr>
            <p:cNvPr id="539" name="Line"/>
            <p:cNvSpPr/>
            <p:nvPr/>
          </p:nvSpPr>
          <p:spPr>
            <a:xfrm flipV="1">
              <a:off x="33045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0" name="bin phase  this hop"/>
            <p:cNvSpPr txBox="1"/>
            <p:nvPr/>
          </p:nvSpPr>
          <p:spPr>
            <a:xfrm>
              <a:off x="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this hop</a:t>
              </a:r>
            </a:p>
          </p:txBody>
        </p:sp>
        <p:sp>
          <p:nvSpPr>
            <p:cNvPr id="541" name="Line"/>
            <p:cNvSpPr/>
            <p:nvPr/>
          </p:nvSpPr>
          <p:spPr>
            <a:xfrm flipV="1">
              <a:off x="11201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2" name="bin phase  last hop"/>
            <p:cNvSpPr txBox="1"/>
            <p:nvPr/>
          </p:nvSpPr>
          <p:spPr>
            <a:xfrm>
              <a:off x="218440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last hop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9596180" y="4859018"/>
            <a:ext cx="1028701" cy="1918853"/>
            <a:chOff x="0" y="0"/>
            <a:chExt cx="1028700" cy="1918852"/>
          </a:xfrm>
        </p:grpSpPr>
        <p:sp>
          <p:nvSpPr>
            <p:cNvPr id="544" name="Line"/>
            <p:cNvSpPr/>
            <p:nvPr/>
          </p:nvSpPr>
          <p:spPr>
            <a:xfrm flipV="1">
              <a:off x="570309" y="0"/>
              <a:ext cx="198041" cy="707655"/>
            </a:xfrm>
            <a:prstGeom prst="line">
              <a:avLst/>
            </a:prstGeom>
            <a:noFill/>
            <a:ln w="76200" cap="flat">
              <a:solidFill>
                <a:srgbClr val="9437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5" name="FFT…"/>
            <p:cNvSpPr txBox="1"/>
            <p:nvPr/>
          </p:nvSpPr>
          <p:spPr>
            <a:xfrm>
              <a:off x="-1" y="737853"/>
              <a:ext cx="102870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FFT </a:t>
              </a:r>
            </a:p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size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0618530" y="4097018"/>
            <a:ext cx="1704391" cy="2706253"/>
            <a:chOff x="0" y="0"/>
            <a:chExt cx="1704390" cy="2706251"/>
          </a:xfrm>
        </p:grpSpPr>
        <p:sp>
          <p:nvSpPr>
            <p:cNvPr id="547" name="Line"/>
            <p:cNvSpPr/>
            <p:nvPr/>
          </p:nvSpPr>
          <p:spPr>
            <a:xfrm flipH="1" flipV="1">
              <a:off x="0" y="-1"/>
              <a:ext cx="727076" cy="1489797"/>
            </a:xfrm>
            <a:prstGeom prst="line">
              <a:avLst/>
            </a:prstGeom>
            <a:noFill/>
            <a:ln w="762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8" name="bin…"/>
            <p:cNvSpPr txBox="1"/>
            <p:nvPr/>
          </p:nvSpPr>
          <p:spPr>
            <a:xfrm>
              <a:off x="22808" y="1525253"/>
              <a:ext cx="168158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bin</a:t>
              </a:r>
            </a:p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number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1050330" y="4097018"/>
            <a:ext cx="2330226" cy="1438412"/>
            <a:chOff x="0" y="0"/>
            <a:chExt cx="2330225" cy="1438410"/>
          </a:xfrm>
        </p:grpSpPr>
        <p:sp>
          <p:nvSpPr>
            <p:cNvPr id="550" name="Line"/>
            <p:cNvSpPr/>
            <p:nvPr/>
          </p:nvSpPr>
          <p:spPr>
            <a:xfrm flipH="1" flipV="1">
              <a:off x="0" y="0"/>
              <a:ext cx="558503" cy="816398"/>
            </a:xfrm>
            <a:prstGeom prst="line">
              <a:avLst/>
            </a:prstGeom>
            <a:noFill/>
            <a:ln w="76200" cap="flat">
              <a:solidFill>
                <a:srgbClr val="0096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1" name="hop size"/>
            <p:cNvSpPr txBox="1"/>
            <p:nvPr/>
          </p:nvSpPr>
          <p:spPr>
            <a:xfrm>
              <a:off x="505997" y="803511"/>
              <a:ext cx="1824229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rgbClr val="0096FF"/>
                  </a:solidFill>
                </a:defRPr>
              </a:lvl1pPr>
            </a:lstStyle>
            <a:p>
              <a:r>
                <a:t>hop size</a:t>
              </a:r>
            </a:p>
          </p:txBody>
        </p:sp>
      </p:grpSp>
      <p:pic>
        <p:nvPicPr>
          <p:cNvPr id="5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541" y="3602971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6" name="Group"/>
          <p:cNvGrpSpPr/>
          <p:nvPr/>
        </p:nvGrpSpPr>
        <p:grpSpPr>
          <a:xfrm>
            <a:off x="14030774" y="4122418"/>
            <a:ext cx="3132312" cy="2604653"/>
            <a:chOff x="0" y="0"/>
            <a:chExt cx="3132311" cy="2604652"/>
          </a:xfrm>
        </p:grpSpPr>
        <p:sp>
          <p:nvSpPr>
            <p:cNvPr id="554" name="Line"/>
            <p:cNvSpPr/>
            <p:nvPr/>
          </p:nvSpPr>
          <p:spPr>
            <a:xfrm flipV="1">
              <a:off x="2277355" y="-1"/>
              <a:ext cx="1" cy="145570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5" name="wrapPhase()…"/>
            <p:cNvSpPr txBox="1"/>
            <p:nvPr/>
          </p:nvSpPr>
          <p:spPr>
            <a:xfrm>
              <a:off x="-1" y="1423653"/>
              <a:ext cx="3132313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wrapPhase()</a:t>
              </a:r>
            </a:p>
            <a:p>
              <a:pPr>
                <a:defRPr sz="3600" b="0"/>
              </a:pPr>
              <a:r>
                <a:t>written for you</a:t>
              </a: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17283261" y="4655818"/>
            <a:ext cx="4298138" cy="2151581"/>
            <a:chOff x="0" y="0"/>
            <a:chExt cx="4298137" cy="2151579"/>
          </a:xfrm>
        </p:grpSpPr>
        <p:sp>
          <p:nvSpPr>
            <p:cNvPr id="557" name="Line"/>
            <p:cNvSpPr/>
            <p:nvPr/>
          </p:nvSpPr>
          <p:spPr>
            <a:xfrm flipV="1">
              <a:off x="2149069" y="-1"/>
              <a:ext cx="1" cy="879612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8" name="bin centre frequency…"/>
            <p:cNvSpPr txBox="1"/>
            <p:nvPr/>
          </p:nvSpPr>
          <p:spPr>
            <a:xfrm>
              <a:off x="-1" y="970581"/>
              <a:ext cx="4298139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bin centre frequency</a:t>
              </a:r>
            </a:p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(2π</a:t>
              </a:r>
              <a:r>
                <a:rPr i="1"/>
                <a:t>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build="p" bldLvl="5" animBg="1" advAuto="0"/>
      <p:bldP spid="543" grpId="2" animBg="1" advAuto="0"/>
      <p:bldP spid="546" grpId="3" animBg="1" advAuto="0"/>
      <p:bldP spid="549" grpId="4" animBg="1" advAuto="0"/>
      <p:bldP spid="552" grpId="5" animBg="1" advAuto="0"/>
      <p:bldP spid="556" grpId="7" animBg="1" advAuto="0"/>
      <p:bldP spid="559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he previous formulas gave us one frequency component for each bin…"/>
          <p:cNvSpPr txBox="1">
            <a:spLocks noGrp="1"/>
          </p:cNvSpPr>
          <p:nvPr>
            <p:ph type="body" idx="1"/>
          </p:nvPr>
        </p:nvSpPr>
        <p:spPr>
          <a:xfrm>
            <a:off x="1228725" y="2957512"/>
            <a:ext cx="22888575" cy="93477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GB" dirty="0"/>
              <a:t>P</a:t>
            </a:r>
            <a:r>
              <a:rPr dirty="0" err="1"/>
              <a:t>revious</a:t>
            </a:r>
            <a:r>
              <a:rPr dirty="0"/>
              <a:t> formulas gave us </a:t>
            </a:r>
            <a:r>
              <a:rPr dirty="0">
                <a:solidFill>
                  <a:srgbClr val="3D46A6"/>
                </a:solidFill>
              </a:rPr>
              <a:t>one frequency component for each bin</a:t>
            </a:r>
          </a:p>
          <a:p>
            <a:pPr lvl="1"/>
            <a:r>
              <a:rPr dirty="0"/>
              <a:t>FFT of size </a:t>
            </a:r>
            <a:r>
              <a:rPr i="1" dirty="0"/>
              <a:t>N</a:t>
            </a:r>
            <a:r>
              <a:rPr dirty="0"/>
              <a:t> has (</a:t>
            </a:r>
            <a:r>
              <a:rPr i="1" dirty="0"/>
              <a:t>N</a:t>
            </a:r>
            <a:r>
              <a:rPr dirty="0"/>
              <a:t>/2+1) unique bins after accounting for symmetry</a:t>
            </a:r>
          </a:p>
          <a:p>
            <a:pPr lvl="1"/>
            <a:r>
              <a:rPr dirty="0"/>
              <a:t>Tells us maximum number of frequency components we can represent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rPr lang="en-GB" dirty="0"/>
              <a:t>N time-domain samples ↔︎ N frequency-domain bins</a:t>
            </a:r>
          </a:p>
          <a:p>
            <a:r>
              <a:rPr lang="en-GB" dirty="0"/>
              <a:t>L</a:t>
            </a:r>
            <a:r>
              <a:rPr dirty="0" err="1">
                <a:solidFill>
                  <a:srgbClr val="3D46A6"/>
                </a:solidFill>
              </a:rPr>
              <a:t>arger</a:t>
            </a:r>
            <a:r>
              <a:rPr dirty="0">
                <a:solidFill>
                  <a:srgbClr val="3D46A6"/>
                </a:solidFill>
              </a:rPr>
              <a:t> FFT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lang="en-GB" dirty="0">
                <a:solidFill>
                  <a:srgbClr val="3D46A6"/>
                </a:solidFill>
                <a:sym typeface="Wingdings" panose="05000000000000000000" pitchFamily="2" charset="2"/>
              </a:rPr>
              <a:t></a:t>
            </a:r>
            <a:r>
              <a:rPr dirty="0">
                <a:solidFill>
                  <a:srgbClr val="3D46A6"/>
                </a:solidFill>
              </a:rPr>
              <a:t> greater frequency resolution</a:t>
            </a:r>
          </a:p>
          <a:p>
            <a:pPr lvl="1"/>
            <a:r>
              <a:rPr dirty="0"/>
              <a:t>Bins spaced more closely together in frequency: 2π</a:t>
            </a:r>
            <a:r>
              <a:rPr i="1" dirty="0"/>
              <a:t>k</a:t>
            </a:r>
            <a:r>
              <a:rPr dirty="0"/>
              <a:t>/</a:t>
            </a:r>
            <a:r>
              <a:rPr i="1" dirty="0"/>
              <a:t>N</a:t>
            </a:r>
          </a:p>
          <a:p>
            <a:pPr lvl="1"/>
            <a:r>
              <a:rPr dirty="0"/>
              <a:t>Easier to resolve two closely-spaced frequency components of signal</a:t>
            </a:r>
          </a:p>
          <a:p>
            <a:r>
              <a:rPr lang="en-GB" dirty="0"/>
              <a:t>Trade off:</a:t>
            </a:r>
          </a:p>
          <a:p>
            <a:pPr lvl="1"/>
            <a:r>
              <a:rPr lang="en-GB" dirty="0"/>
              <a:t>Fundamental mathematical limitations</a:t>
            </a:r>
          </a:p>
          <a:p>
            <a:pPr lvl="1"/>
            <a:r>
              <a:rPr dirty="0"/>
              <a:t>Resolving </a:t>
            </a:r>
            <a:r>
              <a:rPr dirty="0">
                <a:solidFill>
                  <a:srgbClr val="3D46A6"/>
                </a:solidFill>
              </a:rPr>
              <a:t>short transient events</a:t>
            </a:r>
            <a:r>
              <a:rPr dirty="0"/>
              <a:t> within long time window is difficult</a:t>
            </a:r>
          </a:p>
        </p:txBody>
      </p:sp>
      <p:sp>
        <p:nvSpPr>
          <p:cNvPr id="563" name="Choosing an FFT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an FFT size</a:t>
            </a:r>
          </a:p>
        </p:txBody>
      </p:sp>
      <p:sp>
        <p:nvSpPr>
          <p:cNvPr id="564" name="Poor time resolution"/>
          <p:cNvSpPr txBox="1"/>
          <p:nvPr/>
        </p:nvSpPr>
        <p:spPr>
          <a:xfrm>
            <a:off x="4948291" y="8958264"/>
            <a:ext cx="9957855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rPr dirty="0"/>
              <a:t>Poor time resolution</a:t>
            </a:r>
            <a:r>
              <a:rPr lang="en-GB" dirty="0"/>
              <a:t>, long latency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1" build="p" bldLvl="5" animBg="1" advAuto="0"/>
      <p:bldP spid="564" grpId="2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Microsoft Office PowerPoint</Application>
  <PresentationFormat>Custom</PresentationFormat>
  <Paragraphs>220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Courier</vt:lpstr>
      <vt:lpstr>Gill Sans</vt:lpstr>
      <vt:lpstr>Helvetica</vt:lpstr>
      <vt:lpstr>Helvetica Neue</vt:lpstr>
      <vt:lpstr>Helvetica Neue Light</vt:lpstr>
      <vt:lpstr>Helvetica Neue Medium</vt:lpstr>
      <vt:lpstr>Menlo Regular</vt:lpstr>
      <vt:lpstr>White</vt:lpstr>
      <vt:lpstr>Phase vocoder, part 2</vt:lpstr>
      <vt:lpstr>Sine wave in the frequency domain</vt:lpstr>
      <vt:lpstr>Sine wave in the frequency domain</vt:lpstr>
      <vt:lpstr>Reconstructing exact frequency</vt:lpstr>
      <vt:lpstr>Reconstructing exact frequency</vt:lpstr>
      <vt:lpstr>Reconstructing exact frequency</vt:lpstr>
      <vt:lpstr>Reconstructing exact frequency: code</vt:lpstr>
      <vt:lpstr>Reconstructing exact frequency: task</vt:lpstr>
      <vt:lpstr>Choosing an FFT size</vt:lpstr>
      <vt:lpstr>Choosing a hop size</vt:lpstr>
      <vt:lpstr>Windowing</vt:lpstr>
      <vt:lpstr>Types of window function</vt:lpstr>
      <vt:lpstr>Effects of windowing</vt:lpstr>
      <vt:lpstr>Window spectra</vt:lpstr>
      <vt:lpstr>Coding a window</vt:lpstr>
      <vt:lpstr>Visualising effects of windowing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vocoder, part 2</dc:title>
  <cp:lastModifiedBy>Joshua Reiss</cp:lastModifiedBy>
  <cp:revision>8</cp:revision>
  <dcterms:modified xsi:type="dcterms:W3CDTF">2023-12-22T01:34:01Z</dcterms:modified>
</cp:coreProperties>
</file>