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6" r:id="rId5"/>
    <p:sldId id="264" r:id="rId6"/>
    <p:sldId id="265" r:id="rId7"/>
    <p:sldId id="258" r:id="rId8"/>
    <p:sldId id="267" r:id="rId9"/>
    <p:sldId id="271" r:id="rId10"/>
    <p:sldId id="272" r:id="rId11"/>
    <p:sldId id="273" r:id="rId12"/>
    <p:sldId id="275" r:id="rId13"/>
    <p:sldId id="274" r:id="rId14"/>
    <p:sldId id="276" r:id="rId15"/>
    <p:sldId id="277" r:id="rId16"/>
    <p:sldId id="278" r:id="rId17"/>
    <p:sldId id="279" r:id="rId18"/>
    <p:sldId id="280" r:id="rId19"/>
    <p:sldId id="270" r:id="rId20"/>
    <p:sldId id="283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5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5CDB-8880-4FB9-1B4F-14482216F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16FC4-EA2B-2239-F3AD-2A0CF0BA3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3B757-E8D6-2BF5-49D2-0B1CCA25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D46D3-3190-D773-90E2-BFD8161B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64133-D014-A373-DDA5-1FC8EAC2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78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DE37-17F6-221A-3675-2F565651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02EC5-5C0C-D104-C2F0-B098AFACB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8836-6844-DC4B-B9B6-DDCDDD4A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4B4BC-86FF-33A2-36BE-71981675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30594-232C-D280-738C-D34C85E7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33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D9E4A-30ED-11AC-0844-E749BB446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B9578-9D48-E09B-2A52-D279C8B81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2207-9BA9-819D-2F98-415C2F63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C30F5-731F-22EE-BEEE-E95BA18A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4F27-AF13-FA0B-1472-3AF5F945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17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D052-ED44-B166-3CF4-93D971C3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96" y="56561"/>
            <a:ext cx="10335704" cy="8248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6224-A715-1086-37DE-59374EF6C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1131216"/>
            <a:ext cx="11792932" cy="5533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977F3-D645-DF60-5C41-892191F1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1BC12-7D90-5CB8-F34C-BA8444E7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CA167-92B6-7164-16E8-974A03E1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66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C74C-5BDE-2E11-710D-9A531666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21AA4-9B2B-F47C-4947-4189687C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D3129-B4B1-2F0E-DBE6-D2AFA6E2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87E1B-5673-7698-7662-2EFEC3AE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90080-DFA2-B5E4-35B5-DEA48E74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09D4-A256-95C2-9AAC-D5A7E15C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7999A-731D-552D-311B-6BF686B85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BE161-5B01-FD74-7DE8-DA5D1CEAD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8928D-4FB4-C1A4-D24E-CB962682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3E410-F4A0-8A34-4A20-1DD09065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AF194-F2BA-D790-D146-ED0C5881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97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C08A-64AB-1CD7-D646-60F2ABC3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079FD-0505-0D39-1428-5E331E06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197EA-5C25-AA1A-03A9-C7D91F398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00CE1-51F2-9CD9-9029-3BFA562AE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8683A-A18D-98F6-1573-85CEC3FF5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38C07-1C14-77C2-82CE-46192D74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55126-0F31-6100-5071-48405D2F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CCEE4-0AA9-F15B-ADAC-FE505F49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51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0B92-8B98-9371-C446-9BD6C095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18291-8A15-2887-8A77-0A19E4F2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EBE53-B873-27C9-C5D6-F1D3798D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12AD7-006B-28B8-C0CB-992D7EFA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02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A3F5D-BE7E-E75D-D5A8-985B3521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1DB81-209E-CED8-203F-4CD7E140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BFBC3-AA2F-F7A7-0D22-4538CBA8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75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61FE-C410-8AB2-EFC9-0066B1A8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3D21-123E-BBC8-C459-0807A77E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C6F01-D47F-898F-A5AA-43CBF83B1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7D5B4-F854-FA22-1274-AF5E0020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1D223-1FA0-FB9B-9C44-D265BD2E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4402B-2F38-A286-01B2-8565AC22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38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EDD2-A617-FCEC-8500-2AC1DC65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6812-112C-FAD9-437E-1EF0579CD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EE518-0A40-CDEE-7D30-C8A6DCE53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3B7AF-9F13-710E-A8B4-EF11A644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7ABCD-01F1-7D29-445C-B93F299F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C3BD5-7A88-AD22-51E5-5E9D50E7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17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72F7B-55C8-A857-D075-0FFC858A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317A9-B5EF-BC28-4C5E-9BEB9A6ED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DD8D7-6C11-02B2-6072-DB79E319D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6F367-2305-4E6C-9F9E-DC2F4BC41EF5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2D19-EC05-268A-44BD-8D3393568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0B3AB-651C-67F3-35CD-749C6125A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7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juce.com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juce.com/master/classGenericAudioProcessorEdito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E003-D46B-97A6-0DEF-4DB7F11B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46062"/>
          </a:xfrm>
        </p:spPr>
        <p:txBody>
          <a:bodyPr/>
          <a:lstStyle/>
          <a:p>
            <a:r>
              <a:rPr lang="en-GB" dirty="0"/>
              <a:t>Getting Started – Hello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E02C2-925A-69FC-1450-CCA3FD855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800" dirty="0"/>
              <a:t>Build a basic              with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74D9A-4CF3-87C1-316D-C6646222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710" y="3509963"/>
            <a:ext cx="1707206" cy="994940"/>
          </a:xfrm>
          <a:prstGeom prst="rect">
            <a:avLst/>
          </a:prstGeom>
        </p:spPr>
      </p:pic>
      <p:pic>
        <p:nvPicPr>
          <p:cNvPr id="5" name="Picture 2" descr="GitHub - juce-framework/JUCE: JUCE is an open-source cross-platform C++  application framework for desktop and mobile applications, including VST,  VST3, AU, AUv3, RTAS and AAX audio plug-ins.">
            <a:extLst>
              <a:ext uri="{FF2B5EF4-FFF2-40B4-BE49-F238E27FC236}">
                <a16:creationId xmlns:a16="http://schemas.microsoft.com/office/drawing/2014/main" id="{A2CD221F-8C09-9018-1BCE-CF6DF531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811" y="3509963"/>
            <a:ext cx="2187164" cy="83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460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E58F-C9CD-3793-3FE4-D767CE13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648"/>
            <a:ext cx="10515600" cy="1325563"/>
          </a:xfrm>
        </p:spPr>
        <p:txBody>
          <a:bodyPr/>
          <a:lstStyle/>
          <a:p>
            <a:r>
              <a:rPr lang="en-GB" dirty="0"/>
              <a:t>Modifying the code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8A52-B49C-2CF9-47BE-E9A9E1B1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088" y="911225"/>
            <a:ext cx="11613823" cy="547543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/>
              <a:t>In pluginProcessor.cpp, in the </a:t>
            </a:r>
            <a:r>
              <a:rPr lang="en-GB" dirty="0" err="1"/>
              <a:t>createEditor</a:t>
            </a:r>
            <a:r>
              <a:rPr lang="en-GB" dirty="0"/>
              <a:t> method, replace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Tester1AudioProcessorEditor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(*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>
                <a:solidFill>
                  <a:srgbClr val="000000"/>
                </a:solidFill>
              </a:rPr>
              <a:t>With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GenericAudioProcessorEditor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>
                <a:solidFill>
                  <a:srgbClr val="000000"/>
                </a:solidFill>
              </a:rPr>
              <a:t>So plugin will use generic user interface provided with JUCE library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>
                <a:solidFill>
                  <a:srgbClr val="000000"/>
                </a:solidFill>
              </a:rPr>
              <a:t>Open </a:t>
            </a:r>
            <a:r>
              <a:rPr lang="en-GB" dirty="0" err="1">
                <a:solidFill>
                  <a:srgbClr val="000000"/>
                </a:solidFill>
              </a:rPr>
              <a:t>PluginProcessor.h</a:t>
            </a:r>
            <a:r>
              <a:rPr lang="en-GB" dirty="0">
                <a:solidFill>
                  <a:srgbClr val="000000"/>
                </a:solidFill>
              </a:rPr>
              <a:t> file, find the private section and add a variable;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/>
              <a:t>Now add a slider in the constructor in </a:t>
            </a:r>
            <a:r>
              <a:rPr lang="en-GB" err="1"/>
              <a:t>pluginProcessor</a:t>
            </a:r>
            <a:r>
              <a:rPr lang="en-GB"/>
              <a:t>.cpp </a:t>
            </a:r>
            <a:r>
              <a:rPr lang="en-GB" dirty="0"/>
              <a:t>to change this variable.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"gain"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"Gain"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0.0f, 1.0f, 0.0f));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GB" sz="2500" i="1" dirty="0" err="1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gainParam</a:t>
            </a:r>
            <a:r>
              <a:rPr lang="en-GB" sz="25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 references the </a:t>
            </a:r>
            <a:r>
              <a:rPr lang="en-GB" sz="2500" dirty="0" err="1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AudioParameterFloat</a:t>
            </a:r>
            <a:r>
              <a:rPr lang="en-GB" sz="25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 we created in </a:t>
            </a:r>
            <a:r>
              <a:rPr lang="en-GB" sz="2500" dirty="0" err="1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PluginProcessor.h</a:t>
            </a:r>
            <a:r>
              <a:rPr lang="en-GB" sz="25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.</a:t>
            </a:r>
            <a:endParaRPr lang="en-GB" sz="2500" dirty="0">
              <a:effectLst/>
              <a:ea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GB" sz="2500" i="1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gain</a:t>
            </a:r>
            <a:r>
              <a:rPr lang="en-GB" sz="25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 is the slider</a:t>
            </a:r>
            <a:r>
              <a:rPr lang="en-GB" sz="2500" dirty="0">
                <a:solidFill>
                  <a:srgbClr val="4A4A4A"/>
                </a:solidFill>
                <a:ea typeface="Times New Roman" panose="02020603050405020304" pitchFamily="18" charset="0"/>
              </a:rPr>
              <a:t>’s ID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GB" sz="2500" i="1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Gain</a:t>
            </a:r>
            <a:r>
              <a:rPr lang="en-GB" sz="25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 will be shown next to the slider in the DAW.</a:t>
            </a:r>
            <a:endParaRPr lang="en-GB" sz="2500" dirty="0">
              <a:effectLst/>
              <a:ea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GB" sz="25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Float values set minimum, maximum, and default values for the slider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77387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2F0E-8C0B-2A00-1E06-225B3B6D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01"/>
            <a:ext cx="10515600" cy="961535"/>
          </a:xfrm>
        </p:spPr>
        <p:txBody>
          <a:bodyPr>
            <a:normAutofit/>
          </a:bodyPr>
          <a:lstStyle/>
          <a:p>
            <a:r>
              <a:rPr lang="en-GB" dirty="0"/>
              <a:t>Applying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7C61-0DB3-EFFB-7A28-1B82A4209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83" y="1550079"/>
            <a:ext cx="11181618" cy="5204226"/>
          </a:xfrm>
        </p:spPr>
        <p:txBody>
          <a:bodyPr>
            <a:normAutofit lnSpcReduction="10000"/>
          </a:bodyPr>
          <a:lstStyle/>
          <a:p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We now have a slider on the interface </a:t>
            </a:r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GB" sz="1800" dirty="0">
                <a:solidFill>
                  <a:srgbClr val="4A4A4A"/>
                </a:solidFill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But it </a:t>
            </a:r>
            <a:r>
              <a:rPr lang="en-GB" sz="1800" dirty="0" err="1">
                <a:solidFill>
                  <a:srgbClr val="4A4A4A"/>
                </a:solidFill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doesn</a:t>
            </a:r>
            <a:r>
              <a:rPr lang="en-GB" sz="1800" dirty="0">
                <a:solidFill>
                  <a:srgbClr val="4A4A4A"/>
                </a:solidFill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[t do anything</a:t>
            </a:r>
            <a:endParaRPr lang="en-GB" dirty="0">
              <a:solidFill>
                <a:srgbClr val="4A4A4A"/>
              </a:solidFill>
              <a:effectLst/>
              <a:ea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GB" sz="2400" dirty="0">
                <a:solidFill>
                  <a:srgbClr val="4A4A4A"/>
                </a:solidFill>
                <a:ea typeface="Times New Roman" panose="02020603050405020304" pitchFamily="18" charset="0"/>
              </a:rPr>
              <a:t>Modify code in </a:t>
            </a:r>
            <a:r>
              <a:rPr lang="en-GB" sz="2400" dirty="0" err="1">
                <a:solidFill>
                  <a:srgbClr val="4A4A4A"/>
                </a:solidFill>
                <a:ea typeface="Times New Roman" panose="02020603050405020304" pitchFamily="18" charset="0"/>
              </a:rPr>
              <a:t>processBlock</a:t>
            </a:r>
            <a:r>
              <a:rPr lang="en-GB" sz="2400" dirty="0">
                <a:solidFill>
                  <a:srgbClr val="4A4A4A"/>
                </a:solidFill>
                <a:ea typeface="Times New Roman" panose="02020603050405020304" pitchFamily="18" charset="0"/>
              </a:rPr>
              <a:t> to be</a:t>
            </a:r>
            <a:endParaRPr lang="en-GB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b="1" i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gainValue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b="1" i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gainParam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sample = 0; sample &lt;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sample)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{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channel = 0; channel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++channel)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it-IT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it-I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it-IT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it-I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[sample] = 2.0 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b="1" i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gainValue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((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)rand() / (</a:t>
            </a:r>
            <a:r>
              <a:rPr lang="en-GB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 - 1.0;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20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Build and run it again</a:t>
            </a:r>
          </a:p>
          <a:p>
            <a:r>
              <a:rPr lang="en-GB" sz="2000" dirty="0">
                <a:solidFill>
                  <a:srgbClr val="4A4A4A"/>
                </a:solidFill>
                <a:latin typeface="Roboto" panose="02000000000000000000" pitchFamily="2" charset="0"/>
              </a:rPr>
              <a:t>Now have user control </a:t>
            </a:r>
            <a:r>
              <a:rPr lang="en-GB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 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B0B54-9898-2651-1372-B10547308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362" y="103695"/>
            <a:ext cx="5706456" cy="208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11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5D07-2F18-F5DA-3FBD-A9AA82DB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D33B5-BBAF-F9B1-F112-85A47174C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1131216"/>
            <a:ext cx="5629101" cy="5533535"/>
          </a:xfrm>
        </p:spPr>
        <p:txBody>
          <a:bodyPr>
            <a:normAutofit/>
          </a:bodyPr>
          <a:lstStyle/>
          <a:p>
            <a:r>
              <a:rPr lang="en-GB" dirty="0"/>
              <a:t>Now edit code for more test signals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Set Gain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Noise source</a:t>
            </a:r>
          </a:p>
          <a:p>
            <a:pPr lvl="1"/>
            <a:r>
              <a:rPr lang="en-GB" dirty="0"/>
              <a:t>Sinusoids</a:t>
            </a:r>
          </a:p>
          <a:p>
            <a:pPr lvl="2"/>
            <a:r>
              <a:rPr lang="en-GB" dirty="0"/>
              <a:t>Set frequency</a:t>
            </a:r>
          </a:p>
          <a:p>
            <a:pPr lvl="2"/>
            <a:r>
              <a:rPr lang="en-GB" dirty="0"/>
              <a:t>Update phase each sample</a:t>
            </a:r>
          </a:p>
          <a:p>
            <a:pPr lvl="1"/>
            <a:r>
              <a:rPr lang="en-GB" dirty="0"/>
              <a:t>Click track (pulse wave)</a:t>
            </a:r>
          </a:p>
          <a:p>
            <a:pPr lvl="2"/>
            <a:r>
              <a:rPr lang="en-GB" dirty="0"/>
              <a:t>Set LFO frequency</a:t>
            </a:r>
          </a:p>
          <a:p>
            <a:pPr lvl="2"/>
            <a:r>
              <a:rPr lang="en-GB" dirty="0"/>
              <a:t>Update LFO phase each cycle</a:t>
            </a:r>
          </a:p>
          <a:p>
            <a:pPr lvl="1"/>
            <a:r>
              <a:rPr lang="en-GB" dirty="0"/>
              <a:t>Set stereo channel</a:t>
            </a:r>
          </a:p>
          <a:p>
            <a:pPr lvl="2"/>
            <a:r>
              <a:rPr lang="en-GB" dirty="0"/>
              <a:t>Left</a:t>
            </a:r>
          </a:p>
          <a:p>
            <a:pPr lvl="2"/>
            <a:r>
              <a:rPr lang="en-GB" dirty="0"/>
              <a:t>Right</a:t>
            </a:r>
          </a:p>
          <a:p>
            <a:pPr lvl="2"/>
            <a:r>
              <a:rPr lang="en-GB" dirty="0"/>
              <a:t>Centre (both channels)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097D1-F704-1DBF-C7BB-1C3353AF3C5A}"/>
              </a:ext>
            </a:extLst>
          </p:cNvPr>
          <p:cNvSpPr txBox="1"/>
          <p:nvPr/>
        </p:nvSpPr>
        <p:spPr>
          <a:xfrm>
            <a:off x="5711500" y="2458281"/>
            <a:ext cx="6674887" cy="166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Pulse wave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(0.05 sec) bursts of sinusoid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Followed by silence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LFO determines how often the bursts repeat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F9E35C-18DF-3850-9AF4-864BEA53C6DF}"/>
              </a:ext>
            </a:extLst>
          </p:cNvPr>
          <p:cNvCxnSpPr/>
          <p:nvPr/>
        </p:nvCxnSpPr>
        <p:spPr>
          <a:xfrm>
            <a:off x="3984170" y="3596951"/>
            <a:ext cx="180000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3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7315-AEE4-7095-A095-95EEC6D4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02" y="365125"/>
            <a:ext cx="6702374" cy="1277861"/>
          </a:xfrm>
        </p:spPr>
        <p:txBody>
          <a:bodyPr>
            <a:normAutofit fontScale="90000"/>
          </a:bodyPr>
          <a:lstStyle/>
          <a:p>
            <a:r>
              <a:rPr lang="en-GB" dirty="0"/>
              <a:t>See Generic UI project for more on coding a generic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78AF-E188-0DC2-B0D5-3DD95E43D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93506"/>
            <a:ext cx="7462392" cy="1054457"/>
          </a:xfrm>
        </p:spPr>
        <p:txBody>
          <a:bodyPr/>
          <a:lstStyle/>
          <a:p>
            <a:r>
              <a:rPr lang="en-GB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Creates different looking UI objects for different parameters</a:t>
            </a:r>
            <a:endParaRPr lang="en-GB" sz="2000" b="0" dirty="0">
              <a:solidFill>
                <a:srgbClr val="180C28"/>
              </a:solidFill>
              <a:effectLst/>
            </a:endParaRPr>
          </a:p>
          <a:p>
            <a:pPr marL="0" indent="0">
              <a:buNone/>
            </a:pP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8BDE63-E4BB-3C1C-D3AF-86BA2A4BB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00"/>
          <a:stretch/>
        </p:blipFill>
        <p:spPr>
          <a:xfrm>
            <a:off x="8115300" y="14055"/>
            <a:ext cx="4076700" cy="29386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17B1B4-97A7-BEB2-50EC-21C0D1DCD456}"/>
              </a:ext>
            </a:extLst>
          </p:cNvPr>
          <p:cNvSpPr txBox="1"/>
          <p:nvPr/>
        </p:nvSpPr>
        <p:spPr>
          <a:xfrm>
            <a:off x="26497" y="2747963"/>
            <a:ext cx="113608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AudioParameterInt</a:t>
            </a:r>
            <a:endParaRPr lang="en-GB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ascadia Mono" panose="020B0609020000020004" pitchFamily="49" charset="0"/>
              </a:rPr>
              <a:t>            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"INTPARAM"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"Int Slider"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20, 40, 30,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"Hz"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(choice3Param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AudioParameterChoice</a:t>
            </a:r>
            <a:endParaRPr lang="en-GB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ascadia Mono" panose="020B0609020000020004" pitchFamily="49" charset="0"/>
              </a:rPr>
              <a:t>            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"THREECHOICE"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"Three choice"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{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“Noise"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“Sinusoid"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“Pulses"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}, 1));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endParaRPr lang="en-GB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ascadia Mono" panose="020B0609020000020004" pitchFamily="49" charset="0"/>
              </a:rPr>
              <a:t>             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"FLOATPARAM"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“Frequency"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0.0f, 1.0f, 0.5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f)); 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endParaRPr lang="en-GB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ascadia Mono" panose="020B0609020000020004" pitchFamily="49" charset="0"/>
              </a:rPr>
              <a:t>             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"FLOATPARAM"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“LFO frequency"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0.0f, 1.0f, 0.5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f));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0822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E58F-C9CD-3793-3FE4-D767CE13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1"/>
            <a:ext cx="10683552" cy="741784"/>
          </a:xfrm>
        </p:spPr>
        <p:txBody>
          <a:bodyPr/>
          <a:lstStyle/>
          <a:p>
            <a:r>
              <a:rPr lang="en-GB" dirty="0"/>
              <a:t>Define parameters and variables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8A52-B49C-2CF9-47BE-E9A9E1B1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1" y="690466"/>
            <a:ext cx="12059818" cy="60322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GB" dirty="0">
                <a:solidFill>
                  <a:srgbClr val="000000"/>
                </a:solidFill>
              </a:rPr>
              <a:t>In private section of </a:t>
            </a:r>
            <a:r>
              <a:rPr lang="en-GB" dirty="0" err="1">
                <a:solidFill>
                  <a:srgbClr val="000000"/>
                </a:solidFill>
              </a:rPr>
              <a:t>PluginProcessor.h</a:t>
            </a:r>
            <a:r>
              <a:rPr lang="en-GB" dirty="0">
                <a:solidFill>
                  <a:srgbClr val="000000"/>
                </a:solidFill>
              </a:rPr>
              <a:t>, add more parameters and variables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AudioParameterChoice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testSignalParam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frequencyParam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lfoFrequencyParam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AudioParameterChoice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0.0;</a:t>
            </a: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0.0;</a:t>
            </a: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frequencyValue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1000.0f;</a:t>
            </a: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lfoFrequencyValue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1.0f;</a:t>
            </a: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testSignal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channelValue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1;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2771063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E58F-C9CD-3793-3FE4-D767CE13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1"/>
            <a:ext cx="10683552" cy="741784"/>
          </a:xfrm>
        </p:spPr>
        <p:txBody>
          <a:bodyPr/>
          <a:lstStyle/>
          <a:p>
            <a:r>
              <a:rPr lang="en-GB" dirty="0"/>
              <a:t>Add parameters to UI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8A52-B49C-2CF9-47BE-E9A9E1B1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1" y="690466"/>
            <a:ext cx="12059818" cy="60322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GB" dirty="0"/>
              <a:t>Add parameters in constructor in pluginProcessor.cpp</a:t>
            </a: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testSignalParam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AudioParameterChoice</a:t>
            </a:r>
            <a:endParaRPr lang="en-GB" sz="18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testSignal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"Test Signal"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{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"Noise"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"Sinusoid"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"Pulse wave"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}, 0));</a:t>
            </a: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endParaRPr lang="en-GB" sz="18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"gain"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"Gain"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0.0f, 1.0f, 0.0f));</a:t>
            </a: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frequencyParam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endParaRPr lang="en-GB" sz="18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"frequency"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"Frequency"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20.0f, 2000.0f, 1000.0f));</a:t>
            </a: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lfoFrequencyParam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endParaRPr lang="en-GB" sz="18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lfoFrequency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"LFO frequency"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0.2f, 5.0f, 1.0f));</a:t>
            </a: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AudioParameterChoice</a:t>
            </a:r>
            <a:endParaRPr lang="en-GB" sz="18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"channel"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"Channel"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{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"Left"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"Centre"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"Right"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}, 1));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2363970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E58F-C9CD-3793-3FE4-D767CE13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1"/>
            <a:ext cx="10683552" cy="741784"/>
          </a:xfrm>
        </p:spPr>
        <p:txBody>
          <a:bodyPr>
            <a:normAutofit fontScale="90000"/>
          </a:bodyPr>
          <a:lstStyle/>
          <a:p>
            <a:r>
              <a:rPr lang="en-GB" dirty="0"/>
              <a:t>Update parameters and phases in </a:t>
            </a:r>
            <a:r>
              <a:rPr lang="en-GB" dirty="0" err="1"/>
              <a:t>processBlock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8A52-B49C-2CF9-47BE-E9A9E1B1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1" y="890802"/>
            <a:ext cx="12059818" cy="583190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GB" dirty="0"/>
              <a:t>Add parameters in constructor in pluginProcessor.cpp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testSignal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testSignalParam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getIndex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frequencyValue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frequencyParam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lfoFrequencyValue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lfoFrequencyParam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channelValue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getIndex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 phases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sample = 0; sample &lt;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sample++)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frequencyValue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1.0)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-= 1.0;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lfoFrequencyValue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1.0)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-= 1.0;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…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628834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E58F-C9CD-3793-3FE4-D767CE13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1"/>
            <a:ext cx="10683552" cy="741784"/>
          </a:xfrm>
        </p:spPr>
        <p:txBody>
          <a:bodyPr>
            <a:normAutofit/>
          </a:bodyPr>
          <a:lstStyle/>
          <a:p>
            <a:r>
              <a:rPr lang="en-GB" dirty="0"/>
              <a:t>Generate test signal in </a:t>
            </a:r>
            <a:r>
              <a:rPr lang="en-GB" dirty="0" err="1"/>
              <a:t>processBlock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8A52-B49C-2CF9-47BE-E9A9E1B1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4" y="890802"/>
            <a:ext cx="12138906" cy="58319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sample = 0; sample &lt; </a:t>
            </a:r>
            <a:r>
              <a:rPr lang="en-GB" sz="17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(); sample++) {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>
                <a:solidFill>
                  <a:srgbClr val="008000"/>
                </a:solidFill>
                <a:latin typeface="Cascadia Mono" panose="020B0609020000020004" pitchFamily="49" charset="0"/>
              </a:rPr>
              <a:t>…</a:t>
            </a:r>
            <a:endParaRPr lang="en-GB" sz="1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  for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channel = 0; channel &lt;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getTotalNumOutputChannels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(); ++channel) {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it-IT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it-IT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it-IT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it-IT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</a:t>
            </a:r>
            <a:r>
              <a:rPr lang="it-IT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it-IT" sz="17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it-IT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it-IT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</a:t>
            </a:r>
            <a:r>
              <a:rPr lang="it-IT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testSignal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== 0)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[sample] = 2.0 *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gainValue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* ((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)rand() / </a:t>
            </a:r>
            <a:r>
              <a:rPr lang="en-GB" sz="17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 - 1.0;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testSignal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== 1)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[sample] =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gainValue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sinf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MathConstants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&gt;::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twoPi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inputPhase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testSignal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== 2) {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      if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0.05 *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lfoFrequencyValue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[sample] = 0;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[sample]=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gainValue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sinf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MathConstants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&gt;::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twoPi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inputPhase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[sample] = 0;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…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0801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E58F-C9CD-3793-3FE4-D767CE13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1"/>
            <a:ext cx="10683552" cy="741784"/>
          </a:xfrm>
        </p:spPr>
        <p:txBody>
          <a:bodyPr>
            <a:normAutofit/>
          </a:bodyPr>
          <a:lstStyle/>
          <a:p>
            <a:r>
              <a:rPr lang="en-GB" dirty="0"/>
              <a:t>Select channel in </a:t>
            </a:r>
            <a:r>
              <a:rPr lang="en-GB" dirty="0" err="1"/>
              <a:t>processBlock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8A52-B49C-2CF9-47BE-E9A9E1B1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47" y="1339154"/>
            <a:ext cx="11141915" cy="487030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GB" sz="19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9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sample = 0; sample &lt; </a:t>
            </a:r>
            <a:r>
              <a:rPr lang="en-GB" sz="19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(); sample++) {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900" dirty="0">
                <a:solidFill>
                  <a:srgbClr val="008000"/>
                </a:solidFill>
                <a:latin typeface="Cascadia Mono" panose="020B0609020000020004" pitchFamily="49" charset="0"/>
              </a:rPr>
              <a:t>…</a:t>
            </a:r>
            <a:endParaRPr lang="en-GB" sz="1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GB" sz="1900" dirty="0">
                <a:solidFill>
                  <a:srgbClr val="0000FF"/>
                </a:solidFill>
                <a:latin typeface="Cascadia Mono" panose="020B0609020000020004" pitchFamily="49" charset="0"/>
              </a:rPr>
              <a:t>  for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9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channel = 0; channel &lt; </a:t>
            </a: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getTotalNumOutputChannels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(); ++channel) {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9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channelValue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== 0) </a:t>
            </a:r>
            <a:r>
              <a:rPr lang="en-GB" sz="19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(1)[sample] = 0;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9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channelValue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== 2) </a:t>
            </a:r>
            <a:r>
              <a:rPr lang="en-GB" sz="19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(0)[sample] = 0;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 …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111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2F0E-8C0B-2A00-1E06-225B3B6D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01"/>
            <a:ext cx="10515600" cy="961535"/>
          </a:xfrm>
        </p:spPr>
        <p:txBody>
          <a:bodyPr>
            <a:normAutofit/>
          </a:bodyPr>
          <a:lstStyle/>
          <a:p>
            <a:r>
              <a:rPr lang="en-GB" dirty="0"/>
              <a:t>Build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7C61-0DB3-EFFB-7A28-1B82A4209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1501140"/>
            <a:ext cx="11803379" cy="47015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Should now have a stand-alone plug-in that can generate simple test signals</a:t>
            </a:r>
            <a:endParaRPr lang="en-GB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BD6AA5-5052-9793-44A6-3D925F32C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2164304"/>
            <a:ext cx="6841009" cy="398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8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E58F-C9CD-3793-3FE4-D767CE13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Get the tools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8A52-B49C-2CF9-47BE-E9A9E1B1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7915" y="1356461"/>
            <a:ext cx="9955454" cy="52441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sz="3200" dirty="0"/>
              <a:t>Download and install Visual Studio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sz="2800" dirty="0"/>
              <a:t>We will do everything in Windows with Visual Studio 2022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sz="2400" dirty="0"/>
              <a:t>you can use different development environment and OS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sz="2800" dirty="0"/>
              <a:t>You can do basic installation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sz="2400" dirty="0"/>
              <a:t>we will only do C++ coding for audio plugins and applications for now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sz="3200" dirty="0"/>
              <a:t>Download JUCE from </a:t>
            </a:r>
            <a:r>
              <a:rPr lang="en-GB" sz="3200" dirty="0">
                <a:hlinkClick r:id="rId2"/>
              </a:rPr>
              <a:t>https://juce.com/download/</a:t>
            </a:r>
            <a:endParaRPr lang="en-GB" sz="3200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sz="2800" b="0" i="0" dirty="0">
                <a:solidFill>
                  <a:srgbClr val="180C28"/>
                </a:solidFill>
                <a:effectLst/>
              </a:rPr>
              <a:t>Unpack JUCE folder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sz="2800" b="0" i="0" dirty="0">
                <a:solidFill>
                  <a:srgbClr val="180C28"/>
                </a:solidFill>
                <a:effectLst/>
              </a:rPr>
              <a:t>Put it in some location on your computer</a:t>
            </a:r>
            <a:endParaRPr lang="en-GB" sz="2800" dirty="0">
              <a:solidFill>
                <a:srgbClr val="180C28"/>
              </a:solidFill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sz="2400" b="0" i="0" dirty="0">
                <a:solidFill>
                  <a:srgbClr val="180C28"/>
                </a:solidFill>
                <a:effectLst/>
              </a:rPr>
              <a:t>I put it in C:/Program Files</a:t>
            </a:r>
            <a:endParaRPr lang="en-GB" sz="2400" dirty="0"/>
          </a:p>
          <a:p>
            <a:pPr lvl="1">
              <a:spcAft>
                <a:spcPts val="300"/>
              </a:spcAft>
            </a:pPr>
            <a:endParaRPr lang="en-GB" dirty="0"/>
          </a:p>
        </p:txBody>
      </p:sp>
      <p:pic>
        <p:nvPicPr>
          <p:cNvPr id="1026" name="Picture 2" descr="Microsoft Visual Studio – Oomnitza">
            <a:extLst>
              <a:ext uri="{FF2B5EF4-FFF2-40B4-BE49-F238E27FC236}">
                <a16:creationId xmlns:a16="http://schemas.microsoft.com/office/drawing/2014/main" id="{C3DE0C4A-9CED-E3B3-75C6-7A185DE2A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889" y="1711000"/>
            <a:ext cx="2503994" cy="195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- juce-framework/JUCE: JUCE is an open-source cross-platform C++  application framework for desktop and mobile applications, including VST,  VST3, AU, AUv3, RTAS and AAX audio plug-ins.">
            <a:extLst>
              <a:ext uri="{FF2B5EF4-FFF2-40B4-BE49-F238E27FC236}">
                <a16:creationId xmlns:a16="http://schemas.microsoft.com/office/drawing/2014/main" id="{D515E618-E4C4-B4D2-0DA5-5F4A6B1A7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2" y="5059001"/>
            <a:ext cx="2311382" cy="88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33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F368-8085-2DD0-ABE2-0981A23F7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7" y="56561"/>
            <a:ext cx="10335704" cy="824845"/>
          </a:xfrm>
        </p:spPr>
        <p:txBody>
          <a:bodyPr>
            <a:normAutofit/>
          </a:bodyPr>
          <a:lstStyle/>
          <a:p>
            <a:r>
              <a:rPr lang="en-GB" dirty="0"/>
              <a:t>Make this a VST plug-in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47E7-1743-E004-408D-A04A46406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1131216"/>
            <a:ext cx="5162570" cy="55335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 back to the </a:t>
            </a:r>
            <a:r>
              <a:rPr lang="en-US" sz="2000" dirty="0" err="1">
                <a:solidFill>
                  <a:srgbClr val="4A4A4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projucer</a:t>
            </a:r>
            <a:r>
              <a:rPr lang="en-US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4A4A4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If not already open, o</a:t>
            </a:r>
            <a:r>
              <a:rPr lang="en-US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pen settings by clicking Settings Icon or selecting View -&gt; Show Project Settings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4A4A4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elect VST3 as plugin format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4A4A4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File</a:t>
            </a:r>
            <a:r>
              <a:rPr lang="en-US" sz="2000" dirty="0">
                <a:solidFill>
                  <a:srgbClr val="4A4A4A"/>
                </a:solidFill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Save Project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Go back to your IDE (Visual Studio), reload the project settings and rebuild the project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4A4A4A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190500">
              <a:lnSpc>
                <a:spcPct val="100000"/>
              </a:lnSpc>
            </a:pPr>
            <a:r>
              <a:rPr lang="en-GB" sz="22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We can now use this plugin in a DAW</a:t>
            </a:r>
          </a:p>
          <a:p>
            <a:pPr marL="0" indent="-190500">
              <a:lnSpc>
                <a:spcPct val="100000"/>
              </a:lnSpc>
            </a:pPr>
            <a:r>
              <a:rPr lang="en-GB" sz="2200" dirty="0">
                <a:solidFill>
                  <a:srgbClr val="4A4A4A"/>
                </a:solidFill>
                <a:ea typeface="Times New Roman" panose="02020603050405020304" pitchFamily="18" charset="0"/>
              </a:rPr>
              <a:t>Use it to test other audio effect plug-ins</a:t>
            </a:r>
          </a:p>
          <a:p>
            <a:pPr marL="0" indent="-190500">
              <a:lnSpc>
                <a:spcPct val="100000"/>
              </a:lnSpc>
            </a:pPr>
            <a:r>
              <a:rPr lang="en-GB" sz="22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Tester will </a:t>
            </a:r>
            <a:r>
              <a:rPr lang="en-GB" sz="2200" dirty="0">
                <a:solidFill>
                  <a:srgbClr val="4A4A4A"/>
                </a:solidFill>
                <a:ea typeface="Times New Roman" panose="02020603050405020304" pitchFamily="18" charset="0"/>
              </a:rPr>
              <a:t>generate a test signal, which then gets sent to the plug-in under test</a:t>
            </a:r>
            <a:endParaRPr lang="en-GB" sz="2200" dirty="0">
              <a:solidFill>
                <a:srgbClr val="4A4A4A"/>
              </a:solidFill>
              <a:effectLst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4C887-90C5-E2FB-DF23-C4A8AC46F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931" y="-49846"/>
            <a:ext cx="6512069" cy="6858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FB0155D-A875-EC8E-30E3-B73E6B5D0267}"/>
              </a:ext>
            </a:extLst>
          </p:cNvPr>
          <p:cNvSpPr/>
          <p:nvPr/>
        </p:nvSpPr>
        <p:spPr>
          <a:xfrm>
            <a:off x="9377940" y="5124993"/>
            <a:ext cx="831607" cy="51380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866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2F0E-8C0B-2A00-1E06-225B3B6D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01"/>
            <a:ext cx="10515600" cy="961535"/>
          </a:xfrm>
        </p:spPr>
        <p:txBody>
          <a:bodyPr>
            <a:normAutofit/>
          </a:bodyPr>
          <a:lstStyle/>
          <a:p>
            <a:r>
              <a:rPr lang="en-GB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7C61-0DB3-EFFB-7A28-1B82A4209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1501140"/>
            <a:ext cx="6348443" cy="47015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Try this out in a DAW</a:t>
            </a:r>
          </a:p>
          <a:p>
            <a:r>
              <a:rPr lang="en-GB" dirty="0">
                <a:solidFill>
                  <a:srgbClr val="4A4A4A"/>
                </a:solidFill>
                <a:ea typeface="Times New Roman" panose="02020603050405020304" pitchFamily="18" charset="0"/>
              </a:rPr>
              <a:t>Here it is in JUCE’s plug-in host</a:t>
            </a:r>
          </a:p>
          <a:p>
            <a:r>
              <a:rPr lang="en-GB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Use this so that the Tester’s output is the audio input to another </a:t>
            </a:r>
            <a:r>
              <a:rPr lang="en-GB" dirty="0">
                <a:solidFill>
                  <a:srgbClr val="4A4A4A"/>
                </a:solidFill>
                <a:ea typeface="Times New Roman" panose="02020603050405020304" pitchFamily="18" charset="0"/>
              </a:rPr>
              <a:t>audio effect </a:t>
            </a:r>
          </a:p>
          <a:p>
            <a:r>
              <a:rPr lang="en-GB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See which test signals are good to use with different audio effects. For instance</a:t>
            </a:r>
          </a:p>
          <a:p>
            <a:pPr lvl="1"/>
            <a:r>
              <a:rPr lang="en-GB" dirty="0">
                <a:solidFill>
                  <a:srgbClr val="4A4A4A"/>
                </a:solidFill>
                <a:ea typeface="Times New Roman" panose="02020603050405020304" pitchFamily="18" charset="0"/>
              </a:rPr>
              <a:t>A pulse wave is good for testing reverb or delay</a:t>
            </a:r>
          </a:p>
          <a:p>
            <a:pPr lvl="1"/>
            <a:r>
              <a:rPr lang="en-GB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A noise source is good for testing filters and equalisers</a:t>
            </a:r>
          </a:p>
          <a:p>
            <a:pPr lvl="1"/>
            <a:r>
              <a:rPr lang="en-GB" dirty="0">
                <a:solidFill>
                  <a:srgbClr val="4A4A4A"/>
                </a:solidFill>
                <a:ea typeface="Times New Roman" panose="02020603050405020304" pitchFamily="18" charset="0"/>
              </a:rPr>
              <a:t>Sinusoids are good for testing pitch shifting</a:t>
            </a:r>
            <a:endParaRPr lang="en-GB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9DBDA-6C12-B3AF-BDC0-65D7D011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720" y="265471"/>
            <a:ext cx="5505279" cy="39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5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8493-3231-83E0-33CE-55E21D7E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Setting up the </a:t>
            </a:r>
            <a:r>
              <a:rPr lang="en-GB" dirty="0" err="1"/>
              <a:t>Projucer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92AE4-79FC-CEB9-D5B4-423E95473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7" y="1825624"/>
            <a:ext cx="5098027" cy="476290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GB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After downloading </a:t>
            </a:r>
            <a:r>
              <a:rPr lang="en-GB" sz="2000" dirty="0" err="1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Juce</a:t>
            </a:r>
            <a:r>
              <a:rPr lang="en-GB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, run </a:t>
            </a:r>
            <a:r>
              <a:rPr lang="en-GB" sz="2000" dirty="0" err="1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Projucer</a:t>
            </a:r>
            <a:endParaRPr lang="en-GB" sz="2000" dirty="0">
              <a:solidFill>
                <a:srgbClr val="4A4A4A"/>
              </a:solidFill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GB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U</a:t>
            </a:r>
            <a:r>
              <a:rPr lang="en-GB" sz="20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se global search paths for modules by </a:t>
            </a:r>
          </a:p>
          <a:p>
            <a:pPr marL="800100" lvl="1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16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clicking </a:t>
            </a:r>
            <a:r>
              <a:rPr lang="en-GB" sz="1600" b="1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Modules</a:t>
            </a:r>
            <a:r>
              <a:rPr lang="en-GB" sz="16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 on the left</a:t>
            </a:r>
          </a:p>
          <a:p>
            <a:pPr marL="800100" lvl="1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16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Then clicking the settings Cog Icon on bottom left</a:t>
            </a:r>
          </a:p>
          <a:p>
            <a:pPr marL="800100" lvl="1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16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Then</a:t>
            </a:r>
            <a:r>
              <a:rPr lang="en-GB" sz="1600" b="1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 Enable/disable global path for modules...</a:t>
            </a:r>
            <a:r>
              <a:rPr lang="en-GB" sz="16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 </a:t>
            </a:r>
            <a:endParaRPr lang="en-GB" sz="16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158052-DC6C-E2B6-BCE0-CFE77C71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583" y="902620"/>
            <a:ext cx="6419417" cy="50527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1AD9A-4E84-D315-0130-FD94092D71F8}"/>
              </a:ext>
            </a:extLst>
          </p:cNvPr>
          <p:cNvCxnSpPr>
            <a:cxnSpLocks/>
          </p:cNvCxnSpPr>
          <p:nvPr/>
        </p:nvCxnSpPr>
        <p:spPr>
          <a:xfrm flipV="1">
            <a:off x="5401621" y="2022580"/>
            <a:ext cx="1586575" cy="79328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602E80-691F-4215-1ABB-CE180DEECE82}"/>
              </a:ext>
            </a:extLst>
          </p:cNvPr>
          <p:cNvCxnSpPr>
            <a:cxnSpLocks/>
          </p:cNvCxnSpPr>
          <p:nvPr/>
        </p:nvCxnSpPr>
        <p:spPr>
          <a:xfrm flipV="1">
            <a:off x="5554021" y="5299685"/>
            <a:ext cx="1586575" cy="79328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39D6B-6734-275E-36A5-5C87FD76905F}"/>
              </a:ext>
            </a:extLst>
          </p:cNvPr>
          <p:cNvCxnSpPr>
            <a:cxnSpLocks/>
          </p:cNvCxnSpPr>
          <p:nvPr/>
        </p:nvCxnSpPr>
        <p:spPr>
          <a:xfrm flipV="1">
            <a:off x="9767225" y="5379418"/>
            <a:ext cx="1586575" cy="79328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25D2B6-A56A-CF97-F9C4-A0FD53A382B2}"/>
              </a:ext>
            </a:extLst>
          </p:cNvPr>
          <p:cNvSpPr txBox="1"/>
          <p:nvPr/>
        </p:nvSpPr>
        <p:spPr>
          <a:xfrm>
            <a:off x="5153065" y="28158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E0D477-C120-85E4-1753-3C5AF919D996}"/>
              </a:ext>
            </a:extLst>
          </p:cNvPr>
          <p:cNvSpPr txBox="1"/>
          <p:nvPr/>
        </p:nvSpPr>
        <p:spPr>
          <a:xfrm>
            <a:off x="5286564" y="60081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B1C375-7A04-5ADF-64B8-F5FECD4182E7}"/>
              </a:ext>
            </a:extLst>
          </p:cNvPr>
          <p:cNvSpPr txBox="1"/>
          <p:nvPr/>
        </p:nvSpPr>
        <p:spPr>
          <a:xfrm>
            <a:off x="9490914" y="61248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8543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8493-3231-83E0-33CE-55E21D7E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Setting up the </a:t>
            </a:r>
            <a:r>
              <a:rPr lang="en-GB" dirty="0" err="1"/>
              <a:t>Projucer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92AE4-79FC-CEB9-D5B4-423E95473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7" y="1825624"/>
            <a:ext cx="7117912" cy="503237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GB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Global paths need to be set in </a:t>
            </a:r>
            <a:r>
              <a:rPr lang="en-GB" sz="2000" dirty="0" err="1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Projucer</a:t>
            </a:r>
            <a:r>
              <a:rPr lang="en-GB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 app</a:t>
            </a:r>
            <a:endParaRPr lang="en-GB" sz="2000" dirty="0">
              <a:solidFill>
                <a:srgbClr val="4A4A4A"/>
              </a:solidFill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GB" sz="20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Navigate to menu item </a:t>
            </a:r>
            <a:r>
              <a:rPr lang="en-GB" sz="2000" b="1" dirty="0" err="1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Projucer</a:t>
            </a:r>
            <a:r>
              <a:rPr lang="en-GB" sz="2000" b="1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 &gt; Global Search Paths</a:t>
            </a:r>
            <a:r>
              <a:rPr lang="en-GB" sz="20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 on MacOS or </a:t>
            </a:r>
            <a:r>
              <a:rPr lang="en-GB" sz="2000" b="1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File &gt; Global Search Paths</a:t>
            </a:r>
            <a:r>
              <a:rPr lang="en-GB" sz="20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 on Windows and Linux</a:t>
            </a:r>
            <a:endParaRPr lang="en-GB" sz="2000" dirty="0">
              <a:effectLst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GB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Open global paths and set them to the right locations</a:t>
            </a:r>
            <a:endParaRPr lang="en-GB" sz="2000" dirty="0">
              <a:solidFill>
                <a:srgbClr val="4A4A4A"/>
              </a:solidFill>
              <a:ea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Aft>
                <a:spcPts val="600"/>
              </a:spcAft>
            </a:pPr>
            <a:r>
              <a:rPr lang="en-GB" sz="16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I needed to reset global paths for JUCE and JUCE modules</a:t>
            </a:r>
            <a:endParaRPr lang="en-GB" sz="16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DEB5A-EF31-CC04-E66A-C20A0D3B5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12" y="594774"/>
            <a:ext cx="4810188" cy="566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7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4FC7-3F19-EAF6-5ED6-EA44C568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project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0AA79-7390-49DC-CDB3-1DD958E0D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1959"/>
            <a:ext cx="5396394" cy="4917172"/>
          </a:xfrm>
        </p:spPr>
        <p:txBody>
          <a:bodyPr>
            <a:normAutofit/>
          </a:bodyPr>
          <a:lstStyle/>
          <a:p>
            <a:r>
              <a:rPr lang="en-GB" sz="1800" dirty="0" err="1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Projucer</a:t>
            </a:r>
            <a:r>
              <a:rPr lang="en-GB" sz="18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automatically generates different starter files depending on what you want to create</a:t>
            </a:r>
          </a:p>
          <a:p>
            <a:r>
              <a:rPr lang="en-GB" sz="1800" dirty="0">
                <a:solidFill>
                  <a:srgbClr val="4A4A4A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Select Plug-In -&gt; Basic </a:t>
            </a:r>
          </a:p>
          <a:p>
            <a:r>
              <a:rPr lang="en-GB" sz="18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We will develop a basic audio plugin</a:t>
            </a:r>
          </a:p>
          <a:p>
            <a:r>
              <a:rPr lang="en-GB" sz="18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Give the project a name like ‘Tester1’ in the Project Name text field. </a:t>
            </a:r>
          </a:p>
          <a:p>
            <a:r>
              <a:rPr lang="en-GB" sz="18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Make sure your development environment (Visual Studio 2022) is selected under Exporters</a:t>
            </a:r>
          </a:p>
          <a:p>
            <a:r>
              <a:rPr lang="en-GB" sz="18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Click the Create Project… button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0E44A0-12B0-96A4-BECB-43703E042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394" y="807829"/>
            <a:ext cx="6795606" cy="474821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AB41FD0-0754-B269-95FD-F6200F619C36}"/>
              </a:ext>
            </a:extLst>
          </p:cNvPr>
          <p:cNvSpPr/>
          <p:nvPr/>
        </p:nvSpPr>
        <p:spPr>
          <a:xfrm>
            <a:off x="5396394" y="2873624"/>
            <a:ext cx="1760298" cy="44264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D9038B-DF28-F6CB-00E2-9DFDF9B12622}"/>
              </a:ext>
            </a:extLst>
          </p:cNvPr>
          <p:cNvSpPr/>
          <p:nvPr/>
        </p:nvSpPr>
        <p:spPr>
          <a:xfrm>
            <a:off x="8794197" y="2318102"/>
            <a:ext cx="1760298" cy="44264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E5669A-E42B-1CBD-B709-8E822C770C58}"/>
              </a:ext>
            </a:extLst>
          </p:cNvPr>
          <p:cNvSpPr/>
          <p:nvPr/>
        </p:nvSpPr>
        <p:spPr>
          <a:xfrm>
            <a:off x="10554495" y="5088648"/>
            <a:ext cx="1760298" cy="44264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6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4FC7-3F19-EAF6-5ED6-EA44C568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project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0AA79-7390-49DC-CDB3-1DD958E0D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1" y="1324466"/>
            <a:ext cx="5938886" cy="5533534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4A4A4A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Choose a folder for your project</a:t>
            </a:r>
          </a:p>
          <a:p>
            <a:r>
              <a:rPr lang="en-GB" sz="18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You should now see this ‘Tester1’ folder in the project folder</a:t>
            </a:r>
          </a:p>
          <a:p>
            <a:endParaRPr lang="en-GB" sz="1800" dirty="0">
              <a:solidFill>
                <a:srgbClr val="4A4A4A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endParaRPr lang="en-GB" sz="1800" dirty="0">
              <a:solidFill>
                <a:srgbClr val="4A4A4A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endParaRPr lang="en-GB" sz="1800" dirty="0">
              <a:solidFill>
                <a:srgbClr val="4A4A4A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endParaRPr lang="en-GB" sz="1800" dirty="0">
              <a:solidFill>
                <a:srgbClr val="4A4A4A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endParaRPr lang="en-GB" sz="1800" dirty="0">
              <a:solidFill>
                <a:srgbClr val="4A4A4A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endParaRPr lang="en-GB" sz="1800" dirty="0">
              <a:solidFill>
                <a:srgbClr val="4A4A4A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endParaRPr lang="en-GB" sz="1800" dirty="0">
              <a:solidFill>
                <a:srgbClr val="4A4A4A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endParaRPr lang="en-GB" sz="1800" dirty="0">
              <a:solidFill>
                <a:srgbClr val="4A4A4A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r>
              <a:rPr lang="en-GB" sz="1800" dirty="0" err="1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Projucer</a:t>
            </a:r>
            <a:r>
              <a:rPr lang="en-GB" sz="18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also displays a new screen now</a:t>
            </a:r>
          </a:p>
          <a:p>
            <a:pPr lvl="1"/>
            <a:r>
              <a:rPr lang="en-GB" sz="1400" dirty="0">
                <a:solidFill>
                  <a:srgbClr val="4A4A4A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File Explorer</a:t>
            </a:r>
          </a:p>
          <a:p>
            <a:pPr lvl="1"/>
            <a:r>
              <a:rPr lang="en-GB" sz="14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Modules</a:t>
            </a:r>
          </a:p>
          <a:p>
            <a:pPr lvl="1"/>
            <a:r>
              <a:rPr lang="en-GB" sz="1400" dirty="0">
                <a:solidFill>
                  <a:srgbClr val="4A4A4A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Exporters</a:t>
            </a:r>
            <a:endParaRPr lang="en-GB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D0AF9E-8D7E-32C4-7934-F4BB8316F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81" y="2364625"/>
            <a:ext cx="5629272" cy="26518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E4935A-BF3C-3E5B-F37F-5E08BD93B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016" y="917814"/>
            <a:ext cx="6145976" cy="502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6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D60A3C-B4A2-E7D4-B0D7-F1D3CDF03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931" y="0"/>
            <a:ext cx="651206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AF368-8085-2DD0-ABE2-0981A23F7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47E7-1743-E004-408D-A04A46406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1131216"/>
            <a:ext cx="4854804" cy="55335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Open settings by clicking the Settings cog or selecting View -&gt; Show Project Settings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4A4A4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elect Standalone as plugin format</a:t>
            </a:r>
          </a:p>
          <a:p>
            <a:pPr marL="447675" lvl="1" indent="-180975">
              <a:lnSpc>
                <a:spcPct val="100000"/>
              </a:lnSpc>
            </a:pPr>
            <a:r>
              <a:rPr lang="en-GB" sz="18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This allows an audio plug-in to run as an application, without needing a DAW</a:t>
            </a:r>
          </a:p>
          <a:p>
            <a:pPr marL="447675" lvl="1" indent="-180975">
              <a:lnSpc>
                <a:spcPct val="100000"/>
              </a:lnSpc>
            </a:pPr>
            <a:r>
              <a:rPr lang="en-GB" sz="1800" dirty="0">
                <a:solidFill>
                  <a:srgbClr val="4A4A4A"/>
                </a:solidFill>
                <a:ea typeface="Times New Roman" panose="02020603050405020304" pitchFamily="18" charset="0"/>
              </a:rPr>
              <a:t>Really useful for quick testing during development</a:t>
            </a:r>
            <a:endParaRPr lang="en-GB" sz="1800" dirty="0">
              <a:solidFill>
                <a:srgbClr val="4A4A4A"/>
              </a:solidFill>
              <a:effectLst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Leave the other settings unchanged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4A4A4A"/>
                </a:solidFill>
                <a:cs typeface="Times New Roman" panose="02020603050405020304" pitchFamily="18" charset="0"/>
              </a:rPr>
              <a:t>Now click on the icon next to the exporter, to open your IDE with the right settings and files.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A0F97F-0DB9-3849-3890-37B1DDF9E6BC}"/>
              </a:ext>
            </a:extLst>
          </p:cNvPr>
          <p:cNvSpPr/>
          <p:nvPr/>
        </p:nvSpPr>
        <p:spPr>
          <a:xfrm>
            <a:off x="6901683" y="353999"/>
            <a:ext cx="831607" cy="51380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B0155D-A875-EC8E-30E3-B73E6B5D0267}"/>
              </a:ext>
            </a:extLst>
          </p:cNvPr>
          <p:cNvSpPr/>
          <p:nvPr/>
        </p:nvSpPr>
        <p:spPr>
          <a:xfrm>
            <a:off x="9405931" y="5960083"/>
            <a:ext cx="831607" cy="51380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9E3026-959C-05ED-DDE2-9CDFCBA3496E}"/>
              </a:ext>
            </a:extLst>
          </p:cNvPr>
          <p:cNvSpPr/>
          <p:nvPr/>
        </p:nvSpPr>
        <p:spPr>
          <a:xfrm>
            <a:off x="10342297" y="279255"/>
            <a:ext cx="831607" cy="51380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73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2F0E-8C0B-2A00-1E06-225B3B6D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01"/>
            <a:ext cx="10515600" cy="961535"/>
          </a:xfrm>
        </p:spPr>
        <p:txBody>
          <a:bodyPr>
            <a:normAutofit/>
          </a:bodyPr>
          <a:lstStyle/>
          <a:p>
            <a:r>
              <a:rPr lang="en-GB" dirty="0"/>
              <a:t>Auto-generated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7C61-0DB3-EFFB-7A28-1B82A4209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2235"/>
            <a:ext cx="6016896" cy="5755063"/>
          </a:xfrm>
        </p:spPr>
        <p:txBody>
          <a:bodyPr>
            <a:noAutofit/>
          </a:bodyPr>
          <a:lstStyle/>
          <a:p>
            <a:r>
              <a:rPr lang="en-GB" sz="2400" dirty="0"/>
              <a:t>Four auto-generated files in source folder:</a:t>
            </a:r>
          </a:p>
          <a:p>
            <a:pPr lvl="1"/>
            <a:r>
              <a:rPr lang="en-GB" sz="2000" dirty="0"/>
              <a:t>PluginEditor.cpp</a:t>
            </a:r>
          </a:p>
          <a:p>
            <a:pPr lvl="1"/>
            <a:r>
              <a:rPr lang="en-GB" sz="2000" dirty="0" err="1"/>
              <a:t>PluginEditor.h</a:t>
            </a:r>
            <a:endParaRPr lang="en-GB" sz="2000" dirty="0"/>
          </a:p>
          <a:p>
            <a:pPr lvl="1"/>
            <a:r>
              <a:rPr lang="en-GB" sz="2000" dirty="0"/>
              <a:t>PluginProcessor.cpp</a:t>
            </a:r>
          </a:p>
          <a:p>
            <a:pPr lvl="1"/>
            <a:r>
              <a:rPr lang="en-GB" sz="2000" dirty="0" err="1"/>
              <a:t>PluginProcessor.h</a:t>
            </a:r>
            <a:endParaRPr lang="en-GB" sz="2000" dirty="0"/>
          </a:p>
          <a:p>
            <a:r>
              <a:rPr lang="en-GB" sz="2400" dirty="0"/>
              <a:t>Open PluginProcessor.cpp file in your IDE</a:t>
            </a:r>
          </a:p>
          <a:p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Scroll down until you reach </a:t>
            </a:r>
            <a:r>
              <a:rPr lang="en-GB" sz="2400" dirty="0" err="1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processBlock</a:t>
            </a:r>
            <a:endParaRPr lang="en-GB" sz="2400" dirty="0">
              <a:solidFill>
                <a:srgbClr val="4A4A4A"/>
              </a:solidFill>
              <a:ea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When JUCE auto-generated project files, a buffer array was created</a:t>
            </a:r>
            <a:endParaRPr lang="en-GB" sz="2400" dirty="0">
              <a:solidFill>
                <a:srgbClr val="4A4A4A"/>
              </a:solidFill>
              <a:ea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This array of samples depends on block size set in your DAW</a:t>
            </a:r>
          </a:p>
          <a:p>
            <a:pPr lvl="1"/>
            <a:r>
              <a:rPr lang="en-GB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If your block size is set to 512 samples, array will have length 512 </a:t>
            </a:r>
          </a:p>
          <a:p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Delete all code between brackets</a:t>
            </a:r>
            <a:endParaRPr lang="en-GB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8C7197-B9A6-E67F-EE0B-C6B1E6CE2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896" y="551468"/>
            <a:ext cx="6175104" cy="546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8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7315-AEE4-7095-A095-95EEC6D4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19344" cy="1277861"/>
          </a:xfrm>
        </p:spPr>
        <p:txBody>
          <a:bodyPr>
            <a:normAutofit fontScale="90000"/>
          </a:bodyPr>
          <a:lstStyle/>
          <a:p>
            <a:r>
              <a:rPr lang="en-GB" dirty="0"/>
              <a:t>Generic Audio </a:t>
            </a:r>
            <a:br>
              <a:rPr lang="en-GB" dirty="0"/>
            </a:br>
            <a:r>
              <a:rPr lang="en-GB" dirty="0"/>
              <a:t>Processor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78AF-E188-0DC2-B0D5-3DD95E43D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7729538" cy="497046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4A4A4A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Use </a:t>
            </a:r>
            <a:r>
              <a:rPr lang="en-GB" i="1" dirty="0">
                <a:solidFill>
                  <a:srgbClr val="4A4A4A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generic audio processor UI for s</a:t>
            </a:r>
            <a:r>
              <a:rPr lang="en-GB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imple UI design in JUCE</a:t>
            </a:r>
            <a:endParaRPr lang="en-GB" i="1" dirty="0">
              <a:solidFill>
                <a:srgbClr val="4A4A4A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Can add UI elements like sliders and boxes to a plugin</a:t>
            </a:r>
          </a:p>
          <a:p>
            <a:r>
              <a:rPr lang="en-GB" sz="2400" b="0" dirty="0">
                <a:solidFill>
                  <a:srgbClr val="4A4A4A"/>
                </a:solidFill>
              </a:rPr>
              <a:t>D</a:t>
            </a:r>
            <a:r>
              <a:rPr lang="en-GB" sz="2400" b="0" dirty="0">
                <a:solidFill>
                  <a:srgbClr val="180C28"/>
                </a:solidFill>
                <a:effectLst/>
              </a:rPr>
              <a:t>isplays </a:t>
            </a:r>
            <a:r>
              <a:rPr lang="en-GB" sz="2400" dirty="0" err="1">
                <a:solidFill>
                  <a:srgbClr val="180C28"/>
                </a:solidFill>
              </a:rPr>
              <a:t>AudioProcessor’s</a:t>
            </a:r>
            <a:r>
              <a:rPr lang="en-GB" sz="2400" dirty="0">
                <a:solidFill>
                  <a:srgbClr val="180C28"/>
                </a:solidFill>
              </a:rPr>
              <a:t> </a:t>
            </a:r>
            <a:r>
              <a:rPr lang="en-GB" sz="2400" b="0" dirty="0">
                <a:solidFill>
                  <a:srgbClr val="180C28"/>
                </a:solidFill>
                <a:effectLst/>
              </a:rPr>
              <a:t>parameters as sliders, combo boxes and switches</a:t>
            </a:r>
          </a:p>
          <a:p>
            <a:pPr algn="l"/>
            <a:r>
              <a:rPr lang="en-GB" sz="2400" b="0" dirty="0">
                <a:solidFill>
                  <a:srgbClr val="180C28"/>
                </a:solidFill>
                <a:effectLst/>
              </a:rPr>
              <a:t>Can show editor for a processor that doesn't supply its own custom editor</a:t>
            </a:r>
          </a:p>
          <a:p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D96F4-B2F5-8FC9-68FB-83ED280AC9E2}"/>
              </a:ext>
            </a:extLst>
          </p:cNvPr>
          <p:cNvSpPr txBox="1"/>
          <p:nvPr/>
        </p:nvSpPr>
        <p:spPr>
          <a:xfrm>
            <a:off x="60345" y="5500764"/>
            <a:ext cx="122571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See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https://docs.juce.com/master/classGenericAudioProcessorEditor.html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8BDE63-E4BB-3C1C-D3AF-86BA2A4BB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393" y="689699"/>
            <a:ext cx="4729608" cy="362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6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1672</Words>
  <Application>Microsoft Office PowerPoint</Application>
  <PresentationFormat>Widescreen</PresentationFormat>
  <Paragraphs>220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Cascadia Mono</vt:lpstr>
      <vt:lpstr>Roboto</vt:lpstr>
      <vt:lpstr>Times New Roman</vt:lpstr>
      <vt:lpstr>Wingdings</vt:lpstr>
      <vt:lpstr>Office Theme</vt:lpstr>
      <vt:lpstr>Getting Started – Hello world</vt:lpstr>
      <vt:lpstr>Get the tools </vt:lpstr>
      <vt:lpstr>Setting up the Projucer</vt:lpstr>
      <vt:lpstr>Setting up the Projucer</vt:lpstr>
      <vt:lpstr>The project type</vt:lpstr>
      <vt:lpstr>The project type</vt:lpstr>
      <vt:lpstr>Overview</vt:lpstr>
      <vt:lpstr>Auto-generated code</vt:lpstr>
      <vt:lpstr>Generic Audio  Processor Editor</vt:lpstr>
      <vt:lpstr>Modifying the code </vt:lpstr>
      <vt:lpstr>Applying gain</vt:lpstr>
      <vt:lpstr>PowerPoint Presentation</vt:lpstr>
      <vt:lpstr>See Generic UI project for more on coding a generic interface</vt:lpstr>
      <vt:lpstr>Define parameters and variables </vt:lpstr>
      <vt:lpstr>Add parameters to UI </vt:lpstr>
      <vt:lpstr>Update parameters and phases in processBlock</vt:lpstr>
      <vt:lpstr>Generate test signal in processBlock</vt:lpstr>
      <vt:lpstr>Select channel in processBlock</vt:lpstr>
      <vt:lpstr>Build and run</vt:lpstr>
      <vt:lpstr>Make this a VST plug-in</vt:lpstr>
      <vt:lpstr>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VST</dc:title>
  <dc:creator>Josh Reiss</dc:creator>
  <cp:lastModifiedBy>Joshua Reiss</cp:lastModifiedBy>
  <cp:revision>13</cp:revision>
  <dcterms:created xsi:type="dcterms:W3CDTF">2023-06-19T06:32:32Z</dcterms:created>
  <dcterms:modified xsi:type="dcterms:W3CDTF">2024-01-22T15:58:59Z</dcterms:modified>
</cp:coreProperties>
</file>