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95" r:id="rId3"/>
    <p:sldId id="287" r:id="rId4"/>
    <p:sldId id="310" r:id="rId5"/>
    <p:sldId id="314" r:id="rId6"/>
    <p:sldId id="316" r:id="rId7"/>
    <p:sldId id="309" r:id="rId8"/>
    <p:sldId id="296" r:id="rId9"/>
    <p:sldId id="297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1B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0" autoAdjust="0"/>
    <p:restoredTop sz="86410"/>
  </p:normalViewPr>
  <p:slideViewPr>
    <p:cSldViewPr snapToGrid="0">
      <p:cViewPr varScale="1">
        <p:scale>
          <a:sx n="83" d="100"/>
          <a:sy n="83" d="100"/>
        </p:scale>
        <p:origin x="307" y="91"/>
      </p:cViewPr>
      <p:guideLst/>
    </p:cSldViewPr>
  </p:slideViewPr>
  <p:outlineViewPr>
    <p:cViewPr>
      <p:scale>
        <a:sx n="33" d="100"/>
        <a:sy n="33" d="100"/>
      </p:scale>
      <p:origin x="0" y="-269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991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7CCF-3B53-4F90-977B-B099D72D42DC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B78B-1C29-47A0-98D1-C458191ECD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Check:</a:t>
            </a:r>
          </a:p>
          <a:p>
            <a:r>
              <a:rPr lang="en-GB" dirty="0"/>
              <a:t>Suppose </a:t>
            </a:r>
            <a:r>
              <a:rPr lang="en-GB" dirty="0" err="1"/>
              <a:t>x_t</a:t>
            </a:r>
            <a:r>
              <a:rPr lang="en-GB" dirty="0"/>
              <a:t> = 2t^2 –t +1</a:t>
            </a:r>
          </a:p>
          <a:p>
            <a:r>
              <a:rPr lang="en-GB" dirty="0"/>
              <a:t>X0=1</a:t>
            </a:r>
          </a:p>
          <a:p>
            <a:r>
              <a:rPr lang="en-GB" dirty="0"/>
              <a:t>X1=2</a:t>
            </a:r>
          </a:p>
          <a:p>
            <a:r>
              <a:rPr lang="en-GB" dirty="0"/>
              <a:t>X2=7</a:t>
            </a:r>
          </a:p>
          <a:p>
            <a:r>
              <a:rPr lang="en-GB" dirty="0"/>
              <a:t>X_0.5 = 2t^2 + -1 t +1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44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03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endParaRPr lang="en-GB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29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9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9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467540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4249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41487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54163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849021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6297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31002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49413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7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808657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571222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09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2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267261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fontAlgn="base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fontAlgn="base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2416969" y="267892"/>
            <a:ext cx="7358063" cy="102195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r>
              <a:rPr lang="en-US" sz="5906" dirty="0">
                <a:latin typeface="Arial" charset="0"/>
                <a:cs typeface="Arial" charset="0"/>
                <a:sym typeface="Arial" charset="0"/>
              </a:rPr>
              <a:t>Fractional delay</a:t>
            </a:r>
          </a:p>
        </p:txBody>
      </p:sp>
      <p:pic>
        <p:nvPicPr>
          <p:cNvPr id="1028" name="Picture 4" descr="Linear interpolation - Wikipedia">
            <a:extLst>
              <a:ext uri="{FF2B5EF4-FFF2-40B4-BE49-F238E27FC236}">
                <a16:creationId xmlns:a16="http://schemas.microsoft.com/office/drawing/2014/main" id="{22128F57-CDB8-66E8-B671-966FFAFD3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08" y="2573138"/>
            <a:ext cx="4284862" cy="428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93EB1A1B-7F3E-EABD-59A0-E3D7BF3E7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94" y="2507736"/>
            <a:ext cx="5634636" cy="450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17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Fractional delay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3493602"/>
            <a:ext cx="9010055" cy="3310819"/>
          </a:xfrm>
          <a:ln/>
        </p:spPr>
        <p:txBody>
          <a:bodyPr anchor="t"/>
          <a:lstStyle/>
          <a:p>
            <a:pPr marL="446469"/>
            <a:r>
              <a:rPr lang="en-US" dirty="0"/>
              <a:t>What happens when we want </a:t>
            </a:r>
            <a:r>
              <a:rPr lang="en-US" dirty="0">
                <a:solidFill>
                  <a:srgbClr val="0000FF"/>
                </a:solidFill>
              </a:rPr>
              <a:t>non-integer</a:t>
            </a:r>
            <a:r>
              <a:rPr lang="en-US" dirty="0"/>
              <a:t>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D</a:t>
            </a:r>
            <a:r>
              <a:rPr lang="en-US" dirty="0"/>
              <a:t>?</a:t>
            </a:r>
          </a:p>
          <a:p>
            <a:pPr marL="803643" lvl="1"/>
            <a:r>
              <a:rPr lang="en-US" dirty="0"/>
              <a:t>x[n] undefined if n is not an integer</a:t>
            </a:r>
          </a:p>
          <a:p>
            <a:pPr marL="446469"/>
            <a:r>
              <a:rPr lang="en-US" dirty="0"/>
              <a:t>Need to do interpolation</a:t>
            </a:r>
          </a:p>
          <a:p>
            <a:pPr marL="803644" lvl="1"/>
            <a:r>
              <a:rPr lang="en-US" dirty="0"/>
              <a:t>Estimate the value at some location based on values at other locations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4891" y="1009055"/>
            <a:ext cx="3259336" cy="3303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7898" y="1009055"/>
            <a:ext cx="2259211" cy="3303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6" name="Group 25"/>
          <p:cNvGrpSpPr/>
          <p:nvPr/>
        </p:nvGrpSpPr>
        <p:grpSpPr>
          <a:xfrm>
            <a:off x="1697207" y="1491970"/>
            <a:ext cx="7130978" cy="1883900"/>
            <a:chOff x="179512" y="2564904"/>
            <a:chExt cx="7702196" cy="2034808"/>
          </a:xfrm>
        </p:grpSpPr>
        <p:sp>
          <p:nvSpPr>
            <p:cNvPr id="27" name="Oval 26"/>
            <p:cNvSpPr/>
            <p:nvPr/>
          </p:nvSpPr>
          <p:spPr bwMode="auto">
            <a:xfrm>
              <a:off x="6153516" y="2928379"/>
              <a:ext cx="806450" cy="80645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969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28" name="TextBox 6"/>
            <p:cNvSpPr txBox="1">
              <a:spLocks noChangeArrowheads="1"/>
            </p:cNvSpPr>
            <p:nvPr/>
          </p:nvSpPr>
          <p:spPr bwMode="auto">
            <a:xfrm>
              <a:off x="6325488" y="2978904"/>
              <a:ext cx="517978" cy="7467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812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2812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29" name="Straight Arrow Connector 28"/>
            <p:cNvCxnSpPr>
              <a:stCxn id="31" idx="3"/>
              <a:endCxn id="34" idx="3"/>
            </p:cNvCxnSpPr>
            <p:nvPr/>
          </p:nvCxnSpPr>
          <p:spPr>
            <a:xfrm>
              <a:off x="3460334" y="3296686"/>
              <a:ext cx="1253022" cy="1839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397814" y="3284984"/>
              <a:ext cx="0" cy="131472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12"/>
            <p:cNvSpPr txBox="1">
              <a:spLocks noChangeArrowheads="1"/>
            </p:cNvSpPr>
            <p:nvPr/>
          </p:nvSpPr>
          <p:spPr bwMode="auto">
            <a:xfrm>
              <a:off x="1868377" y="3015537"/>
              <a:ext cx="1591957" cy="56229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Delay (</a:t>
              </a:r>
              <a:r>
                <a:rPr lang="en-GB" sz="1969" i="1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D</a:t>
              </a: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)</a:t>
              </a:r>
              <a:endParaRPr lang="en-US" sz="1969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sp>
          <p:nvSpPr>
            <p:cNvPr id="32" name="TextBox 32"/>
            <p:cNvSpPr txBox="1">
              <a:spLocks noChangeArrowheads="1"/>
            </p:cNvSpPr>
            <p:nvPr/>
          </p:nvSpPr>
          <p:spPr bwMode="auto">
            <a:xfrm>
              <a:off x="498852" y="2564904"/>
              <a:ext cx="839432" cy="562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33" name="Straight Arrow Connector 32"/>
            <p:cNvCxnSpPr>
              <a:endCxn id="31" idx="1"/>
            </p:cNvCxnSpPr>
            <p:nvPr/>
          </p:nvCxnSpPr>
          <p:spPr>
            <a:xfrm>
              <a:off x="179512" y="3277146"/>
              <a:ext cx="1688865" cy="1954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 rot="5400000">
              <a:off x="4713355" y="2955044"/>
              <a:ext cx="720080" cy="72008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969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400988" y="4599712"/>
              <a:ext cx="518457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4" idx="0"/>
              <a:endCxn id="27" idx="2"/>
            </p:cNvCxnSpPr>
            <p:nvPr/>
          </p:nvCxnSpPr>
          <p:spPr>
            <a:xfrm>
              <a:off x="5433435" y="3315084"/>
              <a:ext cx="720081" cy="1652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6"/>
            </p:cNvCxnSpPr>
            <p:nvPr/>
          </p:nvCxnSpPr>
          <p:spPr>
            <a:xfrm>
              <a:off x="6959966" y="3331604"/>
              <a:ext cx="921742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7" idx="4"/>
            </p:cNvCxnSpPr>
            <p:nvPr/>
          </p:nvCxnSpPr>
          <p:spPr>
            <a:xfrm>
              <a:off x="6556742" y="3734829"/>
              <a:ext cx="0" cy="81196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2"/>
            <p:cNvSpPr txBox="1">
              <a:spLocks noChangeArrowheads="1"/>
            </p:cNvSpPr>
            <p:nvPr/>
          </p:nvSpPr>
          <p:spPr bwMode="auto">
            <a:xfrm>
              <a:off x="6979571" y="2583488"/>
              <a:ext cx="839432" cy="562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72583" y="3019554"/>
              <a:ext cx="442743" cy="5622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a</a:t>
              </a:r>
              <a:endParaRPr lang="en-US" sz="1969" dirty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Zeroth order interpolation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3223" y="1664802"/>
            <a:ext cx="9010055" cy="3310819"/>
          </a:xfrm>
          <a:ln/>
        </p:spPr>
        <p:txBody>
          <a:bodyPr anchor="t"/>
          <a:lstStyle/>
          <a:p>
            <a:pPr marL="446469"/>
            <a:r>
              <a:rPr lang="en-US" dirty="0"/>
              <a:t>Just pick the nearest known value</a:t>
            </a:r>
          </a:p>
          <a:p>
            <a:pPr marL="803644"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⌊</a:t>
            </a:r>
            <a:r>
              <a:rPr lang="en-GB" b="0" i="1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+0.5⌋]</a:t>
            </a:r>
          </a:p>
          <a:p>
            <a:pPr marL="803644" lvl="1"/>
            <a:r>
              <a:rPr lang="en-GB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[2.3]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⌊</a:t>
            </a:r>
            <a:r>
              <a:rPr lang="en-GB" b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en-GB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+0.5⌋]</a:t>
            </a:r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⌊</a:t>
            </a:r>
            <a:r>
              <a:rPr lang="en-GB" b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2.8</a:t>
            </a:r>
            <a:r>
              <a:rPr lang="en-GB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⌋]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  <a:p>
            <a:pPr marL="803644"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81A7FFC-60C1-6441-91AC-138ECDD364C9}"/>
              </a:ext>
            </a:extLst>
          </p:cNvPr>
          <p:cNvCxnSpPr>
            <a:cxnSpLocks/>
          </p:cNvCxnSpPr>
          <p:nvPr/>
        </p:nvCxnSpPr>
        <p:spPr bwMode="auto">
          <a:xfrm>
            <a:off x="5058300" y="3511314"/>
            <a:ext cx="0" cy="191151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 w="med" len="lg"/>
            <a:tailEnd type="none"/>
          </a:ln>
          <a:effectLst/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4932CE-FD8E-A78A-CE31-B19FA9745E63}"/>
              </a:ext>
            </a:extLst>
          </p:cNvPr>
          <p:cNvCxnSpPr>
            <a:cxnSpLocks/>
          </p:cNvCxnSpPr>
          <p:nvPr/>
        </p:nvCxnSpPr>
        <p:spPr bwMode="auto">
          <a:xfrm>
            <a:off x="5055097" y="5407424"/>
            <a:ext cx="20574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BE6D82-AAA3-4E3D-A82A-9609703FA5CC}"/>
              </a:ext>
            </a:extLst>
          </p:cNvPr>
          <p:cNvSpPr txBox="1"/>
          <p:nvPr/>
        </p:nvSpPr>
        <p:spPr>
          <a:xfrm>
            <a:off x="4929309" y="5504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3ABE6-953B-AB44-49F8-96AA0B060D0C}"/>
              </a:ext>
            </a:extLst>
          </p:cNvPr>
          <p:cNvSpPr txBox="1"/>
          <p:nvPr/>
        </p:nvSpPr>
        <p:spPr>
          <a:xfrm>
            <a:off x="6721815" y="5504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3CB1F-B128-F40B-3815-51AC83514CD9}"/>
              </a:ext>
            </a:extLst>
          </p:cNvPr>
          <p:cNvCxnSpPr>
            <a:cxnSpLocks/>
          </p:cNvCxnSpPr>
          <p:nvPr/>
        </p:nvCxnSpPr>
        <p:spPr bwMode="auto">
          <a:xfrm>
            <a:off x="4001276" y="4949885"/>
            <a:ext cx="1908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DE4FCD0-D239-B3D6-0396-D075AEB9B3DD}"/>
              </a:ext>
            </a:extLst>
          </p:cNvPr>
          <p:cNvSpPr/>
          <p:nvPr/>
        </p:nvSpPr>
        <p:spPr bwMode="auto">
          <a:xfrm>
            <a:off x="5534584" y="4850776"/>
            <a:ext cx="179006" cy="160518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EA39D3-F7BC-2C5D-D0BD-E66A9B9CED90}"/>
              </a:ext>
            </a:extLst>
          </p:cNvPr>
          <p:cNvSpPr/>
          <p:nvPr/>
        </p:nvSpPr>
        <p:spPr bwMode="auto">
          <a:xfrm>
            <a:off x="4965594" y="4850776"/>
            <a:ext cx="179006" cy="16051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EE498D-7877-221F-3165-8D5711814EA8}"/>
              </a:ext>
            </a:extLst>
          </p:cNvPr>
          <p:cNvSpPr/>
          <p:nvPr/>
        </p:nvSpPr>
        <p:spPr bwMode="auto">
          <a:xfrm>
            <a:off x="6791184" y="3813178"/>
            <a:ext cx="179006" cy="16051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C246F-0856-9992-9C81-DCECB949EF74}"/>
              </a:ext>
            </a:extLst>
          </p:cNvPr>
          <p:cNvSpPr txBox="1"/>
          <p:nvPr/>
        </p:nvSpPr>
        <p:spPr>
          <a:xfrm>
            <a:off x="4560768" y="472969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x</a:t>
            </a:r>
            <a:r>
              <a:rPr lang="en-GB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1B8BB1-0FC7-8281-A7E3-F6BAA0F70BFC}"/>
              </a:ext>
            </a:extLst>
          </p:cNvPr>
          <p:cNvSpPr txBox="1"/>
          <p:nvPr/>
        </p:nvSpPr>
        <p:spPr>
          <a:xfrm>
            <a:off x="4560768" y="358650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x</a:t>
            </a:r>
            <a:r>
              <a:rPr lang="en-GB" baseline="-250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315D70-9856-BDCD-601A-2847F50CEAEF}"/>
              </a:ext>
            </a:extLst>
          </p:cNvPr>
          <p:cNvCxnSpPr>
            <a:cxnSpLocks/>
          </p:cNvCxnSpPr>
          <p:nvPr/>
        </p:nvCxnSpPr>
        <p:spPr bwMode="auto">
          <a:xfrm>
            <a:off x="5974030" y="3885143"/>
            <a:ext cx="1908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879975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First order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6" y="1244673"/>
                <a:ext cx="9010055" cy="3310819"/>
              </a:xfrm>
              <a:ln/>
            </p:spPr>
            <p:txBody>
              <a:bodyPr anchor="t"/>
              <a:lstStyle/>
              <a:p>
                <a:pPr marL="446469"/>
                <a:r>
                  <a:rPr lang="en-US" dirty="0"/>
                  <a:t>Weighted sum of two nearest points</a:t>
                </a:r>
              </a:p>
              <a:p>
                <a:pPr marL="446469"/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given known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46469"/>
                <a:r>
                  <a:rPr lang="en-US" dirty="0"/>
                  <a:t>We fit the points to a line, </a:t>
                </a:r>
              </a:p>
              <a:p>
                <a:pPr marL="446469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(1)+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GB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</m:oMath>
                </a14:m>
                <a:endParaRPr lang="en-US" dirty="0"/>
              </a:p>
              <a:p>
                <a:pPr marL="446469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GB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GB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GB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(0)+</m:t>
                    </m:r>
                    <m:r>
                      <m:rPr>
                        <m:nor/>
                      </m:rPr>
                      <a:rPr lang="en-GB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46469"/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GB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endParaRPr lang="en-US" i="1" dirty="0"/>
              </a:p>
              <a:p>
                <a:pPr marL="446469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GB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78588" indent="0">
                  <a:buNone/>
                </a:pPr>
                <a:r>
                  <a:rPr lang="en-GB" dirty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+(1−</m:t>
                    </m:r>
                    <m:r>
                      <m:rPr>
                        <m:nor/>
                      </m:rPr>
                      <a:rPr lang="en-GB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GB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GB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GB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GB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1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6" y="1244673"/>
                <a:ext cx="9010055" cy="3310819"/>
              </a:xfrm>
              <a:blipFill>
                <a:blip r:embed="rId2"/>
                <a:stretch>
                  <a:fillRect l="-947" t="-7366" b="-20994"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E90786-41CF-DAFD-B36F-AFA924E23469}"/>
              </a:ext>
            </a:extLst>
          </p:cNvPr>
          <p:cNvCxnSpPr>
            <a:cxnSpLocks/>
          </p:cNvCxnSpPr>
          <p:nvPr/>
        </p:nvCxnSpPr>
        <p:spPr bwMode="auto">
          <a:xfrm>
            <a:off x="9420247" y="2936724"/>
            <a:ext cx="0" cy="191151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 w="med" len="lg"/>
            <a:tailEnd type="non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480820-7766-36B1-8EAF-B2E96AFD52E4}"/>
              </a:ext>
            </a:extLst>
          </p:cNvPr>
          <p:cNvCxnSpPr>
            <a:cxnSpLocks/>
          </p:cNvCxnSpPr>
          <p:nvPr/>
        </p:nvCxnSpPr>
        <p:spPr bwMode="auto">
          <a:xfrm>
            <a:off x="9417044" y="4832834"/>
            <a:ext cx="205740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1862B4-87D6-F6E6-9C29-4FD100B2F0AE}"/>
              </a:ext>
            </a:extLst>
          </p:cNvPr>
          <p:cNvSpPr txBox="1"/>
          <p:nvPr/>
        </p:nvSpPr>
        <p:spPr>
          <a:xfrm>
            <a:off x="9291256" y="4929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E2DEA-DA9D-D0A5-93FC-1B504143B329}"/>
              </a:ext>
            </a:extLst>
          </p:cNvPr>
          <p:cNvSpPr txBox="1"/>
          <p:nvPr/>
        </p:nvSpPr>
        <p:spPr>
          <a:xfrm>
            <a:off x="11083762" y="4929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75A539-D5D6-E16F-7D73-DB5FBDE9A625}"/>
              </a:ext>
            </a:extLst>
          </p:cNvPr>
          <p:cNvCxnSpPr>
            <a:cxnSpLocks/>
          </p:cNvCxnSpPr>
          <p:nvPr/>
        </p:nvCxnSpPr>
        <p:spPr bwMode="auto">
          <a:xfrm flipV="1">
            <a:off x="9417044" y="3309257"/>
            <a:ext cx="1821855" cy="103051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18EC496-CE45-643E-E938-5D458FF5727F}"/>
              </a:ext>
            </a:extLst>
          </p:cNvPr>
          <p:cNvSpPr/>
          <p:nvPr/>
        </p:nvSpPr>
        <p:spPr bwMode="auto">
          <a:xfrm>
            <a:off x="10326920" y="3693025"/>
            <a:ext cx="179006" cy="160518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90C16F-BF98-F10A-A491-400D80DADA3E}"/>
              </a:ext>
            </a:extLst>
          </p:cNvPr>
          <p:cNvSpPr/>
          <p:nvPr/>
        </p:nvSpPr>
        <p:spPr bwMode="auto">
          <a:xfrm>
            <a:off x="9327541" y="4276186"/>
            <a:ext cx="179006" cy="16051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7CF646-1924-ACCC-278D-18954DB78895}"/>
              </a:ext>
            </a:extLst>
          </p:cNvPr>
          <p:cNvSpPr/>
          <p:nvPr/>
        </p:nvSpPr>
        <p:spPr bwMode="auto">
          <a:xfrm>
            <a:off x="11153131" y="3238588"/>
            <a:ext cx="179006" cy="16051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084706-55C6-86D0-FA28-935997A7FCF6}"/>
              </a:ext>
            </a:extLst>
          </p:cNvPr>
          <p:cNvSpPr txBox="1"/>
          <p:nvPr/>
        </p:nvSpPr>
        <p:spPr>
          <a:xfrm>
            <a:off x="8922715" y="415510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x</a:t>
            </a:r>
            <a:r>
              <a:rPr lang="en-GB" baseline="-250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7FFDD-CF18-FCEA-8C0F-B0F99A7929B4}"/>
              </a:ext>
            </a:extLst>
          </p:cNvPr>
          <p:cNvSpPr txBox="1"/>
          <p:nvPr/>
        </p:nvSpPr>
        <p:spPr>
          <a:xfrm>
            <a:off x="8922715" y="301191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x</a:t>
            </a:r>
            <a:r>
              <a:rPr lang="en-GB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88083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Quadratic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43356" y="1002952"/>
                <a:ext cx="9010055" cy="3310819"/>
              </a:xfrm>
              <a:ln/>
            </p:spPr>
            <p:txBody>
              <a:bodyPr anchor="t"/>
              <a:lstStyle/>
              <a:p>
                <a:pPr marL="446469"/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order polynomial from three nearby points</a:t>
                </a:r>
              </a:p>
              <a:p>
                <a:pPr marL="446469"/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given known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46469"/>
                <a:r>
                  <a:rPr lang="en-US" dirty="0"/>
                  <a:t>We fit the points to a line, </a:t>
                </a:r>
              </a:p>
              <a:p>
                <a:pPr marL="446469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m:rPr>
                        <m:nor/>
                      </m:rPr>
                      <a:rPr lang="en-GB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pPr marL="446469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m:rPr>
                        <m:nor/>
                      </m:rPr>
                      <a:rPr lang="en-GB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46469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m:rPr>
                        <m:nor/>
                      </m:rPr>
                      <a:rPr lang="en-GB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8588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</a:t>
                </a:r>
              </a:p>
              <a:p>
                <a:pPr marL="446469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46469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)/2</m:t>
                    </m:r>
                  </m:oMath>
                </a14:m>
                <a:endParaRPr lang="en-GB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46469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)/2</m:t>
                    </m:r>
                  </m:oMath>
                </a14:m>
                <a:endParaRPr lang="en-GB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46469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GB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1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3356" y="1002952"/>
                <a:ext cx="9010055" cy="3310819"/>
              </a:xfrm>
              <a:blipFill>
                <a:blip r:embed="rId3"/>
                <a:stretch>
                  <a:fillRect l="-947" t="-7551" b="-66298"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914B6F-CE85-2C45-BDF1-DBB20A71A6A9}"/>
              </a:ext>
            </a:extLst>
          </p:cNvPr>
          <p:cNvSpPr/>
          <p:nvPr/>
        </p:nvSpPr>
        <p:spPr bwMode="auto">
          <a:xfrm>
            <a:off x="8833271" y="2852869"/>
            <a:ext cx="2649037" cy="1776266"/>
          </a:xfrm>
          <a:custGeom>
            <a:avLst/>
            <a:gdLst>
              <a:gd name="connsiteX0" fmla="*/ 0 w 2346476"/>
              <a:gd name="connsiteY0" fmla="*/ 1476087 h 1476087"/>
              <a:gd name="connsiteX1" fmla="*/ 1074057 w 2346476"/>
              <a:gd name="connsiteY1" fmla="*/ 468 h 1476087"/>
              <a:gd name="connsiteX2" fmla="*/ 2346476 w 2346476"/>
              <a:gd name="connsiteY2" fmla="*/ 1301915 h 1476087"/>
              <a:gd name="connsiteX3" fmla="*/ 2346476 w 2346476"/>
              <a:gd name="connsiteY3" fmla="*/ 1301915 h 147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476" h="1476087">
                <a:moveTo>
                  <a:pt x="0" y="1476087"/>
                </a:moveTo>
                <a:cubicBezTo>
                  <a:pt x="341489" y="752792"/>
                  <a:pt x="682978" y="29497"/>
                  <a:pt x="1074057" y="468"/>
                </a:cubicBezTo>
                <a:cubicBezTo>
                  <a:pt x="1465136" y="-28561"/>
                  <a:pt x="2346476" y="1301915"/>
                  <a:pt x="2346476" y="1301915"/>
                </a:cubicBezTo>
                <a:lnTo>
                  <a:pt x="2346476" y="1301915"/>
                </a:lnTo>
              </a:path>
            </a:pathLst>
          </a:cu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97E0C0-F14D-CB65-1E29-647331D8B7C1}"/>
              </a:ext>
            </a:extLst>
          </p:cNvPr>
          <p:cNvCxnSpPr>
            <a:cxnSpLocks/>
          </p:cNvCxnSpPr>
          <p:nvPr/>
        </p:nvCxnSpPr>
        <p:spPr bwMode="auto">
          <a:xfrm>
            <a:off x="8805810" y="2936724"/>
            <a:ext cx="0" cy="1911519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 w="med" len="lg"/>
            <a:tailEnd type="non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9C2DA2-2242-8DF3-93FC-971658C9C623}"/>
              </a:ext>
            </a:extLst>
          </p:cNvPr>
          <p:cNvCxnSpPr>
            <a:cxnSpLocks/>
          </p:cNvCxnSpPr>
          <p:nvPr/>
        </p:nvCxnSpPr>
        <p:spPr bwMode="auto">
          <a:xfrm>
            <a:off x="8802607" y="4832834"/>
            <a:ext cx="2900746" cy="0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43ED73-E8D3-F01C-499D-50AEEFE249F7}"/>
              </a:ext>
            </a:extLst>
          </p:cNvPr>
          <p:cNvSpPr txBox="1"/>
          <p:nvPr/>
        </p:nvSpPr>
        <p:spPr>
          <a:xfrm>
            <a:off x="8676819" y="49297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C15C4-4D85-8B4C-AE0D-EB2EA1AF92B6}"/>
              </a:ext>
            </a:extLst>
          </p:cNvPr>
          <p:cNvSpPr txBox="1"/>
          <p:nvPr/>
        </p:nvSpPr>
        <p:spPr>
          <a:xfrm>
            <a:off x="10065867" y="4929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305C6A-D9D1-92A9-902A-0AA7B5570B91}"/>
              </a:ext>
            </a:extLst>
          </p:cNvPr>
          <p:cNvSpPr/>
          <p:nvPr/>
        </p:nvSpPr>
        <p:spPr bwMode="auto">
          <a:xfrm>
            <a:off x="9423422" y="3178117"/>
            <a:ext cx="179006" cy="160518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0285E8-D75A-CEBD-A39F-58785E70C5D9}"/>
              </a:ext>
            </a:extLst>
          </p:cNvPr>
          <p:cNvSpPr/>
          <p:nvPr/>
        </p:nvSpPr>
        <p:spPr bwMode="auto">
          <a:xfrm>
            <a:off x="8786398" y="4498539"/>
            <a:ext cx="179006" cy="16051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381540-4E1B-94CB-8A3A-629D3B7761AD}"/>
              </a:ext>
            </a:extLst>
          </p:cNvPr>
          <p:cNvSpPr/>
          <p:nvPr/>
        </p:nvSpPr>
        <p:spPr bwMode="auto">
          <a:xfrm>
            <a:off x="10068038" y="2822947"/>
            <a:ext cx="179006" cy="16051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8CD2CE-771C-99DE-4568-D2237190E604}"/>
              </a:ext>
            </a:extLst>
          </p:cNvPr>
          <p:cNvSpPr txBox="1"/>
          <p:nvPr/>
        </p:nvSpPr>
        <p:spPr>
          <a:xfrm>
            <a:off x="8308278" y="4155105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x</a:t>
            </a:r>
            <a:r>
              <a:rPr lang="en-GB" b="1" baseline="-250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3C02A2-81D3-1921-001F-9F931F831467}"/>
              </a:ext>
            </a:extLst>
          </p:cNvPr>
          <p:cNvSpPr txBox="1"/>
          <p:nvPr/>
        </p:nvSpPr>
        <p:spPr>
          <a:xfrm>
            <a:off x="8308278" y="301191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x</a:t>
            </a:r>
            <a:r>
              <a:rPr lang="en-GB" b="1" baseline="-25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F95D4-43D4-5BC7-81F3-76CE7E40341C}"/>
              </a:ext>
            </a:extLst>
          </p:cNvPr>
          <p:cNvSpPr txBox="1"/>
          <p:nvPr/>
        </p:nvSpPr>
        <p:spPr>
          <a:xfrm>
            <a:off x="11268132" y="492976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232B3D-792B-2522-0F5C-DE92DC2997E2}"/>
              </a:ext>
            </a:extLst>
          </p:cNvPr>
          <p:cNvSpPr/>
          <p:nvPr/>
        </p:nvSpPr>
        <p:spPr bwMode="auto">
          <a:xfrm>
            <a:off x="11350175" y="4282664"/>
            <a:ext cx="179006" cy="16051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97394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"/>
          <p:cNvPicPr>
            <a:picLocks noChangeArrowheads="1"/>
          </p:cNvPicPr>
          <p:nvPr/>
        </p:nvPicPr>
        <p:blipFill>
          <a:blip r:embed="rId2" cstate="print"/>
          <a:srcRect l="11131" t="24902" r="7420" b="36278"/>
          <a:stretch>
            <a:fillRect/>
          </a:stretch>
        </p:blipFill>
        <p:spPr bwMode="auto">
          <a:xfrm>
            <a:off x="7111596" y="17186"/>
            <a:ext cx="5052188" cy="1996691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Fractional delay </a:t>
            </a:r>
            <a:r>
              <a:rPr lang="en-US" sz="4400" dirty="0"/>
              <a:t>in practice</a:t>
            </a:r>
            <a:endParaRPr lang="en-US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216" y="1110336"/>
            <a:ext cx="6067784" cy="2074766"/>
          </a:xfrm>
          <a:ln/>
        </p:spPr>
        <p:txBody>
          <a:bodyPr anchor="t"/>
          <a:lstStyle/>
          <a:p>
            <a:pPr marL="178587" indent="0">
              <a:buNone/>
            </a:pPr>
            <a:r>
              <a:rPr lang="en-US" sz="2100" dirty="0"/>
              <a:t>Input: </a:t>
            </a:r>
          </a:p>
          <a:p>
            <a:pPr marL="446468"/>
            <a:r>
              <a:rPr lang="en-US" sz="1900" dirty="0"/>
              <a:t>Required delay line size </a:t>
            </a:r>
            <a:r>
              <a:rPr lang="en-US" sz="19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D</a:t>
            </a:r>
            <a:endParaRPr lang="en-US" sz="1900" dirty="0"/>
          </a:p>
          <a:p>
            <a:pPr marL="446468"/>
            <a:r>
              <a:rPr lang="en-US" sz="1900" dirty="0"/>
              <a:t>Input x[n] at sampling rate </a:t>
            </a:r>
            <a:r>
              <a:rPr lang="en-US" sz="19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</a:t>
            </a:r>
            <a:endParaRPr lang="en-US" sz="1900" dirty="0"/>
          </a:p>
          <a:p>
            <a:pPr marL="446468"/>
            <a:r>
              <a:rPr lang="en-US" sz="1900" dirty="0"/>
              <a:t>Initial delay for read pointer </a:t>
            </a:r>
            <a:r>
              <a:rPr lang="en-US" sz="19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initialdelay</a:t>
            </a:r>
            <a:endParaRPr lang="en-US" sz="1900" dirty="0">
              <a:latin typeface="Courier" pitchFamily="49" charset="0"/>
              <a:ea typeface="Courier" pitchFamily="49" charset="0"/>
              <a:cs typeface="Courier" pitchFamily="49" charset="0"/>
              <a:sym typeface="Courier" pitchFamily="49" charset="0"/>
            </a:endParaRPr>
          </a:p>
          <a:p>
            <a:pPr marL="446468"/>
            <a:r>
              <a:rPr lang="en-US" sz="1900" dirty="0"/>
              <a:t>Write pointer update rate=1</a:t>
            </a:r>
          </a:p>
          <a:p>
            <a:pPr marL="446468"/>
            <a:r>
              <a:rPr lang="en-US" sz="1900" dirty="0"/>
              <a:t>Read pointer update rate </a:t>
            </a:r>
            <a:r>
              <a:rPr lang="en-US" sz="19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updateread</a:t>
            </a:r>
            <a:endParaRPr lang="en-US" sz="19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E4620B-2187-B924-EE15-E0C691BBF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494" y="3429000"/>
            <a:ext cx="10492811" cy="33275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28574" bIns="50800" numCol="1" anchor="t" anchorCtr="0" compatLnSpc="1">
            <a:prstTxWarp prst="textNoShape">
              <a:avLst/>
            </a:prstTxWarp>
          </a:bodyPr>
          <a:lstStyle>
            <a:lvl1pPr marL="410751" indent="-267881" algn="l" rtl="0" fontAlgn="base">
              <a:spcBef>
                <a:spcPts val="422"/>
              </a:spcBef>
              <a:spcAft>
                <a:spcPct val="0"/>
              </a:spcAft>
              <a:buSzPct val="150000"/>
              <a:buFont typeface="Arial" charset="0"/>
              <a:buChar char="•"/>
              <a:defRPr sz="2953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767926" indent="-267881" algn="l" rtl="0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  <a:defRPr sz="2531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035807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1348335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1660863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982320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2303777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2625235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2946692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27905" indent="0">
              <a:spcBef>
                <a:spcPts val="492"/>
              </a:spcBef>
              <a:buFont typeface="Arial" charset="0"/>
              <a:buNone/>
            </a:pP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readPosition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=(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writePosition+D-initdelay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)%D;</a:t>
            </a:r>
            <a:r>
              <a:rPr lang="en-US" sz="1800" kern="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modulo keeps indexing correct</a:t>
            </a:r>
            <a:endParaRPr lang="en-US" sz="1800" kern="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Font typeface="Arial" charset="0"/>
              <a:buNone/>
            </a:pP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for (n=0; n&lt;=</a:t>
            </a:r>
            <a:r>
              <a:rPr lang="en-US" sz="1800" i="1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N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-1; n++) </a:t>
            </a:r>
            <a:r>
              <a:rPr lang="en-US" sz="1800" kern="0" dirty="0">
                <a:latin typeface="Courier" pitchFamily="49" charset="0"/>
                <a:sym typeface="Courier" pitchFamily="49" charset="0"/>
              </a:rPr>
              <a:t>{</a:t>
            </a:r>
            <a:endParaRPr lang="en-US" sz="1800" kern="0" dirty="0">
              <a:latin typeface="Courier New" charset="0"/>
              <a:sym typeface="Courier New" charset="0"/>
            </a:endParaRPr>
          </a:p>
          <a:p>
            <a:pPr marL="27905" indent="0">
              <a:spcBef>
                <a:spcPts val="492"/>
              </a:spcBef>
              <a:buFont typeface="Arial" charset="0"/>
              <a:buNone/>
            </a:pP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prev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=floor(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readPosition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);</a:t>
            </a:r>
            <a:r>
              <a:rPr lang="en-US" sz="1800" kern="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kern="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get previous integer index</a:t>
            </a:r>
            <a:endParaRPr lang="en-US" sz="1800" kern="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Font typeface="Arial" charset="0"/>
              <a:buNone/>
            </a:pP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next=(prev+1)%D;</a:t>
            </a:r>
            <a:r>
              <a:rPr lang="en-US" sz="1800" kern="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kern="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get next integer index; need modulo because of wraparound</a:t>
            </a:r>
            <a:endParaRPr lang="en-US" sz="1800" kern="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Font typeface="Arial" charset="0"/>
              <a:buNone/>
            </a:pP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t= 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readPosition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– 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prev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; </a:t>
            </a:r>
            <a:r>
              <a:rPr lang="en-US" sz="1800" kern="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get fractional position of read pointer</a:t>
            </a:r>
            <a:endParaRPr lang="en-US" sz="1800" kern="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Font typeface="Arial" charset="0"/>
              <a:buNone/>
            </a:pP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y[n]=(1-t)*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delayline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[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prev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]+t*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delayline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[next];</a:t>
            </a:r>
            <a:r>
              <a:rPr lang="en-US" sz="1800" kern="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kern="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Linear interpolation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</a:t>
            </a:r>
          </a:p>
          <a:p>
            <a:pPr marL="27905" indent="0">
              <a:spcBef>
                <a:spcPts val="492"/>
              </a:spcBef>
              <a:buFont typeface="Arial" charset="0"/>
              <a:buNone/>
            </a:pP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delayline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[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writePosition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]=x[n];</a:t>
            </a:r>
            <a:r>
              <a:rPr lang="en-US" sz="1800" kern="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kern="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write current sample to delay line</a:t>
            </a:r>
            <a:endParaRPr lang="en-US" sz="1800" kern="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Font typeface="Arial" charset="0"/>
              <a:buNone/>
            </a:pP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=(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readPosition+updateread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)%D;</a:t>
            </a:r>
            <a:r>
              <a:rPr lang="en-US" sz="1800" kern="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1800" kern="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update read pointer, modulo wraps</a:t>
            </a:r>
            <a:endParaRPr lang="en-US" sz="1800" kern="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Font typeface="Arial" charset="0"/>
              <a:buNone/>
            </a:pP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writepos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=(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writePosition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+1)%D;</a:t>
            </a:r>
            <a:r>
              <a:rPr lang="en-US" sz="1800" kern="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kern="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update write pointer, modulo wraps</a:t>
            </a:r>
            <a:endParaRPr lang="en-US" sz="1800" kern="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Font typeface="Arial" charset="0"/>
              <a:buNone/>
            </a:pP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}</a:t>
            </a:r>
            <a:endParaRPr lang="en-US" sz="1800" i="1" kern="0" dirty="0">
              <a:latin typeface="Courier" pitchFamily="49" charset="0"/>
              <a:sym typeface="Courier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5EAEC-4F53-7D73-222A-AF2F1D6A7B76}"/>
              </a:ext>
            </a:extLst>
          </p:cNvPr>
          <p:cNvSpPr txBox="1"/>
          <p:nvPr/>
        </p:nvSpPr>
        <p:spPr>
          <a:xfrm>
            <a:off x="5595640" y="1651926"/>
            <a:ext cx="582204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8587" marR="0" lvl="0" indent="0" algn="l" defTabSz="914400" rtl="0" eaLnBrk="1" fontAlgn="base" latinLnBrk="0" hangingPunct="1">
              <a:lnSpc>
                <a:spcPct val="100000"/>
              </a:lnSpc>
              <a:spcBef>
                <a:spcPts val="422"/>
              </a:spcBef>
              <a:spcAft>
                <a:spcPct val="0"/>
              </a:spcAft>
              <a:buClrTx/>
              <a:buSzPct val="150000"/>
              <a:buFont typeface="Arial" charset="0"/>
              <a:buNone/>
              <a:tabLst/>
              <a:defRPr/>
            </a:pPr>
            <a:r>
              <a:rPr kumimoji="0" lang="en-US" sz="21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Arial" charset="0"/>
              </a:rPr>
              <a:t>Output: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Arial" charset="0"/>
            </a:endParaRPr>
          </a:p>
          <a:p>
            <a:pPr marL="446468" marR="0" lvl="0" indent="-267881" algn="l" defTabSz="914400" rtl="0" eaLnBrk="1" fontAlgn="base" latinLnBrk="0" hangingPunct="1">
              <a:lnSpc>
                <a:spcPct val="100000"/>
              </a:lnSpc>
              <a:spcBef>
                <a:spcPts val="422"/>
              </a:spcBef>
              <a:spcAft>
                <a:spcPct val="0"/>
              </a:spcAft>
              <a:buClrTx/>
              <a:buSzPct val="150000"/>
              <a:buFont typeface="Arial" charset="0"/>
              <a:buChar char="•"/>
              <a:tabLst/>
              <a:defRPr/>
            </a:pPr>
            <a:r>
              <a:rPr kumimoji="0" 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Arial" charset="0"/>
              </a:rPr>
              <a:t>N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Arial" charset="0"/>
              </a:rPr>
              <a:t> samples </a:t>
            </a:r>
            <a:r>
              <a:rPr kumimoji="0" 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Arial" charset="0"/>
              </a:rPr>
              <a:t>y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Arial" charset="0"/>
              </a:rPr>
              <a:t>[</a:t>
            </a:r>
            <a:r>
              <a:rPr kumimoji="0" 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Arial" charset="0"/>
              </a:rPr>
              <a:t>n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Arial" charset="0"/>
              </a:rPr>
              <a:t>], output of read pointer</a:t>
            </a:r>
          </a:p>
          <a:p>
            <a:pPr marL="178587" marR="0" lvl="0" indent="0" algn="l" defTabSz="914400" rtl="0" eaLnBrk="1" fontAlgn="base" latinLnBrk="0" hangingPunct="1">
              <a:lnSpc>
                <a:spcPct val="100000"/>
              </a:lnSpc>
              <a:spcBef>
                <a:spcPts val="422"/>
              </a:spcBef>
              <a:spcAft>
                <a:spcPct val="0"/>
              </a:spcAft>
              <a:buClrTx/>
              <a:buSzPct val="150000"/>
              <a:buFont typeface="Arial" charset="0"/>
              <a:buNone/>
              <a:tabLst/>
              <a:defRPr/>
            </a:pPr>
            <a:r>
              <a:rPr kumimoji="0" lang="en-US" sz="21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  <a:sym typeface="Arial" charset="0"/>
              </a:rPr>
              <a:t>Code does not check whether pointers cross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Arial" charset="0"/>
            </a:endParaRPr>
          </a:p>
          <a:p>
            <a:pPr marL="446468" marR="0" lvl="0" indent="-267881" algn="l" defTabSz="914400" rtl="0" eaLnBrk="1" fontAlgn="base" latinLnBrk="0" hangingPunct="1">
              <a:lnSpc>
                <a:spcPct val="100000"/>
              </a:lnSpc>
              <a:spcBef>
                <a:spcPts val="422"/>
              </a:spcBef>
              <a:spcAft>
                <a:spcPct val="0"/>
              </a:spcAft>
              <a:buClrTx/>
              <a:buSzPct val="150000"/>
              <a:buFont typeface="Arial" charset="0"/>
              <a:buChar char="•"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  <a:sym typeface="Arial" charset="0"/>
              </a:rPr>
              <a:t>won’t happen when moving at same speed</a:t>
            </a:r>
          </a:p>
        </p:txBody>
      </p:sp>
    </p:spTree>
    <p:extLst>
      <p:ext uri="{BB962C8B-B14F-4D97-AF65-F5344CB8AC3E}">
        <p14:creationId xmlns:p14="http://schemas.microsoft.com/office/powerpoint/2010/main" val="33815963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Interpolate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90921" y="1748248"/>
            <a:ext cx="11708231" cy="34778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PluginAudioProcessor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interpolateSample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0: { 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GB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NearestNeighbour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: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closestSampleIndex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floorf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+ 0.5f);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closestSampleIndex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closestSampleIndex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closestSampleIndex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2E0F8E-AC96-5386-2B23-A7D7C0486B9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187577" y="1948528"/>
            <a:ext cx="4159623" cy="969496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15134A7-EBE1-FBD5-330B-0A7340C033FE}"/>
              </a:ext>
            </a:extLst>
          </p:cNvPr>
          <p:cNvSpPr txBox="1"/>
          <p:nvPr/>
        </p:nvSpPr>
        <p:spPr>
          <a:xfrm>
            <a:off x="9347200" y="1286808"/>
            <a:ext cx="2468282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Round to nearest integer. If it rounds to end of buffer, roll back to beginning</a:t>
            </a:r>
          </a:p>
        </p:txBody>
      </p:sp>
    </p:spTree>
    <p:extLst>
      <p:ext uri="{BB962C8B-B14F-4D97-AF65-F5344CB8AC3E}">
        <p14:creationId xmlns:p14="http://schemas.microsoft.com/office/powerpoint/2010/main" val="178454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Interpolate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90921" y="1748248"/>
            <a:ext cx="11708231" cy="44012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PluginAudioProcessor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interpolateSample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…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1: { 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 linear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fraction =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floorf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sample0 = 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floorf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sample1 = (sample0 + 1) %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fraction 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[sample1]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+ (1.0f - fraction) 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[sample0];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…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3686EF-BAB9-98DF-D6E2-EFED7F55136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262657" y="2256316"/>
            <a:ext cx="4159622" cy="969496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E83153-375D-6AD2-6708-B36C046F77B7}"/>
              </a:ext>
            </a:extLst>
          </p:cNvPr>
          <p:cNvSpPr txBox="1"/>
          <p:nvPr/>
        </p:nvSpPr>
        <p:spPr>
          <a:xfrm>
            <a:off x="9422279" y="1594596"/>
            <a:ext cx="2674471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adjust sample weights with fraction by which read pointer between 2 samples</a:t>
            </a:r>
          </a:p>
        </p:txBody>
      </p:sp>
    </p:spTree>
    <p:extLst>
      <p:ext uri="{BB962C8B-B14F-4D97-AF65-F5344CB8AC3E}">
        <p14:creationId xmlns:p14="http://schemas.microsoft.com/office/powerpoint/2010/main" val="1459652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Interpolate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90921" y="1748248"/>
            <a:ext cx="11708231" cy="46782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PluginAudioProcessor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interpolateSample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…</a:t>
            </a:r>
          </a:p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case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2: { 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//quadratic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sample1 = 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floorf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+ 0.5) %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sample2 = (sample1 + 1) %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sample0 = (sample1 - 1) %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fraction =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- sample1;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(fraction * (fraction - 1) 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[sample0]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- 2 * (fraction - 1) * (fraction + 1) 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[sample1]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+ fraction * (fraction + 1) 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[sample2]) / 2.0f;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C83061-C463-0CEC-AA4B-05FDEB66BBB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326966" y="2295381"/>
            <a:ext cx="4159622" cy="969496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31D541-01FF-060A-52C7-DD916370C7FB}"/>
              </a:ext>
            </a:extLst>
          </p:cNvPr>
          <p:cNvSpPr txBox="1"/>
          <p:nvPr/>
        </p:nvSpPr>
        <p:spPr>
          <a:xfrm>
            <a:off x="8486588" y="1633661"/>
            <a:ext cx="2674471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adjust sample weights with fraction by which read pointer between 3 samples</a:t>
            </a:r>
          </a:p>
        </p:txBody>
      </p:sp>
    </p:spTree>
    <p:extLst>
      <p:ext uri="{BB962C8B-B14F-4D97-AF65-F5344CB8AC3E}">
        <p14:creationId xmlns:p14="http://schemas.microsoft.com/office/powerpoint/2010/main" val="705262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</Words>
  <Application>Microsoft Office PowerPoint</Application>
  <PresentationFormat>Widescreen</PresentationFormat>
  <Paragraphs>128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Arial Italic</vt:lpstr>
      <vt:lpstr>Calibri</vt:lpstr>
      <vt:lpstr>Calibri Light</vt:lpstr>
      <vt:lpstr>Cambria Math</vt:lpstr>
      <vt:lpstr>Cascadia Mono</vt:lpstr>
      <vt:lpstr>Courier</vt:lpstr>
      <vt:lpstr>Courier New</vt:lpstr>
      <vt:lpstr>Gill Sans</vt:lpstr>
      <vt:lpstr>Lucida Grande</vt:lpstr>
      <vt:lpstr>Times New Roman</vt:lpstr>
      <vt:lpstr>Wingdings</vt:lpstr>
      <vt:lpstr>Office Theme</vt:lpstr>
      <vt:lpstr>Title &amp; Bullets</vt:lpstr>
      <vt:lpstr>PowerPoint Presentation</vt:lpstr>
      <vt:lpstr>Fractional delay</vt:lpstr>
      <vt:lpstr>Zeroth order interpolation</vt:lpstr>
      <vt:lpstr>First order interpolation</vt:lpstr>
      <vt:lpstr>Quadratic interpolation</vt:lpstr>
      <vt:lpstr>Fractional delay in practice</vt:lpstr>
      <vt:lpstr>Interpolate sample</vt:lpstr>
      <vt:lpstr>Interpolate sample</vt:lpstr>
      <vt:lpstr>Interpolate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Limiter</dc:title>
  <dc:creator>Josh Reiss</dc:creator>
  <cp:lastModifiedBy>Joshua Reiss</cp:lastModifiedBy>
  <cp:revision>35</cp:revision>
  <dcterms:created xsi:type="dcterms:W3CDTF">2023-06-20T09:57:25Z</dcterms:created>
  <dcterms:modified xsi:type="dcterms:W3CDTF">2024-02-16T09:22:39Z</dcterms:modified>
</cp:coreProperties>
</file>