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07" r:id="rId3"/>
    <p:sldId id="292" r:id="rId4"/>
    <p:sldId id="293" r:id="rId5"/>
    <p:sldId id="310" r:id="rId6"/>
    <p:sldId id="311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B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0" autoAdjust="0"/>
    <p:restoredTop sz="86410"/>
  </p:normalViewPr>
  <p:slideViewPr>
    <p:cSldViewPr snapToGrid="0">
      <p:cViewPr varScale="1">
        <p:scale>
          <a:sx n="83" d="100"/>
          <a:sy n="83" d="100"/>
        </p:scale>
        <p:origin x="307" y="72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35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6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8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23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45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46754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4249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4148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54163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4902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6297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100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4941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0865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712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09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26726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Ping-pong delay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8965406" cy="3509367"/>
          </a:xfrm>
          <a:ln/>
        </p:spPr>
        <p:txBody>
          <a:bodyPr/>
          <a:lstStyle/>
          <a:p>
            <a:pPr marL="446469"/>
            <a:r>
              <a:rPr lang="en-US" sz="2672" dirty="0"/>
              <a:t>For </a:t>
            </a:r>
            <a:r>
              <a:rPr lang="en-US" sz="2672" dirty="0">
                <a:solidFill>
                  <a:srgbClr val="0000FF"/>
                </a:solidFill>
              </a:rPr>
              <a:t>stereo</a:t>
            </a:r>
            <a:r>
              <a:rPr lang="en-US" sz="2672" dirty="0"/>
              <a:t> audio systems</a:t>
            </a:r>
          </a:p>
          <a:p>
            <a:pPr marL="446469"/>
            <a:r>
              <a:rPr lang="en-US" sz="2672" dirty="0"/>
              <a:t>Creates bouncing effect</a:t>
            </a:r>
          </a:p>
          <a:p>
            <a:pPr marL="803643" lvl="1"/>
            <a:r>
              <a:rPr lang="en-US" sz="2250" dirty="0"/>
              <a:t>Sound typically jumps between left and right channels</a:t>
            </a:r>
          </a:p>
          <a:p>
            <a:pPr marL="446469"/>
            <a:r>
              <a:rPr lang="en-US" sz="2672" dirty="0"/>
              <a:t>2 delay lines with 2 inputs, 2 outputs</a:t>
            </a:r>
          </a:p>
          <a:p>
            <a:pPr marL="803643" lvl="1"/>
            <a:r>
              <a:rPr lang="en-US" sz="2250" dirty="0"/>
              <a:t>Can use same signal for each input</a:t>
            </a:r>
          </a:p>
          <a:p>
            <a:pPr marL="803643" lvl="1"/>
            <a:r>
              <a:rPr lang="en-US" sz="2250" dirty="0"/>
              <a:t>Typically </a:t>
            </a:r>
            <a:r>
              <a:rPr lang="en-US" sz="2250" dirty="0">
                <a:solidFill>
                  <a:srgbClr val="0000FF"/>
                </a:solidFill>
              </a:rPr>
              <a:t>pan</a:t>
            </a:r>
            <a:r>
              <a:rPr lang="en-US" sz="2250" dirty="0"/>
              <a:t> outputs hard left and hard right</a:t>
            </a:r>
          </a:p>
          <a:p>
            <a:pPr marL="446469"/>
            <a:r>
              <a:rPr lang="en-US" sz="2672" dirty="0"/>
              <a:t>Feedback from each delay line goes to </a:t>
            </a:r>
            <a:r>
              <a:rPr lang="en-US" sz="2672" dirty="0">
                <a:solidFill>
                  <a:srgbClr val="0000FF"/>
                </a:solidFill>
              </a:rPr>
              <a:t>opposite</a:t>
            </a:r>
            <a:r>
              <a:rPr lang="en-US" sz="2672" dirty="0"/>
              <a:t> line</a:t>
            </a:r>
          </a:p>
        </p:txBody>
      </p:sp>
      <p:pic>
        <p:nvPicPr>
          <p:cNvPr id="3482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69586" y="4239090"/>
            <a:ext cx="927048" cy="9270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97261" y="4846658"/>
            <a:ext cx="4470739" cy="153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Arial" charset="0"/>
                <a:sym typeface="Gill Sans" charset="0"/>
              </a:rPr>
              <a:t>ping-pong delay</a:t>
            </a:r>
          </a:p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1</a:t>
            </a:r>
            <a:r>
              <a:rPr lang="en-US" sz="1687" baseline="30000" dirty="0">
                <a:solidFill>
                  <a:srgbClr val="FF0000"/>
                </a:solidFill>
                <a:latin typeface="Arial" charset="0"/>
                <a:sym typeface="Gill Sans" charset="0"/>
              </a:rPr>
              <a:t>st</a:t>
            </a: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sequence generated with symmetric setup (delays same length, same feedback gain) panned hard left and right</a:t>
            </a:r>
          </a:p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2</a:t>
            </a:r>
            <a:r>
              <a:rPr lang="en-US" sz="1687" baseline="30000" dirty="0">
                <a:solidFill>
                  <a:srgbClr val="FF0000"/>
                </a:solidFill>
                <a:latin typeface="Arial" charset="0"/>
                <a:sym typeface="Gill Sans" charset="0"/>
              </a:rPr>
              <a:t>nd</a:t>
            </a: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sequence breaks symmetry and panning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24000" y="4087198"/>
            <a:ext cx="4626125" cy="2480901"/>
            <a:chOff x="467544" y="2204864"/>
            <a:chExt cx="6579377" cy="3528392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570345" y="2564904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6186969" y="2564904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5" name="Straight Arrow Connector 34"/>
            <p:cNvCxnSpPr>
              <a:endCxn id="79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8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41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83" name="Oval 8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3761089" y="2812286"/>
              <a:ext cx="604609" cy="50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3" name="Straight Arrow Connector 42"/>
            <p:cNvCxnSpPr>
              <a:stCxn id="8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6" idx="0"/>
              <a:endCxn id="79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47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79" name="Oval 78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0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/>
            <p:cNvCxnSpPr>
              <a:stCxn id="79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1" idx="0"/>
              <a:endCxn id="75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2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7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TextBox 12"/>
            <p:cNvSpPr txBox="1">
              <a:spLocks noChangeArrowheads="1"/>
            </p:cNvSpPr>
            <p:nvPr/>
          </p:nvSpPr>
          <p:spPr bwMode="auto">
            <a:xfrm>
              <a:off x="3761089" y="4756502"/>
              <a:ext cx="604609" cy="50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54" name="Straight Arrow Connector 53"/>
            <p:cNvCxnSpPr>
              <a:stCxn id="75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7" idx="0"/>
              <a:endCxn id="71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8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7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" name="Straight Arrow Connector 58"/>
            <p:cNvCxnSpPr>
              <a:stCxn id="71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6186969" y="4509120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498338" y="4509120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62" name="Straight Arrow Connector 61"/>
            <p:cNvCxnSpPr>
              <a:stCxn id="64" idx="0"/>
              <a:endCxn id="83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64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65" name="Straight Arrow Connector 64"/>
            <p:cNvCxnSpPr>
              <a:stCxn id="67" idx="0"/>
              <a:endCxn id="75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7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Isosceles Triangle 66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68" name="Straight Arrow Connector 67"/>
            <p:cNvCxnSpPr>
              <a:endCxn id="71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134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48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82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2" name="Group 58"/>
          <p:cNvGrpSpPr/>
          <p:nvPr/>
        </p:nvGrpSpPr>
        <p:grpSpPr>
          <a:xfrm>
            <a:off x="2956901" y="1201253"/>
            <a:ext cx="6556724" cy="3528392"/>
            <a:chOff x="467544" y="2204864"/>
            <a:chExt cx="6556724" cy="3528392"/>
          </a:xfrm>
        </p:grpSpPr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592999" y="2564904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6209621" y="2564904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9" name="Straight Arrow Connector 18"/>
            <p:cNvCxnSpPr>
              <a:endCxn id="94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52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TextBox 12"/>
            <p:cNvSpPr txBox="1">
              <a:spLocks noChangeArrowheads="1"/>
            </p:cNvSpPr>
            <p:nvPr/>
          </p:nvSpPr>
          <p:spPr bwMode="auto">
            <a:xfrm>
              <a:off x="3790724" y="2812286"/>
              <a:ext cx="545342" cy="481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253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2531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53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72" name="Straight Arrow Connector 71"/>
            <p:cNvCxnSpPr>
              <a:stCxn id="52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8" idx="0"/>
              <a:endCxn id="94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Isosceles Triangle 77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Straight Arrow Connector 97"/>
            <p:cNvCxnSpPr>
              <a:stCxn id="94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4" idx="0"/>
              <a:endCxn id="106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7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TextBox 12"/>
            <p:cNvSpPr txBox="1">
              <a:spLocks noChangeArrowheads="1"/>
            </p:cNvSpPr>
            <p:nvPr/>
          </p:nvSpPr>
          <p:spPr bwMode="auto">
            <a:xfrm>
              <a:off x="3790724" y="4756502"/>
              <a:ext cx="545342" cy="481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253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2531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53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11" name="Straight Arrow Connector 110"/>
            <p:cNvCxnSpPr>
              <a:stCxn id="106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6" idx="0"/>
              <a:endCxn id="118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Isosceles Triangle 115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9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1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2" name="Straight Arrow Connector 121"/>
            <p:cNvCxnSpPr>
              <a:stCxn id="118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32"/>
            <p:cNvSpPr txBox="1">
              <a:spLocks noChangeArrowheads="1"/>
            </p:cNvSpPr>
            <p:nvPr/>
          </p:nvSpPr>
          <p:spPr bwMode="auto">
            <a:xfrm>
              <a:off x="6209621" y="4509120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5" name="TextBox 32"/>
            <p:cNvSpPr txBox="1">
              <a:spLocks noChangeArrowheads="1"/>
            </p:cNvSpPr>
            <p:nvPr/>
          </p:nvSpPr>
          <p:spPr bwMode="auto">
            <a:xfrm>
              <a:off x="520990" y="4509120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26" name="Straight Arrow Connector 125"/>
            <p:cNvCxnSpPr>
              <a:stCxn id="133" idx="0"/>
              <a:endCxn id="52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133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Isosceles Triangle 132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40" name="Straight Arrow Connector 139"/>
            <p:cNvCxnSpPr>
              <a:stCxn id="142" idx="0"/>
              <a:endCxn id="106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42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Isosceles Triangle 141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74" name="Straight Arrow Connector 173"/>
            <p:cNvCxnSpPr>
              <a:endCxn id="118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34" dirty="0">
                <a:latin typeface="Times New Roman"/>
                <a:ea typeface="Times New Roman"/>
              </a:rPr>
              <a:t>Lets work out the transfer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23"/>
          <p:cNvSpPr>
            <a:spLocks/>
          </p:cNvSpPr>
          <p:nvPr/>
        </p:nvSpPr>
        <p:spPr bwMode="auto">
          <a:xfrm>
            <a:off x="2399964" y="3906987"/>
            <a:ext cx="7595445" cy="290028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endParaRPr lang="en-US" sz="1969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GB" sz="56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Solve these equations for W</a:t>
            </a:r>
            <a:r>
              <a:rPr lang="en-GB" sz="1969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=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endParaRPr lang="en-GB" sz="1969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buFont typeface="Wingdings"/>
              <a:buChar char="à"/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=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]/[1-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GB" sz="56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Now plug into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Y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 =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c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US" sz="1969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...and similar for the other channel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524000" y="391163"/>
            <a:ext cx="9144000" cy="8100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53117" y="153761"/>
            <a:ext cx="6418867" cy="3528392"/>
            <a:chOff x="467544" y="2204864"/>
            <a:chExt cx="6418866" cy="3528392"/>
          </a:xfrm>
          <a:noFill/>
        </p:grpSpPr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682766" y="2564904"/>
              <a:ext cx="598241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6299390" y="2564904"/>
              <a:ext cx="587020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6" name="Straight Arrow Connector 5"/>
            <p:cNvCxnSpPr>
              <a:endCxn id="23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" name="Group 11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13" name="Oval 1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1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3841219" y="2812286"/>
              <a:ext cx="415498" cy="3411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1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1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1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1" idx="0"/>
              <a:endCxn id="23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14" name="Group 21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23" name="Oval 2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2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Arrow Connector 26"/>
            <p:cNvCxnSpPr>
              <a:stCxn id="23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0" idx="0"/>
              <a:endCxn id="32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24" name="Group 30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32" name="Oval 3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3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12"/>
            <p:cNvSpPr txBox="1">
              <a:spLocks noChangeArrowheads="1"/>
            </p:cNvSpPr>
            <p:nvPr/>
          </p:nvSpPr>
          <p:spPr bwMode="auto">
            <a:xfrm>
              <a:off x="3841219" y="4756502"/>
              <a:ext cx="415498" cy="3411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1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1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7" name="Straight Arrow Connector 36"/>
            <p:cNvCxnSpPr>
              <a:stCxn id="32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0" idx="0"/>
              <a:endCxn id="42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3" name="Group 40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42" name="Oval 4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" name="Straight Arrow Connector 45"/>
            <p:cNvCxnSpPr>
              <a:stCxn id="42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2"/>
            <p:cNvSpPr txBox="1">
              <a:spLocks noChangeArrowheads="1"/>
            </p:cNvSpPr>
            <p:nvPr/>
          </p:nvSpPr>
          <p:spPr bwMode="auto">
            <a:xfrm>
              <a:off x="6299390" y="4509120"/>
              <a:ext cx="587020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48" name="TextBox 32"/>
            <p:cNvSpPr txBox="1">
              <a:spLocks noChangeArrowheads="1"/>
            </p:cNvSpPr>
            <p:nvPr/>
          </p:nvSpPr>
          <p:spPr bwMode="auto">
            <a:xfrm>
              <a:off x="610759" y="4509120"/>
              <a:ext cx="598241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9" name="Straight Arrow Connector 48"/>
            <p:cNvCxnSpPr>
              <a:stCxn id="51" idx="0"/>
              <a:endCxn id="13" idx="5"/>
            </p:cNvCxnSpPr>
            <p:nvPr/>
          </p:nvCxnSpPr>
          <p:spPr>
            <a:xfrm flipH="1" flipV="1">
              <a:off x="3151121" y="3124231"/>
              <a:ext cx="265756" cy="31200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51" idx="3"/>
            </p:cNvCxnSpPr>
            <p:nvPr/>
          </p:nvCxnSpPr>
          <p:spPr>
            <a:xfrm flipH="1" flipV="1">
              <a:off x="3613166" y="3671266"/>
              <a:ext cx="1064176" cy="123414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>
              <a:spLocks noChangeAspect="1"/>
            </p:cNvSpPr>
            <p:nvPr/>
          </p:nvSpPr>
          <p:spPr>
            <a:xfrm rot="19207977">
              <a:off x="3331290" y="3400640"/>
              <a:ext cx="367463" cy="306219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52" name="Straight Arrow Connector 51"/>
            <p:cNvCxnSpPr>
              <a:stCxn id="54" idx="0"/>
              <a:endCxn id="32" idx="7"/>
            </p:cNvCxnSpPr>
            <p:nvPr/>
          </p:nvCxnSpPr>
          <p:spPr>
            <a:xfrm flipH="1">
              <a:off x="3151121" y="4478285"/>
              <a:ext cx="351794" cy="33560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4" idx="3"/>
            </p:cNvCxnSpPr>
            <p:nvPr/>
          </p:nvCxnSpPr>
          <p:spPr>
            <a:xfrm flipH="1">
              <a:off x="3710299" y="2996952"/>
              <a:ext cx="1005718" cy="124007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Isosceles Triangle 53"/>
            <p:cNvSpPr>
              <a:spLocks noChangeAspect="1"/>
            </p:cNvSpPr>
            <p:nvPr/>
          </p:nvSpPr>
          <p:spPr>
            <a:xfrm rot="13240908">
              <a:off x="3415722" y="4198583"/>
              <a:ext cx="381771" cy="318143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55" name="Straight Arrow Connector 54"/>
            <p:cNvCxnSpPr>
              <a:endCxn id="42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4283166" y="2564904"/>
              <a:ext cx="644728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W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4211159" y="5085184"/>
              <a:ext cx="644728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W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6903" y="278092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21599" y="4725144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60031" y="2771636"/>
              <a:ext cx="344967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c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60031" y="4725144"/>
              <a:ext cx="344967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c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94932" y="409855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b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47063" y="337847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b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904183"/>
          </a:xfrm>
        </p:spPr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" y="815810"/>
            <a:ext cx="12020203" cy="59298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Start with delay plugin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38546" y="4272677"/>
            <a:ext cx="11914908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delayTimeParam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-&gt;get();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delayReadPosition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(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int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)(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delayWritePosition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- (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getSampleRate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           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+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delayBufferLength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 %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delayBufferLength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2907" y="1804776"/>
            <a:ext cx="10587224" cy="203132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trike="sngStrike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linkDelaysParam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7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1 -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0533648" cy="4524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…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delayTimeParam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arrays of length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numSamples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 which contain a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chnnel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’ audio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the circular buffers for implementing delay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58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2, loop over 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79745" y="915398"/>
            <a:ext cx="11796822" cy="5693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float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],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];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Store output of one delay buffer into other, producing ping-pong effect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Store the output samples in the buffer, replacing the input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5741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Widescreen</PresentationFormat>
  <Paragraphs>119</Paragraphs>
  <Slides>6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Gill Sans</vt:lpstr>
      <vt:lpstr>Lucida Grande</vt:lpstr>
      <vt:lpstr>Times New Roman</vt:lpstr>
      <vt:lpstr>Wingdings</vt:lpstr>
      <vt:lpstr>Office Theme</vt:lpstr>
      <vt:lpstr>Title &amp; Bullets</vt:lpstr>
      <vt:lpstr>Ping-pong delay</vt:lpstr>
      <vt:lpstr>Lets work out the transfer functions</vt:lpstr>
      <vt:lpstr>PowerPoint Presentation</vt:lpstr>
      <vt:lpstr>Define and initialise</vt:lpstr>
      <vt:lpstr>processBlock 1 - Define variables</vt:lpstr>
      <vt:lpstr>processBlock 2, loop over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38</cp:revision>
  <dcterms:created xsi:type="dcterms:W3CDTF">2023-06-20T09:57:25Z</dcterms:created>
  <dcterms:modified xsi:type="dcterms:W3CDTF">2024-02-19T08:39:17Z</dcterms:modified>
</cp:coreProperties>
</file>