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2"/>
  </p:sldMasterIdLst>
  <p:notesMasterIdLst>
    <p:notesMasterId r:id="rId17"/>
  </p:notesMasterIdLst>
  <p:sldIdLst>
    <p:sldId id="281" r:id="rId3"/>
    <p:sldId id="282" r:id="rId4"/>
    <p:sldId id="261" r:id="rId5"/>
    <p:sldId id="262" r:id="rId6"/>
    <p:sldId id="263" r:id="rId7"/>
    <p:sldId id="264" r:id="rId8"/>
    <p:sldId id="265" r:id="rId9"/>
    <p:sldId id="266" r:id="rId10"/>
    <p:sldId id="284" r:id="rId11"/>
    <p:sldId id="278" r:id="rId12"/>
    <p:sldId id="279" r:id="rId13"/>
    <p:sldId id="287" r:id="rId14"/>
    <p:sldId id="285" r:id="rId15"/>
    <p:sldId id="288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>
    <p:restoredLeft sz="0" autoAdjust="0"/>
    <p:restoredTop sz="78147" autoAdjust="0"/>
  </p:normalViewPr>
  <p:slideViewPr>
    <p:cSldViewPr snapToGrid="0">
      <p:cViewPr>
        <p:scale>
          <a:sx n="22" d="100"/>
          <a:sy n="22" d="100"/>
        </p:scale>
        <p:origin x="2247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10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017596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773316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392" y="546947"/>
            <a:ext cx="8021836" cy="2323950"/>
          </a:xfrm>
        </p:spPr>
        <p:txBody>
          <a:bodyPr anchor="b"/>
          <a:lstStyle>
            <a:lvl1pPr algn="l">
              <a:defRPr sz="281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3931" y="546944"/>
            <a:ext cx="13629678" cy="11704588"/>
          </a:xfrm>
        </p:spPr>
        <p:txBody>
          <a:bodyPr/>
          <a:lstStyle>
            <a:lvl1pPr>
              <a:defRPr sz="4500"/>
            </a:lvl1pPr>
            <a:lvl2pPr>
              <a:defRPr sz="3938"/>
            </a:lvl2pPr>
            <a:lvl3pPr>
              <a:defRPr sz="3374"/>
            </a:lvl3pPr>
            <a:lvl4pPr>
              <a:defRPr sz="2812"/>
            </a:lvl4pPr>
            <a:lvl5pPr>
              <a:defRPr sz="2812"/>
            </a:lvl5pPr>
            <a:lvl6pPr>
              <a:defRPr sz="2812"/>
            </a:lvl6pPr>
            <a:lvl7pPr>
              <a:defRPr sz="2812"/>
            </a:lvl7pPr>
            <a:lvl8pPr>
              <a:defRPr sz="2812"/>
            </a:lvl8pPr>
            <a:lvl9pPr>
              <a:defRPr sz="28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0392" y="2870896"/>
            <a:ext cx="8021836" cy="9380636"/>
          </a:xfrm>
        </p:spPr>
        <p:txBody>
          <a:bodyPr/>
          <a:lstStyle>
            <a:lvl1pPr marL="0" indent="0">
              <a:buNone/>
              <a:defRPr sz="1968"/>
            </a:lvl1pPr>
            <a:lvl2pPr marL="642914" indent="0">
              <a:buNone/>
              <a:defRPr sz="1688"/>
            </a:lvl2pPr>
            <a:lvl3pPr marL="1285830" indent="0">
              <a:buNone/>
              <a:defRPr sz="1406"/>
            </a:lvl3pPr>
            <a:lvl4pPr marL="1928744" indent="0">
              <a:buNone/>
              <a:defRPr sz="1266"/>
            </a:lvl4pPr>
            <a:lvl5pPr marL="2571658" indent="0">
              <a:buNone/>
              <a:defRPr sz="1266"/>
            </a:lvl5pPr>
            <a:lvl6pPr marL="3214574" indent="0">
              <a:buNone/>
              <a:defRPr sz="1266"/>
            </a:lvl6pPr>
            <a:lvl7pPr marL="3857488" indent="0">
              <a:buNone/>
              <a:defRPr sz="1266"/>
            </a:lvl7pPr>
            <a:lvl8pPr marL="4500402" indent="0">
              <a:buNone/>
              <a:defRPr sz="1266"/>
            </a:lvl8pPr>
            <a:lvl9pPr marL="5143318" indent="0">
              <a:buNone/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976236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0361" y="9601649"/>
            <a:ext cx="14629806" cy="1134070"/>
          </a:xfrm>
        </p:spPr>
        <p:txBody>
          <a:bodyPr anchor="b"/>
          <a:lstStyle>
            <a:lvl1pPr algn="l">
              <a:defRPr sz="281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80361" y="1225600"/>
            <a:ext cx="14629806" cy="8228708"/>
          </a:xfrm>
        </p:spPr>
        <p:txBody>
          <a:bodyPr/>
          <a:lstStyle>
            <a:lvl1pPr marL="0" indent="0">
              <a:buNone/>
              <a:defRPr sz="4500"/>
            </a:lvl1pPr>
            <a:lvl2pPr marL="642914" indent="0">
              <a:buNone/>
              <a:defRPr sz="3938"/>
            </a:lvl2pPr>
            <a:lvl3pPr marL="1285830" indent="0">
              <a:buNone/>
              <a:defRPr sz="3374"/>
            </a:lvl3pPr>
            <a:lvl4pPr marL="1928744" indent="0">
              <a:buNone/>
              <a:defRPr sz="2812"/>
            </a:lvl4pPr>
            <a:lvl5pPr marL="2571658" indent="0">
              <a:buNone/>
              <a:defRPr sz="2812"/>
            </a:lvl5pPr>
            <a:lvl6pPr marL="3214574" indent="0">
              <a:buNone/>
              <a:defRPr sz="2812"/>
            </a:lvl6pPr>
            <a:lvl7pPr marL="3857488" indent="0">
              <a:buNone/>
              <a:defRPr sz="2812"/>
            </a:lvl7pPr>
            <a:lvl8pPr marL="4500402" indent="0">
              <a:buNone/>
              <a:defRPr sz="2812"/>
            </a:lvl8pPr>
            <a:lvl9pPr marL="5143318" indent="0">
              <a:buNone/>
              <a:defRPr sz="2812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0361" y="10735718"/>
            <a:ext cx="14629806" cy="1609576"/>
          </a:xfrm>
        </p:spPr>
        <p:txBody>
          <a:bodyPr/>
          <a:lstStyle>
            <a:lvl1pPr marL="0" indent="0">
              <a:buNone/>
              <a:defRPr sz="1968"/>
            </a:lvl1pPr>
            <a:lvl2pPr marL="642914" indent="0">
              <a:buNone/>
              <a:defRPr sz="1688"/>
            </a:lvl2pPr>
            <a:lvl3pPr marL="1285830" indent="0">
              <a:buNone/>
              <a:defRPr sz="1406"/>
            </a:lvl3pPr>
            <a:lvl4pPr marL="1928744" indent="0">
              <a:buNone/>
              <a:defRPr sz="1266"/>
            </a:lvl4pPr>
            <a:lvl5pPr marL="2571658" indent="0">
              <a:buNone/>
              <a:defRPr sz="1266"/>
            </a:lvl5pPr>
            <a:lvl6pPr marL="3214574" indent="0">
              <a:buNone/>
              <a:defRPr sz="1266"/>
            </a:lvl6pPr>
            <a:lvl7pPr marL="3857488" indent="0">
              <a:buNone/>
              <a:defRPr sz="1266"/>
            </a:lvl7pPr>
            <a:lvl8pPr marL="4500402" indent="0">
              <a:buNone/>
              <a:defRPr sz="1266"/>
            </a:lvl8pPr>
            <a:lvl9pPr marL="5143318" indent="0">
              <a:buNone/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427298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006714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222517" y="71439"/>
            <a:ext cx="6018610" cy="135374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6689" y="71439"/>
            <a:ext cx="17770078" cy="135374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217693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83801" cy="10527276"/>
          </a:xfrm>
          <a:prstGeom prst="rect">
            <a:avLst/>
          </a:prstGeom>
        </p:spPr>
        <p:txBody>
          <a:bodyPr/>
          <a:lstStyle>
            <a:lvl1pPr marL="507999" indent="-507999">
              <a:spcBef>
                <a:spcPts val="1000"/>
              </a:spcBef>
              <a:defRPr sz="5200"/>
            </a:lvl1pPr>
            <a:lvl2pPr marL="1190625" indent="-555625">
              <a:spcBef>
                <a:spcPts val="1000"/>
              </a:spcBef>
              <a:buChar char="‣"/>
              <a:defRPr sz="4400"/>
            </a:lvl2pPr>
            <a:lvl3pPr marL="1746250" indent="-476250">
              <a:spcBef>
                <a:spcPts val="1000"/>
              </a:spcBef>
              <a:buSzPct val="100000"/>
              <a:buChar char="-"/>
              <a:defRPr sz="3600"/>
            </a:lvl3pPr>
            <a:lvl4pPr marL="2381250" indent="-476250">
              <a:spcBef>
                <a:spcPts val="1000"/>
              </a:spcBef>
              <a:buChar char="-"/>
              <a:defRPr sz="3600"/>
            </a:lvl4pPr>
            <a:lvl5pPr marL="3016250" indent="-476250">
              <a:spcBef>
                <a:spcPts val="1000"/>
              </a:spcBef>
              <a:buChar char="-"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Rectangle"/>
          <p:cNvSpPr/>
          <p:nvPr/>
        </p:nvSpPr>
        <p:spPr>
          <a:xfrm>
            <a:off x="0" y="-18571"/>
            <a:ext cx="24384001" cy="154741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292100" y="-18571"/>
            <a:ext cx="23799800" cy="1547417"/>
          </a:xfrm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Body Level One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37268" cy="10527276"/>
          </a:xfrm>
          <a:prstGeom prst="rect">
            <a:avLst/>
          </a:prstGeom>
        </p:spPr>
        <p:txBody>
          <a:bodyPr numCol="2" spcCol="1176863" anchor="t"/>
          <a:lstStyle>
            <a:lvl1pPr marL="507999" indent="-507999">
              <a:spcBef>
                <a:spcPts val="1000"/>
              </a:spcBef>
              <a:defRPr sz="5200"/>
            </a:lvl1pPr>
            <a:lvl2pPr marL="1190625" indent="-555625">
              <a:spcBef>
                <a:spcPts val="1000"/>
              </a:spcBef>
              <a:buChar char="‣"/>
              <a:defRPr sz="4400"/>
            </a:lvl2pPr>
            <a:lvl3pPr marL="1746250" indent="-476250">
              <a:spcBef>
                <a:spcPts val="1000"/>
              </a:spcBef>
              <a:buSzPct val="100000"/>
              <a:buChar char="-"/>
              <a:defRPr sz="3600"/>
            </a:lvl3pPr>
            <a:lvl4pPr marL="2381250" indent="-476250">
              <a:spcBef>
                <a:spcPts val="1000"/>
              </a:spcBef>
              <a:buChar char="-"/>
              <a:defRPr sz="3600"/>
            </a:lvl4pPr>
            <a:lvl5pPr marL="3016250" indent="-476250">
              <a:spcBef>
                <a:spcPts val="1000"/>
              </a:spcBef>
              <a:buChar char="-"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Rectangle"/>
          <p:cNvSpPr/>
          <p:nvPr/>
        </p:nvSpPr>
        <p:spPr>
          <a:xfrm>
            <a:off x="0" y="-18571"/>
            <a:ext cx="24384001" cy="154741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292100" y="-18571"/>
            <a:ext cx="23799800" cy="1547417"/>
          </a:xfrm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7611" y="4261697"/>
            <a:ext cx="20728782" cy="29400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8197" y="7773295"/>
            <a:ext cx="17067610" cy="3504902"/>
          </a:xfrm>
        </p:spPr>
        <p:txBody>
          <a:bodyPr/>
          <a:lstStyle>
            <a:lvl1pPr marL="0" indent="0" algn="ctr">
              <a:buNone/>
              <a:defRPr/>
            </a:lvl1pPr>
            <a:lvl2pPr marL="642914" indent="0" algn="ctr">
              <a:buNone/>
              <a:defRPr/>
            </a:lvl2pPr>
            <a:lvl3pPr marL="1285830" indent="0" algn="ctr">
              <a:buNone/>
              <a:defRPr/>
            </a:lvl3pPr>
            <a:lvl4pPr marL="1928744" indent="0" algn="ctr">
              <a:buNone/>
              <a:defRPr/>
            </a:lvl4pPr>
            <a:lvl5pPr marL="2571658" indent="0" algn="ctr">
              <a:buNone/>
              <a:defRPr/>
            </a:lvl5pPr>
            <a:lvl6pPr marL="3214574" indent="0" algn="ctr">
              <a:buNone/>
              <a:defRPr/>
            </a:lvl6pPr>
            <a:lvl7pPr marL="3857488" indent="0" algn="ctr">
              <a:buNone/>
              <a:defRPr/>
            </a:lvl7pPr>
            <a:lvl8pPr marL="4500402" indent="0" algn="ctr">
              <a:buNone/>
              <a:defRPr/>
            </a:lvl8pPr>
            <a:lvl9pPr marL="514331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7330924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033725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836" y="8813603"/>
            <a:ext cx="20725804" cy="2723554"/>
          </a:xfrm>
        </p:spPr>
        <p:txBody>
          <a:bodyPr anchor="t"/>
          <a:lstStyle>
            <a:lvl1pPr algn="l">
              <a:defRPr sz="562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836" y="5813226"/>
            <a:ext cx="20725804" cy="3000376"/>
          </a:xfrm>
        </p:spPr>
        <p:txBody>
          <a:bodyPr anchor="b"/>
          <a:lstStyle>
            <a:lvl1pPr marL="0" indent="0">
              <a:buNone/>
              <a:defRPr sz="2812"/>
            </a:lvl1pPr>
            <a:lvl2pPr marL="642914" indent="0">
              <a:buNone/>
              <a:defRPr sz="2532"/>
            </a:lvl2pPr>
            <a:lvl3pPr marL="1285830" indent="0">
              <a:buNone/>
              <a:defRPr sz="2250"/>
            </a:lvl3pPr>
            <a:lvl4pPr marL="1928744" indent="0">
              <a:buNone/>
              <a:defRPr sz="1968"/>
            </a:lvl4pPr>
            <a:lvl5pPr marL="2571658" indent="0">
              <a:buNone/>
              <a:defRPr sz="1968"/>
            </a:lvl5pPr>
            <a:lvl6pPr marL="3214574" indent="0">
              <a:buNone/>
              <a:defRPr sz="1968"/>
            </a:lvl6pPr>
            <a:lvl7pPr marL="3857488" indent="0">
              <a:buNone/>
              <a:defRPr sz="1968"/>
            </a:lvl7pPr>
            <a:lvl8pPr marL="4500402" indent="0">
              <a:buNone/>
              <a:defRPr sz="1968"/>
            </a:lvl8pPr>
            <a:lvl9pPr marL="5143318" indent="0">
              <a:buNone/>
              <a:defRPr sz="19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7739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312" y="1589484"/>
            <a:ext cx="11870532" cy="12019360"/>
          </a:xfrm>
        </p:spPr>
        <p:txBody>
          <a:bodyPr/>
          <a:lstStyle>
            <a:lvl1pPr>
              <a:defRPr sz="3938"/>
            </a:lvl1pPr>
            <a:lvl2pPr>
              <a:defRPr sz="3374"/>
            </a:lvl2pPr>
            <a:lvl3pPr>
              <a:defRPr sz="2812"/>
            </a:lvl3pPr>
            <a:lvl4pPr>
              <a:defRPr sz="2532"/>
            </a:lvl4pPr>
            <a:lvl5pPr>
              <a:defRPr sz="2532"/>
            </a:lvl5pPr>
            <a:lvl6pPr>
              <a:defRPr sz="2532"/>
            </a:lvl6pPr>
            <a:lvl7pPr>
              <a:defRPr sz="2532"/>
            </a:lvl7pPr>
            <a:lvl8pPr>
              <a:defRPr sz="2532"/>
            </a:lvl8pPr>
            <a:lvl9pPr>
              <a:defRPr sz="25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70594" y="1589484"/>
            <a:ext cx="11870532" cy="12019360"/>
          </a:xfrm>
        </p:spPr>
        <p:txBody>
          <a:bodyPr/>
          <a:lstStyle>
            <a:lvl1pPr>
              <a:defRPr sz="3938"/>
            </a:lvl1pPr>
            <a:lvl2pPr>
              <a:defRPr sz="3374"/>
            </a:lvl2pPr>
            <a:lvl3pPr>
              <a:defRPr sz="2812"/>
            </a:lvl3pPr>
            <a:lvl4pPr>
              <a:defRPr sz="2532"/>
            </a:lvl4pPr>
            <a:lvl5pPr>
              <a:defRPr sz="2532"/>
            </a:lvl5pPr>
            <a:lvl6pPr>
              <a:defRPr sz="2532"/>
            </a:lvl6pPr>
            <a:lvl7pPr>
              <a:defRPr sz="2532"/>
            </a:lvl7pPr>
            <a:lvl8pPr>
              <a:defRPr sz="2532"/>
            </a:lvl8pPr>
            <a:lvl9pPr>
              <a:defRPr sz="25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698448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393" y="549176"/>
            <a:ext cx="21943218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0392" y="3069583"/>
            <a:ext cx="10772180" cy="1279178"/>
          </a:xfrm>
        </p:spPr>
        <p:txBody>
          <a:bodyPr anchor="b"/>
          <a:lstStyle>
            <a:lvl1pPr marL="0" indent="0">
              <a:buNone/>
              <a:defRPr sz="3374" b="1"/>
            </a:lvl1pPr>
            <a:lvl2pPr marL="642914" indent="0">
              <a:buNone/>
              <a:defRPr sz="2812" b="1"/>
            </a:lvl2pPr>
            <a:lvl3pPr marL="1285830" indent="0">
              <a:buNone/>
              <a:defRPr sz="2532" b="1"/>
            </a:lvl3pPr>
            <a:lvl4pPr marL="1928744" indent="0">
              <a:buNone/>
              <a:defRPr sz="2250" b="1"/>
            </a:lvl4pPr>
            <a:lvl5pPr marL="2571658" indent="0">
              <a:buNone/>
              <a:defRPr sz="2250" b="1"/>
            </a:lvl5pPr>
            <a:lvl6pPr marL="3214574" indent="0">
              <a:buNone/>
              <a:defRPr sz="2250" b="1"/>
            </a:lvl6pPr>
            <a:lvl7pPr marL="3857488" indent="0">
              <a:buNone/>
              <a:defRPr sz="2250" b="1"/>
            </a:lvl7pPr>
            <a:lvl8pPr marL="4500402" indent="0">
              <a:buNone/>
              <a:defRPr sz="2250" b="1"/>
            </a:lvl8pPr>
            <a:lvl9pPr marL="5143318" indent="0">
              <a:buNone/>
              <a:defRPr sz="22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0392" y="4348759"/>
            <a:ext cx="10772180" cy="7902774"/>
          </a:xfrm>
        </p:spPr>
        <p:txBody>
          <a:bodyPr/>
          <a:lstStyle>
            <a:lvl1pPr>
              <a:defRPr sz="3374"/>
            </a:lvl1pPr>
            <a:lvl2pPr>
              <a:defRPr sz="2812"/>
            </a:lvl2pPr>
            <a:lvl3pPr>
              <a:defRPr sz="2532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5478" y="3069583"/>
            <a:ext cx="10778132" cy="1279178"/>
          </a:xfrm>
        </p:spPr>
        <p:txBody>
          <a:bodyPr anchor="b"/>
          <a:lstStyle>
            <a:lvl1pPr marL="0" indent="0">
              <a:buNone/>
              <a:defRPr sz="3374" b="1"/>
            </a:lvl1pPr>
            <a:lvl2pPr marL="642914" indent="0">
              <a:buNone/>
              <a:defRPr sz="2812" b="1"/>
            </a:lvl2pPr>
            <a:lvl3pPr marL="1285830" indent="0">
              <a:buNone/>
              <a:defRPr sz="2532" b="1"/>
            </a:lvl3pPr>
            <a:lvl4pPr marL="1928744" indent="0">
              <a:buNone/>
              <a:defRPr sz="2250" b="1"/>
            </a:lvl4pPr>
            <a:lvl5pPr marL="2571658" indent="0">
              <a:buNone/>
              <a:defRPr sz="2250" b="1"/>
            </a:lvl5pPr>
            <a:lvl6pPr marL="3214574" indent="0">
              <a:buNone/>
              <a:defRPr sz="2250" b="1"/>
            </a:lvl6pPr>
            <a:lvl7pPr marL="3857488" indent="0">
              <a:buNone/>
              <a:defRPr sz="2250" b="1"/>
            </a:lvl7pPr>
            <a:lvl8pPr marL="4500402" indent="0">
              <a:buNone/>
              <a:defRPr sz="2250" b="1"/>
            </a:lvl8pPr>
            <a:lvl9pPr marL="5143318" indent="0">
              <a:buNone/>
              <a:defRPr sz="22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5478" y="4348759"/>
            <a:ext cx="10778132" cy="7902774"/>
          </a:xfrm>
        </p:spPr>
        <p:txBody>
          <a:bodyPr/>
          <a:lstStyle>
            <a:lvl1pPr>
              <a:defRPr sz="3374"/>
            </a:lvl1pPr>
            <a:lvl2pPr>
              <a:defRPr sz="2812"/>
            </a:lvl2pPr>
            <a:lvl3pPr>
              <a:defRPr sz="2532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531856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66688" y="71439"/>
            <a:ext cx="24026812" cy="13037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2" y="1589484"/>
            <a:ext cx="24026812" cy="120193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 rot="10800000" flipH="1">
            <a:off x="3" y="1480096"/>
            <a:ext cx="24378046" cy="2232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 sz="2532"/>
          </a:p>
        </p:txBody>
      </p:sp>
    </p:spTree>
    <p:extLst>
      <p:ext uri="{BB962C8B-B14F-4D97-AF65-F5344CB8AC3E}">
        <p14:creationId xmlns:p14="http://schemas.microsoft.com/office/powerpoint/2010/main" val="132586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642914" algn="l" rtl="0" fontAlgn="base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1285830" algn="l" rtl="0" fontAlgn="base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928744" algn="l" rtl="0" fontAlgn="base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2571658" algn="l" rtl="0" fontAlgn="base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821502" indent="-535762" algn="l" rtl="0" eaLnBrk="0" fontAlgn="base" hangingPunct="0">
        <a:spcBef>
          <a:spcPts val="844"/>
        </a:spcBef>
        <a:spcAft>
          <a:spcPct val="0"/>
        </a:spcAft>
        <a:buSzPct val="150000"/>
        <a:buFont typeface="Arial" charset="0"/>
        <a:buChar char="•"/>
        <a:defRPr sz="5906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535852" indent="-535762" algn="l" rtl="0" eaLnBrk="0" fontAlgn="base" hangingPunct="0">
        <a:spcBef>
          <a:spcPts val="844"/>
        </a:spcBef>
        <a:spcAft>
          <a:spcPct val="0"/>
        </a:spcAft>
        <a:buSzPct val="100000"/>
        <a:buFont typeface="Lucida Grande" charset="0"/>
        <a:buChar char="‣"/>
        <a:defRPr sz="5062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2071614" indent="-446468" algn="l" rtl="0" eaLnBrk="0" fontAlgn="base" hangingPunct="0">
        <a:spcBef>
          <a:spcPts val="844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4218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2696670" indent="-446468" algn="l" rtl="0" eaLnBrk="0" fontAlgn="base" hangingPunct="0">
        <a:spcBef>
          <a:spcPts val="844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4218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3321726" indent="-446468" algn="l" rtl="0" eaLnBrk="0" fontAlgn="base" hangingPunct="0">
        <a:spcBef>
          <a:spcPts val="844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4218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3964640" indent="-446468" algn="l" rtl="0" fontAlgn="base">
        <a:spcBef>
          <a:spcPts val="844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4218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4607554" indent="-446468" algn="l" rtl="0" fontAlgn="base">
        <a:spcBef>
          <a:spcPts val="844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4218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5250470" indent="-446468" algn="l" rtl="0" fontAlgn="base">
        <a:spcBef>
          <a:spcPts val="844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4218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5893384" indent="-446468" algn="l" rtl="0" fontAlgn="base">
        <a:spcBef>
          <a:spcPts val="844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4218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1pPr>
      <a:lvl2pPr marL="642914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2pPr>
      <a:lvl3pPr marL="1285830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3pPr>
      <a:lvl4pPr marL="1928744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4pPr>
      <a:lvl5pPr marL="2571658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5pPr>
      <a:lvl6pPr marL="3214574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6pPr>
      <a:lvl7pPr marL="3857488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7pPr>
      <a:lvl8pPr marL="4500402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8pPr>
      <a:lvl9pPr marL="5143318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Introduction: FFT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4313" y="1589484"/>
            <a:ext cx="23226534" cy="12019360"/>
          </a:xfrm>
        </p:spPr>
        <p:txBody>
          <a:bodyPr anchor="t"/>
          <a:lstStyle/>
          <a:p>
            <a:pPr marL="892936" eaLnBrk="1" hangingPunct="1"/>
            <a:r>
              <a:rPr lang="en-US" sz="5600" dirty="0">
                <a:solidFill>
                  <a:srgbClr val="0000FF"/>
                </a:solidFill>
              </a:rPr>
              <a:t>Fast Fourier Transform</a:t>
            </a:r>
          </a:p>
          <a:p>
            <a:pPr marL="892936" eaLnBrk="1" hangingPunct="1"/>
            <a:r>
              <a:rPr lang="en-US" sz="5600" dirty="0"/>
              <a:t>Method to compute </a:t>
            </a:r>
            <a:r>
              <a:rPr lang="en-US" sz="5600" dirty="0">
                <a:solidFill>
                  <a:srgbClr val="0000FF"/>
                </a:solidFill>
              </a:rPr>
              <a:t>Discrete Fourier Transform</a:t>
            </a:r>
            <a:r>
              <a:rPr lang="en-US" sz="5600" dirty="0"/>
              <a:t> (DFT) for evenly-spaced frequency samples</a:t>
            </a:r>
          </a:p>
          <a:p>
            <a:pPr marL="892936" eaLnBrk="1" hangingPunct="1"/>
            <a:r>
              <a:rPr lang="en-US" sz="5600" dirty="0"/>
              <a:t>DFT is sampling of </a:t>
            </a:r>
            <a:r>
              <a:rPr lang="en-US" sz="5600" dirty="0">
                <a:solidFill>
                  <a:srgbClr val="0000FF"/>
                </a:solidFill>
              </a:rPr>
              <a:t>Discrete-Time Fourier Transform</a:t>
            </a:r>
            <a:r>
              <a:rPr lang="en-US" sz="5600" dirty="0"/>
              <a:t> (DTFT)</a:t>
            </a:r>
          </a:p>
          <a:p>
            <a:pPr marL="1607286" lvl="1" eaLnBrk="1" hangingPunct="1">
              <a:spcBef>
                <a:spcPts val="4782"/>
              </a:spcBef>
            </a:pPr>
            <a:r>
              <a:rPr lang="en-US" sz="4800" dirty="0"/>
              <a:t>DTFT:</a:t>
            </a:r>
          </a:p>
          <a:p>
            <a:pPr marL="1607286" lvl="1" eaLnBrk="1" hangingPunct="1">
              <a:spcBef>
                <a:spcPts val="4782"/>
              </a:spcBef>
            </a:pPr>
            <a:endParaRPr lang="en-US" sz="4800" dirty="0"/>
          </a:p>
          <a:p>
            <a:pPr marL="1607286" lvl="1" eaLnBrk="1" hangingPunct="1">
              <a:spcBef>
                <a:spcPts val="4782"/>
              </a:spcBef>
            </a:pPr>
            <a:r>
              <a:rPr lang="en-US" sz="4800" dirty="0"/>
              <a:t>DFT: </a:t>
            </a:r>
          </a:p>
          <a:p>
            <a:pPr marL="1607286" lvl="1" eaLnBrk="1" hangingPunct="1">
              <a:spcBef>
                <a:spcPts val="4782"/>
              </a:spcBef>
            </a:pPr>
            <a:endParaRPr lang="en-US" sz="4800" dirty="0"/>
          </a:p>
          <a:p>
            <a:pPr marL="1607286" lvl="1" eaLnBrk="1" hangingPunct="1">
              <a:spcBef>
                <a:spcPts val="4782"/>
              </a:spcBef>
            </a:pPr>
            <a:r>
              <a:rPr lang="en-US" sz="4800" dirty="0"/>
              <a:t>FFT: 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94985" y="6163031"/>
            <a:ext cx="7250906" cy="17680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13033" y="8582383"/>
            <a:ext cx="6357938" cy="18752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9221" name="Rectangle 5"/>
          <p:cNvSpPr>
            <a:spLocks/>
          </p:cNvSpPr>
          <p:nvPr/>
        </p:nvSpPr>
        <p:spPr bwMode="auto">
          <a:xfrm>
            <a:off x="15850859" y="6755001"/>
            <a:ext cx="4951677" cy="5841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128583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796" b="0" kern="120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(continuous frequency)</a:t>
            </a:r>
          </a:p>
        </p:txBody>
      </p:sp>
      <p:sp>
        <p:nvSpPr>
          <p:cNvPr id="9222" name="Rectangle 6"/>
          <p:cNvSpPr>
            <a:spLocks/>
          </p:cNvSpPr>
          <p:nvPr/>
        </p:nvSpPr>
        <p:spPr bwMode="auto">
          <a:xfrm>
            <a:off x="16180736" y="9049337"/>
            <a:ext cx="4300856" cy="5841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128583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796" b="0" kern="120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(discrete frequency)</a:t>
            </a:r>
          </a:p>
        </p:txBody>
      </p:sp>
      <p:sp>
        <p:nvSpPr>
          <p:cNvPr id="9223" name="Rectangle 7"/>
          <p:cNvSpPr>
            <a:spLocks/>
          </p:cNvSpPr>
          <p:nvPr/>
        </p:nvSpPr>
        <p:spPr bwMode="auto">
          <a:xfrm>
            <a:off x="7186541" y="11842515"/>
            <a:ext cx="9568902" cy="5841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128583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796" b="0" kern="1200" dirty="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Same as DFT: </a:t>
            </a:r>
            <a:r>
              <a:rPr lang="en-US" sz="3796" b="0" kern="1200" dirty="0">
                <a:latin typeface="Arial" charset="0"/>
                <a:cs typeface="Arial" charset="0"/>
                <a:sym typeface="Arial" charset="0"/>
              </a:rPr>
              <a:t>just a specific implementation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 bldLvl="5" autoUpdateAnimBg="0" advAuto="0"/>
      <p:bldP spid="9221" grpId="0" autoUpdateAnimBg="0"/>
      <p:bldP spid="9222" grpId="0" autoUpdateAnimBg="0"/>
      <p:bldP spid="9223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7" name="Group"/>
          <p:cNvGrpSpPr/>
          <p:nvPr/>
        </p:nvGrpSpPr>
        <p:grpSpPr>
          <a:xfrm>
            <a:off x="12144081" y="2921562"/>
            <a:ext cx="12103129" cy="9383646"/>
            <a:chOff x="0" y="0"/>
            <a:chExt cx="12103127" cy="9383645"/>
          </a:xfrm>
        </p:grpSpPr>
        <p:pic>
          <p:nvPicPr>
            <p:cNvPr id="655" name="hann-large2.pdf" descr="hann-large2.pdf"/>
            <p:cNvPicPr>
              <a:picLocks noChangeAspect="1"/>
            </p:cNvPicPr>
            <p:nvPr/>
          </p:nvPicPr>
          <p:blipFill>
            <a:blip r:embed="rId2"/>
            <a:srcRect l="9079" t="5375" r="7644" b="7544"/>
            <a:stretch>
              <a:fillRect/>
            </a:stretch>
          </p:blipFill>
          <p:spPr>
            <a:xfrm>
              <a:off x="0" y="0"/>
              <a:ext cx="12103128" cy="9383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56" name="Hann-windowed…"/>
            <p:cNvSpPr txBox="1"/>
            <p:nvPr/>
          </p:nvSpPr>
          <p:spPr>
            <a:xfrm>
              <a:off x="835507" y="3650102"/>
              <a:ext cx="3083815" cy="1945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>
                  <a:solidFill>
                    <a:schemeClr val="accent1">
                      <a:lumOff val="-13575"/>
                    </a:schemeClr>
                  </a:solidFill>
                </a:defRPr>
              </a:pPr>
              <a:r>
                <a:t>Hann-windowed</a:t>
              </a:r>
            </a:p>
            <a:p>
              <a:pPr algn="l">
                <a:defRPr>
                  <a:solidFill>
                    <a:schemeClr val="accent1">
                      <a:lumOff val="-13575"/>
                    </a:schemeClr>
                  </a:solidFill>
                </a:defRPr>
              </a:pPr>
              <a:r>
                <a:t>spectrum</a:t>
              </a:r>
            </a:p>
            <a:p>
              <a:pPr algn="l">
                <a:defRPr b="0"/>
              </a:pPr>
              <a:r>
                <a:t>(frequency </a:t>
              </a:r>
              <a:br/>
              <a:r>
                <a:t> smearing)</a:t>
              </a:r>
            </a:p>
          </p:txBody>
        </p:sp>
      </p:grpSp>
      <p:sp>
        <p:nvSpPr>
          <p:cNvPr id="658" name="Windowing lets us isolate a particular time segment of our signal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477519" indent="-477519" defTabSz="775969">
              <a:spcBef>
                <a:spcPts val="900"/>
              </a:spcBef>
              <a:defRPr sz="4888"/>
            </a:pPr>
            <a:r>
              <a:rPr dirty="0">
                <a:solidFill>
                  <a:srgbClr val="3D46A6"/>
                </a:solidFill>
              </a:rPr>
              <a:t>Windowing</a:t>
            </a:r>
            <a:r>
              <a:rPr dirty="0"/>
              <a:t> lets us isolate segment of signal</a:t>
            </a:r>
          </a:p>
          <a:p>
            <a:pPr marL="477519" indent="-477519" defTabSz="775969">
              <a:spcBef>
                <a:spcPts val="900"/>
              </a:spcBef>
              <a:defRPr sz="4888"/>
            </a:pPr>
            <a:r>
              <a:rPr lang="en-GB" dirty="0"/>
              <a:t>C</a:t>
            </a:r>
            <a:r>
              <a:rPr dirty="0" err="1"/>
              <a:t>ost</a:t>
            </a:r>
            <a:r>
              <a:rPr dirty="0"/>
              <a:t> is </a:t>
            </a:r>
            <a:r>
              <a:rPr dirty="0">
                <a:solidFill>
                  <a:srgbClr val="3D46A6"/>
                </a:solidFill>
              </a:rPr>
              <a:t>smearing</a:t>
            </a:r>
            <a:r>
              <a:rPr dirty="0"/>
              <a:t> of energy in</a:t>
            </a:r>
            <a:br>
              <a:rPr dirty="0"/>
            </a:br>
            <a:r>
              <a:rPr dirty="0"/>
              <a:t>frequency domain</a:t>
            </a:r>
          </a:p>
          <a:p>
            <a:pPr marL="1119187" lvl="1" indent="-522287" defTabSz="775969">
              <a:spcBef>
                <a:spcPts val="900"/>
              </a:spcBef>
              <a:defRPr sz="4136"/>
            </a:pPr>
            <a:r>
              <a:rPr dirty="0"/>
              <a:t>Energy appears at frequencies where it</a:t>
            </a:r>
            <a:br>
              <a:rPr dirty="0"/>
            </a:br>
            <a:r>
              <a:rPr dirty="0"/>
              <a:t>doesn’t exist in original signal</a:t>
            </a:r>
          </a:p>
          <a:p>
            <a:pPr marL="477519" indent="-477519" defTabSz="775969">
              <a:spcBef>
                <a:spcPts val="900"/>
              </a:spcBef>
              <a:defRPr sz="4888"/>
            </a:pPr>
            <a:r>
              <a:rPr dirty="0"/>
              <a:t>Each </a:t>
            </a:r>
            <a:r>
              <a:rPr dirty="0">
                <a:solidFill>
                  <a:srgbClr val="3D46A6"/>
                </a:solidFill>
              </a:rPr>
              <a:t>frequency component </a:t>
            </a:r>
            <a:r>
              <a:rPr dirty="0"/>
              <a:t>of</a:t>
            </a:r>
            <a:br>
              <a:rPr dirty="0"/>
            </a:br>
            <a:r>
              <a:rPr dirty="0"/>
              <a:t>signal appears as series of </a:t>
            </a:r>
            <a:r>
              <a:rPr dirty="0">
                <a:solidFill>
                  <a:srgbClr val="3D46A6"/>
                </a:solidFill>
              </a:rPr>
              <a:t>lobes</a:t>
            </a:r>
          </a:p>
          <a:p>
            <a:pPr marL="1119187" lvl="1" indent="-522287" defTabSz="775969">
              <a:spcBef>
                <a:spcPts val="900"/>
              </a:spcBef>
              <a:defRPr sz="4136"/>
            </a:pPr>
            <a:r>
              <a:rPr dirty="0">
                <a:solidFill>
                  <a:srgbClr val="3D46A6"/>
                </a:solidFill>
              </a:rPr>
              <a:t>Main lobe:</a:t>
            </a:r>
            <a:r>
              <a:rPr dirty="0"/>
              <a:t> broad peak </a:t>
            </a:r>
            <a:r>
              <a:rPr dirty="0" err="1"/>
              <a:t>centred</a:t>
            </a:r>
            <a:r>
              <a:rPr dirty="0"/>
              <a:t> around </a:t>
            </a:r>
            <a:br>
              <a:rPr dirty="0"/>
            </a:br>
            <a:r>
              <a:rPr dirty="0"/>
              <a:t>actual frequency </a:t>
            </a:r>
          </a:p>
          <a:p>
            <a:pPr marL="1119187" lvl="1" indent="-522287" defTabSz="775969">
              <a:spcBef>
                <a:spcPts val="900"/>
              </a:spcBef>
              <a:defRPr sz="4136"/>
            </a:pPr>
            <a:r>
              <a:rPr dirty="0">
                <a:solidFill>
                  <a:srgbClr val="3D46A6"/>
                </a:solidFill>
              </a:rPr>
              <a:t>Side lobes:</a:t>
            </a:r>
            <a:r>
              <a:rPr dirty="0"/>
              <a:t> secondary peaks at other</a:t>
            </a:r>
            <a:br>
              <a:rPr dirty="0"/>
            </a:br>
            <a:r>
              <a:rPr dirty="0"/>
              <a:t>frequencies</a:t>
            </a:r>
          </a:p>
          <a:p>
            <a:pPr marL="477519" indent="-477519" defTabSz="775969">
              <a:spcBef>
                <a:spcPts val="900"/>
              </a:spcBef>
              <a:defRPr sz="4888"/>
            </a:pPr>
            <a:r>
              <a:rPr lang="en-GB" dirty="0"/>
              <a:t>T</a:t>
            </a:r>
            <a:r>
              <a:rPr dirty="0" err="1"/>
              <a:t>ypically</a:t>
            </a:r>
            <a:r>
              <a:rPr dirty="0"/>
              <a:t> want to </a:t>
            </a:r>
            <a:r>
              <a:rPr dirty="0" err="1">
                <a:solidFill>
                  <a:srgbClr val="3D46A6"/>
                </a:solidFill>
              </a:rPr>
              <a:t>minimise</a:t>
            </a:r>
            <a:r>
              <a:rPr dirty="0"/>
              <a:t>:</a:t>
            </a:r>
          </a:p>
          <a:p>
            <a:pPr marL="1119187" lvl="1" indent="-522287" defTabSz="775969">
              <a:spcBef>
                <a:spcPts val="900"/>
              </a:spcBef>
              <a:defRPr sz="4136">
                <a:solidFill>
                  <a:srgbClr val="3D46A6"/>
                </a:solidFill>
              </a:defRPr>
            </a:pPr>
            <a:r>
              <a:rPr dirty="0"/>
              <a:t>Main lobe width</a:t>
            </a:r>
          </a:p>
          <a:p>
            <a:pPr marL="1119187" lvl="1" indent="-522287" defTabSz="775969">
              <a:spcBef>
                <a:spcPts val="900"/>
              </a:spcBef>
              <a:defRPr sz="4136">
                <a:solidFill>
                  <a:srgbClr val="3D46A6"/>
                </a:solidFill>
              </a:defRPr>
            </a:pPr>
            <a:r>
              <a:rPr dirty="0"/>
              <a:t>Side lobe height</a:t>
            </a:r>
          </a:p>
        </p:txBody>
      </p:sp>
      <p:sp>
        <p:nvSpPr>
          <p:cNvPr id="659" name="Effects of window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Window spectra</a:t>
            </a:r>
            <a:endParaRPr dirty="0"/>
          </a:p>
        </p:txBody>
      </p:sp>
      <p:grpSp>
        <p:nvGrpSpPr>
          <p:cNvPr id="663" name="Group"/>
          <p:cNvGrpSpPr/>
          <p:nvPr/>
        </p:nvGrpSpPr>
        <p:grpSpPr>
          <a:xfrm>
            <a:off x="12718675" y="3139420"/>
            <a:ext cx="11254725" cy="8809622"/>
            <a:chOff x="0" y="0"/>
            <a:chExt cx="11254723" cy="8809621"/>
          </a:xfrm>
        </p:grpSpPr>
        <p:sp>
          <p:nvSpPr>
            <p:cNvPr id="660" name="Line"/>
            <p:cNvSpPr/>
            <p:nvPr/>
          </p:nvSpPr>
          <p:spPr>
            <a:xfrm flipV="1">
              <a:off x="5682488" y="405538"/>
              <a:ext cx="1" cy="8404084"/>
            </a:xfrm>
            <a:prstGeom prst="line">
              <a:avLst/>
            </a:prstGeom>
            <a:noFill/>
            <a:ln w="762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61" name="Rectangle"/>
            <p:cNvSpPr/>
            <p:nvPr/>
          </p:nvSpPr>
          <p:spPr>
            <a:xfrm>
              <a:off x="0" y="0"/>
              <a:ext cx="11254724" cy="878516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62" name="Circle"/>
            <p:cNvSpPr/>
            <p:nvPr/>
          </p:nvSpPr>
          <p:spPr>
            <a:xfrm>
              <a:off x="5547459" y="287218"/>
              <a:ext cx="270059" cy="270060"/>
            </a:xfrm>
            <a:prstGeom prst="ellipse">
              <a:avLst/>
            </a:prstGeom>
            <a:solidFill>
              <a:schemeClr val="accent3">
                <a:hueOff val="362282"/>
                <a:satOff val="31803"/>
                <a:lumOff val="-1824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664" name="ideal signal…"/>
          <p:cNvSpPr txBox="1"/>
          <p:nvPr/>
        </p:nvSpPr>
        <p:spPr>
          <a:xfrm>
            <a:off x="18521632" y="10413676"/>
            <a:ext cx="3010663" cy="1475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ideal signal</a:t>
            </a:r>
          </a:p>
          <a:p>
            <a:pPr algn="l">
              <a:defRPr b="0"/>
            </a:pPr>
            <a:r>
              <a:t>(all energy at one</a:t>
            </a:r>
          </a:p>
          <a:p>
            <a:pPr algn="l">
              <a:defRPr b="0"/>
            </a:pPr>
            <a:r>
              <a:t> frequency)</a:t>
            </a:r>
          </a:p>
        </p:txBody>
      </p:sp>
      <p:grpSp>
        <p:nvGrpSpPr>
          <p:cNvPr id="667" name="Group"/>
          <p:cNvGrpSpPr/>
          <p:nvPr/>
        </p:nvGrpSpPr>
        <p:grpSpPr>
          <a:xfrm>
            <a:off x="14719538" y="4769267"/>
            <a:ext cx="4446542" cy="1462533"/>
            <a:chOff x="0" y="0"/>
            <a:chExt cx="4446540" cy="1462532"/>
          </a:xfrm>
        </p:grpSpPr>
        <p:sp>
          <p:nvSpPr>
            <p:cNvPr id="665" name="Line"/>
            <p:cNvSpPr/>
            <p:nvPr/>
          </p:nvSpPr>
          <p:spPr>
            <a:xfrm>
              <a:off x="2909741" y="731266"/>
              <a:ext cx="1536800" cy="1"/>
            </a:xfrm>
            <a:prstGeom prst="line">
              <a:avLst/>
            </a:prstGeom>
            <a:noFill/>
            <a:ln w="88900" cap="flat">
              <a:solidFill>
                <a:srgbClr val="FF2600"/>
              </a:solidFill>
              <a:prstDash val="solid"/>
              <a:miter lim="400000"/>
              <a:headEnd type="triangle" w="med" len="sm"/>
              <a:tailEnd type="triangle" w="med" len="sm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66" name="Main lobe width…"/>
            <p:cNvSpPr txBox="1"/>
            <p:nvPr/>
          </p:nvSpPr>
          <p:spPr>
            <a:xfrm>
              <a:off x="0" y="0"/>
              <a:ext cx="2823972" cy="14625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b="0">
                  <a:solidFill>
                    <a:srgbClr val="FF2600"/>
                  </a:solidFill>
                </a:defRPr>
              </a:pPr>
              <a:r>
                <a:t>Main lobe width</a:t>
              </a:r>
            </a:p>
            <a:p>
              <a:pPr algn="l">
                <a:defRPr b="0"/>
              </a:pPr>
              <a:r>
                <a:t>(expressed in</a:t>
              </a:r>
            </a:p>
            <a:p>
              <a:pPr algn="l">
                <a:defRPr b="0"/>
              </a:pPr>
              <a:r>
                <a:t> frequency)</a:t>
              </a:r>
            </a:p>
          </p:txBody>
        </p:sp>
      </p:grpSp>
      <p:grpSp>
        <p:nvGrpSpPr>
          <p:cNvPr id="670" name="Group"/>
          <p:cNvGrpSpPr/>
          <p:nvPr/>
        </p:nvGrpSpPr>
        <p:grpSpPr>
          <a:xfrm>
            <a:off x="19250629" y="3437123"/>
            <a:ext cx="3197259" cy="2461151"/>
            <a:chOff x="0" y="0"/>
            <a:chExt cx="3197257" cy="2461150"/>
          </a:xfrm>
        </p:grpSpPr>
        <p:sp>
          <p:nvSpPr>
            <p:cNvPr id="668" name="Line"/>
            <p:cNvSpPr/>
            <p:nvPr/>
          </p:nvSpPr>
          <p:spPr>
            <a:xfrm flipH="1">
              <a:off x="-1" y="0"/>
              <a:ext cx="2" cy="2461151"/>
            </a:xfrm>
            <a:prstGeom prst="line">
              <a:avLst/>
            </a:prstGeom>
            <a:noFill/>
            <a:ln w="88900" cap="flat">
              <a:solidFill>
                <a:schemeClr val="accent4">
                  <a:hueOff val="-1081314"/>
                  <a:satOff val="4338"/>
                  <a:lumOff val="-8931"/>
                </a:schemeClr>
              </a:solidFill>
              <a:prstDash val="solid"/>
              <a:miter lim="400000"/>
              <a:headEnd type="triangle" w="med" len="sm"/>
              <a:tailEnd type="triangle" w="med" len="sm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69" name="Side lobe height…"/>
            <p:cNvSpPr txBox="1"/>
            <p:nvPr/>
          </p:nvSpPr>
          <p:spPr>
            <a:xfrm>
              <a:off x="126397" y="785958"/>
              <a:ext cx="3070861" cy="1005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b="0"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defRPr>
              </a:pPr>
              <a:r>
                <a:t>Side lobe height</a:t>
              </a:r>
            </a:p>
            <a:p>
              <a:pPr algn="l">
                <a:defRPr b="0"/>
              </a:pPr>
              <a:r>
                <a:t>(expressed in dB)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" grpId="0" animBg="1" advAuto="0"/>
      <p:bldP spid="658" grpId="0" build="p" bldLvl="5" animBg="1" advAuto="0"/>
      <p:bldP spid="667" grpId="0" animBg="1" advAuto="0"/>
      <p:bldP spid="670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3" name="hamming.png" descr="hamm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899" y="8702281"/>
            <a:ext cx="11626079" cy="3111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4" name="hann.png" descr="han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848" y="8745660"/>
            <a:ext cx="11605621" cy="3106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75" name="bartlett.png" descr="bartlet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8899" y="3613480"/>
            <a:ext cx="11626079" cy="3111501"/>
          </a:xfrm>
          <a:prstGeom prst="rect">
            <a:avLst/>
          </a:prstGeom>
          <a:ln w="12700">
            <a:miter lim="400000"/>
          </a:ln>
        </p:spPr>
      </p:pic>
      <p:sp>
        <p:nvSpPr>
          <p:cNvPr id="676" name="Main lobe width: 8π/N…"/>
          <p:cNvSpPr txBox="1"/>
          <p:nvPr/>
        </p:nvSpPr>
        <p:spPr>
          <a:xfrm>
            <a:off x="13786744" y="2427420"/>
            <a:ext cx="5911089" cy="1306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t>Main lobe width: 8π/N</a:t>
            </a:r>
          </a:p>
          <a:p>
            <a:pPr algn="l">
              <a:defRPr sz="4000" b="0"/>
            </a:pPr>
            <a:r>
              <a:t>Side lobe height: -26.5dB</a:t>
            </a:r>
          </a:p>
        </p:txBody>
      </p:sp>
      <p:sp>
        <p:nvSpPr>
          <p:cNvPr id="677" name="Window spectr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Window spectra</a:t>
            </a:r>
          </a:p>
        </p:txBody>
      </p:sp>
      <p:sp>
        <p:nvSpPr>
          <p:cNvPr id="678" name="Rectangular"/>
          <p:cNvSpPr txBox="1"/>
          <p:nvPr/>
        </p:nvSpPr>
        <p:spPr>
          <a:xfrm>
            <a:off x="4259402" y="1670809"/>
            <a:ext cx="3673196" cy="870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t>Rectangular</a:t>
            </a:r>
          </a:p>
        </p:txBody>
      </p:sp>
      <p:sp>
        <p:nvSpPr>
          <p:cNvPr id="679" name="Triangular (Bartlett)"/>
          <p:cNvSpPr txBox="1"/>
          <p:nvPr/>
        </p:nvSpPr>
        <p:spPr>
          <a:xfrm>
            <a:off x="15503435" y="1670809"/>
            <a:ext cx="5666284" cy="870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t>Triangular (Bartlett)</a:t>
            </a:r>
          </a:p>
        </p:txBody>
      </p:sp>
      <p:sp>
        <p:nvSpPr>
          <p:cNvPr id="680" name="Hann"/>
          <p:cNvSpPr txBox="1"/>
          <p:nvPr/>
        </p:nvSpPr>
        <p:spPr>
          <a:xfrm>
            <a:off x="5255945" y="6644617"/>
            <a:ext cx="1680110" cy="870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t>Hann</a:t>
            </a:r>
          </a:p>
        </p:txBody>
      </p:sp>
      <p:sp>
        <p:nvSpPr>
          <p:cNvPr id="681" name="Hamming"/>
          <p:cNvSpPr txBox="1"/>
          <p:nvPr/>
        </p:nvSpPr>
        <p:spPr>
          <a:xfrm>
            <a:off x="16853953" y="6644617"/>
            <a:ext cx="2965248" cy="870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t>Hamming</a:t>
            </a:r>
          </a:p>
        </p:txBody>
      </p:sp>
      <p:pic>
        <p:nvPicPr>
          <p:cNvPr id="682" name="rectangular.png" descr="rectangula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3" y="3609159"/>
            <a:ext cx="11626079" cy="3111501"/>
          </a:xfrm>
          <a:prstGeom prst="rect">
            <a:avLst/>
          </a:prstGeom>
          <a:ln w="12700">
            <a:miter lim="400000"/>
          </a:ln>
        </p:spPr>
      </p:pic>
      <p:sp>
        <p:nvSpPr>
          <p:cNvPr id="683" name="Main lobe width: 4π/N…"/>
          <p:cNvSpPr txBox="1"/>
          <p:nvPr/>
        </p:nvSpPr>
        <p:spPr>
          <a:xfrm>
            <a:off x="1562624" y="2423099"/>
            <a:ext cx="5487417" cy="1306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t>Main lobe width: 4π/N</a:t>
            </a:r>
          </a:p>
          <a:p>
            <a:pPr algn="l">
              <a:defRPr sz="4000" b="0"/>
            </a:pPr>
            <a:r>
              <a:t>Side lobe height: -13dB</a:t>
            </a:r>
          </a:p>
        </p:txBody>
      </p:sp>
      <p:sp>
        <p:nvSpPr>
          <p:cNvPr id="684" name="Main lobe width: 8π/N…"/>
          <p:cNvSpPr txBox="1"/>
          <p:nvPr/>
        </p:nvSpPr>
        <p:spPr>
          <a:xfrm>
            <a:off x="1555705" y="7517657"/>
            <a:ext cx="5911089" cy="1306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t>Main lobe width: 8π/N</a:t>
            </a:r>
          </a:p>
          <a:p>
            <a:pPr algn="l">
              <a:defRPr sz="4000" b="0"/>
            </a:pPr>
            <a:r>
              <a:t>Side lobe height: -31.5dB</a:t>
            </a:r>
          </a:p>
        </p:txBody>
      </p:sp>
      <p:sp>
        <p:nvSpPr>
          <p:cNvPr id="685" name="Main lobe width: 8π/N…"/>
          <p:cNvSpPr txBox="1"/>
          <p:nvPr/>
        </p:nvSpPr>
        <p:spPr>
          <a:xfrm>
            <a:off x="13786744" y="7439084"/>
            <a:ext cx="5911089" cy="1306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t>Main lobe width: 8π/N</a:t>
            </a:r>
          </a:p>
          <a:p>
            <a:pPr algn="l">
              <a:defRPr sz="4000" b="0"/>
            </a:pPr>
            <a:r>
              <a:t>Side lobe height: -42.8dB</a:t>
            </a:r>
          </a:p>
        </p:txBody>
      </p:sp>
      <p:sp>
        <p:nvSpPr>
          <p:cNvPr id="686" name="→ When in doubt: use a Hann window"/>
          <p:cNvSpPr txBox="1"/>
          <p:nvPr/>
        </p:nvSpPr>
        <p:spPr>
          <a:xfrm>
            <a:off x="1493114" y="11618426"/>
            <a:ext cx="9708897" cy="763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400" b="0">
                <a:solidFill>
                  <a:srgbClr val="9B1200"/>
                </a:solidFill>
              </a:defRPr>
            </a:lvl1pPr>
          </a:lstStyle>
          <a:p>
            <a:r>
              <a:t>→ When in doubt: use a Hann window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892938" eaLnBrk="1" hangingPunct="1"/>
            <a:r>
              <a:rPr lang="en-US" dirty="0"/>
              <a:t>Many possibilities between DFT and IDFT</a:t>
            </a:r>
          </a:p>
          <a:p>
            <a:pPr marL="1607286" lvl="1" eaLnBrk="1" hangingPunct="1"/>
            <a:r>
              <a:rPr lang="en-US" dirty="0"/>
              <a:t>Efficient FIR </a:t>
            </a:r>
            <a:r>
              <a:rPr lang="en-US" dirty="0">
                <a:solidFill>
                  <a:srgbClr val="0000FF"/>
                </a:solidFill>
              </a:rPr>
              <a:t>convolution</a:t>
            </a:r>
          </a:p>
          <a:p>
            <a:pPr marL="2143048" lvl="2" eaLnBrk="1" hangingPunct="1"/>
            <a:r>
              <a:rPr lang="en-US" dirty="0"/>
              <a:t>FIR filter of length </a:t>
            </a:r>
            <a:r>
              <a:rPr lang="en-US" i="1" dirty="0"/>
              <a:t>N</a:t>
            </a:r>
            <a:r>
              <a:rPr lang="en-US" dirty="0"/>
              <a:t> needs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multiplies per sample</a:t>
            </a:r>
          </a:p>
          <a:p>
            <a:pPr marL="2143048" lvl="2" eaLnBrk="1" hangingPunct="1"/>
            <a:r>
              <a:rPr lang="en-US" dirty="0"/>
              <a:t>Convolution in time = multiplication in frequency</a:t>
            </a:r>
          </a:p>
          <a:p>
            <a:pPr marL="2143048" lvl="2" eaLnBrk="1" hangingPunct="1"/>
            <a:endParaRPr lang="en-US" dirty="0"/>
          </a:p>
          <a:p>
            <a:pPr marL="2143048" lvl="2" eaLnBrk="1" hangingPunct="1"/>
            <a:endParaRPr lang="en-US" dirty="0"/>
          </a:p>
          <a:p>
            <a:pPr marL="2143048" lvl="2" eaLnBrk="1" hangingPunct="1"/>
            <a:endParaRPr lang="en-US" dirty="0"/>
          </a:p>
          <a:p>
            <a:pPr marL="2143048" lvl="2" eaLnBrk="1" hangingPunct="1"/>
            <a:endParaRPr lang="en-US" dirty="0"/>
          </a:p>
          <a:p>
            <a:pPr marL="2143048" lvl="2" eaLnBrk="1" hangingPunct="1"/>
            <a:endParaRPr lang="en-US" dirty="0"/>
          </a:p>
          <a:p>
            <a:pPr marL="2143048" lvl="2" eaLnBrk="1" hangingPunct="1"/>
            <a:endParaRPr lang="en-US" dirty="0"/>
          </a:p>
          <a:p>
            <a:pPr marL="2143048" lvl="2" eaLnBrk="1" hangingPunct="1"/>
            <a:endParaRPr lang="en-US" dirty="0"/>
          </a:p>
        </p:txBody>
      </p:sp>
      <p:sp>
        <p:nvSpPr>
          <p:cNvPr id="15364" name="Rectangle 3"/>
          <p:cNvSpPr>
            <a:spLocks/>
          </p:cNvSpPr>
          <p:nvPr/>
        </p:nvSpPr>
        <p:spPr bwMode="auto">
          <a:xfrm>
            <a:off x="9638111" y="5143501"/>
            <a:ext cx="3232546" cy="178593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defTabSz="1285830" fontAlgn="base" hangingPunct="1">
              <a:spcBef>
                <a:spcPct val="0"/>
              </a:spcBef>
              <a:spcAft>
                <a:spcPct val="0"/>
              </a:spcAft>
            </a:pPr>
            <a:endParaRPr lang="en-US" sz="5906" b="0" kern="1200">
              <a:latin typeface="Gill Sans" charset="0"/>
              <a:sym typeface="Gill Sans" charset="0"/>
            </a:endParaRPr>
          </a:p>
        </p:txBody>
      </p:sp>
      <p:sp>
        <p:nvSpPr>
          <p:cNvPr id="15365" name="Rectangle 4"/>
          <p:cNvSpPr>
            <a:spLocks/>
          </p:cNvSpPr>
          <p:nvPr/>
        </p:nvSpPr>
        <p:spPr bwMode="auto">
          <a:xfrm>
            <a:off x="10558104" y="5573120"/>
            <a:ext cx="1428276" cy="9088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128583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5906" b="0" i="1" kern="1200" dirty="0">
                <a:latin typeface="Arial" charset="0"/>
                <a:cs typeface="Arial" charset="0"/>
                <a:sym typeface="Arial" charset="0"/>
              </a:rPr>
              <a:t>H</a:t>
            </a:r>
            <a:r>
              <a:rPr lang="en-US" sz="5906" b="0" kern="1200" dirty="0">
                <a:latin typeface="Arial" charset="0"/>
                <a:cs typeface="Arial" charset="0"/>
                <a:sym typeface="Arial" charset="0"/>
              </a:rPr>
              <a:t>(</a:t>
            </a:r>
            <a:r>
              <a:rPr lang="en-US" sz="5906" b="0" i="1" kern="1200" dirty="0">
                <a:latin typeface="Arial" charset="0"/>
                <a:cs typeface="Arial" charset="0"/>
                <a:sym typeface="Arial" charset="0"/>
              </a:rPr>
              <a:t>z</a:t>
            </a:r>
            <a:r>
              <a:rPr lang="en-US" sz="5906" b="0" kern="1200" dirty="0">
                <a:latin typeface="Arial" charset="0"/>
                <a:cs typeface="Arial" charset="0"/>
                <a:sym typeface="Arial" charset="0"/>
              </a:rPr>
              <a:t>)</a:t>
            </a:r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 flipH="1">
            <a:off x="8155783" y="6036468"/>
            <a:ext cx="146223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defTabSz="1285830" fontAlgn="base" hangingPunct="1">
              <a:spcBef>
                <a:spcPct val="0"/>
              </a:spcBef>
              <a:spcAft>
                <a:spcPct val="0"/>
              </a:spcAft>
            </a:pPr>
            <a:endParaRPr lang="en-US" sz="5906" b="0" kern="1200">
              <a:latin typeface="Gill Sans" charset="0"/>
              <a:sym typeface="Gill Sans" charset="0"/>
            </a:endParaRPr>
          </a:p>
        </p:txBody>
      </p:sp>
      <p:sp>
        <p:nvSpPr>
          <p:cNvPr id="15367" name="Line 6"/>
          <p:cNvSpPr>
            <a:spLocks noChangeShapeType="1"/>
          </p:cNvSpPr>
          <p:nvPr/>
        </p:nvSpPr>
        <p:spPr bwMode="auto">
          <a:xfrm flipH="1">
            <a:off x="12888517" y="6036468"/>
            <a:ext cx="146223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defTabSz="1285830" fontAlgn="base" hangingPunct="1">
              <a:spcBef>
                <a:spcPct val="0"/>
              </a:spcBef>
              <a:spcAft>
                <a:spcPct val="0"/>
              </a:spcAft>
            </a:pPr>
            <a:endParaRPr lang="en-US" sz="5906" b="0" kern="1200">
              <a:latin typeface="Gill Sans" charset="0"/>
              <a:sym typeface="Gill Sans" charset="0"/>
            </a:endParaRPr>
          </a:p>
        </p:txBody>
      </p:sp>
      <p:sp>
        <p:nvSpPr>
          <p:cNvPr id="15368" name="Rectangle 7"/>
          <p:cNvSpPr>
            <a:spLocks/>
          </p:cNvSpPr>
          <p:nvPr/>
        </p:nvSpPr>
        <p:spPr bwMode="auto">
          <a:xfrm>
            <a:off x="6648767" y="5573120"/>
            <a:ext cx="1386598" cy="9088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128583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5906" b="0" i="1" kern="1200" dirty="0">
                <a:latin typeface="Arial" charset="0"/>
                <a:cs typeface="Arial" charset="0"/>
                <a:sym typeface="Arial" charset="0"/>
              </a:rPr>
              <a:t>X</a:t>
            </a:r>
            <a:r>
              <a:rPr lang="en-US" sz="5906" b="0" kern="1200" dirty="0">
                <a:latin typeface="Arial" charset="0"/>
                <a:cs typeface="Arial" charset="0"/>
                <a:sym typeface="Arial" charset="0"/>
              </a:rPr>
              <a:t>(</a:t>
            </a:r>
            <a:r>
              <a:rPr lang="en-US" sz="5906" b="0" i="1" kern="1200" dirty="0">
                <a:latin typeface="Arial" charset="0"/>
                <a:cs typeface="Arial" charset="0"/>
                <a:sym typeface="Arial" charset="0"/>
              </a:rPr>
              <a:t>z</a:t>
            </a:r>
            <a:r>
              <a:rPr lang="en-US" sz="5906" b="0" kern="1200" dirty="0">
                <a:latin typeface="Arial" charset="0"/>
                <a:cs typeface="Arial" charset="0"/>
                <a:sym typeface="Arial" charset="0"/>
              </a:rPr>
              <a:t>)</a:t>
            </a:r>
          </a:p>
        </p:txBody>
      </p:sp>
      <p:sp>
        <p:nvSpPr>
          <p:cNvPr id="15369" name="Rectangle 8"/>
          <p:cNvSpPr>
            <a:spLocks/>
          </p:cNvSpPr>
          <p:nvPr/>
        </p:nvSpPr>
        <p:spPr bwMode="auto">
          <a:xfrm>
            <a:off x="14504659" y="5573120"/>
            <a:ext cx="1386598" cy="9088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128583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5906" b="0" i="1" kern="1200" dirty="0">
                <a:latin typeface="Arial" charset="0"/>
                <a:cs typeface="Arial" charset="0"/>
                <a:sym typeface="Arial" charset="0"/>
              </a:rPr>
              <a:t>Y</a:t>
            </a:r>
            <a:r>
              <a:rPr lang="en-US" sz="5906" b="0" kern="1200" dirty="0">
                <a:latin typeface="Arial" charset="0"/>
                <a:cs typeface="Arial" charset="0"/>
                <a:sym typeface="Arial" charset="0"/>
              </a:rPr>
              <a:t>(</a:t>
            </a:r>
            <a:r>
              <a:rPr lang="en-US" sz="5906" b="0" i="1" kern="1200" dirty="0">
                <a:latin typeface="Arial" charset="0"/>
                <a:cs typeface="Arial" charset="0"/>
                <a:sym typeface="Arial" charset="0"/>
              </a:rPr>
              <a:t>z</a:t>
            </a:r>
            <a:r>
              <a:rPr lang="en-US" sz="5906" b="0" kern="1200" dirty="0">
                <a:latin typeface="Arial" charset="0"/>
                <a:cs typeface="Arial" charset="0"/>
                <a:sym typeface="Arial" charset="0"/>
              </a:rPr>
              <a:t>)</a:t>
            </a:r>
          </a:p>
        </p:txBody>
      </p:sp>
      <p:pic>
        <p:nvPicPr>
          <p:cNvPr id="15370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656" y="7161611"/>
            <a:ext cx="10537032" cy="178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5371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63001" y="9411892"/>
            <a:ext cx="4947046" cy="6607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Next time, we will bring everything together to create phase vocoder effects: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13822444" cy="10527276"/>
          </a:xfrm>
          <a:prstGeom prst="rect">
            <a:avLst/>
          </a:prstGeom>
        </p:spPr>
        <p:txBody>
          <a:bodyPr anchor="t"/>
          <a:lstStyle/>
          <a:p>
            <a:r>
              <a:rPr lang="en-GB" dirty="0"/>
              <a:t>Learn</a:t>
            </a:r>
          </a:p>
          <a:p>
            <a:pPr lvl="1"/>
            <a:r>
              <a:rPr lang="en-GB" dirty="0"/>
              <a:t>Modifying signals in frequency domain</a:t>
            </a:r>
          </a:p>
          <a:p>
            <a:pPr lvl="1"/>
            <a:r>
              <a:rPr lang="en-GB" dirty="0"/>
              <a:t>Converting frequency to phase</a:t>
            </a:r>
          </a:p>
          <a:p>
            <a:pPr lvl="1"/>
            <a:r>
              <a:rPr lang="en-GB" dirty="0"/>
              <a:t>Analysis and synthesis windows</a:t>
            </a:r>
          </a:p>
          <a:p>
            <a:r>
              <a:rPr lang="en-GB" dirty="0"/>
              <a:t>Finally, </a:t>
            </a:r>
            <a:r>
              <a:rPr dirty="0"/>
              <a:t>create </a:t>
            </a:r>
            <a:r>
              <a:rPr dirty="0">
                <a:solidFill>
                  <a:srgbClr val="3D46A6"/>
                </a:solidFill>
              </a:rPr>
              <a:t>phase vocoder effects</a:t>
            </a:r>
            <a:r>
              <a:rPr dirty="0"/>
              <a:t>:</a:t>
            </a:r>
          </a:p>
          <a:p>
            <a:pPr lvl="1"/>
            <a:r>
              <a:rPr dirty="0" err="1"/>
              <a:t>Robotisation</a:t>
            </a:r>
            <a:r>
              <a:rPr dirty="0"/>
              <a:t> (phase zeroing)</a:t>
            </a:r>
          </a:p>
          <a:p>
            <a:pPr lvl="1"/>
            <a:r>
              <a:rPr dirty="0" err="1"/>
              <a:t>Whisperisation</a:t>
            </a:r>
            <a:r>
              <a:rPr dirty="0"/>
              <a:t> (phase </a:t>
            </a:r>
            <a:r>
              <a:rPr dirty="0" err="1"/>
              <a:t>randomisation</a:t>
            </a:r>
            <a:r>
              <a:rPr dirty="0"/>
              <a:t>)</a:t>
            </a:r>
          </a:p>
          <a:p>
            <a:pPr lvl="1">
              <a:defRPr>
                <a:solidFill>
                  <a:srgbClr val="3D46A6"/>
                </a:solidFill>
              </a:defRPr>
            </a:pPr>
            <a:r>
              <a:rPr dirty="0"/>
              <a:t>Pitch shifting </a:t>
            </a:r>
          </a:p>
        </p:txBody>
      </p:sp>
      <p:sp>
        <p:nvSpPr>
          <p:cNvPr id="739" name="Next lecture: Phase vocoder, par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Phase </a:t>
            </a:r>
            <a:r>
              <a:rPr dirty="0"/>
              <a:t>vocoder, part 3</a:t>
            </a:r>
          </a:p>
        </p:txBody>
      </p:sp>
      <p:sp>
        <p:nvSpPr>
          <p:cNvPr id="740" name="Rectangle"/>
          <p:cNvSpPr/>
          <p:nvPr/>
        </p:nvSpPr>
        <p:spPr>
          <a:xfrm>
            <a:off x="17379559" y="6565420"/>
            <a:ext cx="855474" cy="955845"/>
          </a:xfrm>
          <a:prstGeom prst="rect">
            <a:avLst/>
          </a:prstGeom>
          <a:ln w="889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sym typeface="Helvetica Neue Medium"/>
            </a:endParaRPr>
          </a:p>
        </p:txBody>
      </p:sp>
      <p:pic>
        <p:nvPicPr>
          <p:cNvPr id="741" name="Screenshot 2020-11-13 at 23.26.39.png" descr="Screenshot 2020-11-13 at 23.26.39.png"/>
          <p:cNvPicPr>
            <a:picLocks noChangeAspect="1"/>
          </p:cNvPicPr>
          <p:nvPr/>
        </p:nvPicPr>
        <p:blipFill>
          <a:blip r:embed="rId2"/>
          <a:srcRect l="16316" r="26427"/>
          <a:stretch>
            <a:fillRect/>
          </a:stretch>
        </p:blipFill>
        <p:spPr>
          <a:xfrm>
            <a:off x="15425477" y="1808556"/>
            <a:ext cx="8689579" cy="110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2" name="Screenshot 2020-11-13 at 23.26.39.png" descr="Screenshot 2020-11-13 at 23.26.39.png"/>
          <p:cNvPicPr>
            <a:picLocks noChangeAspect="1"/>
          </p:cNvPicPr>
          <p:nvPr/>
        </p:nvPicPr>
        <p:blipFill>
          <a:blip r:embed="rId2"/>
          <a:srcRect l="16316" r="71148"/>
          <a:stretch>
            <a:fillRect/>
          </a:stretch>
        </p:blipFill>
        <p:spPr>
          <a:xfrm>
            <a:off x="15425477" y="3002069"/>
            <a:ext cx="1902520" cy="110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3" name="Screenshot 2020-11-13 at 23.32.24.png" descr="Screenshot 2020-11-13 at 23.32.24.png"/>
          <p:cNvPicPr>
            <a:picLocks noChangeAspect="1"/>
          </p:cNvPicPr>
          <p:nvPr/>
        </p:nvPicPr>
        <p:blipFill>
          <a:blip r:embed="rId3"/>
          <a:srcRect l="20959" r="4676"/>
          <a:stretch>
            <a:fillRect/>
          </a:stretch>
        </p:blipFill>
        <p:spPr>
          <a:xfrm>
            <a:off x="15430500" y="11165106"/>
            <a:ext cx="8679213" cy="1130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4" name="Screenshot 2020-11-13 at 23.32.24.png" descr="Screenshot 2020-11-13 at 23.32.24.png"/>
          <p:cNvPicPr>
            <a:picLocks noChangeAspect="1"/>
          </p:cNvPicPr>
          <p:nvPr/>
        </p:nvPicPr>
        <p:blipFill>
          <a:blip r:embed="rId3"/>
          <a:srcRect l="20959" r="62766"/>
          <a:stretch>
            <a:fillRect/>
          </a:stretch>
        </p:blipFill>
        <p:spPr>
          <a:xfrm>
            <a:off x="15430500" y="9979484"/>
            <a:ext cx="1899353" cy="1130301"/>
          </a:xfrm>
          <a:prstGeom prst="rect">
            <a:avLst/>
          </a:prstGeom>
          <a:ln w="12700">
            <a:miter lim="400000"/>
          </a:ln>
        </p:spPr>
      </p:pic>
      <p:sp>
        <p:nvSpPr>
          <p:cNvPr id="745" name="Line"/>
          <p:cNvSpPr/>
          <p:nvPr/>
        </p:nvSpPr>
        <p:spPr>
          <a:xfrm>
            <a:off x="15942350" y="4330774"/>
            <a:ext cx="1" cy="5421727"/>
          </a:xfrm>
          <a:prstGeom prst="line">
            <a:avLst/>
          </a:prstGeom>
          <a:ln w="762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sym typeface="Helvetica Neue Medium"/>
            </a:endParaRPr>
          </a:p>
        </p:txBody>
      </p:sp>
      <p:grpSp>
        <p:nvGrpSpPr>
          <p:cNvPr id="749" name="Group"/>
          <p:cNvGrpSpPr/>
          <p:nvPr/>
        </p:nvGrpSpPr>
        <p:grpSpPr>
          <a:xfrm>
            <a:off x="16383000" y="4208283"/>
            <a:ext cx="1905334" cy="5715881"/>
            <a:chOff x="0" y="0"/>
            <a:chExt cx="1905333" cy="5715879"/>
          </a:xfrm>
        </p:grpSpPr>
        <p:pic>
          <p:nvPicPr>
            <p:cNvPr id="746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22556" r="64889"/>
            <a:stretch>
              <a:fillRect/>
            </a:stretch>
          </p:blipFill>
          <p:spPr>
            <a:xfrm>
              <a:off x="0" y="-1"/>
              <a:ext cx="1905334" cy="1104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7" name="Screenshot 2020-11-13 at 23.32.24.png" descr="Screenshot 2020-11-13 at 23.32.24.png"/>
            <p:cNvPicPr>
              <a:picLocks noChangeAspect="1"/>
            </p:cNvPicPr>
            <p:nvPr/>
          </p:nvPicPr>
          <p:blipFill>
            <a:blip r:embed="rId3"/>
            <a:srcRect l="29222" r="54509"/>
            <a:stretch>
              <a:fillRect/>
            </a:stretch>
          </p:blipFill>
          <p:spPr>
            <a:xfrm>
              <a:off x="0" y="4585579"/>
              <a:ext cx="1898654" cy="1130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48" name="Line"/>
            <p:cNvSpPr/>
            <p:nvPr/>
          </p:nvSpPr>
          <p:spPr>
            <a:xfrm flipH="1">
              <a:off x="491822" y="1383118"/>
              <a:ext cx="1" cy="2866970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sym typeface="Helvetica Neue Medium"/>
              </a:endParaRPr>
            </a:p>
          </p:txBody>
        </p:sp>
      </p:grpSp>
      <p:grpSp>
        <p:nvGrpSpPr>
          <p:cNvPr id="753" name="Group"/>
          <p:cNvGrpSpPr/>
          <p:nvPr/>
        </p:nvGrpSpPr>
        <p:grpSpPr>
          <a:xfrm>
            <a:off x="17335500" y="5388500"/>
            <a:ext cx="1911006" cy="3350042"/>
            <a:chOff x="0" y="0"/>
            <a:chExt cx="1911005" cy="3350040"/>
          </a:xfrm>
        </p:grpSpPr>
        <p:pic>
          <p:nvPicPr>
            <p:cNvPr id="750" name="Screenshot 2020-11-13 at 23.32.24.png" descr="Screenshot 2020-11-13 at 23.32.24.png"/>
            <p:cNvPicPr>
              <a:picLocks noChangeAspect="1"/>
            </p:cNvPicPr>
            <p:nvPr/>
          </p:nvPicPr>
          <p:blipFill>
            <a:blip r:embed="rId3"/>
            <a:srcRect l="37334" r="46292"/>
            <a:stretch>
              <a:fillRect/>
            </a:stretch>
          </p:blipFill>
          <p:spPr>
            <a:xfrm>
              <a:off x="0" y="2219740"/>
              <a:ext cx="1911006" cy="1130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1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28812" r="58603"/>
            <a:stretch>
              <a:fillRect/>
            </a:stretch>
          </p:blipFill>
          <p:spPr>
            <a:xfrm>
              <a:off x="0" y="-1"/>
              <a:ext cx="1909733" cy="1104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52" name="Line"/>
            <p:cNvSpPr/>
            <p:nvPr/>
          </p:nvSpPr>
          <p:spPr>
            <a:xfrm flipH="1">
              <a:off x="471794" y="1300743"/>
              <a:ext cx="1" cy="707968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sym typeface="Helvetica Neue Medium"/>
              </a:endParaRPr>
            </a:p>
          </p:txBody>
        </p:sp>
      </p:grpSp>
      <p:grpSp>
        <p:nvGrpSpPr>
          <p:cNvPr id="767" name="Group"/>
          <p:cNvGrpSpPr/>
          <p:nvPr/>
        </p:nvGrpSpPr>
        <p:grpSpPr>
          <a:xfrm>
            <a:off x="18208083" y="3803171"/>
            <a:ext cx="5677320" cy="6640062"/>
            <a:chOff x="0" y="0"/>
            <a:chExt cx="5677318" cy="6640061"/>
          </a:xfrm>
        </p:grpSpPr>
        <p:sp>
          <p:nvSpPr>
            <p:cNvPr id="754" name="Rounded Rectangle"/>
            <p:cNvSpPr/>
            <p:nvPr/>
          </p:nvSpPr>
          <p:spPr>
            <a:xfrm>
              <a:off x="2959927" y="601594"/>
              <a:ext cx="2305062" cy="1426606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sym typeface="Helvetica Neue Medium"/>
              </a:endParaRPr>
            </a:p>
          </p:txBody>
        </p:sp>
        <p:sp>
          <p:nvSpPr>
            <p:cNvPr id="755" name="Rounded Rectangle"/>
            <p:cNvSpPr/>
            <p:nvPr/>
          </p:nvSpPr>
          <p:spPr>
            <a:xfrm>
              <a:off x="2959927" y="2569748"/>
              <a:ext cx="2305062" cy="1426606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sym typeface="Helvetica Neue Medium"/>
              </a:endParaRPr>
            </a:p>
          </p:txBody>
        </p:sp>
        <p:sp>
          <p:nvSpPr>
            <p:cNvPr id="756" name="Rounded Rectangle"/>
            <p:cNvSpPr/>
            <p:nvPr/>
          </p:nvSpPr>
          <p:spPr>
            <a:xfrm>
              <a:off x="2959927" y="4585576"/>
              <a:ext cx="2305062" cy="1426606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sym typeface="Helvetica Neue Medium"/>
              </a:endParaRPr>
            </a:p>
          </p:txBody>
        </p:sp>
        <p:sp>
          <p:nvSpPr>
            <p:cNvPr id="757" name="Rectangle"/>
            <p:cNvSpPr/>
            <p:nvPr/>
          </p:nvSpPr>
          <p:spPr>
            <a:xfrm>
              <a:off x="2547596" y="9006"/>
              <a:ext cx="3129723" cy="6595381"/>
            </a:xfrm>
            <a:prstGeom prst="rect">
              <a:avLst/>
            </a:prstGeom>
            <a:noFill/>
            <a:ln w="889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sym typeface="Helvetica Neue Medium"/>
              </a:endParaRPr>
            </a:p>
          </p:txBody>
        </p:sp>
        <p:sp>
          <p:nvSpPr>
            <p:cNvPr id="758" name="FFT"/>
            <p:cNvSpPr txBox="1"/>
            <p:nvPr/>
          </p:nvSpPr>
          <p:spPr>
            <a:xfrm>
              <a:off x="3508572" y="891987"/>
              <a:ext cx="1207771" cy="845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 b="0"/>
              </a:lvl1pPr>
            </a:lstStyle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5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Neue"/>
                </a:rPr>
                <a:t>FFT</a:t>
              </a:r>
            </a:p>
          </p:txBody>
        </p:sp>
        <p:sp>
          <p:nvSpPr>
            <p:cNvPr id="759" name="effect"/>
            <p:cNvSpPr txBox="1"/>
            <p:nvPr/>
          </p:nvSpPr>
          <p:spPr>
            <a:xfrm>
              <a:off x="3387757" y="2879224"/>
              <a:ext cx="1449401" cy="721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200" b="0"/>
              </a:lvl1pPr>
            </a:lstStyle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4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Neue"/>
                </a:rPr>
                <a:t>effect</a:t>
              </a:r>
            </a:p>
          </p:txBody>
        </p:sp>
        <p:sp>
          <p:nvSpPr>
            <p:cNvPr id="760" name="IFFT"/>
            <p:cNvSpPr txBox="1"/>
            <p:nvPr/>
          </p:nvSpPr>
          <p:spPr>
            <a:xfrm>
              <a:off x="3426340" y="4875968"/>
              <a:ext cx="1372236" cy="845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 b="0"/>
              </a:lvl1pPr>
            </a:lstStyle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5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Neue"/>
                </a:rPr>
                <a:t>IFFT</a:t>
              </a:r>
            </a:p>
          </p:txBody>
        </p:sp>
        <p:sp>
          <p:nvSpPr>
            <p:cNvPr id="761" name="Line"/>
            <p:cNvSpPr/>
            <p:nvPr/>
          </p:nvSpPr>
          <p:spPr>
            <a:xfrm>
              <a:off x="4133722" y="2025927"/>
              <a:ext cx="1" cy="54117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sym typeface="Helvetica Neue Medium"/>
              </a:endParaRPr>
            </a:p>
          </p:txBody>
        </p:sp>
        <p:sp>
          <p:nvSpPr>
            <p:cNvPr id="762" name="Line"/>
            <p:cNvSpPr/>
            <p:nvPr/>
          </p:nvSpPr>
          <p:spPr>
            <a:xfrm>
              <a:off x="4133722" y="4029050"/>
              <a:ext cx="1" cy="54117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sym typeface="Helvetica Neue Medium"/>
              </a:endParaRPr>
            </a:p>
          </p:txBody>
        </p:sp>
        <p:sp>
          <p:nvSpPr>
            <p:cNvPr id="763" name="Line"/>
            <p:cNvSpPr/>
            <p:nvPr/>
          </p:nvSpPr>
          <p:spPr>
            <a:xfrm flipV="1">
              <a:off x="36482" y="0"/>
              <a:ext cx="2498695" cy="2761328"/>
            </a:xfrm>
            <a:prstGeom prst="line">
              <a:avLst/>
            </a:prstGeom>
            <a:noFill/>
            <a:ln w="508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sym typeface="Helvetica Neue Medium"/>
              </a:endParaRPr>
            </a:p>
          </p:txBody>
        </p:sp>
        <p:sp>
          <p:nvSpPr>
            <p:cNvPr id="764" name="Line"/>
            <p:cNvSpPr/>
            <p:nvPr/>
          </p:nvSpPr>
          <p:spPr>
            <a:xfrm>
              <a:off x="-1" y="3692116"/>
              <a:ext cx="2559674" cy="2947946"/>
            </a:xfrm>
            <a:prstGeom prst="line">
              <a:avLst/>
            </a:prstGeom>
            <a:noFill/>
            <a:ln w="508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sym typeface="Helvetica Neue Medium"/>
              </a:endParaRPr>
            </a:p>
          </p:txBody>
        </p:sp>
        <p:sp>
          <p:nvSpPr>
            <p:cNvPr id="765" name="Line"/>
            <p:cNvSpPr/>
            <p:nvPr/>
          </p:nvSpPr>
          <p:spPr>
            <a:xfrm>
              <a:off x="4112458" y="62693"/>
              <a:ext cx="1" cy="54117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sym typeface="Helvetica Neue Medium"/>
              </a:endParaRPr>
            </a:p>
          </p:txBody>
        </p:sp>
        <p:sp>
          <p:nvSpPr>
            <p:cNvPr id="766" name="Line"/>
            <p:cNvSpPr/>
            <p:nvPr/>
          </p:nvSpPr>
          <p:spPr>
            <a:xfrm>
              <a:off x="4112458" y="6019473"/>
              <a:ext cx="1" cy="54117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sym typeface="Helvetica Neue Medium"/>
              </a:endParaRPr>
            </a:p>
          </p:txBody>
        </p:sp>
      </p:grpSp>
      <p:grpSp>
        <p:nvGrpSpPr>
          <p:cNvPr id="776" name="Group"/>
          <p:cNvGrpSpPr/>
          <p:nvPr/>
        </p:nvGrpSpPr>
        <p:grpSpPr>
          <a:xfrm>
            <a:off x="16383186" y="1533880"/>
            <a:ext cx="6680610" cy="1600834"/>
            <a:chOff x="0" y="0"/>
            <a:chExt cx="6680609" cy="1600832"/>
          </a:xfrm>
        </p:grpSpPr>
        <p:sp>
          <p:nvSpPr>
            <p:cNvPr id="768" name="Line"/>
            <p:cNvSpPr/>
            <p:nvPr/>
          </p:nvSpPr>
          <p:spPr>
            <a:xfrm flipV="1">
              <a:off x="952512" y="53417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sym typeface="Helvetica Neue Medium"/>
              </a:endParaRPr>
            </a:p>
          </p:txBody>
        </p:sp>
        <p:sp>
          <p:nvSpPr>
            <p:cNvPr id="769" name="Line"/>
            <p:cNvSpPr/>
            <p:nvPr/>
          </p:nvSpPr>
          <p:spPr>
            <a:xfrm flipV="1">
              <a:off x="1907195" y="53417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sym typeface="Helvetica Neue Medium"/>
              </a:endParaRPr>
            </a:p>
          </p:txBody>
        </p:sp>
        <p:sp>
          <p:nvSpPr>
            <p:cNvPr id="770" name="Line"/>
            <p:cNvSpPr/>
            <p:nvPr/>
          </p:nvSpPr>
          <p:spPr>
            <a:xfrm flipV="1">
              <a:off x="2861878" y="0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sym typeface="Helvetica Neue Medium"/>
              </a:endParaRPr>
            </a:p>
          </p:txBody>
        </p:sp>
        <p:sp>
          <p:nvSpPr>
            <p:cNvPr id="771" name="Line"/>
            <p:cNvSpPr/>
            <p:nvPr/>
          </p:nvSpPr>
          <p:spPr>
            <a:xfrm flipV="1">
              <a:off x="3816560" y="0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sym typeface="Helvetica Neue Medium"/>
              </a:endParaRPr>
            </a:p>
          </p:txBody>
        </p:sp>
        <p:sp>
          <p:nvSpPr>
            <p:cNvPr id="772" name="Line"/>
            <p:cNvSpPr/>
            <p:nvPr/>
          </p:nvSpPr>
          <p:spPr>
            <a:xfrm flipV="1">
              <a:off x="4771243" y="0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sym typeface="Helvetica Neue Medium"/>
              </a:endParaRPr>
            </a:p>
          </p:txBody>
        </p:sp>
        <p:sp>
          <p:nvSpPr>
            <p:cNvPr id="773" name="Line"/>
            <p:cNvSpPr/>
            <p:nvPr/>
          </p:nvSpPr>
          <p:spPr>
            <a:xfrm flipV="1">
              <a:off x="5725926" y="0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sym typeface="Helvetica Neue Medium"/>
              </a:endParaRPr>
            </a:p>
          </p:txBody>
        </p:sp>
        <p:sp>
          <p:nvSpPr>
            <p:cNvPr id="774" name="Line"/>
            <p:cNvSpPr/>
            <p:nvPr/>
          </p:nvSpPr>
          <p:spPr>
            <a:xfrm flipV="1">
              <a:off x="6680609" y="0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sym typeface="Helvetica Neue Medium"/>
              </a:endParaRPr>
            </a:p>
          </p:txBody>
        </p:sp>
        <p:sp>
          <p:nvSpPr>
            <p:cNvPr id="775" name="Line"/>
            <p:cNvSpPr/>
            <p:nvPr/>
          </p:nvSpPr>
          <p:spPr>
            <a:xfrm flipV="1">
              <a:off x="-1" y="53417"/>
              <a:ext cx="2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sym typeface="Helvetica Neue Medium"/>
              </a:endParaRPr>
            </a:p>
          </p:txBody>
        </p:sp>
      </p:grpSp>
      <p:pic>
        <p:nvPicPr>
          <p:cNvPr id="777" name="Image" descr="Image"/>
          <p:cNvPicPr>
            <a:picLocks noChangeAspect="1"/>
          </p:cNvPicPr>
          <p:nvPr/>
        </p:nvPicPr>
        <p:blipFill>
          <a:blip r:embed="rId4"/>
          <a:srcRect l="417" t="1147" r="416" b="1409"/>
          <a:stretch>
            <a:fillRect/>
          </a:stretch>
        </p:blipFill>
        <p:spPr>
          <a:xfrm>
            <a:off x="15422302" y="3049496"/>
            <a:ext cx="1908969" cy="1010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344" extrusionOk="0">
                <a:moveTo>
                  <a:pt x="10804" y="0"/>
                </a:moveTo>
                <a:cubicBezTo>
                  <a:pt x="10227" y="154"/>
                  <a:pt x="9939" y="411"/>
                  <a:pt x="9534" y="851"/>
                </a:cubicBezTo>
                <a:cubicBezTo>
                  <a:pt x="8124" y="2383"/>
                  <a:pt x="7375" y="3877"/>
                  <a:pt x="5353" y="9197"/>
                </a:cubicBezTo>
                <a:cubicBezTo>
                  <a:pt x="3294" y="14613"/>
                  <a:pt x="1822" y="17483"/>
                  <a:pt x="701" y="18272"/>
                </a:cubicBezTo>
                <a:cubicBezTo>
                  <a:pt x="393" y="18489"/>
                  <a:pt x="130" y="18766"/>
                  <a:pt x="0" y="18987"/>
                </a:cubicBezTo>
                <a:cubicBezTo>
                  <a:pt x="4" y="19100"/>
                  <a:pt x="9" y="19201"/>
                  <a:pt x="13" y="19283"/>
                </a:cubicBezTo>
                <a:cubicBezTo>
                  <a:pt x="94" y="19306"/>
                  <a:pt x="263" y="19323"/>
                  <a:pt x="440" y="19344"/>
                </a:cubicBezTo>
                <a:cubicBezTo>
                  <a:pt x="1157" y="18692"/>
                  <a:pt x="2558" y="17013"/>
                  <a:pt x="2914" y="16304"/>
                </a:cubicBezTo>
                <a:cubicBezTo>
                  <a:pt x="3181" y="15774"/>
                  <a:pt x="4275" y="13089"/>
                  <a:pt x="5344" y="10337"/>
                </a:cubicBezTo>
                <a:cubicBezTo>
                  <a:pt x="10206" y="-2179"/>
                  <a:pt x="11315" y="-2256"/>
                  <a:pt x="15982" y="9653"/>
                </a:cubicBezTo>
                <a:cubicBezTo>
                  <a:pt x="17207" y="12778"/>
                  <a:pt x="18422" y="15774"/>
                  <a:pt x="18686" y="16304"/>
                </a:cubicBezTo>
                <a:cubicBezTo>
                  <a:pt x="19038" y="17011"/>
                  <a:pt x="20443" y="18692"/>
                  <a:pt x="21160" y="19344"/>
                </a:cubicBezTo>
                <a:cubicBezTo>
                  <a:pt x="21337" y="19323"/>
                  <a:pt x="21506" y="19306"/>
                  <a:pt x="21587" y="19283"/>
                </a:cubicBezTo>
                <a:cubicBezTo>
                  <a:pt x="21591" y="19201"/>
                  <a:pt x="21596" y="19100"/>
                  <a:pt x="21600" y="18987"/>
                </a:cubicBezTo>
                <a:cubicBezTo>
                  <a:pt x="21470" y="18766"/>
                  <a:pt x="21207" y="18489"/>
                  <a:pt x="20899" y="18272"/>
                </a:cubicBezTo>
                <a:cubicBezTo>
                  <a:pt x="19778" y="17483"/>
                  <a:pt x="18306" y="14613"/>
                  <a:pt x="16247" y="9197"/>
                </a:cubicBezTo>
                <a:cubicBezTo>
                  <a:pt x="14225" y="3877"/>
                  <a:pt x="13476" y="2383"/>
                  <a:pt x="12066" y="851"/>
                </a:cubicBezTo>
                <a:cubicBezTo>
                  <a:pt x="11662" y="412"/>
                  <a:pt x="11379" y="154"/>
                  <a:pt x="10804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778" name="Image" descr="Image"/>
          <p:cNvPicPr>
            <a:picLocks noChangeAspect="1"/>
          </p:cNvPicPr>
          <p:nvPr/>
        </p:nvPicPr>
        <p:blipFill>
          <a:blip r:embed="rId4"/>
          <a:srcRect l="417" t="1147" r="416" b="1409"/>
          <a:stretch>
            <a:fillRect/>
          </a:stretch>
        </p:blipFill>
        <p:spPr>
          <a:xfrm>
            <a:off x="16381181" y="4237589"/>
            <a:ext cx="1908970" cy="1010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344" extrusionOk="0">
                <a:moveTo>
                  <a:pt x="10804" y="0"/>
                </a:moveTo>
                <a:cubicBezTo>
                  <a:pt x="10227" y="154"/>
                  <a:pt x="9939" y="411"/>
                  <a:pt x="9534" y="851"/>
                </a:cubicBezTo>
                <a:cubicBezTo>
                  <a:pt x="8124" y="2383"/>
                  <a:pt x="7375" y="3877"/>
                  <a:pt x="5353" y="9197"/>
                </a:cubicBezTo>
                <a:cubicBezTo>
                  <a:pt x="3294" y="14613"/>
                  <a:pt x="1822" y="17483"/>
                  <a:pt x="701" y="18272"/>
                </a:cubicBezTo>
                <a:cubicBezTo>
                  <a:pt x="393" y="18489"/>
                  <a:pt x="130" y="18766"/>
                  <a:pt x="0" y="18987"/>
                </a:cubicBezTo>
                <a:cubicBezTo>
                  <a:pt x="4" y="19100"/>
                  <a:pt x="9" y="19201"/>
                  <a:pt x="13" y="19283"/>
                </a:cubicBezTo>
                <a:cubicBezTo>
                  <a:pt x="94" y="19306"/>
                  <a:pt x="263" y="19323"/>
                  <a:pt x="440" y="19344"/>
                </a:cubicBezTo>
                <a:cubicBezTo>
                  <a:pt x="1157" y="18692"/>
                  <a:pt x="2558" y="17013"/>
                  <a:pt x="2914" y="16304"/>
                </a:cubicBezTo>
                <a:cubicBezTo>
                  <a:pt x="3181" y="15774"/>
                  <a:pt x="4275" y="13089"/>
                  <a:pt x="5344" y="10337"/>
                </a:cubicBezTo>
                <a:cubicBezTo>
                  <a:pt x="10206" y="-2179"/>
                  <a:pt x="11315" y="-2256"/>
                  <a:pt x="15982" y="9653"/>
                </a:cubicBezTo>
                <a:cubicBezTo>
                  <a:pt x="17207" y="12778"/>
                  <a:pt x="18422" y="15774"/>
                  <a:pt x="18686" y="16304"/>
                </a:cubicBezTo>
                <a:cubicBezTo>
                  <a:pt x="19038" y="17011"/>
                  <a:pt x="20443" y="18692"/>
                  <a:pt x="21160" y="19344"/>
                </a:cubicBezTo>
                <a:cubicBezTo>
                  <a:pt x="21337" y="19323"/>
                  <a:pt x="21506" y="19306"/>
                  <a:pt x="21587" y="19283"/>
                </a:cubicBezTo>
                <a:cubicBezTo>
                  <a:pt x="21591" y="19201"/>
                  <a:pt x="21596" y="19100"/>
                  <a:pt x="21600" y="18987"/>
                </a:cubicBezTo>
                <a:cubicBezTo>
                  <a:pt x="21470" y="18766"/>
                  <a:pt x="21207" y="18489"/>
                  <a:pt x="20899" y="18272"/>
                </a:cubicBezTo>
                <a:cubicBezTo>
                  <a:pt x="19778" y="17483"/>
                  <a:pt x="18306" y="14613"/>
                  <a:pt x="16247" y="9197"/>
                </a:cubicBezTo>
                <a:cubicBezTo>
                  <a:pt x="14225" y="3877"/>
                  <a:pt x="13476" y="2383"/>
                  <a:pt x="12066" y="851"/>
                </a:cubicBezTo>
                <a:cubicBezTo>
                  <a:pt x="11662" y="412"/>
                  <a:pt x="11379" y="154"/>
                  <a:pt x="10804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779" name="Image" descr="Image"/>
          <p:cNvPicPr>
            <a:picLocks noChangeAspect="1"/>
          </p:cNvPicPr>
          <p:nvPr/>
        </p:nvPicPr>
        <p:blipFill>
          <a:blip r:embed="rId4"/>
          <a:srcRect l="417" t="1147" r="416" b="1409"/>
          <a:stretch>
            <a:fillRect/>
          </a:stretch>
        </p:blipFill>
        <p:spPr>
          <a:xfrm>
            <a:off x="17336518" y="5425683"/>
            <a:ext cx="1908970" cy="1010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344" extrusionOk="0">
                <a:moveTo>
                  <a:pt x="10804" y="0"/>
                </a:moveTo>
                <a:cubicBezTo>
                  <a:pt x="10227" y="154"/>
                  <a:pt x="9939" y="411"/>
                  <a:pt x="9534" y="851"/>
                </a:cubicBezTo>
                <a:cubicBezTo>
                  <a:pt x="8124" y="2383"/>
                  <a:pt x="7375" y="3877"/>
                  <a:pt x="5353" y="9197"/>
                </a:cubicBezTo>
                <a:cubicBezTo>
                  <a:pt x="3294" y="14613"/>
                  <a:pt x="1822" y="17483"/>
                  <a:pt x="701" y="18272"/>
                </a:cubicBezTo>
                <a:cubicBezTo>
                  <a:pt x="393" y="18489"/>
                  <a:pt x="130" y="18766"/>
                  <a:pt x="0" y="18987"/>
                </a:cubicBezTo>
                <a:cubicBezTo>
                  <a:pt x="4" y="19100"/>
                  <a:pt x="9" y="19201"/>
                  <a:pt x="13" y="19283"/>
                </a:cubicBezTo>
                <a:cubicBezTo>
                  <a:pt x="94" y="19306"/>
                  <a:pt x="263" y="19323"/>
                  <a:pt x="440" y="19344"/>
                </a:cubicBezTo>
                <a:cubicBezTo>
                  <a:pt x="1157" y="18692"/>
                  <a:pt x="2558" y="17013"/>
                  <a:pt x="2914" y="16304"/>
                </a:cubicBezTo>
                <a:cubicBezTo>
                  <a:pt x="3181" y="15774"/>
                  <a:pt x="4275" y="13089"/>
                  <a:pt x="5344" y="10337"/>
                </a:cubicBezTo>
                <a:cubicBezTo>
                  <a:pt x="10206" y="-2179"/>
                  <a:pt x="11315" y="-2256"/>
                  <a:pt x="15982" y="9653"/>
                </a:cubicBezTo>
                <a:cubicBezTo>
                  <a:pt x="17207" y="12778"/>
                  <a:pt x="18422" y="15774"/>
                  <a:pt x="18686" y="16304"/>
                </a:cubicBezTo>
                <a:cubicBezTo>
                  <a:pt x="19038" y="17011"/>
                  <a:pt x="20443" y="18692"/>
                  <a:pt x="21160" y="19344"/>
                </a:cubicBezTo>
                <a:cubicBezTo>
                  <a:pt x="21337" y="19323"/>
                  <a:pt x="21506" y="19306"/>
                  <a:pt x="21587" y="19283"/>
                </a:cubicBezTo>
                <a:cubicBezTo>
                  <a:pt x="21591" y="19201"/>
                  <a:pt x="21596" y="19100"/>
                  <a:pt x="21600" y="18987"/>
                </a:cubicBezTo>
                <a:cubicBezTo>
                  <a:pt x="21470" y="18766"/>
                  <a:pt x="21207" y="18489"/>
                  <a:pt x="20899" y="18272"/>
                </a:cubicBezTo>
                <a:cubicBezTo>
                  <a:pt x="19778" y="17483"/>
                  <a:pt x="18306" y="14613"/>
                  <a:pt x="16247" y="9197"/>
                </a:cubicBezTo>
                <a:cubicBezTo>
                  <a:pt x="14225" y="3877"/>
                  <a:pt x="13476" y="2383"/>
                  <a:pt x="12066" y="851"/>
                </a:cubicBezTo>
                <a:cubicBezTo>
                  <a:pt x="11662" y="412"/>
                  <a:pt x="11379" y="154"/>
                  <a:pt x="10804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780" name="Image" descr="Image"/>
          <p:cNvPicPr>
            <a:picLocks noChangeAspect="1"/>
          </p:cNvPicPr>
          <p:nvPr/>
        </p:nvPicPr>
        <p:blipFill>
          <a:blip r:embed="rId4"/>
          <a:srcRect l="417" t="1147" r="416" b="1409"/>
          <a:stretch>
            <a:fillRect/>
          </a:stretch>
        </p:blipFill>
        <p:spPr>
          <a:xfrm>
            <a:off x="17336518" y="7650955"/>
            <a:ext cx="1908970" cy="1010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344" extrusionOk="0">
                <a:moveTo>
                  <a:pt x="10804" y="0"/>
                </a:moveTo>
                <a:cubicBezTo>
                  <a:pt x="10227" y="154"/>
                  <a:pt x="9939" y="411"/>
                  <a:pt x="9534" y="851"/>
                </a:cubicBezTo>
                <a:cubicBezTo>
                  <a:pt x="8124" y="2383"/>
                  <a:pt x="7375" y="3877"/>
                  <a:pt x="5353" y="9197"/>
                </a:cubicBezTo>
                <a:cubicBezTo>
                  <a:pt x="3294" y="14613"/>
                  <a:pt x="1822" y="17483"/>
                  <a:pt x="701" y="18272"/>
                </a:cubicBezTo>
                <a:cubicBezTo>
                  <a:pt x="393" y="18489"/>
                  <a:pt x="130" y="18766"/>
                  <a:pt x="0" y="18987"/>
                </a:cubicBezTo>
                <a:cubicBezTo>
                  <a:pt x="4" y="19100"/>
                  <a:pt x="9" y="19201"/>
                  <a:pt x="13" y="19283"/>
                </a:cubicBezTo>
                <a:cubicBezTo>
                  <a:pt x="94" y="19306"/>
                  <a:pt x="263" y="19323"/>
                  <a:pt x="440" y="19344"/>
                </a:cubicBezTo>
                <a:cubicBezTo>
                  <a:pt x="1157" y="18692"/>
                  <a:pt x="2558" y="17013"/>
                  <a:pt x="2914" y="16304"/>
                </a:cubicBezTo>
                <a:cubicBezTo>
                  <a:pt x="3181" y="15774"/>
                  <a:pt x="4275" y="13089"/>
                  <a:pt x="5344" y="10337"/>
                </a:cubicBezTo>
                <a:cubicBezTo>
                  <a:pt x="10206" y="-2179"/>
                  <a:pt x="11315" y="-2256"/>
                  <a:pt x="15982" y="9653"/>
                </a:cubicBezTo>
                <a:cubicBezTo>
                  <a:pt x="17207" y="12778"/>
                  <a:pt x="18422" y="15774"/>
                  <a:pt x="18686" y="16304"/>
                </a:cubicBezTo>
                <a:cubicBezTo>
                  <a:pt x="19038" y="17011"/>
                  <a:pt x="20443" y="18692"/>
                  <a:pt x="21160" y="19344"/>
                </a:cubicBezTo>
                <a:cubicBezTo>
                  <a:pt x="21337" y="19323"/>
                  <a:pt x="21506" y="19306"/>
                  <a:pt x="21587" y="19283"/>
                </a:cubicBezTo>
                <a:cubicBezTo>
                  <a:pt x="21591" y="19201"/>
                  <a:pt x="21596" y="19100"/>
                  <a:pt x="21600" y="18987"/>
                </a:cubicBezTo>
                <a:cubicBezTo>
                  <a:pt x="21470" y="18766"/>
                  <a:pt x="21207" y="18489"/>
                  <a:pt x="20899" y="18272"/>
                </a:cubicBezTo>
                <a:cubicBezTo>
                  <a:pt x="19778" y="17483"/>
                  <a:pt x="18306" y="14613"/>
                  <a:pt x="16247" y="9197"/>
                </a:cubicBezTo>
                <a:cubicBezTo>
                  <a:pt x="14225" y="3877"/>
                  <a:pt x="13476" y="2383"/>
                  <a:pt x="12066" y="851"/>
                </a:cubicBezTo>
                <a:cubicBezTo>
                  <a:pt x="11662" y="412"/>
                  <a:pt x="11379" y="154"/>
                  <a:pt x="10804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781" name="Image" descr="Image"/>
          <p:cNvPicPr>
            <a:picLocks noChangeAspect="1"/>
          </p:cNvPicPr>
          <p:nvPr/>
        </p:nvPicPr>
        <p:blipFill>
          <a:blip r:embed="rId4"/>
          <a:srcRect l="417" t="1147" r="416" b="1409"/>
          <a:stretch>
            <a:fillRect/>
          </a:stretch>
        </p:blipFill>
        <p:spPr>
          <a:xfrm>
            <a:off x="16381181" y="8839048"/>
            <a:ext cx="1908970" cy="1010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344" extrusionOk="0">
                <a:moveTo>
                  <a:pt x="10804" y="0"/>
                </a:moveTo>
                <a:cubicBezTo>
                  <a:pt x="10227" y="154"/>
                  <a:pt x="9939" y="411"/>
                  <a:pt x="9534" y="851"/>
                </a:cubicBezTo>
                <a:cubicBezTo>
                  <a:pt x="8124" y="2383"/>
                  <a:pt x="7375" y="3877"/>
                  <a:pt x="5353" y="9197"/>
                </a:cubicBezTo>
                <a:cubicBezTo>
                  <a:pt x="3294" y="14613"/>
                  <a:pt x="1822" y="17483"/>
                  <a:pt x="701" y="18272"/>
                </a:cubicBezTo>
                <a:cubicBezTo>
                  <a:pt x="393" y="18489"/>
                  <a:pt x="130" y="18766"/>
                  <a:pt x="0" y="18987"/>
                </a:cubicBezTo>
                <a:cubicBezTo>
                  <a:pt x="4" y="19100"/>
                  <a:pt x="9" y="19201"/>
                  <a:pt x="13" y="19283"/>
                </a:cubicBezTo>
                <a:cubicBezTo>
                  <a:pt x="94" y="19306"/>
                  <a:pt x="263" y="19323"/>
                  <a:pt x="440" y="19344"/>
                </a:cubicBezTo>
                <a:cubicBezTo>
                  <a:pt x="1157" y="18692"/>
                  <a:pt x="2558" y="17013"/>
                  <a:pt x="2914" y="16304"/>
                </a:cubicBezTo>
                <a:cubicBezTo>
                  <a:pt x="3181" y="15774"/>
                  <a:pt x="4275" y="13089"/>
                  <a:pt x="5344" y="10337"/>
                </a:cubicBezTo>
                <a:cubicBezTo>
                  <a:pt x="10206" y="-2179"/>
                  <a:pt x="11315" y="-2256"/>
                  <a:pt x="15982" y="9653"/>
                </a:cubicBezTo>
                <a:cubicBezTo>
                  <a:pt x="17207" y="12778"/>
                  <a:pt x="18422" y="15774"/>
                  <a:pt x="18686" y="16304"/>
                </a:cubicBezTo>
                <a:cubicBezTo>
                  <a:pt x="19038" y="17011"/>
                  <a:pt x="20443" y="18692"/>
                  <a:pt x="21160" y="19344"/>
                </a:cubicBezTo>
                <a:cubicBezTo>
                  <a:pt x="21337" y="19323"/>
                  <a:pt x="21506" y="19306"/>
                  <a:pt x="21587" y="19283"/>
                </a:cubicBezTo>
                <a:cubicBezTo>
                  <a:pt x="21591" y="19201"/>
                  <a:pt x="21596" y="19100"/>
                  <a:pt x="21600" y="18987"/>
                </a:cubicBezTo>
                <a:cubicBezTo>
                  <a:pt x="21470" y="18766"/>
                  <a:pt x="21207" y="18489"/>
                  <a:pt x="20899" y="18272"/>
                </a:cubicBezTo>
                <a:cubicBezTo>
                  <a:pt x="19778" y="17483"/>
                  <a:pt x="18306" y="14613"/>
                  <a:pt x="16247" y="9197"/>
                </a:cubicBezTo>
                <a:cubicBezTo>
                  <a:pt x="14225" y="3877"/>
                  <a:pt x="13476" y="2383"/>
                  <a:pt x="12066" y="851"/>
                </a:cubicBezTo>
                <a:cubicBezTo>
                  <a:pt x="11662" y="412"/>
                  <a:pt x="11379" y="154"/>
                  <a:pt x="10804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782" name="Image" descr="Image"/>
          <p:cNvPicPr>
            <a:picLocks noChangeAspect="1"/>
          </p:cNvPicPr>
          <p:nvPr/>
        </p:nvPicPr>
        <p:blipFill>
          <a:blip r:embed="rId4"/>
          <a:srcRect l="417" t="1147" r="416" b="1409"/>
          <a:stretch>
            <a:fillRect/>
          </a:stretch>
        </p:blipFill>
        <p:spPr>
          <a:xfrm>
            <a:off x="15436670" y="10072903"/>
            <a:ext cx="1908969" cy="1010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344" extrusionOk="0">
                <a:moveTo>
                  <a:pt x="10804" y="0"/>
                </a:moveTo>
                <a:cubicBezTo>
                  <a:pt x="10227" y="154"/>
                  <a:pt x="9939" y="411"/>
                  <a:pt x="9534" y="851"/>
                </a:cubicBezTo>
                <a:cubicBezTo>
                  <a:pt x="8124" y="2383"/>
                  <a:pt x="7375" y="3877"/>
                  <a:pt x="5353" y="9197"/>
                </a:cubicBezTo>
                <a:cubicBezTo>
                  <a:pt x="3294" y="14613"/>
                  <a:pt x="1822" y="17483"/>
                  <a:pt x="701" y="18272"/>
                </a:cubicBezTo>
                <a:cubicBezTo>
                  <a:pt x="393" y="18489"/>
                  <a:pt x="130" y="18766"/>
                  <a:pt x="0" y="18987"/>
                </a:cubicBezTo>
                <a:cubicBezTo>
                  <a:pt x="4" y="19100"/>
                  <a:pt x="9" y="19201"/>
                  <a:pt x="13" y="19283"/>
                </a:cubicBezTo>
                <a:cubicBezTo>
                  <a:pt x="94" y="19306"/>
                  <a:pt x="263" y="19323"/>
                  <a:pt x="440" y="19344"/>
                </a:cubicBezTo>
                <a:cubicBezTo>
                  <a:pt x="1157" y="18692"/>
                  <a:pt x="2558" y="17013"/>
                  <a:pt x="2914" y="16304"/>
                </a:cubicBezTo>
                <a:cubicBezTo>
                  <a:pt x="3181" y="15774"/>
                  <a:pt x="4275" y="13089"/>
                  <a:pt x="5344" y="10337"/>
                </a:cubicBezTo>
                <a:cubicBezTo>
                  <a:pt x="10206" y="-2179"/>
                  <a:pt x="11315" y="-2256"/>
                  <a:pt x="15982" y="9653"/>
                </a:cubicBezTo>
                <a:cubicBezTo>
                  <a:pt x="17207" y="12778"/>
                  <a:pt x="18422" y="15774"/>
                  <a:pt x="18686" y="16304"/>
                </a:cubicBezTo>
                <a:cubicBezTo>
                  <a:pt x="19038" y="17011"/>
                  <a:pt x="20443" y="18692"/>
                  <a:pt x="21160" y="19344"/>
                </a:cubicBezTo>
                <a:cubicBezTo>
                  <a:pt x="21337" y="19323"/>
                  <a:pt x="21506" y="19306"/>
                  <a:pt x="21587" y="19283"/>
                </a:cubicBezTo>
                <a:cubicBezTo>
                  <a:pt x="21591" y="19201"/>
                  <a:pt x="21596" y="19100"/>
                  <a:pt x="21600" y="18987"/>
                </a:cubicBezTo>
                <a:cubicBezTo>
                  <a:pt x="21470" y="18766"/>
                  <a:pt x="21207" y="18489"/>
                  <a:pt x="20899" y="18272"/>
                </a:cubicBezTo>
                <a:cubicBezTo>
                  <a:pt x="19778" y="17483"/>
                  <a:pt x="18306" y="14613"/>
                  <a:pt x="16247" y="9197"/>
                </a:cubicBezTo>
                <a:cubicBezTo>
                  <a:pt x="14225" y="3877"/>
                  <a:pt x="13476" y="2383"/>
                  <a:pt x="12066" y="851"/>
                </a:cubicBezTo>
                <a:cubicBezTo>
                  <a:pt x="11662" y="412"/>
                  <a:pt x="11379" y="154"/>
                  <a:pt x="10804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Ways to improve the quality of the effects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67359" indent="-467359" defTabSz="759459">
              <a:spcBef>
                <a:spcPts val="900"/>
              </a:spcBef>
              <a:defRPr sz="4784"/>
            </a:pPr>
            <a:r>
              <a:rPr dirty="0"/>
              <a:t>Ways to improve the quality of the effects:</a:t>
            </a:r>
          </a:p>
          <a:p>
            <a:pPr marL="1095375" lvl="1" indent="-511175" defTabSz="759459">
              <a:spcBef>
                <a:spcPts val="900"/>
              </a:spcBef>
              <a:defRPr sz="4048"/>
            </a:pPr>
            <a:r>
              <a:rPr dirty="0"/>
              <a:t>When mixing components into an FFT bin, use </a:t>
            </a:r>
            <a:r>
              <a:rPr dirty="0">
                <a:solidFill>
                  <a:srgbClr val="3D46A6"/>
                </a:solidFill>
              </a:rPr>
              <a:t>RMS amplitude</a:t>
            </a:r>
            <a:r>
              <a:rPr dirty="0"/>
              <a:t> rather than linear addition</a:t>
            </a:r>
          </a:p>
          <a:p>
            <a:pPr marL="1095375" lvl="1" indent="-511175" defTabSz="759459">
              <a:spcBef>
                <a:spcPts val="900"/>
              </a:spcBef>
              <a:defRPr sz="4048"/>
            </a:pPr>
            <a:r>
              <a:rPr dirty="0"/>
              <a:t>When mixing components into an FFT bin, find the </a:t>
            </a:r>
            <a:r>
              <a:rPr dirty="0">
                <a:solidFill>
                  <a:srgbClr val="3D46A6"/>
                </a:solidFill>
              </a:rPr>
              <a:t>weighted average of the frequencies</a:t>
            </a:r>
          </a:p>
          <a:p>
            <a:pPr marL="1095375" lvl="1" indent="-511175" defTabSz="759459">
              <a:spcBef>
                <a:spcPts val="900"/>
              </a:spcBef>
              <a:defRPr sz="4048"/>
            </a:pPr>
            <a:r>
              <a:rPr dirty="0"/>
              <a:t>Implement </a:t>
            </a:r>
            <a:r>
              <a:rPr dirty="0">
                <a:solidFill>
                  <a:srgbClr val="3D46A6"/>
                </a:solidFill>
              </a:rPr>
              <a:t>peak tracking</a:t>
            </a:r>
            <a:r>
              <a:rPr dirty="0"/>
              <a:t> to reduce some of the effects of window lobes</a:t>
            </a:r>
          </a:p>
          <a:p>
            <a:pPr marL="467359" indent="-467359" defTabSz="759459">
              <a:spcBef>
                <a:spcPts val="900"/>
              </a:spcBef>
              <a:defRPr sz="4784"/>
            </a:pPr>
            <a:r>
              <a:rPr dirty="0"/>
              <a:t>Other effects using phase vocoder:</a:t>
            </a:r>
          </a:p>
          <a:p>
            <a:pPr marL="1095375" lvl="1" indent="-511175" defTabSz="759459">
              <a:spcBef>
                <a:spcPts val="900"/>
              </a:spcBef>
              <a:defRPr sz="4048"/>
            </a:pPr>
            <a:r>
              <a:rPr dirty="0"/>
              <a:t>Combine </a:t>
            </a:r>
            <a:r>
              <a:rPr dirty="0">
                <a:solidFill>
                  <a:srgbClr val="3D46A6"/>
                </a:solidFill>
              </a:rPr>
              <a:t>frequency detector</a:t>
            </a:r>
            <a:r>
              <a:rPr dirty="0"/>
              <a:t> with pitch shift to implement </a:t>
            </a:r>
            <a:r>
              <a:rPr dirty="0">
                <a:solidFill>
                  <a:srgbClr val="3D46A6"/>
                </a:solidFill>
              </a:rPr>
              <a:t>auto-tuning</a:t>
            </a:r>
          </a:p>
          <a:p>
            <a:pPr marL="1095375" lvl="1" indent="-511175" defTabSz="759459">
              <a:spcBef>
                <a:spcPts val="900"/>
              </a:spcBef>
              <a:defRPr sz="4048"/>
            </a:pPr>
            <a:r>
              <a:rPr dirty="0">
                <a:solidFill>
                  <a:srgbClr val="3D46A6"/>
                </a:solidFill>
              </a:rPr>
              <a:t>Cross-synthesis</a:t>
            </a:r>
            <a:r>
              <a:rPr dirty="0"/>
              <a:t>: combine frequencies from one signal with magnitudes from another</a:t>
            </a:r>
          </a:p>
          <a:p>
            <a:pPr marL="1095375" lvl="1" indent="-511175" defTabSz="759459">
              <a:spcBef>
                <a:spcPts val="900"/>
              </a:spcBef>
              <a:defRPr sz="4048"/>
            </a:pPr>
            <a:r>
              <a:rPr dirty="0">
                <a:solidFill>
                  <a:srgbClr val="3D46A6"/>
                </a:solidFill>
              </a:rPr>
              <a:t>Noise reduction</a:t>
            </a:r>
            <a:r>
              <a:rPr dirty="0"/>
              <a:t>: suppress frequency components below threshold or matching known profile</a:t>
            </a:r>
          </a:p>
          <a:p>
            <a:pPr marL="467359" indent="-467359" defTabSz="759459">
              <a:spcBef>
                <a:spcPts val="900"/>
              </a:spcBef>
              <a:defRPr sz="4784"/>
            </a:pPr>
            <a:r>
              <a:rPr dirty="0"/>
              <a:t>As effects become more complex, </a:t>
            </a:r>
            <a:r>
              <a:rPr dirty="0">
                <a:solidFill>
                  <a:srgbClr val="9B1200"/>
                </a:solidFill>
              </a:rPr>
              <a:t>CPU becomes a limitation</a:t>
            </a:r>
          </a:p>
          <a:p>
            <a:pPr marL="1095375" lvl="1" indent="-511175" defTabSz="759459">
              <a:spcBef>
                <a:spcPts val="900"/>
              </a:spcBef>
              <a:defRPr sz="4048"/>
            </a:pPr>
            <a:r>
              <a:rPr dirty="0"/>
              <a:t>Try </a:t>
            </a:r>
            <a:r>
              <a:rPr dirty="0">
                <a:solidFill>
                  <a:srgbClr val="3D46A6"/>
                </a:solidFill>
              </a:rPr>
              <a:t>larger hop sizes</a:t>
            </a:r>
            <a:r>
              <a:rPr dirty="0"/>
              <a:t> (which may also require larger FFTs)</a:t>
            </a:r>
          </a:p>
          <a:p>
            <a:pPr marL="1095375" lvl="1" indent="-511175" defTabSz="759459">
              <a:spcBef>
                <a:spcPts val="900"/>
              </a:spcBef>
              <a:defRPr sz="4048"/>
            </a:pPr>
            <a:r>
              <a:rPr dirty="0"/>
              <a:t>Pre-calculate frequently used constants (e.g. bin frequencies)</a:t>
            </a:r>
          </a:p>
          <a:p>
            <a:pPr marL="1095375" lvl="1" indent="-511175" defTabSz="759459">
              <a:spcBef>
                <a:spcPts val="900"/>
              </a:spcBef>
              <a:defRPr sz="4048"/>
            </a:pPr>
            <a:r>
              <a:rPr dirty="0"/>
              <a:t>Look for other </a:t>
            </a:r>
            <a:r>
              <a:rPr dirty="0" err="1"/>
              <a:t>optimisations</a:t>
            </a:r>
            <a:r>
              <a:rPr dirty="0"/>
              <a:t> to </a:t>
            </a:r>
            <a:r>
              <a:t>reduce number </a:t>
            </a:r>
            <a:r>
              <a:rPr dirty="0"/>
              <a:t>of </a:t>
            </a:r>
            <a:r>
              <a:rPr dirty="0">
                <a:solidFill>
                  <a:srgbClr val="3D46A6"/>
                </a:solidFill>
              </a:rPr>
              <a:t>multiplies</a:t>
            </a:r>
            <a:r>
              <a:rPr dirty="0"/>
              <a:t> per hop</a:t>
            </a:r>
          </a:p>
        </p:txBody>
      </p:sp>
      <p:sp>
        <p:nvSpPr>
          <p:cNvPr id="1002" name="Phase vocoder: more idea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Phase vocoder: more ideas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0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0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0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0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0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1" grpId="0" build="p" bldLvl="5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Introduction: FFT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892938" eaLnBrk="1" hangingPunct="1"/>
            <a:r>
              <a:rPr lang="en-US" dirty="0"/>
              <a:t>Reconstructing signal from DFT/FFT</a:t>
            </a:r>
          </a:p>
          <a:p>
            <a:pPr marL="1607286" lvl="1" eaLnBrk="1" hangingPunct="1"/>
            <a:r>
              <a:rPr lang="en-US" dirty="0">
                <a:solidFill>
                  <a:srgbClr val="0000FF"/>
                </a:solidFill>
              </a:rPr>
              <a:t>Inverse Discrete Fourier Transform (IDFT/IFFT)</a:t>
            </a:r>
          </a:p>
          <a:p>
            <a:pPr marL="2143048" lvl="2" eaLnBrk="1" hangingPunct="1">
              <a:spcBef>
                <a:spcPts val="6188"/>
              </a:spcBef>
            </a:pPr>
            <a:r>
              <a:rPr lang="en-US" dirty="0"/>
              <a:t>DFT:</a:t>
            </a:r>
          </a:p>
          <a:p>
            <a:pPr marL="2143048" lvl="2" eaLnBrk="1" hangingPunct="1">
              <a:spcBef>
                <a:spcPts val="12094"/>
              </a:spcBef>
            </a:pPr>
            <a:r>
              <a:rPr lang="en-US" dirty="0"/>
              <a:t>IDFT:</a:t>
            </a:r>
          </a:p>
          <a:p>
            <a:pPr marL="892938" eaLnBrk="1" hangingPunct="1">
              <a:spcBef>
                <a:spcPts val="6750"/>
              </a:spcBef>
            </a:pPr>
            <a:r>
              <a:rPr lang="en-US" dirty="0"/>
              <a:t>Notice: </a:t>
            </a:r>
            <a:r>
              <a:rPr lang="en-US" dirty="0">
                <a:solidFill>
                  <a:srgbClr val="0000FF"/>
                </a:solidFill>
              </a:rPr>
              <a:t>N time samples      N frequency samples</a:t>
            </a:r>
          </a:p>
          <a:p>
            <a:pPr marL="1607286" lvl="1" eaLnBrk="1" hangingPunct="1"/>
            <a:r>
              <a:rPr lang="en-US" dirty="0"/>
              <a:t>Two different perspectives on same signal</a:t>
            </a:r>
          </a:p>
          <a:p>
            <a:pPr marL="1607286" lvl="1" eaLnBrk="1" hangingPunct="1"/>
            <a:r>
              <a:rPr lang="en-US" dirty="0"/>
              <a:t>Given signal length M, can </a:t>
            </a:r>
            <a:r>
              <a:rPr lang="en-US" dirty="0">
                <a:solidFill>
                  <a:srgbClr val="0000FF"/>
                </a:solidFill>
              </a:rPr>
              <a:t>exactly reconstruct</a:t>
            </a:r>
            <a:r>
              <a:rPr lang="en-US" dirty="0"/>
              <a:t> from FFT of length N ≥ M</a:t>
            </a:r>
          </a:p>
          <a:p>
            <a:pPr marL="2143048" lvl="2" eaLnBrk="1" hangingPunct="1"/>
            <a:r>
              <a:rPr lang="en-US" dirty="0"/>
              <a:t>What happens with an FFT of length N &lt; M?</a:t>
            </a: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3547" y="3518299"/>
            <a:ext cx="6357938" cy="18752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27094" y="5607845"/>
            <a:ext cx="7197328" cy="19109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9222" name="Line 5"/>
          <p:cNvSpPr>
            <a:spLocks noChangeShapeType="1"/>
          </p:cNvSpPr>
          <p:nvPr/>
        </p:nvSpPr>
        <p:spPr bwMode="auto">
          <a:xfrm rot="10800000" flipH="1">
            <a:off x="9093143" y="8284322"/>
            <a:ext cx="100682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 type="stealth" w="med" len="med"/>
          </a:ln>
        </p:spPr>
        <p:txBody>
          <a:bodyPr lIns="0" tIns="0" rIns="0" bIns="0"/>
          <a:lstStyle/>
          <a:p>
            <a:pPr defTabSz="1285830" fontAlgn="base" hangingPunct="1">
              <a:spcBef>
                <a:spcPct val="0"/>
              </a:spcBef>
              <a:spcAft>
                <a:spcPct val="0"/>
              </a:spcAft>
            </a:pPr>
            <a:endParaRPr lang="en-US" sz="5906" b="0" kern="1200">
              <a:latin typeface="Gill Sans" charset="0"/>
              <a:sym typeface="Gill Sans" charset="0"/>
            </a:endParaRPr>
          </a:p>
        </p:txBody>
      </p:sp>
      <p:sp>
        <p:nvSpPr>
          <p:cNvPr id="10246" name="Rectangle 6"/>
          <p:cNvSpPr>
            <a:spLocks/>
          </p:cNvSpPr>
          <p:nvPr/>
        </p:nvSpPr>
        <p:spPr bwMode="auto">
          <a:xfrm>
            <a:off x="13783088" y="10678555"/>
            <a:ext cx="1955664" cy="6709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128583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360" b="0" kern="1200" dirty="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Aliasing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Most common use of block-based processing: the Fast Fourier Transform (FFT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508000" indent="-508000">
              <a:defRPr sz="4900"/>
            </a:pPr>
            <a:r>
              <a:t>Most common use of block-based processing: the </a:t>
            </a:r>
            <a:r>
              <a:rPr>
                <a:solidFill>
                  <a:srgbClr val="3D46A6"/>
                </a:solidFill>
              </a:rPr>
              <a:t>Fast Fourier Transform (FFT)</a:t>
            </a:r>
          </a:p>
          <a:p>
            <a:pPr lvl="1">
              <a:defRPr sz="4100"/>
            </a:pPr>
            <a:r>
              <a:t>Efficient computational algorithm for calculating the </a:t>
            </a:r>
            <a:r>
              <a:rPr>
                <a:solidFill>
                  <a:srgbClr val="3D46A6"/>
                </a:solidFill>
              </a:rPr>
              <a:t>Discrete Fourier Transform (DFT)</a:t>
            </a:r>
          </a:p>
          <a:p>
            <a:pPr lvl="1">
              <a:defRPr sz="4100"/>
            </a:pPr>
            <a:r>
              <a:t>The DFT is a mathematical formula for calculating the</a:t>
            </a:r>
            <a:r>
              <a:rPr>
                <a:solidFill>
                  <a:srgbClr val="3D46A6"/>
                </a:solidFill>
              </a:rPr>
              <a:t> frequency content </a:t>
            </a:r>
            <a:r>
              <a:t>of a signal</a:t>
            </a:r>
          </a:p>
          <a:p>
            <a:pPr marL="508000" indent="-508000">
              <a:defRPr sz="4900"/>
            </a:pPr>
            <a:r>
              <a:t>Any discrete-time signal of N points can be expressed as the </a:t>
            </a:r>
            <a:r>
              <a:rPr>
                <a:solidFill>
                  <a:srgbClr val="3D46A6"/>
                </a:solidFill>
              </a:rPr>
              <a:t>sum of N sinusoids</a:t>
            </a:r>
            <a:r>
              <a:t>:</a:t>
            </a:r>
          </a:p>
        </p:txBody>
      </p:sp>
      <p:sp>
        <p:nvSpPr>
          <p:cNvPr id="239" name="The Fast Fourier Transfor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Fast Fourier Transform</a:t>
            </a:r>
          </a:p>
        </p:txBody>
      </p:sp>
      <p:pic>
        <p:nvPicPr>
          <p:cNvPr id="240" name="timedomain1e.png" descr="timedomain1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35" y="5138276"/>
            <a:ext cx="13654533" cy="73682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timedomain2b.png" descr="timedomain2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5143500"/>
            <a:ext cx="13650333" cy="736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timedomain3b.png" descr="timedomain3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" y="5143500"/>
            <a:ext cx="13650333" cy="736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timedomain4.png" descr="timedomain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00" y="5143500"/>
            <a:ext cx="13650333" cy="736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timedomain5.png" descr="timedomain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" y="5143500"/>
            <a:ext cx="13650333" cy="736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timedomain6.png" descr="timedomain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500" y="5143500"/>
            <a:ext cx="13650333" cy="736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x[n] (time domain)"/>
          <p:cNvSpPr txBox="1"/>
          <p:nvPr/>
        </p:nvSpPr>
        <p:spPr>
          <a:xfrm>
            <a:off x="5111561" y="5000877"/>
            <a:ext cx="3822282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700" b="0">
                <a:solidFill>
                  <a:srgbClr val="797979"/>
                </a:solidFill>
              </a:defRPr>
            </a:pPr>
            <a:r>
              <a:rPr i="1"/>
              <a:t>x</a:t>
            </a:r>
            <a:r>
              <a:t>[</a:t>
            </a:r>
            <a:r>
              <a:rPr i="1"/>
              <a:t>n</a:t>
            </a:r>
            <a:r>
              <a:t>] (time domain)</a:t>
            </a:r>
          </a:p>
        </p:txBody>
      </p:sp>
      <p:grpSp>
        <p:nvGrpSpPr>
          <p:cNvPr id="250" name="Group"/>
          <p:cNvGrpSpPr/>
          <p:nvPr/>
        </p:nvGrpSpPr>
        <p:grpSpPr>
          <a:xfrm>
            <a:off x="14500575" y="5584438"/>
            <a:ext cx="8006367" cy="696977"/>
            <a:chOff x="0" y="0"/>
            <a:chExt cx="8006366" cy="696976"/>
          </a:xfrm>
        </p:grpSpPr>
        <p:sp>
          <p:nvSpPr>
            <p:cNvPr id="247" name="Frequency"/>
            <p:cNvSpPr txBox="1"/>
            <p:nvPr/>
          </p:nvSpPr>
          <p:spPr>
            <a:xfrm>
              <a:off x="-1" y="-1"/>
              <a:ext cx="2504441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 u="sng"/>
              </a:lvl1pPr>
            </a:lstStyle>
            <a:p>
              <a:r>
                <a:t>Frequency</a:t>
              </a:r>
            </a:p>
          </p:txBody>
        </p:sp>
        <p:sp>
          <p:nvSpPr>
            <p:cNvPr id="248" name="Amplitude"/>
            <p:cNvSpPr txBox="1"/>
            <p:nvPr/>
          </p:nvSpPr>
          <p:spPr>
            <a:xfrm>
              <a:off x="3282584" y="-1"/>
              <a:ext cx="2420113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 u="sng"/>
              </a:lvl1pPr>
            </a:lstStyle>
            <a:p>
              <a:r>
                <a:t>Amplitude</a:t>
              </a:r>
            </a:p>
          </p:txBody>
        </p:sp>
        <p:sp>
          <p:nvSpPr>
            <p:cNvPr id="249" name="Phase"/>
            <p:cNvSpPr txBox="1"/>
            <p:nvPr/>
          </p:nvSpPr>
          <p:spPr>
            <a:xfrm>
              <a:off x="6480842" y="-1"/>
              <a:ext cx="1525525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 u="sng"/>
              </a:lvl1pPr>
            </a:lstStyle>
            <a:p>
              <a:r>
                <a:t>Phase</a:t>
              </a:r>
            </a:p>
          </p:txBody>
        </p:sp>
      </p:grpSp>
      <p:sp>
        <p:nvSpPr>
          <p:cNvPr id="251" name="(other components are 0 or redundant)"/>
          <p:cNvSpPr txBox="1"/>
          <p:nvPr/>
        </p:nvSpPr>
        <p:spPr>
          <a:xfrm>
            <a:off x="14572861" y="9824303"/>
            <a:ext cx="8401509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 b="0" i="1">
                <a:solidFill>
                  <a:srgbClr val="5E5E5E"/>
                </a:solidFill>
              </a:defRPr>
            </a:lvl1pPr>
          </a:lstStyle>
          <a:p>
            <a:r>
              <a:t>(other components are 0 or redundant)</a:t>
            </a:r>
          </a:p>
        </p:txBody>
      </p:sp>
      <p:grpSp>
        <p:nvGrpSpPr>
          <p:cNvPr id="255" name="Group"/>
          <p:cNvGrpSpPr/>
          <p:nvPr/>
        </p:nvGrpSpPr>
        <p:grpSpPr>
          <a:xfrm>
            <a:off x="15554421" y="6266192"/>
            <a:ext cx="6388133" cy="696977"/>
            <a:chOff x="0" y="0"/>
            <a:chExt cx="6388132" cy="696976"/>
          </a:xfrm>
        </p:grpSpPr>
        <p:sp>
          <p:nvSpPr>
            <p:cNvPr id="252" name="0"/>
            <p:cNvSpPr txBox="1"/>
            <p:nvPr/>
          </p:nvSpPr>
          <p:spPr>
            <a:xfrm>
              <a:off x="0" y="-1"/>
              <a:ext cx="396749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0433FF"/>
                  </a:solidFill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253" name="4.00"/>
            <p:cNvSpPr txBox="1"/>
            <p:nvPr/>
          </p:nvSpPr>
          <p:spPr>
            <a:xfrm>
              <a:off x="2887360" y="-1"/>
              <a:ext cx="1102869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0433FF"/>
                  </a:solidFill>
                </a:defRPr>
              </a:lvl1pPr>
            </a:lstStyle>
            <a:p>
              <a:r>
                <a:t>4.00</a:t>
              </a:r>
            </a:p>
          </p:txBody>
        </p:sp>
        <p:sp>
          <p:nvSpPr>
            <p:cNvPr id="254" name="0"/>
            <p:cNvSpPr txBox="1"/>
            <p:nvPr/>
          </p:nvSpPr>
          <p:spPr>
            <a:xfrm>
              <a:off x="5991384" y="-1"/>
              <a:ext cx="396749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0433FF"/>
                  </a:solidFill>
                </a:defRPr>
              </a:lvl1pPr>
            </a:lstStyle>
            <a:p>
              <a:r>
                <a:t>0</a:t>
              </a:r>
            </a:p>
          </p:txBody>
        </p:sp>
      </p:grpSp>
      <p:grpSp>
        <p:nvGrpSpPr>
          <p:cNvPr id="259" name="Group"/>
          <p:cNvGrpSpPr/>
          <p:nvPr/>
        </p:nvGrpSpPr>
        <p:grpSpPr>
          <a:xfrm>
            <a:off x="15311851" y="6967620"/>
            <a:ext cx="7329966" cy="696977"/>
            <a:chOff x="0" y="0"/>
            <a:chExt cx="7329964" cy="696976"/>
          </a:xfrm>
        </p:grpSpPr>
        <p:sp>
          <p:nvSpPr>
            <p:cNvPr id="256" name="π/8"/>
            <p:cNvSpPr txBox="1"/>
            <p:nvPr/>
          </p:nvSpPr>
          <p:spPr>
            <a:xfrm>
              <a:off x="0" y="-1"/>
              <a:ext cx="881889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FF2600"/>
                  </a:solidFill>
                </a:defRPr>
              </a:lvl1pPr>
            </a:lstStyle>
            <a:p>
              <a:r>
                <a:t>π/8</a:t>
              </a:r>
            </a:p>
          </p:txBody>
        </p:sp>
        <p:sp>
          <p:nvSpPr>
            <p:cNvPr id="257" name="1.64"/>
            <p:cNvSpPr txBox="1"/>
            <p:nvPr/>
          </p:nvSpPr>
          <p:spPr>
            <a:xfrm>
              <a:off x="3129930" y="-1"/>
              <a:ext cx="1102869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FF2600"/>
                  </a:solidFill>
                </a:defRPr>
              </a:lvl1pPr>
            </a:lstStyle>
            <a:p>
              <a:r>
                <a:t>1.64</a:t>
              </a:r>
            </a:p>
          </p:txBody>
        </p:sp>
        <p:sp>
          <p:nvSpPr>
            <p:cNvPr id="258" name="-.875*π"/>
            <p:cNvSpPr txBox="1"/>
            <p:nvPr/>
          </p:nvSpPr>
          <p:spPr>
            <a:xfrm>
              <a:off x="5534692" y="-1"/>
              <a:ext cx="1795273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FF2600"/>
                  </a:solidFill>
                </a:defRPr>
              </a:lvl1pPr>
            </a:lstStyle>
            <a:p>
              <a:r>
                <a:t>-.875*π</a:t>
              </a:r>
            </a:p>
          </p:txBody>
        </p:sp>
      </p:grpSp>
      <p:grpSp>
        <p:nvGrpSpPr>
          <p:cNvPr id="263" name="Group"/>
          <p:cNvGrpSpPr/>
          <p:nvPr/>
        </p:nvGrpSpPr>
        <p:grpSpPr>
          <a:xfrm>
            <a:off x="15170627" y="7644776"/>
            <a:ext cx="7471190" cy="701501"/>
            <a:chOff x="0" y="0"/>
            <a:chExt cx="7471189" cy="701500"/>
          </a:xfrm>
        </p:grpSpPr>
        <p:sp>
          <p:nvSpPr>
            <p:cNvPr id="260" name="3π/8"/>
            <p:cNvSpPr txBox="1"/>
            <p:nvPr/>
          </p:nvSpPr>
          <p:spPr>
            <a:xfrm>
              <a:off x="-1" y="-1"/>
              <a:ext cx="1164337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942192"/>
                  </a:solidFill>
                </a:defRPr>
              </a:lvl1pPr>
            </a:lstStyle>
            <a:p>
              <a:r>
                <a:t>3π/8</a:t>
              </a:r>
            </a:p>
          </p:txBody>
        </p:sp>
        <p:sp>
          <p:nvSpPr>
            <p:cNvPr id="261" name="0.20"/>
            <p:cNvSpPr txBox="1"/>
            <p:nvPr/>
          </p:nvSpPr>
          <p:spPr>
            <a:xfrm>
              <a:off x="3271154" y="-1"/>
              <a:ext cx="1102869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942192"/>
                  </a:solidFill>
                </a:defRPr>
              </a:lvl1pPr>
            </a:lstStyle>
            <a:p>
              <a:r>
                <a:t>0.20</a:t>
              </a:r>
            </a:p>
          </p:txBody>
        </p:sp>
        <p:sp>
          <p:nvSpPr>
            <p:cNvPr id="262" name="-.625*π"/>
            <p:cNvSpPr txBox="1"/>
            <p:nvPr/>
          </p:nvSpPr>
          <p:spPr>
            <a:xfrm>
              <a:off x="5675917" y="4524"/>
              <a:ext cx="1795273" cy="696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942192"/>
                  </a:solidFill>
                </a:defRPr>
              </a:lvl1pPr>
            </a:lstStyle>
            <a:p>
              <a:r>
                <a:t>-.625*π</a:t>
              </a:r>
            </a:p>
          </p:txBody>
        </p:sp>
      </p:grpSp>
      <p:grpSp>
        <p:nvGrpSpPr>
          <p:cNvPr id="267" name="Group"/>
          <p:cNvGrpSpPr/>
          <p:nvPr/>
        </p:nvGrpSpPr>
        <p:grpSpPr>
          <a:xfrm>
            <a:off x="15170627" y="8350801"/>
            <a:ext cx="7471190" cy="696977"/>
            <a:chOff x="0" y="0"/>
            <a:chExt cx="7471189" cy="696976"/>
          </a:xfrm>
        </p:grpSpPr>
        <p:sp>
          <p:nvSpPr>
            <p:cNvPr id="264" name="5π/8"/>
            <p:cNvSpPr txBox="1"/>
            <p:nvPr/>
          </p:nvSpPr>
          <p:spPr>
            <a:xfrm>
              <a:off x="-1" y="-1"/>
              <a:ext cx="1164337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008F00"/>
                  </a:solidFill>
                </a:defRPr>
              </a:lvl1pPr>
            </a:lstStyle>
            <a:p>
              <a:r>
                <a:t>5π/8</a:t>
              </a:r>
            </a:p>
          </p:txBody>
        </p:sp>
        <p:sp>
          <p:nvSpPr>
            <p:cNvPr id="265" name="0.09"/>
            <p:cNvSpPr txBox="1"/>
            <p:nvPr/>
          </p:nvSpPr>
          <p:spPr>
            <a:xfrm>
              <a:off x="3271154" y="-1"/>
              <a:ext cx="1102869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008F00"/>
                  </a:solidFill>
                </a:defRPr>
              </a:lvl1pPr>
            </a:lstStyle>
            <a:p>
              <a:r>
                <a:t>0.09</a:t>
              </a:r>
            </a:p>
          </p:txBody>
        </p:sp>
        <p:sp>
          <p:nvSpPr>
            <p:cNvPr id="266" name="-.375*π"/>
            <p:cNvSpPr txBox="1"/>
            <p:nvPr/>
          </p:nvSpPr>
          <p:spPr>
            <a:xfrm>
              <a:off x="5675917" y="-1"/>
              <a:ext cx="1795273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008F00"/>
                  </a:solidFill>
                </a:defRPr>
              </a:lvl1pPr>
            </a:lstStyle>
            <a:p>
              <a:r>
                <a:t>-.375*π</a:t>
              </a:r>
            </a:p>
          </p:txBody>
        </p:sp>
      </p:grpSp>
      <p:grpSp>
        <p:nvGrpSpPr>
          <p:cNvPr id="271" name="Group"/>
          <p:cNvGrpSpPr/>
          <p:nvPr/>
        </p:nvGrpSpPr>
        <p:grpSpPr>
          <a:xfrm>
            <a:off x="15170627" y="9027957"/>
            <a:ext cx="7471190" cy="696977"/>
            <a:chOff x="0" y="0"/>
            <a:chExt cx="7471189" cy="696976"/>
          </a:xfrm>
        </p:grpSpPr>
        <p:sp>
          <p:nvSpPr>
            <p:cNvPr id="268" name="7π/8"/>
            <p:cNvSpPr txBox="1"/>
            <p:nvPr/>
          </p:nvSpPr>
          <p:spPr>
            <a:xfrm>
              <a:off x="-1" y="-1"/>
              <a:ext cx="1164337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defRPr>
              </a:lvl1pPr>
            </a:lstStyle>
            <a:p>
              <a:r>
                <a:t>7π/8</a:t>
              </a:r>
            </a:p>
          </p:txBody>
        </p:sp>
        <p:sp>
          <p:nvSpPr>
            <p:cNvPr id="269" name="0.65"/>
            <p:cNvSpPr txBox="1"/>
            <p:nvPr/>
          </p:nvSpPr>
          <p:spPr>
            <a:xfrm>
              <a:off x="3271154" y="-1"/>
              <a:ext cx="1102869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defRPr>
              </a:lvl1pPr>
            </a:lstStyle>
            <a:p>
              <a:r>
                <a:t>0.65</a:t>
              </a:r>
            </a:p>
          </p:txBody>
        </p:sp>
        <p:sp>
          <p:nvSpPr>
            <p:cNvPr id="270" name="-.125*π"/>
            <p:cNvSpPr txBox="1"/>
            <p:nvPr/>
          </p:nvSpPr>
          <p:spPr>
            <a:xfrm>
              <a:off x="5675917" y="-1"/>
              <a:ext cx="1795273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defRPr>
              </a:lvl1pPr>
            </a:lstStyle>
            <a:p>
              <a:r>
                <a:t>-.125*π</a:t>
              </a:r>
            </a:p>
          </p:txBody>
        </p:sp>
      </p:grpSp>
      <p:pic>
        <p:nvPicPr>
          <p:cNvPr id="272" name="freqdomain.png" descr="freqdomai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500" y="5139408"/>
            <a:ext cx="13650333" cy="736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Xk (frequency domain)"/>
          <p:cNvSpPr txBox="1"/>
          <p:nvPr/>
        </p:nvSpPr>
        <p:spPr>
          <a:xfrm>
            <a:off x="4670638" y="4943301"/>
            <a:ext cx="4704127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700" b="0">
                <a:solidFill>
                  <a:srgbClr val="797979"/>
                </a:solidFill>
              </a:defRPr>
            </a:pPr>
            <a:r>
              <a:rPr i="1"/>
              <a:t>X</a:t>
            </a:r>
            <a:r>
              <a:rPr i="1" baseline="-5999"/>
              <a:t>k</a:t>
            </a:r>
            <a:r>
              <a:t> (frequency domain)</a:t>
            </a:r>
          </a:p>
        </p:txBody>
      </p:sp>
      <p:sp>
        <p:nvSpPr>
          <p:cNvPr id="274" name="Line"/>
          <p:cNvSpPr/>
          <p:nvPr/>
        </p:nvSpPr>
        <p:spPr>
          <a:xfrm flipH="1">
            <a:off x="2224228" y="6646646"/>
            <a:ext cx="12923977" cy="749054"/>
          </a:xfrm>
          <a:prstGeom prst="line">
            <a:avLst/>
          </a:prstGeom>
          <a:ln w="50800">
            <a:solidFill>
              <a:srgbClr val="0433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5" name="Line"/>
          <p:cNvSpPr/>
          <p:nvPr/>
        </p:nvSpPr>
        <p:spPr>
          <a:xfrm flipH="1">
            <a:off x="2830166" y="7405029"/>
            <a:ext cx="12306277" cy="3743064"/>
          </a:xfrm>
          <a:prstGeom prst="line">
            <a:avLst/>
          </a:prstGeom>
          <a:ln w="508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6" name="Line"/>
          <p:cNvSpPr/>
          <p:nvPr/>
        </p:nvSpPr>
        <p:spPr>
          <a:xfrm flipH="1">
            <a:off x="4170495" y="8001827"/>
            <a:ext cx="10866779" cy="1676750"/>
          </a:xfrm>
          <a:prstGeom prst="line">
            <a:avLst/>
          </a:prstGeom>
          <a:ln w="50800">
            <a:solidFill>
              <a:srgbClr val="9421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7" name="Line"/>
          <p:cNvSpPr/>
          <p:nvPr/>
        </p:nvSpPr>
        <p:spPr>
          <a:xfrm flipH="1">
            <a:off x="5720685" y="8692854"/>
            <a:ext cx="9293023" cy="985723"/>
          </a:xfrm>
          <a:prstGeom prst="line">
            <a:avLst/>
          </a:prstGeom>
          <a:ln w="50800">
            <a:solidFill>
              <a:srgbClr val="008F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8" name="Line"/>
          <p:cNvSpPr/>
          <p:nvPr/>
        </p:nvSpPr>
        <p:spPr>
          <a:xfrm flipH="1">
            <a:off x="7033677" y="9411621"/>
            <a:ext cx="7995103" cy="303962"/>
          </a:xfrm>
          <a:prstGeom prst="line">
            <a:avLst/>
          </a:prstGeom>
          <a:ln w="508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9" name="The DFT calculates the amplitudes and…"/>
          <p:cNvSpPr txBox="1"/>
          <p:nvPr/>
        </p:nvSpPr>
        <p:spPr>
          <a:xfrm>
            <a:off x="13944537" y="10711030"/>
            <a:ext cx="9335378" cy="1331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100" b="0">
                <a:solidFill>
                  <a:srgbClr val="3D46A6"/>
                </a:solidFill>
              </a:defRPr>
            </a:pPr>
            <a:r>
              <a:t>The DFT calculates the amplitudes and </a:t>
            </a:r>
          </a:p>
          <a:p>
            <a:pPr algn="l">
              <a:defRPr sz="4100" b="0">
                <a:solidFill>
                  <a:srgbClr val="3D46A6"/>
                </a:solidFill>
              </a:defRPr>
            </a:pPr>
            <a:r>
              <a:t>phases of each frequency component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grpId="2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grpId="2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1" build="p" animBg="1" advAuto="0"/>
      <p:bldP spid="240" grpId="2" animBg="1" advAuto="0"/>
      <p:bldP spid="241" grpId="5" animBg="1" advAuto="0"/>
      <p:bldP spid="242" grpId="7" animBg="1" advAuto="0"/>
      <p:bldP spid="243" grpId="9" animBg="1" advAuto="0"/>
      <p:bldP spid="244" grpId="11" animBg="1" advAuto="0"/>
      <p:bldP spid="245" grpId="13" animBg="1" advAuto="0"/>
      <p:bldP spid="246" grpId="3" animBg="1" advAuto="0"/>
      <p:bldP spid="250" grpId="4" animBg="1" advAuto="0"/>
      <p:bldP spid="251" grpId="15" animBg="1" advAuto="0"/>
      <p:bldP spid="255" grpId="6" animBg="1" advAuto="0"/>
      <p:bldP spid="259" grpId="8" animBg="1" advAuto="0"/>
      <p:bldP spid="263" grpId="10" animBg="1" advAuto="0"/>
      <p:bldP spid="267" grpId="12" animBg="1" advAuto="0"/>
      <p:bldP spid="271" grpId="14" animBg="1" advAuto="0"/>
      <p:bldP spid="272" grpId="17" animBg="1" advAuto="0"/>
      <p:bldP spid="273" grpId="18" animBg="1" advAuto="0"/>
      <p:bldP spid="274" grpId="19" animBg="1" advAuto="0"/>
      <p:bldP spid="275" grpId="20" animBg="1" advAuto="0"/>
      <p:bldP spid="276" grpId="21" animBg="1" advAuto="0"/>
      <p:bldP spid="277" grpId="22" animBg="1" advAuto="0"/>
      <p:bldP spid="278" grpId="23" animBg="1" advAuto="0"/>
      <p:bldP spid="279" grpId="16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he DFT calculates the amplitudes and phases of each sinusoidal componen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508000" indent="-508000">
              <a:defRPr sz="4900"/>
            </a:pPr>
            <a:r>
              <a:rPr dirty="0"/>
              <a:t>DFT calculates </a:t>
            </a:r>
            <a:r>
              <a:rPr dirty="0">
                <a:solidFill>
                  <a:srgbClr val="3D46A6"/>
                </a:solidFill>
              </a:rPr>
              <a:t>amplitudes</a:t>
            </a:r>
            <a:r>
              <a:rPr dirty="0"/>
              <a:t> and </a:t>
            </a:r>
            <a:r>
              <a:rPr dirty="0">
                <a:solidFill>
                  <a:srgbClr val="3D46A6"/>
                </a:solidFill>
              </a:rPr>
              <a:t>phases</a:t>
            </a:r>
            <a:r>
              <a:rPr dirty="0"/>
              <a:t> of each sinusoidal component</a:t>
            </a:r>
          </a:p>
          <a:p>
            <a:pPr lvl="1">
              <a:spcBef>
                <a:spcPts val="3000"/>
              </a:spcBef>
              <a:defRPr sz="4100"/>
            </a:pPr>
            <a:r>
              <a:rPr lang="en-GB" dirty="0"/>
              <a:t>F</a:t>
            </a:r>
            <a:r>
              <a:rPr dirty="0" err="1">
                <a:solidFill>
                  <a:srgbClr val="3D46A6"/>
                </a:solidFill>
              </a:rPr>
              <a:t>requencies</a:t>
            </a:r>
            <a:r>
              <a:rPr dirty="0"/>
              <a:t> are linearly spaced between 0 and 2π: </a:t>
            </a:r>
          </a:p>
          <a:p>
            <a:pPr lvl="1">
              <a:defRPr sz="4100"/>
            </a:pPr>
            <a:r>
              <a:rPr dirty="0"/>
              <a:t>Each amplitude/phase measurement is called a </a:t>
            </a:r>
            <a:r>
              <a:rPr dirty="0">
                <a:solidFill>
                  <a:srgbClr val="3D46A6"/>
                </a:solidFill>
              </a:rPr>
              <a:t>bin</a:t>
            </a:r>
          </a:p>
          <a:p>
            <a:pPr lvl="1">
              <a:defRPr sz="4100"/>
            </a:pPr>
            <a:r>
              <a:rPr dirty="0"/>
              <a:t>Collectively, the N bins are called the </a:t>
            </a:r>
            <a:r>
              <a:rPr dirty="0">
                <a:solidFill>
                  <a:srgbClr val="3D46A6"/>
                </a:solidFill>
              </a:rPr>
              <a:t>frequency domain</a:t>
            </a:r>
            <a:r>
              <a:rPr dirty="0"/>
              <a:t> representation of the signal</a:t>
            </a:r>
          </a:p>
        </p:txBody>
      </p:sp>
      <p:sp>
        <p:nvSpPr>
          <p:cNvPr id="283" name="The Discrete Fourier Transfor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Discrete Fourier Transform</a:t>
            </a:r>
          </a:p>
        </p:txBody>
      </p:sp>
      <p:grpSp>
        <p:nvGrpSpPr>
          <p:cNvPr id="287" name="Group"/>
          <p:cNvGrpSpPr/>
          <p:nvPr/>
        </p:nvGrpSpPr>
        <p:grpSpPr>
          <a:xfrm>
            <a:off x="14813906" y="2731555"/>
            <a:ext cx="4963580" cy="1155701"/>
            <a:chOff x="0" y="0"/>
            <a:chExt cx="4963579" cy="1155700"/>
          </a:xfrm>
        </p:grpSpPr>
        <p:pic>
          <p:nvPicPr>
            <p:cNvPr id="284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39800" cy="1155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5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0879" y="342900"/>
              <a:ext cx="2552701" cy="469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6" name="for"/>
            <p:cNvSpPr txBox="1"/>
            <p:nvPr/>
          </p:nvSpPr>
          <p:spPr>
            <a:xfrm>
              <a:off x="1312627" y="229361"/>
              <a:ext cx="725425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/>
              </a:lvl1pPr>
            </a:lstStyle>
            <a:p>
              <a:r>
                <a:t>for</a:t>
              </a:r>
            </a:p>
          </p:txBody>
        </p:sp>
      </p:grpSp>
      <p:grpSp>
        <p:nvGrpSpPr>
          <p:cNvPr id="291" name="Group"/>
          <p:cNvGrpSpPr/>
          <p:nvPr/>
        </p:nvGrpSpPr>
        <p:grpSpPr>
          <a:xfrm>
            <a:off x="14500575" y="5584438"/>
            <a:ext cx="8006367" cy="696977"/>
            <a:chOff x="0" y="0"/>
            <a:chExt cx="8006366" cy="696976"/>
          </a:xfrm>
        </p:grpSpPr>
        <p:sp>
          <p:nvSpPr>
            <p:cNvPr id="288" name="Frequency"/>
            <p:cNvSpPr txBox="1"/>
            <p:nvPr/>
          </p:nvSpPr>
          <p:spPr>
            <a:xfrm>
              <a:off x="-1" y="-1"/>
              <a:ext cx="2504441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 u="sng"/>
              </a:lvl1pPr>
            </a:lstStyle>
            <a:p>
              <a:r>
                <a:t>Frequency</a:t>
              </a:r>
            </a:p>
          </p:txBody>
        </p:sp>
        <p:sp>
          <p:nvSpPr>
            <p:cNvPr id="289" name="Amplitude"/>
            <p:cNvSpPr txBox="1"/>
            <p:nvPr/>
          </p:nvSpPr>
          <p:spPr>
            <a:xfrm>
              <a:off x="3282584" y="-1"/>
              <a:ext cx="2420113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 u="sng"/>
              </a:lvl1pPr>
            </a:lstStyle>
            <a:p>
              <a:r>
                <a:t>Amplitude</a:t>
              </a:r>
            </a:p>
          </p:txBody>
        </p:sp>
        <p:sp>
          <p:nvSpPr>
            <p:cNvPr id="290" name="Phase"/>
            <p:cNvSpPr txBox="1"/>
            <p:nvPr/>
          </p:nvSpPr>
          <p:spPr>
            <a:xfrm>
              <a:off x="6480842" y="-1"/>
              <a:ext cx="1525525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 u="sng"/>
              </a:lvl1pPr>
            </a:lstStyle>
            <a:p>
              <a:r>
                <a:t>Phase</a:t>
              </a:r>
            </a:p>
          </p:txBody>
        </p:sp>
      </p:grpSp>
      <p:sp>
        <p:nvSpPr>
          <p:cNvPr id="292" name="(other components are 0 or redundant)"/>
          <p:cNvSpPr txBox="1"/>
          <p:nvPr/>
        </p:nvSpPr>
        <p:spPr>
          <a:xfrm>
            <a:off x="14572861" y="9824303"/>
            <a:ext cx="8401509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 b="0" i="1">
                <a:solidFill>
                  <a:srgbClr val="5E5E5E"/>
                </a:solidFill>
              </a:defRPr>
            </a:lvl1pPr>
          </a:lstStyle>
          <a:p>
            <a:r>
              <a:t>(other components are 0 or redundant)</a:t>
            </a:r>
          </a:p>
        </p:txBody>
      </p:sp>
      <p:grpSp>
        <p:nvGrpSpPr>
          <p:cNvPr id="296" name="Group"/>
          <p:cNvGrpSpPr/>
          <p:nvPr/>
        </p:nvGrpSpPr>
        <p:grpSpPr>
          <a:xfrm>
            <a:off x="15554421" y="6266192"/>
            <a:ext cx="6388133" cy="696977"/>
            <a:chOff x="0" y="0"/>
            <a:chExt cx="6388132" cy="696976"/>
          </a:xfrm>
        </p:grpSpPr>
        <p:sp>
          <p:nvSpPr>
            <p:cNvPr id="293" name="0"/>
            <p:cNvSpPr txBox="1"/>
            <p:nvPr/>
          </p:nvSpPr>
          <p:spPr>
            <a:xfrm>
              <a:off x="0" y="-1"/>
              <a:ext cx="396749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0433FF"/>
                  </a:solidFill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294" name="4.00"/>
            <p:cNvSpPr txBox="1"/>
            <p:nvPr/>
          </p:nvSpPr>
          <p:spPr>
            <a:xfrm>
              <a:off x="2887360" y="-1"/>
              <a:ext cx="1102869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0433FF"/>
                  </a:solidFill>
                </a:defRPr>
              </a:lvl1pPr>
            </a:lstStyle>
            <a:p>
              <a:r>
                <a:t>4.00</a:t>
              </a:r>
            </a:p>
          </p:txBody>
        </p:sp>
        <p:sp>
          <p:nvSpPr>
            <p:cNvPr id="295" name="0"/>
            <p:cNvSpPr txBox="1"/>
            <p:nvPr/>
          </p:nvSpPr>
          <p:spPr>
            <a:xfrm>
              <a:off x="5991384" y="-1"/>
              <a:ext cx="396749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0433FF"/>
                  </a:solidFill>
                </a:defRPr>
              </a:lvl1pPr>
            </a:lstStyle>
            <a:p>
              <a:r>
                <a:t>0</a:t>
              </a:r>
            </a:p>
          </p:txBody>
        </p:sp>
      </p:grpSp>
      <p:grpSp>
        <p:nvGrpSpPr>
          <p:cNvPr id="300" name="Group"/>
          <p:cNvGrpSpPr/>
          <p:nvPr/>
        </p:nvGrpSpPr>
        <p:grpSpPr>
          <a:xfrm>
            <a:off x="15311851" y="6967620"/>
            <a:ext cx="7329966" cy="696977"/>
            <a:chOff x="0" y="0"/>
            <a:chExt cx="7329964" cy="696976"/>
          </a:xfrm>
        </p:grpSpPr>
        <p:sp>
          <p:nvSpPr>
            <p:cNvPr id="297" name="π/8"/>
            <p:cNvSpPr txBox="1"/>
            <p:nvPr/>
          </p:nvSpPr>
          <p:spPr>
            <a:xfrm>
              <a:off x="0" y="-1"/>
              <a:ext cx="881889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FF2600"/>
                  </a:solidFill>
                </a:defRPr>
              </a:lvl1pPr>
            </a:lstStyle>
            <a:p>
              <a:r>
                <a:t>π/8</a:t>
              </a:r>
            </a:p>
          </p:txBody>
        </p:sp>
        <p:sp>
          <p:nvSpPr>
            <p:cNvPr id="298" name="1.64"/>
            <p:cNvSpPr txBox="1"/>
            <p:nvPr/>
          </p:nvSpPr>
          <p:spPr>
            <a:xfrm>
              <a:off x="3129930" y="-1"/>
              <a:ext cx="1102869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FF2600"/>
                  </a:solidFill>
                </a:defRPr>
              </a:lvl1pPr>
            </a:lstStyle>
            <a:p>
              <a:r>
                <a:t>1.64</a:t>
              </a:r>
            </a:p>
          </p:txBody>
        </p:sp>
        <p:sp>
          <p:nvSpPr>
            <p:cNvPr id="299" name="-.875*π"/>
            <p:cNvSpPr txBox="1"/>
            <p:nvPr/>
          </p:nvSpPr>
          <p:spPr>
            <a:xfrm>
              <a:off x="5534692" y="-1"/>
              <a:ext cx="1795273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FF2600"/>
                  </a:solidFill>
                </a:defRPr>
              </a:lvl1pPr>
            </a:lstStyle>
            <a:p>
              <a:r>
                <a:t>-.875*π</a:t>
              </a:r>
            </a:p>
          </p:txBody>
        </p:sp>
      </p:grpSp>
      <p:grpSp>
        <p:nvGrpSpPr>
          <p:cNvPr id="304" name="Group"/>
          <p:cNvGrpSpPr/>
          <p:nvPr/>
        </p:nvGrpSpPr>
        <p:grpSpPr>
          <a:xfrm>
            <a:off x="15170627" y="7644776"/>
            <a:ext cx="7471190" cy="701501"/>
            <a:chOff x="0" y="0"/>
            <a:chExt cx="7471189" cy="701500"/>
          </a:xfrm>
        </p:grpSpPr>
        <p:sp>
          <p:nvSpPr>
            <p:cNvPr id="301" name="3π/8"/>
            <p:cNvSpPr txBox="1"/>
            <p:nvPr/>
          </p:nvSpPr>
          <p:spPr>
            <a:xfrm>
              <a:off x="-1" y="-1"/>
              <a:ext cx="1164337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942192"/>
                  </a:solidFill>
                </a:defRPr>
              </a:lvl1pPr>
            </a:lstStyle>
            <a:p>
              <a:r>
                <a:t>3π/8</a:t>
              </a:r>
            </a:p>
          </p:txBody>
        </p:sp>
        <p:sp>
          <p:nvSpPr>
            <p:cNvPr id="302" name="0.20"/>
            <p:cNvSpPr txBox="1"/>
            <p:nvPr/>
          </p:nvSpPr>
          <p:spPr>
            <a:xfrm>
              <a:off x="3271154" y="-1"/>
              <a:ext cx="1102869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942192"/>
                  </a:solidFill>
                </a:defRPr>
              </a:lvl1pPr>
            </a:lstStyle>
            <a:p>
              <a:r>
                <a:t>0.20</a:t>
              </a:r>
            </a:p>
          </p:txBody>
        </p:sp>
        <p:sp>
          <p:nvSpPr>
            <p:cNvPr id="303" name="-.625*π"/>
            <p:cNvSpPr txBox="1"/>
            <p:nvPr/>
          </p:nvSpPr>
          <p:spPr>
            <a:xfrm>
              <a:off x="5675917" y="4524"/>
              <a:ext cx="1795273" cy="696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942192"/>
                  </a:solidFill>
                </a:defRPr>
              </a:lvl1pPr>
            </a:lstStyle>
            <a:p>
              <a:r>
                <a:t>-.625*π</a:t>
              </a:r>
            </a:p>
          </p:txBody>
        </p:sp>
      </p:grpSp>
      <p:grpSp>
        <p:nvGrpSpPr>
          <p:cNvPr id="308" name="Group"/>
          <p:cNvGrpSpPr/>
          <p:nvPr/>
        </p:nvGrpSpPr>
        <p:grpSpPr>
          <a:xfrm>
            <a:off x="15170627" y="8350801"/>
            <a:ext cx="7471190" cy="696977"/>
            <a:chOff x="0" y="0"/>
            <a:chExt cx="7471189" cy="696976"/>
          </a:xfrm>
        </p:grpSpPr>
        <p:sp>
          <p:nvSpPr>
            <p:cNvPr id="305" name="5π/8"/>
            <p:cNvSpPr txBox="1"/>
            <p:nvPr/>
          </p:nvSpPr>
          <p:spPr>
            <a:xfrm>
              <a:off x="-1" y="-1"/>
              <a:ext cx="1164337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008F00"/>
                  </a:solidFill>
                </a:defRPr>
              </a:lvl1pPr>
            </a:lstStyle>
            <a:p>
              <a:r>
                <a:t>5π/8</a:t>
              </a:r>
            </a:p>
          </p:txBody>
        </p:sp>
        <p:sp>
          <p:nvSpPr>
            <p:cNvPr id="306" name="0.09"/>
            <p:cNvSpPr txBox="1"/>
            <p:nvPr/>
          </p:nvSpPr>
          <p:spPr>
            <a:xfrm>
              <a:off x="3271154" y="-1"/>
              <a:ext cx="1102869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008F00"/>
                  </a:solidFill>
                </a:defRPr>
              </a:lvl1pPr>
            </a:lstStyle>
            <a:p>
              <a:r>
                <a:t>0.09</a:t>
              </a:r>
            </a:p>
          </p:txBody>
        </p:sp>
        <p:sp>
          <p:nvSpPr>
            <p:cNvPr id="307" name="-.375*π"/>
            <p:cNvSpPr txBox="1"/>
            <p:nvPr/>
          </p:nvSpPr>
          <p:spPr>
            <a:xfrm>
              <a:off x="5675917" y="-1"/>
              <a:ext cx="1795273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008F00"/>
                  </a:solidFill>
                </a:defRPr>
              </a:lvl1pPr>
            </a:lstStyle>
            <a:p>
              <a:r>
                <a:t>-.375*π</a:t>
              </a:r>
            </a:p>
          </p:txBody>
        </p:sp>
      </p:grpSp>
      <p:grpSp>
        <p:nvGrpSpPr>
          <p:cNvPr id="312" name="Group"/>
          <p:cNvGrpSpPr/>
          <p:nvPr/>
        </p:nvGrpSpPr>
        <p:grpSpPr>
          <a:xfrm>
            <a:off x="15170627" y="9027957"/>
            <a:ext cx="7471190" cy="696977"/>
            <a:chOff x="0" y="0"/>
            <a:chExt cx="7471189" cy="696976"/>
          </a:xfrm>
        </p:grpSpPr>
        <p:sp>
          <p:nvSpPr>
            <p:cNvPr id="309" name="7π/8"/>
            <p:cNvSpPr txBox="1"/>
            <p:nvPr/>
          </p:nvSpPr>
          <p:spPr>
            <a:xfrm>
              <a:off x="-1" y="-1"/>
              <a:ext cx="1164337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defRPr>
              </a:lvl1pPr>
            </a:lstStyle>
            <a:p>
              <a:r>
                <a:t>7π/8</a:t>
              </a:r>
            </a:p>
          </p:txBody>
        </p:sp>
        <p:sp>
          <p:nvSpPr>
            <p:cNvPr id="310" name="0.65"/>
            <p:cNvSpPr txBox="1"/>
            <p:nvPr/>
          </p:nvSpPr>
          <p:spPr>
            <a:xfrm>
              <a:off x="3271154" y="-1"/>
              <a:ext cx="1102869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defRPr>
              </a:lvl1pPr>
            </a:lstStyle>
            <a:p>
              <a:r>
                <a:t>0.65</a:t>
              </a:r>
            </a:p>
          </p:txBody>
        </p:sp>
        <p:sp>
          <p:nvSpPr>
            <p:cNvPr id="311" name="-.125*π"/>
            <p:cNvSpPr txBox="1"/>
            <p:nvPr/>
          </p:nvSpPr>
          <p:spPr>
            <a:xfrm>
              <a:off x="5675917" y="-1"/>
              <a:ext cx="1795273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defRPr>
              </a:lvl1pPr>
            </a:lstStyle>
            <a:p>
              <a:r>
                <a:t>-.125*π</a:t>
              </a:r>
            </a:p>
          </p:txBody>
        </p:sp>
      </p:grpSp>
      <p:pic>
        <p:nvPicPr>
          <p:cNvPr id="313" name="freqdomain.png" descr="freqdomai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" y="5139408"/>
            <a:ext cx="13650333" cy="736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14" name="Xk (frequency domain)"/>
          <p:cNvSpPr txBox="1"/>
          <p:nvPr/>
        </p:nvSpPr>
        <p:spPr>
          <a:xfrm>
            <a:off x="4860397" y="5013577"/>
            <a:ext cx="4704127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700" b="0">
                <a:solidFill>
                  <a:srgbClr val="797979"/>
                </a:solidFill>
              </a:defRPr>
            </a:pPr>
            <a:r>
              <a:rPr i="1"/>
              <a:t>X</a:t>
            </a:r>
            <a:r>
              <a:rPr i="1" baseline="-5999"/>
              <a:t>k</a:t>
            </a:r>
            <a:r>
              <a:t> (frequency domain)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1" build="p" bldLvl="5" animBg="1" advAuto="0"/>
      <p:bldP spid="287" grpId="2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Key point: N time samples ↔︎ N frequency sampl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/>
              <a:t>Key point: </a:t>
            </a:r>
            <a:r>
              <a:rPr dirty="0">
                <a:solidFill>
                  <a:srgbClr val="3D46A6"/>
                </a:solidFill>
              </a:rPr>
              <a:t>N time samples</a:t>
            </a:r>
            <a:r>
              <a:rPr dirty="0"/>
              <a:t>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«︎ </a:t>
            </a:r>
            <a:r>
              <a:rPr dirty="0">
                <a:solidFill>
                  <a:srgbClr val="3D46A6"/>
                </a:solidFill>
              </a:rPr>
              <a:t>N frequency samples</a:t>
            </a:r>
          </a:p>
          <a:p>
            <a:pPr lvl="1">
              <a:defRPr sz="4100"/>
            </a:pPr>
            <a:r>
              <a:rPr dirty="0"/>
              <a:t>Two different mathematical perspectives on the same signal</a:t>
            </a:r>
          </a:p>
          <a:p>
            <a:pPr lvl="1">
              <a:defRPr sz="4100"/>
            </a:pPr>
            <a:r>
              <a:rPr dirty="0">
                <a:solidFill>
                  <a:srgbClr val="3D46A6"/>
                </a:solidFill>
              </a:rPr>
              <a:t>Inverse Discrete Fourier Transform (IDFT) </a:t>
            </a:r>
            <a:r>
              <a:rPr dirty="0"/>
              <a:t>converts from frequency domain to time domain</a:t>
            </a:r>
          </a:p>
          <a:p>
            <a:pPr lvl="1">
              <a:defRPr sz="4100"/>
            </a:pPr>
            <a:r>
              <a:rPr dirty="0"/>
              <a:t>The DFT+IDFT is an </a:t>
            </a:r>
            <a:r>
              <a:rPr dirty="0">
                <a:solidFill>
                  <a:srgbClr val="3D46A6"/>
                </a:solidFill>
              </a:rPr>
              <a:t>exact reconstruction</a:t>
            </a:r>
            <a:r>
              <a:rPr dirty="0"/>
              <a:t> as long as signal length </a:t>
            </a:r>
            <a:r>
              <a:rPr i="1" dirty="0"/>
              <a:t>M</a:t>
            </a:r>
            <a:r>
              <a:rPr dirty="0"/>
              <a:t> ≤ DFT length </a:t>
            </a:r>
            <a:r>
              <a:rPr i="1" dirty="0"/>
              <a:t>N</a:t>
            </a:r>
          </a:p>
        </p:txBody>
      </p:sp>
      <p:sp>
        <p:nvSpPr>
          <p:cNvPr id="318" name="The Discrete Fourier Transfor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Discrete Fourier Transform</a:t>
            </a:r>
          </a:p>
        </p:txBody>
      </p:sp>
      <p:pic>
        <p:nvPicPr>
          <p:cNvPr id="319" name="freqdomain.png" descr="freqdomain.png"/>
          <p:cNvPicPr>
            <a:picLocks noChangeAspect="1"/>
          </p:cNvPicPr>
          <p:nvPr/>
        </p:nvPicPr>
        <p:blipFill>
          <a:blip r:embed="rId2"/>
          <a:srcRect b="3673"/>
          <a:stretch>
            <a:fillRect/>
          </a:stretch>
        </p:blipFill>
        <p:spPr>
          <a:xfrm>
            <a:off x="11552305" y="5209944"/>
            <a:ext cx="13650334" cy="7095446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Xk (frequency domain)"/>
          <p:cNvSpPr txBox="1"/>
          <p:nvPr/>
        </p:nvSpPr>
        <p:spPr>
          <a:xfrm>
            <a:off x="16222202" y="5084112"/>
            <a:ext cx="4704128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700" b="0">
                <a:solidFill>
                  <a:srgbClr val="797979"/>
                </a:solidFill>
              </a:defRPr>
            </a:pPr>
            <a:r>
              <a:rPr i="1"/>
              <a:t>X</a:t>
            </a:r>
            <a:r>
              <a:rPr i="1" baseline="-5999"/>
              <a:t>k</a:t>
            </a:r>
            <a:r>
              <a:t> (frequency domain)</a:t>
            </a:r>
          </a:p>
        </p:txBody>
      </p:sp>
      <p:pic>
        <p:nvPicPr>
          <p:cNvPr id="321" name="timedomain1e.png" descr="timedomain1e.png"/>
          <p:cNvPicPr>
            <a:picLocks noChangeAspect="1"/>
          </p:cNvPicPr>
          <p:nvPr/>
        </p:nvPicPr>
        <p:blipFill>
          <a:blip r:embed="rId3"/>
          <a:srcRect b="2826"/>
          <a:stretch>
            <a:fillRect/>
          </a:stretch>
        </p:blipFill>
        <p:spPr>
          <a:xfrm>
            <a:off x="-1227756" y="5258422"/>
            <a:ext cx="13654534" cy="7159977"/>
          </a:xfrm>
          <a:prstGeom prst="rect">
            <a:avLst/>
          </a:prstGeom>
          <a:ln w="12700">
            <a:miter lim="400000"/>
          </a:ln>
        </p:spPr>
      </p:pic>
      <p:sp>
        <p:nvSpPr>
          <p:cNvPr id="322" name="x[n] (time domain)"/>
          <p:cNvSpPr txBox="1"/>
          <p:nvPr/>
        </p:nvSpPr>
        <p:spPr>
          <a:xfrm>
            <a:off x="3688370" y="5096774"/>
            <a:ext cx="3822282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700" b="0">
                <a:solidFill>
                  <a:srgbClr val="797979"/>
                </a:solidFill>
              </a:defRPr>
            </a:pPr>
            <a:r>
              <a:rPr i="1"/>
              <a:t>x</a:t>
            </a:r>
            <a:r>
              <a:t>[</a:t>
            </a:r>
            <a:r>
              <a:rPr i="1"/>
              <a:t>n</a:t>
            </a:r>
            <a:r>
              <a:t>] (time domain)</a:t>
            </a:r>
          </a:p>
        </p:txBody>
      </p:sp>
      <p:grpSp>
        <p:nvGrpSpPr>
          <p:cNvPr id="325" name="Group"/>
          <p:cNvGrpSpPr/>
          <p:nvPr/>
        </p:nvGrpSpPr>
        <p:grpSpPr>
          <a:xfrm>
            <a:off x="11550600" y="6484823"/>
            <a:ext cx="1282800" cy="1016579"/>
            <a:chOff x="0" y="0"/>
            <a:chExt cx="1282799" cy="1016577"/>
          </a:xfrm>
        </p:grpSpPr>
        <p:sp>
          <p:nvSpPr>
            <p:cNvPr id="323" name="DFT"/>
            <p:cNvSpPr txBox="1"/>
            <p:nvPr/>
          </p:nvSpPr>
          <p:spPr>
            <a:xfrm>
              <a:off x="19361" y="0"/>
              <a:ext cx="1149198" cy="7463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400" b="0"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defRPr>
              </a:lvl1pPr>
            </a:lstStyle>
            <a:p>
              <a:r>
                <a:t>DFT</a:t>
              </a:r>
            </a:p>
          </p:txBody>
        </p:sp>
        <p:sp>
          <p:nvSpPr>
            <p:cNvPr id="324" name="Line"/>
            <p:cNvSpPr/>
            <p:nvPr/>
          </p:nvSpPr>
          <p:spPr>
            <a:xfrm>
              <a:off x="0" y="1016577"/>
              <a:ext cx="1282800" cy="1"/>
            </a:xfrm>
            <a:prstGeom prst="line">
              <a:avLst/>
            </a:prstGeom>
            <a:noFill/>
            <a:ln w="1270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28" name="Group"/>
          <p:cNvGrpSpPr/>
          <p:nvPr/>
        </p:nvGrpSpPr>
        <p:grpSpPr>
          <a:xfrm>
            <a:off x="11545036" y="9652741"/>
            <a:ext cx="1293928" cy="1082960"/>
            <a:chOff x="0" y="0"/>
            <a:chExt cx="1293926" cy="1082959"/>
          </a:xfrm>
        </p:grpSpPr>
        <p:sp>
          <p:nvSpPr>
            <p:cNvPr id="326" name="Line"/>
            <p:cNvSpPr/>
            <p:nvPr/>
          </p:nvSpPr>
          <p:spPr>
            <a:xfrm flipH="1" flipV="1">
              <a:off x="5563" y="1082959"/>
              <a:ext cx="1282800" cy="1"/>
            </a:xfrm>
            <a:prstGeom prst="line">
              <a:avLst/>
            </a:prstGeom>
            <a:noFill/>
            <a:ln w="1270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27" name="IDFT"/>
            <p:cNvSpPr txBox="1"/>
            <p:nvPr/>
          </p:nvSpPr>
          <p:spPr>
            <a:xfrm>
              <a:off x="-1" y="0"/>
              <a:ext cx="1293928" cy="7463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400" b="0"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defRPr>
              </a:lvl1pPr>
            </a:lstStyle>
            <a:p>
              <a:r>
                <a:t>IDFT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" grpId="1" build="p" bldLvl="5" animBg="1" advAuto="0"/>
      <p:bldP spid="325" grpId="2" animBg="1" advAuto="0"/>
      <p:bldP spid="328" grpId="3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roup"/>
          <p:cNvGrpSpPr/>
          <p:nvPr/>
        </p:nvGrpSpPr>
        <p:grpSpPr>
          <a:xfrm>
            <a:off x="3682747" y="2735975"/>
            <a:ext cx="17565123" cy="3054709"/>
            <a:chOff x="0" y="-16673"/>
            <a:chExt cx="17565121" cy="3054707"/>
          </a:xfrm>
        </p:grpSpPr>
        <p:sp>
          <p:nvSpPr>
            <p:cNvPr id="244" name="Rectangle"/>
            <p:cNvSpPr/>
            <p:nvPr/>
          </p:nvSpPr>
          <p:spPr>
            <a:xfrm>
              <a:off x="0" y="776662"/>
              <a:ext cx="1247316" cy="2261372"/>
            </a:xfrm>
            <a:prstGeom prst="rect">
              <a:avLst/>
            </a:prstGeom>
            <a:noFill/>
            <a:ln w="889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77" name="Connection Line"/>
            <p:cNvSpPr/>
            <p:nvPr/>
          </p:nvSpPr>
          <p:spPr>
            <a:xfrm>
              <a:off x="1446121" y="133822"/>
              <a:ext cx="4250135" cy="818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816" extrusionOk="0">
                  <a:moveTo>
                    <a:pt x="0" y="16816"/>
                  </a:moveTo>
                  <a:cubicBezTo>
                    <a:pt x="6768" y="-1315"/>
                    <a:pt x="13968" y="-4784"/>
                    <a:pt x="21600" y="6408"/>
                  </a:cubicBezTo>
                </a:path>
              </a:pathLst>
            </a:custGeom>
            <a:noFill/>
            <a:ln w="762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246" name="the sum, for all values of n between 0 and N-1..."/>
            <p:cNvSpPr txBox="1"/>
            <p:nvPr/>
          </p:nvSpPr>
          <p:spPr>
            <a:xfrm>
              <a:off x="6255936" y="-16673"/>
              <a:ext cx="11309185" cy="779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400" b="0"/>
              </a:pPr>
              <a:r>
                <a:rPr dirty="0">
                  <a:solidFill>
                    <a:srgbClr val="0433FF"/>
                  </a:solidFill>
                </a:rPr>
                <a:t>sum</a:t>
              </a:r>
              <a:r>
                <a:rPr dirty="0"/>
                <a:t>, for all</a:t>
              </a:r>
              <a:r>
                <a:rPr lang="en-GB" dirty="0"/>
                <a:t> values of </a:t>
              </a:r>
              <a:r>
                <a:rPr i="1" dirty="0"/>
                <a:t>n </a:t>
              </a:r>
              <a:r>
                <a:rPr dirty="0"/>
                <a:t>between 0 and </a:t>
              </a:r>
              <a:r>
                <a:rPr i="1" dirty="0"/>
                <a:t>N</a:t>
              </a:r>
              <a:r>
                <a:rPr dirty="0"/>
                <a:t>-1...</a:t>
              </a:r>
            </a:p>
          </p:txBody>
        </p:sp>
      </p:grpSp>
      <p:grpSp>
        <p:nvGrpSpPr>
          <p:cNvPr id="251" name="Group"/>
          <p:cNvGrpSpPr/>
          <p:nvPr/>
        </p:nvGrpSpPr>
        <p:grpSpPr>
          <a:xfrm>
            <a:off x="4917140" y="3446674"/>
            <a:ext cx="13344759" cy="1803948"/>
            <a:chOff x="0" y="-1"/>
            <a:chExt cx="13344758" cy="1803947"/>
          </a:xfrm>
        </p:grpSpPr>
        <p:sp>
          <p:nvSpPr>
            <p:cNvPr id="248" name="Rectangle"/>
            <p:cNvSpPr/>
            <p:nvPr/>
          </p:nvSpPr>
          <p:spPr>
            <a:xfrm>
              <a:off x="0" y="576325"/>
              <a:ext cx="1154106" cy="1227621"/>
            </a:xfrm>
            <a:prstGeom prst="rect">
              <a:avLst/>
            </a:prstGeom>
            <a:noFill/>
            <a:ln w="88900" cap="flat">
              <a:solidFill>
                <a:srgbClr val="94219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78" name="Connection Line"/>
            <p:cNvSpPr/>
            <p:nvPr/>
          </p:nvSpPr>
          <p:spPr>
            <a:xfrm>
              <a:off x="1182456" y="-1"/>
              <a:ext cx="3914786" cy="680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403" extrusionOk="0">
                  <a:moveTo>
                    <a:pt x="0" y="9914"/>
                  </a:moveTo>
                  <a:cubicBezTo>
                    <a:pt x="7472" y="-5197"/>
                    <a:pt x="14672" y="-3034"/>
                    <a:pt x="21600" y="16403"/>
                  </a:cubicBezTo>
                </a:path>
              </a:pathLst>
            </a:custGeom>
            <a:noFill/>
            <a:ln w="76200" cap="flat">
              <a:solidFill>
                <a:srgbClr val="94219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250" name="...of the signal x[n] multiplied by..."/>
            <p:cNvSpPr txBox="1"/>
            <p:nvPr/>
          </p:nvSpPr>
          <p:spPr>
            <a:xfrm>
              <a:off x="5677596" y="153431"/>
              <a:ext cx="7667162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400" b="0"/>
              </a:pPr>
              <a:r>
                <a:rPr dirty="0"/>
                <a:t>...</a:t>
              </a:r>
              <a:r>
                <a:rPr dirty="0">
                  <a:solidFill>
                    <a:srgbClr val="942192"/>
                  </a:solidFill>
                </a:rPr>
                <a:t>of signal </a:t>
              </a:r>
              <a:r>
                <a:rPr i="1" dirty="0">
                  <a:solidFill>
                    <a:srgbClr val="942192"/>
                  </a:solidFill>
                </a:rPr>
                <a:t>x</a:t>
              </a:r>
              <a:r>
                <a:rPr dirty="0">
                  <a:solidFill>
                    <a:srgbClr val="942192"/>
                  </a:solidFill>
                </a:rPr>
                <a:t>[</a:t>
              </a:r>
              <a:r>
                <a:rPr i="1" dirty="0">
                  <a:solidFill>
                    <a:srgbClr val="942192"/>
                  </a:solidFill>
                </a:rPr>
                <a:t>n</a:t>
              </a:r>
              <a:r>
                <a:rPr dirty="0">
                  <a:solidFill>
                    <a:srgbClr val="942192"/>
                  </a:solidFill>
                </a:rPr>
                <a:t>]</a:t>
              </a:r>
              <a:r>
                <a:rPr dirty="0"/>
                <a:t> multiplied by...</a:t>
              </a:r>
            </a:p>
          </p:txBody>
        </p:sp>
      </p:grpSp>
      <p:grpSp>
        <p:nvGrpSpPr>
          <p:cNvPr id="257" name="Group"/>
          <p:cNvGrpSpPr/>
          <p:nvPr/>
        </p:nvGrpSpPr>
        <p:grpSpPr>
          <a:xfrm>
            <a:off x="6072431" y="4031835"/>
            <a:ext cx="16324725" cy="1507702"/>
            <a:chOff x="-1" y="0"/>
            <a:chExt cx="16324722" cy="1507701"/>
          </a:xfrm>
        </p:grpSpPr>
        <p:grpSp>
          <p:nvGrpSpPr>
            <p:cNvPr id="255" name="Group"/>
            <p:cNvGrpSpPr/>
            <p:nvPr/>
          </p:nvGrpSpPr>
          <p:grpSpPr>
            <a:xfrm>
              <a:off x="-1" y="0"/>
              <a:ext cx="14260510" cy="1507701"/>
              <a:chOff x="0" y="0"/>
              <a:chExt cx="14260508" cy="1507700"/>
            </a:xfrm>
          </p:grpSpPr>
          <p:sp>
            <p:nvSpPr>
              <p:cNvPr id="252" name="Rectangle"/>
              <p:cNvSpPr/>
              <p:nvPr/>
            </p:nvSpPr>
            <p:spPr>
              <a:xfrm>
                <a:off x="0" y="0"/>
                <a:ext cx="2509611" cy="1227620"/>
              </a:xfrm>
              <a:prstGeom prst="rect">
                <a:avLst/>
              </a:prstGeom>
              <a:noFill/>
              <a:ln w="88900" cap="flat">
                <a:solidFill>
                  <a:srgbClr val="FF26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79" name="Connection Line"/>
              <p:cNvSpPr/>
              <p:nvPr/>
            </p:nvSpPr>
            <p:spPr>
              <a:xfrm>
                <a:off x="2658979" y="1164851"/>
                <a:ext cx="2037101" cy="3428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501" extrusionOk="0">
                    <a:moveTo>
                      <a:pt x="0" y="7707"/>
                    </a:moveTo>
                    <a:cubicBezTo>
                      <a:pt x="7598" y="21600"/>
                      <a:pt x="14798" y="19031"/>
                      <a:pt x="21600" y="0"/>
                    </a:cubicBezTo>
                  </a:path>
                </a:pathLst>
              </a:custGeom>
              <a:noFill/>
              <a:ln w="76200" cap="flat">
                <a:solidFill>
                  <a:srgbClr val="FF26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" name="...a complex exponential of frequency"/>
              <p:cNvSpPr txBox="1"/>
              <p:nvPr/>
            </p:nvSpPr>
            <p:spPr>
              <a:xfrm>
                <a:off x="4959888" y="602127"/>
                <a:ext cx="9300620" cy="7797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4400" b="0"/>
                </a:pPr>
                <a:r>
                  <a:rPr dirty="0"/>
                  <a:t>...</a:t>
                </a:r>
                <a:r>
                  <a:rPr dirty="0">
                    <a:solidFill>
                      <a:srgbClr val="FF2600"/>
                    </a:solidFill>
                  </a:rPr>
                  <a:t>complex exponential</a:t>
                </a:r>
                <a:r>
                  <a:rPr dirty="0"/>
                  <a:t> of </a:t>
                </a:r>
                <a:r>
                  <a:rPr dirty="0">
                    <a:solidFill>
                      <a:srgbClr val="FF2600"/>
                    </a:solidFill>
                  </a:rPr>
                  <a:t>frequency</a:t>
                </a:r>
                <a:r>
                  <a:rPr dirty="0"/>
                  <a:t> </a:t>
                </a:r>
              </a:p>
            </p:txBody>
          </p:sp>
        </p:grpSp>
        <p:pic>
          <p:nvPicPr>
            <p:cNvPr id="256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24319" y="741937"/>
              <a:ext cx="1800402" cy="6232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60" name="Group"/>
          <p:cNvGrpSpPr/>
          <p:nvPr/>
        </p:nvGrpSpPr>
        <p:grpSpPr>
          <a:xfrm>
            <a:off x="2667490" y="5055042"/>
            <a:ext cx="15855255" cy="1308296"/>
            <a:chOff x="0" y="0"/>
            <a:chExt cx="15855254" cy="1308295"/>
          </a:xfrm>
        </p:grpSpPr>
        <p:sp>
          <p:nvSpPr>
            <p:cNvPr id="258" name="...where k is the bin number"/>
            <p:cNvSpPr txBox="1"/>
            <p:nvPr/>
          </p:nvSpPr>
          <p:spPr>
            <a:xfrm>
              <a:off x="8847039" y="506308"/>
              <a:ext cx="7008216" cy="7463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400" b="0"/>
              </a:pPr>
              <a:r>
                <a:t>...where </a:t>
              </a:r>
              <a:r>
                <a:rPr i="1"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rPr>
                <a:t>k </a:t>
              </a:r>
              <a:r>
                <a:rPr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rPr>
                <a:t>is the bin number</a:t>
              </a:r>
            </a:p>
          </p:txBody>
        </p:sp>
        <p:sp>
          <p:nvSpPr>
            <p:cNvPr id="280" name="Connection Line"/>
            <p:cNvSpPr/>
            <p:nvPr/>
          </p:nvSpPr>
          <p:spPr>
            <a:xfrm>
              <a:off x="-1" y="0"/>
              <a:ext cx="8523411" cy="1308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8" h="17300" extrusionOk="0">
                  <a:moveTo>
                    <a:pt x="136" y="0"/>
                  </a:moveTo>
                  <a:cubicBezTo>
                    <a:pt x="-1072" y="17250"/>
                    <a:pt x="5725" y="21600"/>
                    <a:pt x="20528" y="13049"/>
                  </a:cubicBezTo>
                </a:path>
              </a:pathLst>
            </a:custGeom>
            <a:noFill/>
            <a:ln w="76200" cap="flat">
              <a:solidFill>
                <a:schemeClr val="accent4">
                  <a:hueOff val="-1081314"/>
                  <a:satOff val="4338"/>
                  <a:lumOff val="-8931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</p:grpSp>
      <p:sp>
        <p:nvSpPr>
          <p:cNvPr id="261" name="The mathematical basis of the Discrete Fourier Transform:…"/>
          <p:cNvSpPr txBox="1">
            <a:spLocks noGrp="1"/>
          </p:cNvSpPr>
          <p:nvPr>
            <p:ph type="body" idx="1"/>
          </p:nvPr>
        </p:nvSpPr>
        <p:spPr>
          <a:xfrm>
            <a:off x="292100" y="1778000"/>
            <a:ext cx="23583801" cy="10527276"/>
          </a:xfrm>
          <a:prstGeom prst="rect">
            <a:avLst/>
          </a:prstGeom>
        </p:spPr>
        <p:txBody>
          <a:bodyPr anchor="t"/>
          <a:lstStyle/>
          <a:p>
            <a:r>
              <a:rPr dirty="0"/>
              <a:t>The mathematical basis of the Discrete Fourier Transform:</a:t>
            </a:r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dirty="0"/>
              <a:t>N is the </a:t>
            </a:r>
            <a:r>
              <a:rPr dirty="0">
                <a:solidFill>
                  <a:srgbClr val="3D46A6"/>
                </a:solidFill>
              </a:rPr>
              <a:t>size</a:t>
            </a:r>
            <a:r>
              <a:rPr dirty="0"/>
              <a:t> of the DFT</a:t>
            </a:r>
          </a:p>
          <a:p>
            <a:pPr lvl="1"/>
            <a:r>
              <a:rPr dirty="0"/>
              <a:t> For the FFT, N is almost always a </a:t>
            </a:r>
            <a:r>
              <a:rPr dirty="0">
                <a:solidFill>
                  <a:srgbClr val="3D46A6"/>
                </a:solidFill>
              </a:rPr>
              <a:t>power of 2</a:t>
            </a:r>
            <a:r>
              <a:rPr dirty="0"/>
              <a:t> (the Cooley-Tukey algorithm)</a:t>
            </a:r>
          </a:p>
          <a:p>
            <a:r>
              <a:rPr dirty="0"/>
              <a:t>Each time sample </a:t>
            </a:r>
            <a:r>
              <a:rPr i="1" dirty="0"/>
              <a:t>x</a:t>
            </a:r>
            <a:r>
              <a:rPr dirty="0"/>
              <a:t>[</a:t>
            </a:r>
            <a:r>
              <a:rPr i="1" dirty="0"/>
              <a:t>n</a:t>
            </a:r>
            <a:r>
              <a:rPr dirty="0"/>
              <a:t>] is a </a:t>
            </a:r>
            <a:r>
              <a:rPr dirty="0">
                <a:solidFill>
                  <a:srgbClr val="3D46A6"/>
                </a:solidFill>
              </a:rPr>
              <a:t>real</a:t>
            </a:r>
            <a:r>
              <a:rPr dirty="0"/>
              <a:t> number</a:t>
            </a:r>
          </a:p>
          <a:p>
            <a:r>
              <a:rPr dirty="0"/>
              <a:t>Each frequency </a:t>
            </a:r>
            <a:r>
              <a:rPr dirty="0">
                <a:solidFill>
                  <a:srgbClr val="3D46A6"/>
                </a:solidFill>
              </a:rPr>
              <a:t>bin</a:t>
            </a:r>
            <a:r>
              <a:rPr dirty="0"/>
              <a:t> </a:t>
            </a:r>
            <a:r>
              <a:rPr i="1" dirty="0" err="1"/>
              <a:t>X</a:t>
            </a:r>
            <a:r>
              <a:rPr i="1" baseline="-5999" dirty="0" err="1"/>
              <a:t>k</a:t>
            </a:r>
            <a:r>
              <a:rPr dirty="0"/>
              <a:t> is a </a:t>
            </a:r>
            <a:r>
              <a:rPr dirty="0">
                <a:solidFill>
                  <a:srgbClr val="3D46A6"/>
                </a:solidFill>
              </a:rPr>
              <a:t>complex</a:t>
            </a:r>
            <a:r>
              <a:rPr dirty="0"/>
              <a:t> number:</a:t>
            </a:r>
          </a:p>
          <a:p>
            <a:pPr lvl="1"/>
            <a:r>
              <a:rPr dirty="0">
                <a:solidFill>
                  <a:srgbClr val="3D46A6"/>
                </a:solidFill>
              </a:rPr>
              <a:t>Magnitude</a:t>
            </a:r>
            <a:r>
              <a:rPr dirty="0"/>
              <a:t> of the bin is given by:</a:t>
            </a:r>
          </a:p>
          <a:p>
            <a:pPr lvl="2"/>
            <a:r>
              <a:rPr dirty="0"/>
              <a:t>We usually use magnitude to plot a spectrum or spectrogram of a signal</a:t>
            </a:r>
          </a:p>
          <a:p>
            <a:pPr lvl="1"/>
            <a:r>
              <a:rPr dirty="0">
                <a:solidFill>
                  <a:srgbClr val="3D46A6"/>
                </a:solidFill>
              </a:rPr>
              <a:t>Phase</a:t>
            </a:r>
            <a:r>
              <a:rPr dirty="0"/>
              <a:t> of the bin is given by: </a:t>
            </a:r>
          </a:p>
        </p:txBody>
      </p:sp>
      <p:sp>
        <p:nvSpPr>
          <p:cNvPr id="262" name="The Discrete Fourier Transfor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Discrete Fourier Transform</a:t>
            </a:r>
          </a:p>
        </p:txBody>
      </p:sp>
      <p:pic>
        <p:nvPicPr>
          <p:cNvPr id="263" name="droppedImage.pdf" descr="dropped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080" y="3692949"/>
            <a:ext cx="6400284" cy="1887724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DFT (FFT)"/>
          <p:cNvSpPr txBox="1"/>
          <p:nvPr/>
        </p:nvSpPr>
        <p:spPr>
          <a:xfrm>
            <a:off x="2892426" y="2629652"/>
            <a:ext cx="304292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3D46A6"/>
                </a:solidFill>
              </a:defRPr>
            </a:lvl1pPr>
          </a:lstStyle>
          <a:p>
            <a:r>
              <a:t>DFT (FFT)</a:t>
            </a:r>
          </a:p>
        </p:txBody>
      </p:sp>
      <p:sp>
        <p:nvSpPr>
          <p:cNvPr id="265" name="time domain → frequency domain"/>
          <p:cNvSpPr txBox="1"/>
          <p:nvPr/>
        </p:nvSpPr>
        <p:spPr>
          <a:xfrm>
            <a:off x="1823095" y="5684488"/>
            <a:ext cx="6842253" cy="623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 b="0">
                <a:solidFill>
                  <a:srgbClr val="3D46A6"/>
                </a:solidFill>
              </a:defRPr>
            </a:lvl1pPr>
          </a:lstStyle>
          <a:p>
            <a:r>
              <a:t>time domain → frequency domain</a:t>
            </a:r>
          </a:p>
        </p:txBody>
      </p:sp>
      <p:grpSp>
        <p:nvGrpSpPr>
          <p:cNvPr id="269" name="Group"/>
          <p:cNvGrpSpPr/>
          <p:nvPr/>
        </p:nvGrpSpPr>
        <p:grpSpPr>
          <a:xfrm>
            <a:off x="10643682" y="2696885"/>
            <a:ext cx="7154477" cy="3610820"/>
            <a:chOff x="0" y="0"/>
            <a:chExt cx="7154476" cy="3610819"/>
          </a:xfrm>
        </p:grpSpPr>
        <p:pic>
          <p:nvPicPr>
            <p:cNvPr id="266" name="droppedImage.pdf" descr="droppedImage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402" y="876443"/>
              <a:ext cx="7127075" cy="1892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7" name="IDFT (IFFT)"/>
            <p:cNvSpPr txBox="1"/>
            <p:nvPr/>
          </p:nvSpPr>
          <p:spPr>
            <a:xfrm>
              <a:off x="1712341" y="0"/>
              <a:ext cx="3417571" cy="857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3D46A6"/>
                  </a:solidFill>
                </a:defRPr>
              </a:lvl1pPr>
            </a:lstStyle>
            <a:p>
              <a:r>
                <a:rPr dirty="0"/>
                <a:t>IDFT (IFFT)</a:t>
              </a:r>
            </a:p>
          </p:txBody>
        </p:sp>
        <p:sp>
          <p:nvSpPr>
            <p:cNvPr id="268" name="frequency domain → time domain"/>
            <p:cNvSpPr txBox="1"/>
            <p:nvPr/>
          </p:nvSpPr>
          <p:spPr>
            <a:xfrm>
              <a:off x="0" y="2987603"/>
              <a:ext cx="6842253" cy="623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500" b="0">
                  <a:solidFill>
                    <a:srgbClr val="3D46A6"/>
                  </a:solidFill>
                </a:defRPr>
              </a:lvl1pPr>
            </a:lstStyle>
            <a:p>
              <a:r>
                <a:t>frequency domain → time domain</a:t>
              </a:r>
            </a:p>
          </p:txBody>
        </p:sp>
      </p:grpSp>
      <p:pic>
        <p:nvPicPr>
          <p:cNvPr id="270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7653" y="9911877"/>
            <a:ext cx="2222501" cy="67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0284" y="11478039"/>
            <a:ext cx="2699938" cy="5651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5" name="Group"/>
          <p:cNvGrpSpPr/>
          <p:nvPr/>
        </p:nvGrpSpPr>
        <p:grpSpPr>
          <a:xfrm>
            <a:off x="14353950" y="9111768"/>
            <a:ext cx="5522893" cy="692404"/>
            <a:chOff x="0" y="0"/>
            <a:chExt cx="5522892" cy="692402"/>
          </a:xfrm>
        </p:grpSpPr>
        <p:pic>
          <p:nvPicPr>
            <p:cNvPr id="272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69187"/>
              <a:ext cx="1745004" cy="6232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3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25792" y="0"/>
              <a:ext cx="2197101" cy="609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4" name="where"/>
            <p:cNvSpPr txBox="1"/>
            <p:nvPr/>
          </p:nvSpPr>
          <p:spPr>
            <a:xfrm>
              <a:off x="2117410" y="45232"/>
              <a:ext cx="1144144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r>
                <a:t>where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0" dur="500" fill="hold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4" dur="500" fill="hold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8" dur="500" fill="hold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2" dur="500" fill="hold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2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2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2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uiExpand="1" animBg="1" advAuto="0"/>
      <p:bldP spid="247" grpId="1" uiExpand="1" animBg="1" advAuto="0"/>
      <p:bldP spid="251" grpId="0" uiExpand="1" animBg="1" advAuto="0"/>
      <p:bldP spid="251" grpId="1" uiExpand="1" animBg="1" advAuto="0"/>
      <p:bldP spid="257" grpId="0" uiExpand="1" animBg="1" advAuto="0"/>
      <p:bldP spid="257" grpId="1" uiExpand="1" animBg="1" advAuto="0"/>
      <p:bldP spid="260" grpId="0" uiExpand="1" animBg="1" advAuto="0"/>
      <p:bldP spid="260" grpId="1" uiExpand="1" animBg="1" advAuto="0"/>
      <p:bldP spid="261" grpId="0" uiExpand="1" build="p" bldLvl="5" animBg="1" advAuto="0"/>
      <p:bldP spid="269" grpId="0" uiExpand="1" animBg="1" advAuto="0"/>
      <p:bldP spid="270" grpId="0" animBg="1" advAuto="0"/>
      <p:bldP spid="271" grpId="0" animBg="1" advAuto="0"/>
      <p:bldP spid="275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Each frequency bin Xk is a complex number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/>
              <a:t>Each frequency </a:t>
            </a:r>
            <a:r>
              <a:rPr dirty="0">
                <a:solidFill>
                  <a:srgbClr val="3D46A6"/>
                </a:solidFill>
              </a:rPr>
              <a:t>bin</a:t>
            </a:r>
            <a:r>
              <a:rPr dirty="0"/>
              <a:t> </a:t>
            </a:r>
            <a:r>
              <a:rPr i="1" dirty="0" err="1"/>
              <a:t>X</a:t>
            </a:r>
            <a:r>
              <a:rPr i="1" baseline="-5999" dirty="0" err="1"/>
              <a:t>k</a:t>
            </a:r>
            <a:r>
              <a:rPr dirty="0"/>
              <a:t> is a </a:t>
            </a:r>
            <a:r>
              <a:rPr dirty="0">
                <a:solidFill>
                  <a:srgbClr val="3D46A6"/>
                </a:solidFill>
              </a:rPr>
              <a:t>complex</a:t>
            </a:r>
            <a:r>
              <a:rPr dirty="0"/>
              <a:t> number:</a:t>
            </a:r>
          </a:p>
          <a:p>
            <a:pPr lvl="1"/>
            <a:r>
              <a:rPr dirty="0">
                <a:solidFill>
                  <a:srgbClr val="3D46A6"/>
                </a:solidFill>
              </a:rPr>
              <a:t>Magnitude</a:t>
            </a:r>
            <a:r>
              <a:rPr dirty="0"/>
              <a:t> of the bin is given by:</a:t>
            </a:r>
          </a:p>
          <a:p>
            <a:pPr lvl="2"/>
            <a:r>
              <a:rPr dirty="0"/>
              <a:t>We usually use magnitude to plot a spectrum or spectrogram of a signal</a:t>
            </a:r>
          </a:p>
          <a:p>
            <a:pPr lvl="1"/>
            <a:r>
              <a:rPr dirty="0">
                <a:solidFill>
                  <a:srgbClr val="3D46A6"/>
                </a:solidFill>
              </a:rPr>
              <a:t>Phase</a:t>
            </a:r>
            <a:r>
              <a:rPr dirty="0"/>
              <a:t> of the bin is given by:</a:t>
            </a:r>
          </a:p>
          <a:p>
            <a:r>
              <a:rPr lang="en-GB" dirty="0"/>
              <a:t>C</a:t>
            </a:r>
            <a:r>
              <a:rPr dirty="0"/>
              <a:t>an also turn the calculation around:</a:t>
            </a:r>
          </a:p>
          <a:p>
            <a:pPr lvl="1"/>
            <a:r>
              <a:rPr dirty="0"/>
              <a:t>Given </a:t>
            </a:r>
            <a:r>
              <a:rPr dirty="0">
                <a:solidFill>
                  <a:srgbClr val="3D46A6"/>
                </a:solidFill>
              </a:rPr>
              <a:t>magnitude</a:t>
            </a:r>
            <a:r>
              <a:rPr dirty="0"/>
              <a:t> M and a </a:t>
            </a:r>
            <a:r>
              <a:rPr dirty="0">
                <a:solidFill>
                  <a:srgbClr val="3D46A6"/>
                </a:solidFill>
              </a:rPr>
              <a:t>phase</a:t>
            </a:r>
            <a:r>
              <a:rPr dirty="0"/>
              <a:t> 𝜙, calculate real and imaginary components</a:t>
            </a:r>
          </a:p>
          <a:p>
            <a:pPr lvl="1">
              <a:spcBef>
                <a:spcPts val="0"/>
              </a:spcBef>
            </a:pPr>
            <a:r>
              <a:rPr dirty="0">
                <a:solidFill>
                  <a:srgbClr val="3D46A6"/>
                </a:solidFill>
              </a:rPr>
              <a:t>Real</a:t>
            </a:r>
            <a:r>
              <a:rPr dirty="0"/>
              <a:t> component:					</a:t>
            </a:r>
            <a:r>
              <a:rPr dirty="0">
                <a:solidFill>
                  <a:srgbClr val="3D46A6"/>
                </a:solidFill>
              </a:rPr>
              <a:t>Imaginary</a:t>
            </a:r>
            <a:r>
              <a:rPr dirty="0"/>
              <a:t> component:</a:t>
            </a:r>
          </a:p>
          <a:p>
            <a:r>
              <a:rPr dirty="0"/>
              <a:t>Remember, </a:t>
            </a:r>
            <a:r>
              <a:rPr dirty="0">
                <a:solidFill>
                  <a:srgbClr val="3D46A6"/>
                </a:solidFill>
              </a:rPr>
              <a:t>frequency resolution</a:t>
            </a:r>
            <a:r>
              <a:rPr dirty="0"/>
              <a:t> depends on DFT </a:t>
            </a:r>
            <a:r>
              <a:rPr dirty="0">
                <a:solidFill>
                  <a:srgbClr val="3D46A6"/>
                </a:solidFill>
              </a:rPr>
              <a:t>size</a:t>
            </a:r>
          </a:p>
          <a:p>
            <a:pPr lvl="1"/>
            <a:r>
              <a:rPr dirty="0"/>
              <a:t>Bin frequencies are spaced </a:t>
            </a:r>
            <a:r>
              <a:rPr dirty="0">
                <a:solidFill>
                  <a:srgbClr val="3D46A6"/>
                </a:solidFill>
              </a:rPr>
              <a:t>2π/N</a:t>
            </a:r>
            <a:r>
              <a:rPr dirty="0"/>
              <a:t> apart, where 2π corresponds to the </a:t>
            </a:r>
            <a:r>
              <a:rPr dirty="0">
                <a:solidFill>
                  <a:srgbClr val="3D46A6"/>
                </a:solidFill>
              </a:rPr>
              <a:t>sample rate</a:t>
            </a:r>
          </a:p>
          <a:p>
            <a:pPr lvl="1"/>
            <a:r>
              <a:rPr dirty="0"/>
              <a:t>For example, N=1024, f</a:t>
            </a:r>
            <a:r>
              <a:rPr baseline="-5999" dirty="0"/>
              <a:t>s</a:t>
            </a:r>
            <a:r>
              <a:rPr dirty="0"/>
              <a:t> = 44.1kHz: bin spacing is 43.1Hz</a:t>
            </a:r>
          </a:p>
        </p:txBody>
      </p:sp>
      <p:sp>
        <p:nvSpPr>
          <p:cNvPr id="283" name="DFT magnitude and pha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DFT magnitude and phase</a:t>
            </a:r>
          </a:p>
        </p:txBody>
      </p:sp>
      <p:pic>
        <p:nvPicPr>
          <p:cNvPr id="28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933" y="2724765"/>
            <a:ext cx="2222501" cy="67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6564" y="4290926"/>
            <a:ext cx="2699938" cy="5651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9" name="Group"/>
          <p:cNvGrpSpPr/>
          <p:nvPr/>
        </p:nvGrpSpPr>
        <p:grpSpPr>
          <a:xfrm>
            <a:off x="14330230" y="1924655"/>
            <a:ext cx="5522894" cy="692404"/>
            <a:chOff x="0" y="0"/>
            <a:chExt cx="5522892" cy="692402"/>
          </a:xfrm>
        </p:grpSpPr>
        <p:pic>
          <p:nvPicPr>
            <p:cNvPr id="286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69187"/>
              <a:ext cx="1745004" cy="6232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7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25792" y="0"/>
              <a:ext cx="2197101" cy="609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8" name="where"/>
            <p:cNvSpPr txBox="1"/>
            <p:nvPr/>
          </p:nvSpPr>
          <p:spPr>
            <a:xfrm>
              <a:off x="2117410" y="45232"/>
              <a:ext cx="1144144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r>
                <a:t>where</a:t>
              </a:r>
            </a:p>
          </p:txBody>
        </p:sp>
      </p:grpSp>
      <p:grpSp>
        <p:nvGrpSpPr>
          <p:cNvPr id="292" name="Group"/>
          <p:cNvGrpSpPr/>
          <p:nvPr/>
        </p:nvGrpSpPr>
        <p:grpSpPr>
          <a:xfrm>
            <a:off x="6201268" y="6835316"/>
            <a:ext cx="12268076" cy="577238"/>
            <a:chOff x="0" y="0"/>
            <a:chExt cx="12268075" cy="577236"/>
          </a:xfrm>
        </p:grpSpPr>
        <p:pic>
          <p:nvPicPr>
            <p:cNvPr id="290" name="Image" descr="Image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0" y="0"/>
              <a:ext cx="3150973" cy="571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1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25223" y="5736"/>
              <a:ext cx="3042853" cy="571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build="p" animBg="1" advAuto="0"/>
      <p:bldP spid="292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Discrete Fourier Transform bins are spaced linearly in frequency…"/>
          <p:cNvSpPr txBox="1">
            <a:spLocks noGrp="1"/>
          </p:cNvSpPr>
          <p:nvPr>
            <p:ph type="body" sz="half" idx="1"/>
          </p:nvPr>
        </p:nvSpPr>
        <p:spPr>
          <a:xfrm>
            <a:off x="533499" y="1778000"/>
            <a:ext cx="23583801" cy="3974761"/>
          </a:xfrm>
          <a:prstGeom prst="rect">
            <a:avLst/>
          </a:prstGeom>
        </p:spPr>
        <p:txBody>
          <a:bodyPr anchor="t"/>
          <a:lstStyle/>
          <a:p>
            <a:r>
              <a:t>Discrete Fourier Transform bins are spaced </a:t>
            </a:r>
            <a:r>
              <a:rPr>
                <a:solidFill>
                  <a:srgbClr val="3D46A6"/>
                </a:solidFill>
              </a:rPr>
              <a:t>linearly</a:t>
            </a:r>
            <a:r>
              <a:t> in frequency</a:t>
            </a:r>
          </a:p>
          <a:p>
            <a:pPr lvl="1"/>
            <a:r>
              <a:t>By contrast, musical intervals are defined as </a:t>
            </a:r>
            <a:r>
              <a:rPr>
                <a:solidFill>
                  <a:srgbClr val="3D46A6"/>
                </a:solidFill>
              </a:rPr>
              <a:t>ratios</a:t>
            </a:r>
            <a:r>
              <a:t> in frequency (e.g. 1 octave = 2x)</a:t>
            </a:r>
          </a:p>
          <a:p>
            <a:pPr lvl="1"/>
            <a:r>
              <a:t>This means that </a:t>
            </a:r>
            <a:r>
              <a:rPr>
                <a:solidFill>
                  <a:srgbClr val="3D46A6"/>
                </a:solidFill>
              </a:rPr>
              <a:t>pitch</a:t>
            </a:r>
            <a:r>
              <a:t> resolution of the DFT is better for </a:t>
            </a:r>
            <a:r>
              <a:rPr>
                <a:solidFill>
                  <a:srgbClr val="3D46A6"/>
                </a:solidFill>
              </a:rPr>
              <a:t>higher</a:t>
            </a:r>
            <a:r>
              <a:t> bins</a:t>
            </a:r>
          </a:p>
          <a:p>
            <a:pPr lvl="2"/>
            <a:r>
              <a:t>This can be a headache for many musical applications</a:t>
            </a:r>
          </a:p>
        </p:txBody>
      </p:sp>
      <p:sp>
        <p:nvSpPr>
          <p:cNvPr id="296" name="DFT frequency spac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DFT frequency spacing</a:t>
            </a:r>
          </a:p>
        </p:txBody>
      </p:sp>
      <p:grpSp>
        <p:nvGrpSpPr>
          <p:cNvPr id="342" name="Group"/>
          <p:cNvGrpSpPr/>
          <p:nvPr/>
        </p:nvGrpSpPr>
        <p:grpSpPr>
          <a:xfrm>
            <a:off x="1471363" y="5268003"/>
            <a:ext cx="20018084" cy="4909145"/>
            <a:chOff x="0" y="0"/>
            <a:chExt cx="20018083" cy="4909143"/>
          </a:xfrm>
        </p:grpSpPr>
        <p:grpSp>
          <p:nvGrpSpPr>
            <p:cNvPr id="299" name="Group"/>
            <p:cNvGrpSpPr/>
            <p:nvPr/>
          </p:nvGrpSpPr>
          <p:grpSpPr>
            <a:xfrm>
              <a:off x="-1" y="-1"/>
              <a:ext cx="20018085" cy="4879209"/>
              <a:chOff x="0" y="0"/>
              <a:chExt cx="20018083" cy="4879207"/>
            </a:xfrm>
          </p:grpSpPr>
          <p:sp>
            <p:nvSpPr>
              <p:cNvPr id="297" name="Line"/>
              <p:cNvSpPr/>
              <p:nvPr/>
            </p:nvSpPr>
            <p:spPr>
              <a:xfrm flipH="1" flipV="1">
                <a:off x="7760" y="-1"/>
                <a:ext cx="20663" cy="4870808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98" name="Line"/>
              <p:cNvSpPr/>
              <p:nvPr/>
            </p:nvSpPr>
            <p:spPr>
              <a:xfrm>
                <a:off x="0" y="4879207"/>
                <a:ext cx="20018083" cy="1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341" name="Group"/>
            <p:cNvGrpSpPr/>
            <p:nvPr/>
          </p:nvGrpSpPr>
          <p:grpSpPr>
            <a:xfrm>
              <a:off x="558945" y="45043"/>
              <a:ext cx="19099174" cy="4864101"/>
              <a:chOff x="0" y="0"/>
              <a:chExt cx="19099174" cy="4864100"/>
            </a:xfrm>
          </p:grpSpPr>
          <p:sp>
            <p:nvSpPr>
              <p:cNvPr id="300" name="Line"/>
              <p:cNvSpPr/>
              <p:nvPr/>
            </p:nvSpPr>
            <p:spPr>
              <a:xfrm flipH="1" flipV="1">
                <a:off x="0" y="0"/>
                <a:ext cx="20663" cy="48641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1" name="Line"/>
              <p:cNvSpPr/>
              <p:nvPr/>
            </p:nvSpPr>
            <p:spPr>
              <a:xfrm flipH="1" flipV="1">
                <a:off x="476962" y="-1"/>
                <a:ext cx="20664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2" name="Line"/>
              <p:cNvSpPr/>
              <p:nvPr/>
            </p:nvSpPr>
            <p:spPr>
              <a:xfrm flipH="1" flipV="1">
                <a:off x="953925" y="-1"/>
                <a:ext cx="20663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3" name="Line"/>
              <p:cNvSpPr/>
              <p:nvPr/>
            </p:nvSpPr>
            <p:spPr>
              <a:xfrm flipH="1" flipV="1">
                <a:off x="1430888" y="-1"/>
                <a:ext cx="20663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4" name="Line"/>
              <p:cNvSpPr/>
              <p:nvPr/>
            </p:nvSpPr>
            <p:spPr>
              <a:xfrm flipH="1" flipV="1">
                <a:off x="1907851" y="0"/>
                <a:ext cx="20663" cy="48641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5" name="Line"/>
              <p:cNvSpPr/>
              <p:nvPr/>
            </p:nvSpPr>
            <p:spPr>
              <a:xfrm flipH="1" flipV="1">
                <a:off x="2384814" y="0"/>
                <a:ext cx="20663" cy="48641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6" name="Line"/>
              <p:cNvSpPr/>
              <p:nvPr/>
            </p:nvSpPr>
            <p:spPr>
              <a:xfrm flipH="1" flipV="1">
                <a:off x="2861776" y="0"/>
                <a:ext cx="20663" cy="48641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7" name="Line"/>
              <p:cNvSpPr/>
              <p:nvPr/>
            </p:nvSpPr>
            <p:spPr>
              <a:xfrm flipH="1" flipV="1">
                <a:off x="3338739" y="0"/>
                <a:ext cx="20663" cy="48641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8" name="Line"/>
              <p:cNvSpPr/>
              <p:nvPr/>
            </p:nvSpPr>
            <p:spPr>
              <a:xfrm flipH="1" flipV="1">
                <a:off x="3815702" y="0"/>
                <a:ext cx="20663" cy="48641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9" name="Line"/>
              <p:cNvSpPr/>
              <p:nvPr/>
            </p:nvSpPr>
            <p:spPr>
              <a:xfrm flipH="1" flipV="1">
                <a:off x="4292665" y="-1"/>
                <a:ext cx="20663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0" name="Line"/>
              <p:cNvSpPr/>
              <p:nvPr/>
            </p:nvSpPr>
            <p:spPr>
              <a:xfrm flipH="1" flipV="1">
                <a:off x="4769628" y="-1"/>
                <a:ext cx="20663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1" name="Line"/>
              <p:cNvSpPr/>
              <p:nvPr/>
            </p:nvSpPr>
            <p:spPr>
              <a:xfrm flipH="1" flipV="1">
                <a:off x="5246590" y="-1"/>
                <a:ext cx="20664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2" name="Line"/>
              <p:cNvSpPr/>
              <p:nvPr/>
            </p:nvSpPr>
            <p:spPr>
              <a:xfrm flipH="1" flipV="1">
                <a:off x="5723553" y="0"/>
                <a:ext cx="20663" cy="48641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3" name="Line"/>
              <p:cNvSpPr/>
              <p:nvPr/>
            </p:nvSpPr>
            <p:spPr>
              <a:xfrm flipH="1" flipV="1">
                <a:off x="6200516" y="-1"/>
                <a:ext cx="20663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4" name="Line"/>
              <p:cNvSpPr/>
              <p:nvPr/>
            </p:nvSpPr>
            <p:spPr>
              <a:xfrm flipH="1" flipV="1">
                <a:off x="6677479" y="-1"/>
                <a:ext cx="20663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5" name="Line"/>
              <p:cNvSpPr/>
              <p:nvPr/>
            </p:nvSpPr>
            <p:spPr>
              <a:xfrm flipH="1" flipV="1">
                <a:off x="7154442" y="-1"/>
                <a:ext cx="20663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6" name="Line"/>
              <p:cNvSpPr/>
              <p:nvPr/>
            </p:nvSpPr>
            <p:spPr>
              <a:xfrm flipH="1" flipV="1">
                <a:off x="7631404" y="0"/>
                <a:ext cx="20664" cy="48641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7" name="Line"/>
              <p:cNvSpPr/>
              <p:nvPr/>
            </p:nvSpPr>
            <p:spPr>
              <a:xfrm flipH="1" flipV="1">
                <a:off x="8108367" y="-1"/>
                <a:ext cx="20663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8" name="Line"/>
              <p:cNvSpPr/>
              <p:nvPr/>
            </p:nvSpPr>
            <p:spPr>
              <a:xfrm flipH="1" flipV="1">
                <a:off x="8585330" y="-1"/>
                <a:ext cx="20663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9" name="Line"/>
              <p:cNvSpPr/>
              <p:nvPr/>
            </p:nvSpPr>
            <p:spPr>
              <a:xfrm flipH="1" flipV="1">
                <a:off x="9062293" y="-1"/>
                <a:ext cx="20663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0" name="Line"/>
              <p:cNvSpPr/>
              <p:nvPr/>
            </p:nvSpPr>
            <p:spPr>
              <a:xfrm flipH="1" flipV="1">
                <a:off x="9539255" y="0"/>
                <a:ext cx="20664" cy="48641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1" name="Line"/>
              <p:cNvSpPr/>
              <p:nvPr/>
            </p:nvSpPr>
            <p:spPr>
              <a:xfrm flipH="1" flipV="1">
                <a:off x="10016218" y="-1"/>
                <a:ext cx="20663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2" name="Line"/>
              <p:cNvSpPr/>
              <p:nvPr/>
            </p:nvSpPr>
            <p:spPr>
              <a:xfrm flipH="1" flipV="1">
                <a:off x="10493181" y="-1"/>
                <a:ext cx="20663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3" name="Line"/>
              <p:cNvSpPr/>
              <p:nvPr/>
            </p:nvSpPr>
            <p:spPr>
              <a:xfrm flipH="1" flipV="1">
                <a:off x="10970144" y="-1"/>
                <a:ext cx="20663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4" name="Line"/>
              <p:cNvSpPr/>
              <p:nvPr/>
            </p:nvSpPr>
            <p:spPr>
              <a:xfrm flipH="1" flipV="1">
                <a:off x="11447106" y="0"/>
                <a:ext cx="20664" cy="48641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5" name="Line"/>
              <p:cNvSpPr/>
              <p:nvPr/>
            </p:nvSpPr>
            <p:spPr>
              <a:xfrm flipH="1" flipV="1">
                <a:off x="11924070" y="0"/>
                <a:ext cx="20663" cy="48641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6" name="Line"/>
              <p:cNvSpPr/>
              <p:nvPr/>
            </p:nvSpPr>
            <p:spPr>
              <a:xfrm flipH="1" flipV="1">
                <a:off x="12401032" y="0"/>
                <a:ext cx="20663" cy="48641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7" name="Line"/>
              <p:cNvSpPr/>
              <p:nvPr/>
            </p:nvSpPr>
            <p:spPr>
              <a:xfrm flipH="1" flipV="1">
                <a:off x="12877995" y="0"/>
                <a:ext cx="20663" cy="48641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8" name="Line"/>
              <p:cNvSpPr/>
              <p:nvPr/>
            </p:nvSpPr>
            <p:spPr>
              <a:xfrm flipH="1" flipV="1">
                <a:off x="13354958" y="0"/>
                <a:ext cx="20663" cy="48641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9" name="Line"/>
              <p:cNvSpPr/>
              <p:nvPr/>
            </p:nvSpPr>
            <p:spPr>
              <a:xfrm flipH="1" flipV="1">
                <a:off x="13831920" y="-1"/>
                <a:ext cx="20663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0" name="Line"/>
              <p:cNvSpPr/>
              <p:nvPr/>
            </p:nvSpPr>
            <p:spPr>
              <a:xfrm flipH="1" flipV="1">
                <a:off x="14308883" y="-1"/>
                <a:ext cx="20663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1" name="Line"/>
              <p:cNvSpPr/>
              <p:nvPr/>
            </p:nvSpPr>
            <p:spPr>
              <a:xfrm flipH="1" flipV="1">
                <a:off x="14785846" y="-1"/>
                <a:ext cx="20663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2" name="Line"/>
              <p:cNvSpPr/>
              <p:nvPr/>
            </p:nvSpPr>
            <p:spPr>
              <a:xfrm flipH="1" flipV="1">
                <a:off x="15262809" y="0"/>
                <a:ext cx="20663" cy="48641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3" name="Line"/>
              <p:cNvSpPr/>
              <p:nvPr/>
            </p:nvSpPr>
            <p:spPr>
              <a:xfrm flipH="1" flipV="1">
                <a:off x="15739773" y="-1"/>
                <a:ext cx="20663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4" name="Line"/>
              <p:cNvSpPr/>
              <p:nvPr/>
            </p:nvSpPr>
            <p:spPr>
              <a:xfrm flipH="1" flipV="1">
                <a:off x="16216735" y="0"/>
                <a:ext cx="20664" cy="48641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5" name="Line"/>
              <p:cNvSpPr/>
              <p:nvPr/>
            </p:nvSpPr>
            <p:spPr>
              <a:xfrm flipH="1" flipV="1">
                <a:off x="16693697" y="0"/>
                <a:ext cx="20663" cy="48641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6" name="Line"/>
              <p:cNvSpPr/>
              <p:nvPr/>
            </p:nvSpPr>
            <p:spPr>
              <a:xfrm flipH="1" flipV="1">
                <a:off x="17170660" y="0"/>
                <a:ext cx="20663" cy="48641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7" name="Line"/>
              <p:cNvSpPr/>
              <p:nvPr/>
            </p:nvSpPr>
            <p:spPr>
              <a:xfrm flipH="1" flipV="1">
                <a:off x="17647623" y="0"/>
                <a:ext cx="20664" cy="4864101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8" name="Line"/>
              <p:cNvSpPr/>
              <p:nvPr/>
            </p:nvSpPr>
            <p:spPr>
              <a:xfrm flipH="1" flipV="1">
                <a:off x="18124587" y="-1"/>
                <a:ext cx="20663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9" name="Line"/>
              <p:cNvSpPr/>
              <p:nvPr/>
            </p:nvSpPr>
            <p:spPr>
              <a:xfrm flipH="1" flipV="1">
                <a:off x="18601548" y="-1"/>
                <a:ext cx="20663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40" name="Line"/>
              <p:cNvSpPr/>
              <p:nvPr/>
            </p:nvSpPr>
            <p:spPr>
              <a:xfrm flipH="1" flipV="1">
                <a:off x="19078511" y="-1"/>
                <a:ext cx="20664" cy="4864102"/>
              </a:xfrm>
              <a:prstGeom prst="line">
                <a:avLst/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  <p:grpSp>
        <p:nvGrpSpPr>
          <p:cNvPr id="345" name="Group"/>
          <p:cNvGrpSpPr/>
          <p:nvPr/>
        </p:nvGrpSpPr>
        <p:grpSpPr>
          <a:xfrm>
            <a:off x="19307539" y="3751618"/>
            <a:ext cx="4602481" cy="2302810"/>
            <a:chOff x="0" y="0"/>
            <a:chExt cx="4602479" cy="2302809"/>
          </a:xfrm>
        </p:grpSpPr>
        <p:sp>
          <p:nvSpPr>
            <p:cNvPr id="343" name="Line"/>
            <p:cNvSpPr/>
            <p:nvPr/>
          </p:nvSpPr>
          <p:spPr>
            <a:xfrm flipH="1">
              <a:off x="1995969" y="1376807"/>
              <a:ext cx="783776" cy="926003"/>
            </a:xfrm>
            <a:prstGeom prst="line">
              <a:avLst/>
            </a:prstGeom>
            <a:noFill/>
            <a:ln w="889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44" name="FFT bin frequencies…"/>
            <p:cNvSpPr txBox="1"/>
            <p:nvPr/>
          </p:nvSpPr>
          <p:spPr>
            <a:xfrm>
              <a:off x="-1" y="0"/>
              <a:ext cx="4602481" cy="13065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000" b="0">
                  <a:solidFill>
                    <a:srgbClr val="0433FF"/>
                  </a:solidFill>
                </a:defRPr>
              </a:pPr>
              <a:r>
                <a:t>FFT bin frequencies</a:t>
              </a:r>
            </a:p>
            <a:p>
              <a:pPr>
                <a:defRPr sz="4000" b="0"/>
              </a:pPr>
              <a:r>
                <a:t>(linear spacing)</a:t>
              </a:r>
            </a:p>
          </p:txBody>
        </p:sp>
      </p:grpSp>
      <p:grpSp>
        <p:nvGrpSpPr>
          <p:cNvPr id="351" name="Group"/>
          <p:cNvGrpSpPr/>
          <p:nvPr/>
        </p:nvGrpSpPr>
        <p:grpSpPr>
          <a:xfrm>
            <a:off x="1766573" y="5252790"/>
            <a:ext cx="1037796" cy="5612424"/>
            <a:chOff x="0" y="0"/>
            <a:chExt cx="1037794" cy="5612423"/>
          </a:xfrm>
        </p:grpSpPr>
        <p:grpSp>
          <p:nvGrpSpPr>
            <p:cNvPr id="348" name="Group"/>
            <p:cNvGrpSpPr/>
            <p:nvPr/>
          </p:nvGrpSpPr>
          <p:grpSpPr>
            <a:xfrm>
              <a:off x="263735" y="-1"/>
              <a:ext cx="510325" cy="4870808"/>
              <a:chOff x="0" y="0"/>
              <a:chExt cx="510324" cy="4870806"/>
            </a:xfrm>
          </p:grpSpPr>
          <p:sp>
            <p:nvSpPr>
              <p:cNvPr id="346" name="Line"/>
              <p:cNvSpPr/>
              <p:nvPr/>
            </p:nvSpPr>
            <p:spPr>
              <a:xfrm flipH="1" flipV="1">
                <a:off x="0" y="-1"/>
                <a:ext cx="20663" cy="4870808"/>
              </a:xfrm>
              <a:prstGeom prst="line">
                <a:avLst/>
              </a:prstGeom>
              <a:noFill/>
              <a:ln w="50800" cap="flat">
                <a:solidFill>
                  <a:srgbClr val="FF26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47" name="Line"/>
              <p:cNvSpPr/>
              <p:nvPr/>
            </p:nvSpPr>
            <p:spPr>
              <a:xfrm flipH="1" flipV="1">
                <a:off x="489662" y="-1"/>
                <a:ext cx="20663" cy="4870808"/>
              </a:xfrm>
              <a:prstGeom prst="line">
                <a:avLst/>
              </a:prstGeom>
              <a:noFill/>
              <a:ln w="50800" cap="flat">
                <a:solidFill>
                  <a:srgbClr val="FF26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349" name="f"/>
            <p:cNvSpPr txBox="1"/>
            <p:nvPr/>
          </p:nvSpPr>
          <p:spPr>
            <a:xfrm rot="16200000">
              <a:off x="160528" y="5012983"/>
              <a:ext cx="227077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r>
                <a:t>f</a:t>
              </a:r>
            </a:p>
          </p:txBody>
        </p:sp>
        <p:sp>
          <p:nvSpPr>
            <p:cNvPr id="350" name="2f"/>
            <p:cNvSpPr txBox="1"/>
            <p:nvPr/>
          </p:nvSpPr>
          <p:spPr>
            <a:xfrm rot="16200000">
              <a:off x="544272" y="5118900"/>
              <a:ext cx="438913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r>
                <a:t>2f</a:t>
              </a:r>
            </a:p>
          </p:txBody>
        </p:sp>
      </p:grpSp>
      <p:grpSp>
        <p:nvGrpSpPr>
          <p:cNvPr id="354" name="Group"/>
          <p:cNvGrpSpPr/>
          <p:nvPr/>
        </p:nvGrpSpPr>
        <p:grpSpPr>
          <a:xfrm>
            <a:off x="1244101" y="11243909"/>
            <a:ext cx="2061973" cy="902679"/>
            <a:chOff x="0" y="0"/>
            <a:chExt cx="2061972" cy="902678"/>
          </a:xfrm>
        </p:grpSpPr>
        <p:sp>
          <p:nvSpPr>
            <p:cNvPr id="352" name="Line"/>
            <p:cNvSpPr/>
            <p:nvPr/>
          </p:nvSpPr>
          <p:spPr>
            <a:xfrm>
              <a:off x="777520" y="0"/>
              <a:ext cx="506932" cy="0"/>
            </a:xfrm>
            <a:prstGeom prst="line">
              <a:avLst/>
            </a:prstGeom>
            <a:noFill/>
            <a:ln w="63500" cap="flat">
              <a:solidFill>
                <a:srgbClr val="FF2600"/>
              </a:solidFill>
              <a:prstDash val="solid"/>
              <a:miter lim="400000"/>
              <a:headEnd type="triangle" w="med" len="sm"/>
              <a:tailEnd type="triangle" w="med" len="sm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53" name="1 octave"/>
            <p:cNvSpPr txBox="1"/>
            <p:nvPr/>
          </p:nvSpPr>
          <p:spPr>
            <a:xfrm>
              <a:off x="0" y="205702"/>
              <a:ext cx="2061972" cy="696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FF2600"/>
                  </a:solidFill>
                </a:defRPr>
              </a:lvl1pPr>
            </a:lstStyle>
            <a:p>
              <a:r>
                <a:t>1 octave</a:t>
              </a:r>
            </a:p>
          </p:txBody>
        </p:sp>
      </p:grpSp>
      <p:grpSp>
        <p:nvGrpSpPr>
          <p:cNvPr id="357" name="Group"/>
          <p:cNvGrpSpPr/>
          <p:nvPr/>
        </p:nvGrpSpPr>
        <p:grpSpPr>
          <a:xfrm>
            <a:off x="5398240" y="11243909"/>
            <a:ext cx="3932428" cy="902679"/>
            <a:chOff x="0" y="0"/>
            <a:chExt cx="3932426" cy="902678"/>
          </a:xfrm>
        </p:grpSpPr>
        <p:sp>
          <p:nvSpPr>
            <p:cNvPr id="355" name="Line"/>
            <p:cNvSpPr/>
            <p:nvPr/>
          </p:nvSpPr>
          <p:spPr>
            <a:xfrm>
              <a:off x="0" y="0"/>
              <a:ext cx="3932427" cy="0"/>
            </a:xfrm>
            <a:prstGeom prst="line">
              <a:avLst/>
            </a:prstGeom>
            <a:noFill/>
            <a:ln w="63500" cap="flat">
              <a:solidFill>
                <a:srgbClr val="FF2600"/>
              </a:solidFill>
              <a:prstDash val="solid"/>
              <a:miter lim="400000"/>
              <a:headEnd type="triangle" w="med" len="sm"/>
              <a:tailEnd type="triangle" w="med" len="sm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56" name="1 octave"/>
            <p:cNvSpPr txBox="1"/>
            <p:nvPr/>
          </p:nvSpPr>
          <p:spPr>
            <a:xfrm>
              <a:off x="935227" y="205702"/>
              <a:ext cx="2061973" cy="696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FF2600"/>
                  </a:solidFill>
                </a:defRPr>
              </a:lvl1pPr>
            </a:lstStyle>
            <a:p>
              <a:r>
                <a:t>1 octave</a:t>
              </a:r>
            </a:p>
          </p:txBody>
        </p:sp>
      </p:grpSp>
      <p:grpSp>
        <p:nvGrpSpPr>
          <p:cNvPr id="360" name="Group"/>
          <p:cNvGrpSpPr/>
          <p:nvPr/>
        </p:nvGrpSpPr>
        <p:grpSpPr>
          <a:xfrm>
            <a:off x="9272976" y="11243909"/>
            <a:ext cx="7598805" cy="921432"/>
            <a:chOff x="0" y="0"/>
            <a:chExt cx="7598804" cy="921431"/>
          </a:xfrm>
        </p:grpSpPr>
        <p:sp>
          <p:nvSpPr>
            <p:cNvPr id="358" name="Line"/>
            <p:cNvSpPr/>
            <p:nvPr/>
          </p:nvSpPr>
          <p:spPr>
            <a:xfrm>
              <a:off x="0" y="0"/>
              <a:ext cx="7598805" cy="0"/>
            </a:xfrm>
            <a:prstGeom prst="line">
              <a:avLst/>
            </a:prstGeom>
            <a:noFill/>
            <a:ln w="63500" cap="flat">
              <a:solidFill>
                <a:srgbClr val="FF2600"/>
              </a:solidFill>
              <a:prstDash val="solid"/>
              <a:miter lim="400000"/>
              <a:headEnd type="triangle" w="med" len="sm"/>
              <a:tailEnd type="triangle" w="med" len="sm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59" name="1 octave"/>
            <p:cNvSpPr txBox="1"/>
            <p:nvPr/>
          </p:nvSpPr>
          <p:spPr>
            <a:xfrm>
              <a:off x="2768416" y="224455"/>
              <a:ext cx="2061973" cy="696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FF2600"/>
                  </a:solidFill>
                </a:defRPr>
              </a:lvl1pPr>
            </a:lstStyle>
            <a:p>
              <a:r>
                <a:t>1 octave</a:t>
              </a:r>
            </a:p>
          </p:txBody>
        </p:sp>
      </p:grpSp>
      <p:grpSp>
        <p:nvGrpSpPr>
          <p:cNvPr id="366" name="Group"/>
          <p:cNvGrpSpPr/>
          <p:nvPr/>
        </p:nvGrpSpPr>
        <p:grpSpPr>
          <a:xfrm>
            <a:off x="5111018" y="5268004"/>
            <a:ext cx="4382241" cy="5703128"/>
            <a:chOff x="0" y="0"/>
            <a:chExt cx="4382239" cy="5703127"/>
          </a:xfrm>
        </p:grpSpPr>
        <p:grpSp>
          <p:nvGrpSpPr>
            <p:cNvPr id="363" name="Group"/>
            <p:cNvGrpSpPr/>
            <p:nvPr/>
          </p:nvGrpSpPr>
          <p:grpSpPr>
            <a:xfrm>
              <a:off x="263734" y="-1"/>
              <a:ext cx="3854771" cy="4879101"/>
              <a:chOff x="0" y="0"/>
              <a:chExt cx="3854769" cy="4879099"/>
            </a:xfrm>
          </p:grpSpPr>
          <p:sp>
            <p:nvSpPr>
              <p:cNvPr id="361" name="Line"/>
              <p:cNvSpPr/>
              <p:nvPr/>
            </p:nvSpPr>
            <p:spPr>
              <a:xfrm flipH="1" flipV="1">
                <a:off x="0" y="8292"/>
                <a:ext cx="20663" cy="4870808"/>
              </a:xfrm>
              <a:prstGeom prst="line">
                <a:avLst/>
              </a:prstGeom>
              <a:noFill/>
              <a:ln w="50800" cap="flat">
                <a:solidFill>
                  <a:srgbClr val="FF26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2" name="Line"/>
              <p:cNvSpPr/>
              <p:nvPr/>
            </p:nvSpPr>
            <p:spPr>
              <a:xfrm flipH="1" flipV="1">
                <a:off x="3834107" y="-1"/>
                <a:ext cx="20663" cy="4870808"/>
              </a:xfrm>
              <a:prstGeom prst="line">
                <a:avLst/>
              </a:prstGeom>
              <a:noFill/>
              <a:ln w="50800" cap="flat">
                <a:solidFill>
                  <a:srgbClr val="FF26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364" name="8f"/>
            <p:cNvSpPr txBox="1"/>
            <p:nvPr/>
          </p:nvSpPr>
          <p:spPr>
            <a:xfrm rot="16200000">
              <a:off x="54610" y="5103687"/>
              <a:ext cx="438913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r>
                <a:t>8f</a:t>
              </a:r>
            </a:p>
          </p:txBody>
        </p:sp>
        <p:sp>
          <p:nvSpPr>
            <p:cNvPr id="365" name="16f"/>
            <p:cNvSpPr txBox="1"/>
            <p:nvPr/>
          </p:nvSpPr>
          <p:spPr>
            <a:xfrm rot="16200000">
              <a:off x="3782799" y="5103687"/>
              <a:ext cx="650749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r>
                <a:t>16f</a:t>
              </a:r>
            </a:p>
          </p:txBody>
        </p:sp>
      </p:grpSp>
      <p:grpSp>
        <p:nvGrpSpPr>
          <p:cNvPr id="369" name="Group"/>
          <p:cNvGrpSpPr/>
          <p:nvPr/>
        </p:nvGrpSpPr>
        <p:grpSpPr>
          <a:xfrm>
            <a:off x="16549840" y="5265491"/>
            <a:ext cx="548134" cy="5678921"/>
            <a:chOff x="0" y="0"/>
            <a:chExt cx="548132" cy="5678920"/>
          </a:xfrm>
        </p:grpSpPr>
        <p:sp>
          <p:nvSpPr>
            <p:cNvPr id="367" name="Line"/>
            <p:cNvSpPr/>
            <p:nvPr/>
          </p:nvSpPr>
          <p:spPr>
            <a:xfrm flipH="1" flipV="1">
              <a:off x="263735" y="-1"/>
              <a:ext cx="20663" cy="4870808"/>
            </a:xfrm>
            <a:prstGeom prst="line">
              <a:avLst/>
            </a:prstGeom>
            <a:noFill/>
            <a:ln w="508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68" name="32f"/>
            <p:cNvSpPr txBox="1"/>
            <p:nvPr/>
          </p:nvSpPr>
          <p:spPr>
            <a:xfrm rot="16200000">
              <a:off x="-51308" y="5079480"/>
              <a:ext cx="650749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r>
                <a:t>32f</a:t>
              </a:r>
            </a:p>
          </p:txBody>
        </p:sp>
      </p:grpSp>
      <p:sp>
        <p:nvSpPr>
          <p:cNvPr id="370" name="ECS7012P Music and Audio Programming • Week 10b"/>
          <p:cNvSpPr txBox="1"/>
          <p:nvPr/>
        </p:nvSpPr>
        <p:spPr>
          <a:xfrm>
            <a:off x="4293541" y="12630898"/>
            <a:ext cx="16905886" cy="988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5900"/>
              </a:spcBef>
              <a:defRPr sz="4000" b="0"/>
            </a:lvl1pPr>
          </a:lstStyle>
          <a:p>
            <a:r>
              <a:t>ECS7012P Music and Audio Programming • Week 10b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" grpId="0" build="p" bldLvl="5" animBg="1" advAuto="0"/>
      <p:bldP spid="342" grpId="0" animBg="1" advAuto="0"/>
      <p:bldP spid="345" grpId="0" animBg="1" advAuto="0"/>
      <p:bldP spid="351" grpId="0" animBg="1" advAuto="0"/>
      <p:bldP spid="354" grpId="0" animBg="1" advAuto="0"/>
      <p:bldP spid="357" grpId="0" animBg="1" advAuto="0"/>
      <p:bldP spid="360" grpId="0" animBg="1" advAuto="0"/>
      <p:bldP spid="366" grpId="0" animBg="1" advAuto="0"/>
      <p:bldP spid="369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Short-Time Fourier Transform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91839" y="2612359"/>
            <a:ext cx="15126890" cy="17680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8218" y="8480972"/>
            <a:ext cx="13948172" cy="46992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298406" y="8447484"/>
            <a:ext cx="11430000" cy="4804172"/>
            <a:chOff x="0" y="0"/>
            <a:chExt cx="5120" cy="2152"/>
          </a:xfrm>
        </p:grpSpPr>
        <p:sp>
          <p:nvSpPr>
            <p:cNvPr id="11271" name="Line 4"/>
            <p:cNvSpPr>
              <a:spLocks noChangeShapeType="1"/>
            </p:cNvSpPr>
            <p:nvPr/>
          </p:nvSpPr>
          <p:spPr bwMode="auto">
            <a:xfrm>
              <a:off x="0" y="1"/>
              <a:ext cx="0" cy="2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5906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11272" name="Line 5"/>
            <p:cNvSpPr>
              <a:spLocks noChangeShapeType="1"/>
            </p:cNvSpPr>
            <p:nvPr/>
          </p:nvSpPr>
          <p:spPr bwMode="auto">
            <a:xfrm>
              <a:off x="464" y="0"/>
              <a:ext cx="0" cy="2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5906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11273" name="Line 6"/>
            <p:cNvSpPr>
              <a:spLocks noChangeShapeType="1"/>
            </p:cNvSpPr>
            <p:nvPr/>
          </p:nvSpPr>
          <p:spPr bwMode="auto">
            <a:xfrm>
              <a:off x="928" y="0"/>
              <a:ext cx="0" cy="2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5906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11274" name="Line 7"/>
            <p:cNvSpPr>
              <a:spLocks noChangeShapeType="1"/>
            </p:cNvSpPr>
            <p:nvPr/>
          </p:nvSpPr>
          <p:spPr bwMode="auto">
            <a:xfrm>
              <a:off x="1392" y="16"/>
              <a:ext cx="0" cy="2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5906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11275" name="Line 8"/>
            <p:cNvSpPr>
              <a:spLocks noChangeShapeType="1"/>
            </p:cNvSpPr>
            <p:nvPr/>
          </p:nvSpPr>
          <p:spPr bwMode="auto">
            <a:xfrm>
              <a:off x="1856" y="0"/>
              <a:ext cx="0" cy="2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5906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11276" name="Line 9"/>
            <p:cNvSpPr>
              <a:spLocks noChangeShapeType="1"/>
            </p:cNvSpPr>
            <p:nvPr/>
          </p:nvSpPr>
          <p:spPr bwMode="auto">
            <a:xfrm>
              <a:off x="2320" y="0"/>
              <a:ext cx="0" cy="2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5906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11277" name="Line 10"/>
            <p:cNvSpPr>
              <a:spLocks noChangeShapeType="1"/>
            </p:cNvSpPr>
            <p:nvPr/>
          </p:nvSpPr>
          <p:spPr bwMode="auto">
            <a:xfrm>
              <a:off x="2784" y="16"/>
              <a:ext cx="0" cy="2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5906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11278" name="Line 11"/>
            <p:cNvSpPr>
              <a:spLocks noChangeShapeType="1"/>
            </p:cNvSpPr>
            <p:nvPr/>
          </p:nvSpPr>
          <p:spPr bwMode="auto">
            <a:xfrm>
              <a:off x="3256" y="0"/>
              <a:ext cx="0" cy="2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5906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11279" name="Line 12"/>
            <p:cNvSpPr>
              <a:spLocks noChangeShapeType="1"/>
            </p:cNvSpPr>
            <p:nvPr/>
          </p:nvSpPr>
          <p:spPr bwMode="auto">
            <a:xfrm>
              <a:off x="3712" y="16"/>
              <a:ext cx="0" cy="2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5906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11280" name="Line 13"/>
            <p:cNvSpPr>
              <a:spLocks noChangeShapeType="1"/>
            </p:cNvSpPr>
            <p:nvPr/>
          </p:nvSpPr>
          <p:spPr bwMode="auto">
            <a:xfrm>
              <a:off x="4184" y="0"/>
              <a:ext cx="0" cy="2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5906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11281" name="Line 14"/>
            <p:cNvSpPr>
              <a:spLocks noChangeShapeType="1"/>
            </p:cNvSpPr>
            <p:nvPr/>
          </p:nvSpPr>
          <p:spPr bwMode="auto">
            <a:xfrm>
              <a:off x="4648" y="0"/>
              <a:ext cx="0" cy="2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5906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11282" name="Line 15"/>
            <p:cNvSpPr>
              <a:spLocks noChangeShapeType="1"/>
            </p:cNvSpPr>
            <p:nvPr/>
          </p:nvSpPr>
          <p:spPr bwMode="auto">
            <a:xfrm>
              <a:off x="5120" y="16"/>
              <a:ext cx="0" cy="2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5906" b="0" kern="1200">
                <a:latin typeface="Gill Sans" charset="0"/>
                <a:sym typeface="Gill Sans" charset="0"/>
              </a:endParaRPr>
            </a:p>
          </p:txBody>
        </p:sp>
      </p:grpSp>
      <p:sp>
        <p:nvSpPr>
          <p:cNvPr id="11270" name="Rectangle 17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892938" eaLnBrk="1" hangingPunct="1"/>
            <a:r>
              <a:rPr lang="en-US" sz="5624" dirty="0">
                <a:solidFill>
                  <a:srgbClr val="0000FF"/>
                </a:solidFill>
              </a:rPr>
              <a:t>Short-Time Fourier Transform (STFT)</a:t>
            </a:r>
            <a:r>
              <a:rPr lang="en-US" sz="5624" dirty="0"/>
              <a:t> is </a:t>
            </a:r>
            <a:r>
              <a:rPr lang="en-US" sz="5624" dirty="0">
                <a:solidFill>
                  <a:srgbClr val="0000FF"/>
                </a:solidFill>
              </a:rPr>
              <a:t>DTFT</a:t>
            </a:r>
            <a:r>
              <a:rPr lang="en-US" sz="5624" dirty="0"/>
              <a:t> of windowed signal</a:t>
            </a:r>
          </a:p>
          <a:p>
            <a:pPr marL="1607286" lvl="1" eaLnBrk="1" hangingPunct="1">
              <a:spcBef>
                <a:spcPts val="3374"/>
              </a:spcBef>
            </a:pPr>
            <a:r>
              <a:rPr lang="en-US" sz="4500" dirty="0"/>
              <a:t> </a:t>
            </a:r>
          </a:p>
          <a:p>
            <a:pPr marL="1607286" lvl="1" eaLnBrk="1" hangingPunct="1">
              <a:spcBef>
                <a:spcPts val="6468"/>
              </a:spcBef>
            </a:pPr>
            <a:r>
              <a:rPr lang="en-US" sz="4500" dirty="0"/>
              <a:t>Similarly, can take </a:t>
            </a:r>
            <a:r>
              <a:rPr lang="en-US" sz="4500" dirty="0">
                <a:solidFill>
                  <a:srgbClr val="0000FF"/>
                </a:solidFill>
              </a:rPr>
              <a:t>DFT/FFT</a:t>
            </a:r>
            <a:r>
              <a:rPr lang="en-US" sz="4500" dirty="0"/>
              <a:t> for discrete samples of windowed signals</a:t>
            </a:r>
          </a:p>
          <a:p>
            <a:pPr marL="892938" eaLnBrk="1" hangingPunct="1"/>
            <a:r>
              <a:rPr lang="en-US" sz="5624" dirty="0"/>
              <a:t>Can break signal into windowed </a:t>
            </a:r>
            <a:r>
              <a:rPr lang="en-US" sz="5624" dirty="0">
                <a:solidFill>
                  <a:srgbClr val="0000FF"/>
                </a:solidFill>
              </a:rPr>
              <a:t>segments</a:t>
            </a:r>
            <a:endParaRPr lang="en-US" sz="5624" dirty="0"/>
          </a:p>
          <a:p>
            <a:pPr marL="1607286" lvl="1" eaLnBrk="1" hangingPunct="1"/>
            <a:r>
              <a:rPr lang="en-US" sz="4500" dirty="0"/>
              <a:t>...then (in right circumstances) put it back together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1189</Words>
  <Application>Microsoft Office PowerPoint</Application>
  <PresentationFormat>Custom</PresentationFormat>
  <Paragraphs>214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Gill Sans</vt:lpstr>
      <vt:lpstr>Helvetica Neue</vt:lpstr>
      <vt:lpstr>Helvetica Neue Light</vt:lpstr>
      <vt:lpstr>Helvetica Neue Medium</vt:lpstr>
      <vt:lpstr>Lucida Grande</vt:lpstr>
      <vt:lpstr>Symbol</vt:lpstr>
      <vt:lpstr>White</vt:lpstr>
      <vt:lpstr>Title &amp; Bullets</vt:lpstr>
      <vt:lpstr>Introduction: FFT</vt:lpstr>
      <vt:lpstr>Introduction: FFT</vt:lpstr>
      <vt:lpstr>The Fast Fourier Transform</vt:lpstr>
      <vt:lpstr>The Discrete Fourier Transform</vt:lpstr>
      <vt:lpstr>The Discrete Fourier Transform</vt:lpstr>
      <vt:lpstr>The Discrete Fourier Transform</vt:lpstr>
      <vt:lpstr>DFT magnitude and phase</vt:lpstr>
      <vt:lpstr>DFT frequency spacing</vt:lpstr>
      <vt:lpstr>Short-Time Fourier Transform</vt:lpstr>
      <vt:lpstr>Window spectra</vt:lpstr>
      <vt:lpstr>Window spectra</vt:lpstr>
      <vt:lpstr>Applications</vt:lpstr>
      <vt:lpstr>Phase vocoder, part 3</vt:lpstr>
      <vt:lpstr>Phase vocoder: more 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ECS7012P Music and Audio Programming</dc:title>
  <cp:lastModifiedBy>Josh Reiss</cp:lastModifiedBy>
  <cp:revision>15</cp:revision>
  <dcterms:modified xsi:type="dcterms:W3CDTF">2024-03-24T22:22:36Z</dcterms:modified>
</cp:coreProperties>
</file>