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67" r:id="rId3"/>
  </p:sldMasterIdLst>
  <p:notesMasterIdLst>
    <p:notesMasterId r:id="rId22"/>
  </p:notesMasterIdLst>
  <p:sldIdLst>
    <p:sldId id="312" r:id="rId4"/>
    <p:sldId id="311" r:id="rId5"/>
    <p:sldId id="287" r:id="rId6"/>
    <p:sldId id="259" r:id="rId7"/>
    <p:sldId id="260" r:id="rId8"/>
    <p:sldId id="265" r:id="rId9"/>
    <p:sldId id="266" r:id="rId10"/>
    <p:sldId id="267" r:id="rId11"/>
    <p:sldId id="313" r:id="rId12"/>
    <p:sldId id="269" r:id="rId13"/>
    <p:sldId id="270" r:id="rId14"/>
    <p:sldId id="271" r:id="rId15"/>
    <p:sldId id="272" r:id="rId16"/>
    <p:sldId id="273" r:id="rId17"/>
    <p:sldId id="275" r:id="rId18"/>
    <p:sldId id="281" r:id="rId19"/>
    <p:sldId id="314" r:id="rId20"/>
    <p:sldId id="31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524" autoAdjust="0"/>
    <p:restoredTop sz="78139" autoAdjust="0"/>
  </p:normalViewPr>
  <p:slideViewPr>
    <p:cSldViewPr snapToGrid="0">
      <p:cViewPr varScale="1">
        <p:scale>
          <a:sx n="35" d="100"/>
          <a:sy n="35" d="100"/>
        </p:scale>
        <p:origin x="56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9" d="50"/>
        <a:sy n="29" d="50"/>
      </p:scale>
      <p:origin x="0" y="-5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dirty="0">
              <a:latin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021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834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14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1624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977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97374" y="2303858"/>
            <a:ext cx="4905376" cy="64293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0" y="2303858"/>
            <a:ext cx="14430376" cy="6429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9660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629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6631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484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1427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4267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3382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9524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499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953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5419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611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46307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3938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0468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0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4874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9026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731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0" y="7072313"/>
            <a:ext cx="19621500" cy="1660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50" y="2303861"/>
            <a:ext cx="196215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1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20083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uact=8&amp;docid=Gt6liiHiYdH-ZM&amp;tbnid=dpBUDvNofeutHM:&amp;ved=0CAYQjRw&amp;url=http://musictechnologyandus.wordpress.com/rock-n-roll-techno-and-autotuned-perfection/&amp;ei=EPQrU4nLOIXx0gXFiYG4Dg&amp;bvm=bv.62922401,d.ZG4&amp;psig=AFQjCNGYuGu5C6ijCuYmqTXBX5d2uP0IHg&amp;ust=13954758364386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433140" y="898559"/>
            <a:ext cx="23413453" cy="2607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Phase </a:t>
            </a:r>
            <a:r>
              <a:rPr lang="en-US" sz="10124" b="0" kern="1200" dirty="0" err="1">
                <a:latin typeface="Arial" charset="0"/>
                <a:cs typeface="Arial" charset="0"/>
                <a:sym typeface="Arial" charset="0"/>
              </a:rPr>
              <a:t>Vocoder</a:t>
            </a: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 Effects</a:t>
            </a:r>
          </a:p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Mutation,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Robotisaton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Whisperisation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Pitch shifting, Time scaling</a:t>
            </a:r>
          </a:p>
        </p:txBody>
      </p:sp>
      <p:pic>
        <p:nvPicPr>
          <p:cNvPr id="7173" name="Picture 5" descr="https://encrypted-tbn0.gstatic.com/images?q=tbn:ANd9GcTTc7PLMP3ciinQTJk202aLNvO5XsUDJP-GGCK9Yh7vB1SUIv-V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2138" y="3931478"/>
            <a:ext cx="12279723" cy="9567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463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481263" y="7196637"/>
            <a:ext cx="23052505" cy="5977941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buffer which always has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0237857" y="11572651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</a:t>
            </a:r>
            <a:r>
              <a:rPr lang="en-GB" dirty="0" err="1"/>
              <a:t>i</a:t>
            </a:r>
            <a:r>
              <a:rPr dirty="0" err="1"/>
              <a:t>nput</a:t>
            </a:r>
            <a:endParaRPr dirty="0"/>
          </a:p>
          <a:p>
            <a:r>
              <a:rPr dirty="0"/>
              <a:t>Necessary characteristics:</a:t>
            </a:r>
          </a:p>
          <a:p>
            <a:pPr lvl="1"/>
            <a:r>
              <a:rPr lang="en-GB" dirty="0"/>
              <a:t>B</a:t>
            </a:r>
            <a:r>
              <a:rPr dirty="0" err="1"/>
              <a:t>uffer</a:t>
            </a:r>
            <a:r>
              <a:rPr dirty="0"/>
              <a:t> always holds (at least) </a:t>
            </a:r>
            <a:r>
              <a:rPr dirty="0">
                <a:solidFill>
                  <a:srgbClr val="3D46A6"/>
                </a:solidFill>
              </a:rPr>
              <a:t>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circular buffer:</a:t>
            </a:r>
          </a:p>
          <a:p>
            <a:pPr lvl="1"/>
            <a:r>
              <a:rPr dirty="0"/>
              <a:t>Each iteration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</a:t>
            </a: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ount</a:t>
            </a:r>
            <a:r>
              <a:rPr dirty="0">
                <a:solidFill>
                  <a:srgbClr val="3D46A6"/>
                </a:solidFill>
              </a:rPr>
              <a:t> reaches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lang="en-GB" dirty="0" err="1"/>
              <a:t>i.e</a:t>
            </a:r>
            <a:r>
              <a:rPr lang="en-GB" dirty="0"/>
              <a:t>, </a:t>
            </a:r>
            <a:r>
              <a:rPr dirty="0">
                <a:solidFill>
                  <a:srgbClr val="3D46A6"/>
                </a:solidFill>
              </a:rPr>
              <a:t>copy it to new buffer</a:t>
            </a:r>
            <a:r>
              <a:rPr dirty="0"/>
              <a:t> such that oldest sample appears at index 0 of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9553070" y="7201184"/>
            <a:ext cx="4969325" cy="2912208"/>
            <a:chOff x="-235502" y="1083116"/>
            <a:chExt cx="4615245" cy="2912206"/>
          </a:xfrm>
        </p:grpSpPr>
        <p:sp>
          <p:nvSpPr>
            <p:cNvPr id="943" name="Line"/>
            <p:cNvSpPr/>
            <p:nvPr/>
          </p:nvSpPr>
          <p:spPr>
            <a:xfrm flipH="1">
              <a:off x="-191674" y="2170592"/>
              <a:ext cx="1964601" cy="1824730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-235502" y="1083116"/>
              <a:ext cx="4615245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lang="en-GB" dirty="0"/>
                <a:t>N</a:t>
              </a:r>
              <a:r>
                <a:rPr dirty="0" err="1"/>
                <a:t>ot</a:t>
              </a:r>
              <a:r>
                <a:rPr dirty="0"/>
                <a:t> same as</a:t>
              </a:r>
              <a:r>
                <a:rPr lang="en-GB" dirty="0"/>
                <a:t> </a:t>
              </a:r>
              <a:r>
                <a:rPr dirty="0"/>
                <a:t>when write</a:t>
              </a:r>
            </a:p>
            <a:p>
              <a:pPr>
                <a:defRPr sz="3200" b="0"/>
              </a:pPr>
              <a:r>
                <a:rPr dirty="0"/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64177"/>
            <a:ext cx="15514669" cy="2551884"/>
            <a:chOff x="0" y="-16673"/>
            <a:chExt cx="15514667" cy="2551882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936806" y="-16673"/>
              <a:ext cx="9481762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How circular buffer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75837" y="6008125"/>
            <a:ext cx="13569935" cy="2557514"/>
            <a:chOff x="55617" y="-16673"/>
            <a:chExt cx="13569933" cy="2557512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782293" y="-16673"/>
              <a:ext cx="12843257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rPr dirty="0"/>
                <a:t>What we need to calculate FFT (latest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34308"/>
            <a:ext cx="14407847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rPr dirty="0"/>
              <a:t>In other words: having assembled samples into circular buffer, </a:t>
            </a:r>
            <a:r>
              <a:rPr dirty="0">
                <a:solidFill>
                  <a:srgbClr val="3D46A6"/>
                </a:solidFill>
              </a:rPr>
              <a:t>on each hop</a:t>
            </a:r>
            <a:r>
              <a:rPr dirty="0"/>
              <a:t> it is helpful to </a:t>
            </a:r>
            <a:r>
              <a:rPr dirty="0">
                <a:solidFill>
                  <a:srgbClr val="3D46A6"/>
                </a:solidFill>
              </a:rPr>
              <a:t>copy</a:t>
            </a:r>
            <a:r>
              <a:rPr dirty="0"/>
              <a:t> them into </a:t>
            </a:r>
            <a:r>
              <a:rPr dirty="0">
                <a:solidFill>
                  <a:srgbClr val="3D46A6"/>
                </a:solidFill>
              </a:rPr>
              <a:t>linear</a:t>
            </a:r>
            <a:r>
              <a:rPr dirty="0"/>
              <a:t> (standard)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to pass to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intermediate </a:t>
            </a:r>
            <a:r>
              <a:rPr dirty="0">
                <a:solidFill>
                  <a:srgbClr val="3D46A6"/>
                </a:solidFill>
              </a:rPr>
              <a:t>output buffer</a:t>
            </a:r>
            <a:r>
              <a:rPr dirty="0"/>
              <a:t> (different from system audio output) to hold results of block-based calculation</a:t>
            </a:r>
          </a:p>
          <a:p>
            <a:pPr marL="1291647" lvl="1" indent="-656647">
              <a:defRPr sz="4700"/>
            </a:pPr>
            <a:r>
              <a:rPr dirty="0"/>
              <a:t>Each window, </a:t>
            </a:r>
            <a:r>
              <a:rPr lang="en-GB" dirty="0"/>
              <a:t>n</a:t>
            </a:r>
            <a:r>
              <a:rPr dirty="0" err="1"/>
              <a:t>ew</a:t>
            </a:r>
            <a:r>
              <a:rPr dirty="0"/>
              <a:t> output should be </a:t>
            </a:r>
            <a:r>
              <a:rPr dirty="0">
                <a:solidFill>
                  <a:srgbClr val="3D46A6"/>
                </a:solidFill>
              </a:rPr>
              <a:t>added</a:t>
            </a:r>
            <a:r>
              <a:rPr dirty="0"/>
              <a:t> into that buffer</a:t>
            </a:r>
          </a:p>
          <a:p>
            <a:pPr marL="1291647" lvl="1" indent="-656647">
              <a:defRPr sz="4700"/>
            </a:pPr>
            <a:r>
              <a:rPr lang="en-GB" dirty="0"/>
              <a:t>S</a:t>
            </a:r>
            <a:r>
              <a:rPr dirty="0"/>
              <a:t>ample can be sent from there to system output as soon as </a:t>
            </a:r>
            <a:r>
              <a:rPr dirty="0">
                <a:solidFill>
                  <a:srgbClr val="3D46A6"/>
                </a:solidFill>
              </a:rPr>
              <a:t>all</a:t>
            </a:r>
            <a:r>
              <a:rPr dirty="0"/>
              <a:t> </a:t>
            </a:r>
            <a:r>
              <a:rPr lang="en-GB" dirty="0"/>
              <a:t>b</a:t>
            </a:r>
            <a:r>
              <a:rPr dirty="0"/>
              <a:t>locks it depends on have been calculated (implies </a:t>
            </a:r>
            <a:r>
              <a:rPr dirty="0">
                <a:solidFill>
                  <a:srgbClr val="3D46A6"/>
                </a:solidFill>
              </a:rPr>
              <a:t>latency of at least 1 window</a:t>
            </a:r>
            <a:r>
              <a:rPr dirty="0"/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437711"/>
            <a:ext cx="8599125" cy="3974308"/>
            <a:chOff x="0" y="250359"/>
            <a:chExt cx="8599123" cy="3974306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250359"/>
              <a:ext cx="3643813" cy="231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</a:t>
              </a:r>
              <a:r>
                <a:rPr dirty="0" err="1"/>
                <a:t>hese</a:t>
              </a:r>
              <a:r>
                <a:rPr dirty="0"/>
                <a:t> output</a:t>
              </a:r>
            </a:p>
            <a:p>
              <a:pPr algn="l">
                <a:defRPr sz="3600" b="0"/>
              </a:pPr>
              <a:r>
                <a:rPr dirty="0"/>
                <a:t>samples are</a:t>
              </a:r>
              <a:r>
                <a:rPr lang="en-GB" dirty="0"/>
                <a:t>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rPr dirty="0"/>
                <a:t> of parts</a:t>
              </a:r>
              <a:r>
                <a:rPr lang="en-GB" dirty="0"/>
                <a:t> </a:t>
              </a:r>
              <a:r>
                <a:rPr dirty="0"/>
                <a:t>of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 </a:t>
              </a:r>
              <a:r>
                <a:rPr dirty="0"/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for W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336200" y="6779038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44018"/>
            <a:ext cx="11466205" cy="4288067"/>
            <a:chOff x="0" y="-10845"/>
            <a:chExt cx="11466203" cy="4288065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479736" y="-10845"/>
              <a:ext cx="869468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rPr dirty="0"/>
                <a:t>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W</a:t>
              </a:r>
              <a:r>
                <a:rPr dirty="0"/>
                <a:t>e have 1 full hop to</a:t>
              </a:r>
              <a:endParaRPr lang="en-GB" dirty="0"/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finish FFT calculations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S0</a:t>
                </a:r>
              </a:p>
            </p:txBody>
          </p:sp>
          <p:sp>
            <p:nvSpPr>
              <p:cNvPr id="4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</a:t>
                </a:r>
              </a:p>
            </p:txBody>
          </p:sp>
          <p:sp>
            <p:nvSpPr>
              <p:cNvPr id="4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</a:t>
                </a: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2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S3</a:t>
                </a: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3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S4</a:t>
                </a: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3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S5</a:t>
                </a: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3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S6</a:t>
                </a: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3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S7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S8</a:t>
                </a: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S9</a:t>
                </a: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S10</a:t>
                </a:r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S11</a:t>
                </a:r>
              </a:p>
            </p:txBody>
          </p:sp>
          <p:sp>
            <p:nvSpPr>
              <p:cNvPr id="4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4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S12</a:t>
                </a: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S13</a:t>
                </a: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S14</a:t>
                </a:r>
              </a:p>
            </p:txBody>
          </p:sp>
          <p:sp>
            <p:nvSpPr>
              <p:cNvPr id="4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S15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5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S16</a:t>
                </a: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S17</a:t>
                </a: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S18</a:t>
                </a:r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S19</a:t>
                </a:r>
              </a:p>
            </p:txBody>
          </p:sp>
          <p:sp>
            <p:nvSpPr>
              <p:cNvPr id="46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S20</a:t>
                </a:r>
              </a:p>
            </p:txBody>
          </p:sp>
          <p:sp>
            <p:nvSpPr>
              <p:cNvPr id="46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6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S21</a:t>
                </a: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7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S22</a:t>
                </a:r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7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S23</a:t>
                </a:r>
              </a:p>
            </p:txBody>
          </p:sp>
        </p:grpSp>
        <p:sp>
          <p:nvSpPr>
            <p:cNvPr id="47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0</a:t>
              </a:r>
            </a:p>
          </p:txBody>
        </p:sp>
        <p:sp>
          <p:nvSpPr>
            <p:cNvPr id="47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1</a:t>
              </a:r>
            </a:p>
          </p:txBody>
        </p:sp>
        <p:sp>
          <p:nvSpPr>
            <p:cNvPr id="47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2</a:t>
              </a:r>
            </a:p>
          </p:txBody>
        </p:sp>
        <p:sp>
          <p:nvSpPr>
            <p:cNvPr id="47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...</a:t>
              </a:r>
            </a:p>
          </p:txBody>
        </p:sp>
      </p:grpSp>
      <p:sp>
        <p:nvSpPr>
          <p:cNvPr id="479" name="Review of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Synthesis</a:t>
            </a:r>
            <a:endParaRPr dirty="0"/>
          </a:p>
        </p:txBody>
      </p:sp>
      <p:sp>
        <p:nvSpPr>
          <p:cNvPr id="480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x[n]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482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483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484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485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48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89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S0</a:t>
                </a:r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1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</a:t>
                </a:r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3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</a:t>
                </a:r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5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S3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7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S4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499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S5</a:t>
                </a:r>
              </a:p>
            </p:txBody>
          </p:sp>
          <p:sp>
            <p:nvSpPr>
              <p:cNvPr id="50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1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S6</a:t>
                </a: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3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S7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7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S8</a:t>
                </a: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09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S9</a:t>
                </a:r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1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S10</a:t>
                </a:r>
              </a:p>
            </p:txBody>
          </p:sp>
          <p:sp>
            <p:nvSpPr>
              <p:cNvPr id="51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3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S11</a:t>
                </a:r>
              </a:p>
            </p:txBody>
          </p:sp>
          <p:sp>
            <p:nvSpPr>
              <p:cNvPr id="51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5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S12</a:t>
                </a:r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7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S13</a:t>
                </a:r>
              </a:p>
            </p:txBody>
          </p:sp>
          <p:sp>
            <p:nvSpPr>
              <p:cNvPr id="51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19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S14</a:t>
                </a:r>
              </a:p>
            </p:txBody>
          </p:sp>
          <p:sp>
            <p:nvSpPr>
              <p:cNvPr id="52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1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S15</a:t>
                </a:r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5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S16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7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S17</a:t>
                </a:r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29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S18</a:t>
                </a: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1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S19</a:t>
                </a: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3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S20</a:t>
                </a:r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5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S21</a:t>
                </a:r>
              </a:p>
            </p:txBody>
          </p:sp>
          <p:sp>
            <p:nvSpPr>
              <p:cNvPr id="53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7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S22</a:t>
                </a:r>
              </a:p>
            </p:txBody>
          </p:sp>
          <p:sp>
            <p:nvSpPr>
              <p:cNvPr id="53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39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S23</a:t>
                </a:r>
              </a:p>
            </p:txBody>
          </p:sp>
        </p:grpSp>
        <p:sp>
          <p:nvSpPr>
            <p:cNvPr id="541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...</a:t>
              </a:r>
            </a:p>
          </p:txBody>
        </p:sp>
      </p:grpSp>
      <p:sp>
        <p:nvSpPr>
          <p:cNvPr id="543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y[n]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45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46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47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54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55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552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553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sp>
        <p:nvSpPr>
          <p:cNvPr id="555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56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write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pointer</a:t>
            </a:r>
          </a:p>
        </p:txBody>
      </p:sp>
      <p:sp>
        <p:nvSpPr>
          <p:cNvPr id="557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input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buffer</a:t>
            </a:r>
          </a:p>
        </p:txBody>
      </p:sp>
      <p:sp>
        <p:nvSpPr>
          <p:cNvPr id="558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59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60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Block-based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processing</a:t>
            </a:r>
          </a:p>
        </p:txBody>
      </p:sp>
      <p:sp>
        <p:nvSpPr>
          <p:cNvPr id="561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62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Apply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window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64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65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66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output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buffer</a:t>
            </a:r>
          </a:p>
        </p:txBody>
      </p:sp>
      <p:sp>
        <p:nvSpPr>
          <p:cNvPr id="567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add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result</a:t>
            </a:r>
          </a:p>
        </p:txBody>
      </p:sp>
      <p:sp>
        <p:nvSpPr>
          <p:cNvPr id="568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at write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pointer</a:t>
            </a:r>
          </a:p>
        </p:txBody>
      </p:sp>
      <p:sp>
        <p:nvSpPr>
          <p:cNvPr id="569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70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571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most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recent W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samples</a:t>
            </a:r>
          </a:p>
        </p:txBody>
      </p:sp>
      <p:sp>
        <p:nvSpPr>
          <p:cNvPr id="572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read pointer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1481007" y="4531443"/>
            <a:ext cx="7562503" cy="4372101"/>
            <a:chOff x="-932473" y="-94879"/>
            <a:chExt cx="7562501" cy="4372098"/>
          </a:xfrm>
        </p:grpSpPr>
        <p:sp>
          <p:nvSpPr>
            <p:cNvPr id="573" name="Rectangle"/>
            <p:cNvSpPr/>
            <p:nvPr/>
          </p:nvSpPr>
          <p:spPr>
            <a:xfrm>
              <a:off x="0" y="1192231"/>
              <a:ext cx="5697555" cy="3084989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574" name="possible problem:…"/>
            <p:cNvSpPr txBox="1"/>
            <p:nvPr/>
          </p:nvSpPr>
          <p:spPr>
            <a:xfrm>
              <a:off x="-932474" y="-94880"/>
              <a:ext cx="7562503" cy="1160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solidFill>
                    <a:srgbClr val="EF5FA7">
                      <a:satOff val="-15798"/>
                      <a:lumOff val="-17517"/>
                    </a:srgbClr>
                  </a:solidFill>
                </a:defRPr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EF5FA7">
                      <a:satOff val="-15798"/>
                      <a:lumOff val="-17517"/>
                    </a:srgbClr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possible problem: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solidFill>
                    <a:srgbClr val="EF5FA7">
                      <a:satOff val="-15798"/>
                      <a:lumOff val="-17517"/>
                    </a:srgbClr>
                  </a:solidFill>
                </a:defRPr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EF5FA7">
                      <a:satOff val="-15798"/>
                      <a:lumOff val="-17517"/>
                    </a:srgbClr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discontinuity at block edges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1797267" y="1836292"/>
            <a:ext cx="17050030" cy="2290618"/>
            <a:chOff x="0" y="0"/>
            <a:chExt cx="17050029" cy="2290617"/>
          </a:xfrm>
        </p:grpSpPr>
        <p:grpSp>
          <p:nvGrpSpPr>
            <p:cNvPr id="595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5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0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S0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2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</a:t>
                </a: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4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</a:t>
                </a:r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6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S3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88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S4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0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S5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2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S6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4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S7</a:t>
                </a:r>
              </a:p>
            </p:txBody>
          </p:sp>
        </p:grpSp>
        <p:grpSp>
          <p:nvGrpSpPr>
            <p:cNvPr id="613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598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S8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0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S9</a:t>
                </a:r>
              </a:p>
            </p:txBody>
          </p:sp>
          <p:sp>
            <p:nvSpPr>
              <p:cNvPr id="6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2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S10</a:t>
                </a: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4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S11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6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S12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08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S13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0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S14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2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S15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6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S16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18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S17</a:t>
                </a: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0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S18</a:t>
                </a: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2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S19</a:t>
                </a:r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4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6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28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30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S23</a:t>
                </a:r>
              </a:p>
            </p:txBody>
          </p:sp>
        </p:grpSp>
        <p:sp>
          <p:nvSpPr>
            <p:cNvPr id="632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0</a:t>
              </a:r>
            </a:p>
          </p:txBody>
        </p:sp>
        <p:sp>
          <p:nvSpPr>
            <p:cNvPr id="633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1</a:t>
              </a:r>
            </a:p>
          </p:txBody>
        </p:sp>
        <p:sp>
          <p:nvSpPr>
            <p:cNvPr id="634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Block 2</a:t>
              </a:r>
            </a:p>
          </p:txBody>
        </p:sp>
        <p:sp>
          <p:nvSpPr>
            <p:cNvPr id="635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...</a:t>
              </a:r>
            </a:p>
          </p:txBody>
        </p:sp>
      </p:grpSp>
      <p:sp>
        <p:nvSpPr>
          <p:cNvPr id="637" name="Analysis and synthesis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and synthesis windows</a:t>
            </a:r>
          </a:p>
        </p:txBody>
      </p:sp>
      <p:sp>
        <p:nvSpPr>
          <p:cNvPr id="638" name="x[n]"/>
          <p:cNvSpPr txBox="1"/>
          <p:nvPr/>
        </p:nvSpPr>
        <p:spPr>
          <a:xfrm>
            <a:off x="841660" y="292941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x[n]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1799957" y="10158345"/>
            <a:ext cx="18088116" cy="2654301"/>
            <a:chOff x="0" y="-451362"/>
            <a:chExt cx="18088114" cy="2654300"/>
          </a:xfrm>
        </p:grpSpPr>
        <p:grpSp>
          <p:nvGrpSpPr>
            <p:cNvPr id="656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63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1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S0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3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5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</a:t>
                </a: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7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S3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49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S4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1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S5</a:t>
                </a:r>
              </a:p>
            </p:txBody>
          </p:sp>
          <p:sp>
            <p:nvSpPr>
              <p:cNvPr id="65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3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S6</a:t>
                </a: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5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S7</a:t>
                </a:r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65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59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S8</a:t>
                </a:r>
              </a:p>
            </p:txBody>
          </p:sp>
          <p:sp>
            <p:nvSpPr>
              <p:cNvPr id="66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1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S9</a:t>
                </a:r>
              </a:p>
            </p:txBody>
          </p:sp>
          <p:sp>
            <p:nvSpPr>
              <p:cNvPr id="66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3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S10</a:t>
                </a:r>
              </a:p>
            </p:txBody>
          </p:sp>
          <p:sp>
            <p:nvSpPr>
              <p:cNvPr id="66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5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S11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7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S12</a:t>
                </a:r>
              </a:p>
            </p:txBody>
          </p:sp>
          <p:sp>
            <p:nvSpPr>
              <p:cNvPr id="66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69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S13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1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S14</a:t>
                </a: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3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S15</a:t>
                </a: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7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S16</a:t>
                </a:r>
              </a:p>
            </p:txBody>
          </p:sp>
          <p:sp>
            <p:nvSpPr>
              <p:cNvPr id="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79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S17</a:t>
                </a:r>
              </a:p>
            </p:txBody>
          </p:sp>
          <p:sp>
            <p:nvSpPr>
              <p:cNvPr id="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81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S18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83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S19</a:t>
                </a:r>
              </a:p>
            </p:txBody>
          </p:sp>
          <p:sp>
            <p:nvSpPr>
              <p:cNvPr id="6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85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S20</a:t>
                </a:r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87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S21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89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S22</a:t>
                </a:r>
              </a:p>
            </p:txBody>
          </p:sp>
          <p:sp>
            <p:nvSpPr>
              <p:cNvPr id="6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691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"/>
                    <a:sym typeface="Helvetica Neue"/>
                  </a:rPr>
                  <a:t>S23</a:t>
                </a:r>
              </a:p>
            </p:txBody>
          </p:sp>
        </p:grpSp>
        <p:sp>
          <p:nvSpPr>
            <p:cNvPr id="693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...</a:t>
              </a:r>
            </a:p>
          </p:txBody>
        </p:sp>
      </p:grpSp>
      <p:sp>
        <p:nvSpPr>
          <p:cNvPr id="695" name="y[n]"/>
          <p:cNvSpPr txBox="1"/>
          <p:nvPr/>
        </p:nvSpPr>
        <p:spPr>
          <a:xfrm>
            <a:off x="847780" y="11049492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y[n]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707902" y="5688009"/>
            <a:ext cx="3220234" cy="3220234"/>
            <a:chOff x="0" y="0"/>
            <a:chExt cx="3220232" cy="3220232"/>
          </a:xfrm>
        </p:grpSpPr>
        <p:sp>
          <p:nvSpPr>
            <p:cNvPr id="69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69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19240444" y="5575300"/>
            <a:ext cx="3220234" cy="3220233"/>
            <a:chOff x="0" y="0"/>
            <a:chExt cx="3220232" cy="3220232"/>
          </a:xfrm>
        </p:grpSpPr>
        <p:sp>
          <p:nvSpPr>
            <p:cNvPr id="69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0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sp>
        <p:nvSpPr>
          <p:cNvPr id="702" name="Line"/>
          <p:cNvSpPr/>
          <p:nvPr/>
        </p:nvSpPr>
        <p:spPr>
          <a:xfrm>
            <a:off x="4942943" y="7269680"/>
            <a:ext cx="1232155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03" name="write…"/>
          <p:cNvSpPr txBox="1"/>
          <p:nvPr/>
        </p:nvSpPr>
        <p:spPr>
          <a:xfrm>
            <a:off x="468280" y="4426679"/>
            <a:ext cx="154533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write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pointer</a:t>
            </a:r>
          </a:p>
        </p:txBody>
      </p:sp>
      <p:sp>
        <p:nvSpPr>
          <p:cNvPr id="704" name="input…"/>
          <p:cNvSpPr txBox="1"/>
          <p:nvPr/>
        </p:nvSpPr>
        <p:spPr>
          <a:xfrm>
            <a:off x="226282" y="6679181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input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buffer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187368" y="4134136"/>
            <a:ext cx="1" cy="1766085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06" name="Line"/>
          <p:cNvSpPr/>
          <p:nvPr/>
        </p:nvSpPr>
        <p:spPr>
          <a:xfrm>
            <a:off x="6024144" y="9520491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07" name="Block-based…"/>
          <p:cNvSpPr txBox="1"/>
          <p:nvPr/>
        </p:nvSpPr>
        <p:spPr>
          <a:xfrm>
            <a:off x="10235732" y="6563712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Block-based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processing</a:t>
            </a:r>
          </a:p>
        </p:txBody>
      </p:sp>
      <p:sp>
        <p:nvSpPr>
          <p:cNvPr id="708" name="Rounded Rectangle"/>
          <p:cNvSpPr/>
          <p:nvPr/>
        </p:nvSpPr>
        <p:spPr>
          <a:xfrm>
            <a:off x="10109234" y="6388357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09" name="Apply…"/>
          <p:cNvSpPr txBox="1"/>
          <p:nvPr/>
        </p:nvSpPr>
        <p:spPr>
          <a:xfrm>
            <a:off x="6582512" y="6560177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Apply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/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window</a:t>
            </a:r>
          </a:p>
        </p:txBody>
      </p:sp>
      <p:sp>
        <p:nvSpPr>
          <p:cNvPr id="710" name="Rounded Rectangle"/>
          <p:cNvSpPr/>
          <p:nvPr/>
        </p:nvSpPr>
        <p:spPr>
          <a:xfrm>
            <a:off x="6183352" y="6384822"/>
            <a:ext cx="2758720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11" name="Line"/>
          <p:cNvSpPr/>
          <p:nvPr/>
        </p:nvSpPr>
        <p:spPr>
          <a:xfrm>
            <a:off x="8981695" y="7242044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12" name="Line"/>
          <p:cNvSpPr/>
          <p:nvPr/>
        </p:nvSpPr>
        <p:spPr>
          <a:xfrm>
            <a:off x="13503062" y="7242044"/>
            <a:ext cx="1195443" cy="1"/>
          </a:xfrm>
          <a:prstGeom prst="line">
            <a:avLst/>
          </a:prstGeom>
          <a:ln w="1143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13" name="output…"/>
          <p:cNvSpPr txBox="1"/>
          <p:nvPr/>
        </p:nvSpPr>
        <p:spPr>
          <a:xfrm>
            <a:off x="22615008" y="6594917"/>
            <a:ext cx="157139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output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buffer</a:t>
            </a:r>
          </a:p>
        </p:txBody>
      </p:sp>
      <p:sp>
        <p:nvSpPr>
          <p:cNvPr id="714" name="add…"/>
          <p:cNvSpPr txBox="1"/>
          <p:nvPr/>
        </p:nvSpPr>
        <p:spPr>
          <a:xfrm>
            <a:off x="17731333" y="5924344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add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result</a:t>
            </a:r>
          </a:p>
        </p:txBody>
      </p:sp>
      <p:sp>
        <p:nvSpPr>
          <p:cNvPr id="715" name="at write…"/>
          <p:cNvSpPr txBox="1"/>
          <p:nvPr/>
        </p:nvSpPr>
        <p:spPr>
          <a:xfrm>
            <a:off x="17599097" y="7374889"/>
            <a:ext cx="162077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at write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pointer</a:t>
            </a:r>
          </a:p>
        </p:txBody>
      </p:sp>
      <p:sp>
        <p:nvSpPr>
          <p:cNvPr id="716" name="Line"/>
          <p:cNvSpPr/>
          <p:nvPr/>
        </p:nvSpPr>
        <p:spPr>
          <a:xfrm>
            <a:off x="5924104" y="9483981"/>
            <a:ext cx="1496789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17" name="Line"/>
          <p:cNvSpPr/>
          <p:nvPr/>
        </p:nvSpPr>
        <p:spPr>
          <a:xfrm>
            <a:off x="20850559" y="8751127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18" name="most…"/>
          <p:cNvSpPr txBox="1"/>
          <p:nvPr/>
        </p:nvSpPr>
        <p:spPr>
          <a:xfrm>
            <a:off x="4200170" y="5205727"/>
            <a:ext cx="1943558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most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recent W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samples</a:t>
            </a:r>
          </a:p>
        </p:txBody>
      </p:sp>
      <p:sp>
        <p:nvSpPr>
          <p:cNvPr id="719" name="read pointer"/>
          <p:cNvSpPr txBox="1"/>
          <p:nvPr/>
        </p:nvSpPr>
        <p:spPr>
          <a:xfrm>
            <a:off x="11633608" y="8867800"/>
            <a:ext cx="257860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read pointer</a:t>
            </a:r>
          </a:p>
        </p:txBody>
      </p:sp>
      <p:sp>
        <p:nvSpPr>
          <p:cNvPr id="720" name="Apply…"/>
          <p:cNvSpPr txBox="1"/>
          <p:nvPr/>
        </p:nvSpPr>
        <p:spPr>
          <a:xfrm>
            <a:off x="15075767" y="6563712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>
                <a:solidFill>
                  <a:srgbClr val="0433FF"/>
                </a:solidFill>
              </a:defRPr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Apply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>
                <a:solidFill>
                  <a:srgbClr val="0433FF"/>
                </a:solidFill>
              </a:defRPr>
            </a:pPr>
            <a:r>
              <a:rPr kumimoji="0" sz="42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window</a:t>
            </a:r>
          </a:p>
        </p:txBody>
      </p:sp>
      <p:sp>
        <p:nvSpPr>
          <p:cNvPr id="721" name="Rounded Rectangle"/>
          <p:cNvSpPr/>
          <p:nvPr/>
        </p:nvSpPr>
        <p:spPr>
          <a:xfrm>
            <a:off x="14676608" y="6388357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22" name="Line"/>
          <p:cNvSpPr/>
          <p:nvPr/>
        </p:nvSpPr>
        <p:spPr>
          <a:xfrm>
            <a:off x="17474950" y="7239490"/>
            <a:ext cx="17449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723" name="Apply window function again after frequency-domain processing…"/>
          <p:cNvSpPr txBox="1"/>
          <p:nvPr/>
        </p:nvSpPr>
        <p:spPr>
          <a:xfrm>
            <a:off x="6755215" y="4357185"/>
            <a:ext cx="16207741" cy="131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>
                <a:solidFill>
                  <a:srgbClr val="0433FF"/>
                </a:solidFill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Apply window function again after frequency-domain processing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>
                <a:solidFill>
                  <a:srgbClr val="0433FF"/>
                </a:solidFill>
              </a:defRPr>
            </a:pPr>
            <a:r>
              <a:rPr kumimoji="0" sz="38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Same length as analysis window, but could be different type</a:t>
            </a:r>
          </a:p>
        </p:txBody>
      </p:sp>
      <p:sp>
        <p:nvSpPr>
          <p:cNvPr id="724" name="analysis…"/>
          <p:cNvSpPr txBox="1"/>
          <p:nvPr/>
        </p:nvSpPr>
        <p:spPr>
          <a:xfrm>
            <a:off x="6624994" y="8082276"/>
            <a:ext cx="187543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rgbClr val="0433FF"/>
                </a:solidFill>
              </a:defRPr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analysis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rgbClr val="0433FF"/>
                </a:solidFill>
              </a:defRPr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window</a:t>
            </a:r>
          </a:p>
        </p:txBody>
      </p:sp>
      <p:sp>
        <p:nvSpPr>
          <p:cNvPr id="725" name="synthesis…"/>
          <p:cNvSpPr txBox="1"/>
          <p:nvPr/>
        </p:nvSpPr>
        <p:spPr>
          <a:xfrm>
            <a:off x="14978345" y="8083105"/>
            <a:ext cx="215524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rgbClr val="0433FF"/>
                </a:solidFill>
              </a:defRPr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synthesis 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rgbClr val="0433FF"/>
                </a:solidFill>
              </a:defRPr>
            </a:pPr>
            <a:r>
              <a:rPr kumimoji="0" sz="36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Helvetica Neue"/>
                <a:sym typeface="Helvetica Neue"/>
              </a:rPr>
              <a:t>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3"/>
            <a:ext cx="16459200" cy="1491154"/>
          </a:xfrm>
        </p:spPr>
        <p:txBody>
          <a:bodyPr/>
          <a:lstStyle/>
          <a:p>
            <a:pPr eaLnBrk="1" hangingPunct="1"/>
            <a:r>
              <a:rPr lang="en-GB" dirty="0"/>
              <a:t>Phase </a:t>
            </a:r>
            <a:r>
              <a:rPr lang="en-GB" dirty="0" err="1"/>
              <a:t>Vocoder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12167" y="1981200"/>
            <a:ext cx="20323834" cy="1173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4782" dirty="0">
                <a:latin typeface="Arial" pitchFamily="34" charset="0"/>
                <a:cs typeface="Arial" pitchFamily="34" charset="0"/>
              </a:rPr>
              <a:t>Sound analysis-synthesis techniques performed in spectral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938" dirty="0">
                <a:latin typeface="Arial" pitchFamily="34" charset="0"/>
                <a:cs typeface="Arial" pitchFamily="34" charset="0"/>
              </a:rPr>
              <a:t>widely recognised standard implementation</a:t>
            </a:r>
          </a:p>
          <a:p>
            <a:pPr algn="just" eaLnBrk="1" hangingPunct="1"/>
            <a:r>
              <a:rPr lang="en-GB" sz="4782" dirty="0">
                <a:latin typeface="Arial" pitchFamily="34" charset="0"/>
                <a:cs typeface="Arial" pitchFamily="34" charset="0"/>
              </a:rPr>
              <a:t>Decompose signal over short windowed frames (STFT) to analyse frequency content over time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Take into account phase information </a:t>
            </a:r>
          </a:p>
          <a:p>
            <a:pPr algn="just" eaLnBrk="1" hangingPunct="1"/>
            <a:r>
              <a:rPr lang="en-GB" sz="4782" dirty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Time scaling &amp; pitch shifting 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Signal Content Analysis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Pitch detection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Denoising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Sound synthesis by example</a:t>
            </a:r>
          </a:p>
          <a:p>
            <a:pPr lvl="1" algn="just" eaLnBrk="1" hangingPunct="1"/>
            <a:r>
              <a:rPr lang="en-GB" sz="3938" dirty="0">
                <a:latin typeface="Arial" pitchFamily="34" charset="0"/>
                <a:cs typeface="Arial" pitchFamily="34" charset="0"/>
              </a:rPr>
              <a:t>Steady State/Transient Separation </a:t>
            </a:r>
          </a:p>
          <a:p>
            <a:pPr lvl="1" algn="just" eaLnBrk="1" hangingPunct="1"/>
            <a:r>
              <a:rPr lang="en-US" sz="4000" dirty="0"/>
              <a:t>Mutation and cross-synthesis</a:t>
            </a:r>
          </a:p>
          <a:p>
            <a:pPr lvl="1" algn="just" eaLnBrk="1" hangingPunct="1"/>
            <a:r>
              <a:rPr lang="en-US" sz="4000" dirty="0" err="1"/>
              <a:t>Robotisation</a:t>
            </a:r>
            <a:r>
              <a:rPr lang="en-US" sz="4000" dirty="0"/>
              <a:t> and </a:t>
            </a:r>
            <a:r>
              <a:rPr lang="en-US" sz="4000" dirty="0" err="1"/>
              <a:t>whisperisation</a:t>
            </a:r>
            <a:r>
              <a:rPr lang="en-GB" sz="3938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3656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9429" y="2772228"/>
            <a:ext cx="14998342" cy="615405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r>
              <a:rPr lang="en-GB" dirty="0"/>
              <a:t>Working in </a:t>
            </a:r>
            <a:r>
              <a:rPr lang="en-GB" dirty="0">
                <a:solidFill>
                  <a:srgbClr val="3D46A6"/>
                </a:solidFill>
              </a:rPr>
              <a:t>frequency domain</a:t>
            </a:r>
          </a:p>
          <a:p>
            <a:r>
              <a:rPr lang="en-GB" dirty="0">
                <a:solidFill>
                  <a:srgbClr val="3D46A6"/>
                </a:solidFill>
              </a:rPr>
              <a:t>Window functions</a:t>
            </a:r>
            <a:endParaRPr lang="en-GB" dirty="0"/>
          </a:p>
          <a:p>
            <a:pPr lvl="1"/>
            <a:r>
              <a:rPr lang="en-GB" dirty="0"/>
              <a:t>Segmenting real-time signal into windows</a:t>
            </a:r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</a:t>
            </a:r>
            <a:endParaRPr dirty="0"/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" name="What you’ll learn today:"/>
          <p:cNvSpPr txBox="1"/>
          <p:nvPr/>
        </p:nvSpPr>
        <p:spPr>
          <a:xfrm>
            <a:off x="1563051" y="1700173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1413972" y="8926285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564380" y="10147006"/>
            <a:ext cx="968213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rPr dirty="0"/>
              <a:t>A phase </a:t>
            </a:r>
            <a:r>
              <a:t>vocoder framework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xfrm>
            <a:off x="0" y="5145206"/>
            <a:ext cx="13353529" cy="86799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sz="5000" dirty="0"/>
              <a:t>After dividing signal into windows, often want to </a:t>
            </a:r>
            <a:r>
              <a:rPr lang="en-GB" sz="5000" dirty="0">
                <a:solidFill>
                  <a:srgbClr val="3D46A6"/>
                </a:solidFill>
              </a:rPr>
              <a:t>reconstruct</a:t>
            </a:r>
            <a:r>
              <a:rPr lang="en-GB" sz="5000" dirty="0"/>
              <a:t> it</a:t>
            </a:r>
            <a:endParaRPr lang="en-GB" sz="5000" dirty="0">
              <a:solidFill>
                <a:srgbClr val="3D46A6"/>
              </a:solidFill>
            </a:endParaRPr>
          </a:p>
          <a:p>
            <a:pPr lvl="1"/>
            <a:r>
              <a:rPr lang="en-GB" sz="4200" dirty="0"/>
              <a:t>Process each block </a:t>
            </a:r>
          </a:p>
          <a:p>
            <a:pPr lvl="1"/>
            <a:r>
              <a:rPr lang="en-GB" sz="4200" dirty="0"/>
              <a:t>Stitch processed blocks together into new signal</a:t>
            </a:r>
          </a:p>
          <a:p>
            <a:pPr lvl="1"/>
            <a:r>
              <a:rPr lang="en-GB" sz="4200" dirty="0"/>
              <a:t>If we don’t process each block, should reconstruct signal </a:t>
            </a:r>
            <a:r>
              <a:rPr lang="en-GB" sz="4200" dirty="0">
                <a:solidFill>
                  <a:srgbClr val="3D46A6"/>
                </a:solidFill>
              </a:rPr>
              <a:t>exactly</a:t>
            </a:r>
          </a:p>
          <a:p>
            <a:r>
              <a:rPr lang="en-GB" sz="5000" dirty="0"/>
              <a:t>Application:</a:t>
            </a:r>
            <a:r>
              <a:rPr lang="en-GB" sz="5000" dirty="0">
                <a:solidFill>
                  <a:srgbClr val="3D46A6"/>
                </a:solidFill>
              </a:rPr>
              <a:t> </a:t>
            </a:r>
            <a:r>
              <a:rPr lang="en-GB" sz="5000"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lang="en-GB" sz="4200" dirty="0">
                <a:solidFill>
                  <a:srgbClr val="3D46A6"/>
                </a:solidFill>
              </a:rPr>
              <a:t>FFT</a:t>
            </a:r>
            <a:r>
              <a:rPr lang="en-GB" sz="4200" dirty="0"/>
              <a:t> on each block</a:t>
            </a:r>
          </a:p>
          <a:p>
            <a:pPr lvl="1"/>
            <a:r>
              <a:rPr lang="en-GB" sz="4200" dirty="0"/>
              <a:t>Do processing in </a:t>
            </a:r>
            <a:r>
              <a:rPr lang="en-GB" sz="4200" dirty="0">
                <a:solidFill>
                  <a:srgbClr val="3D46A6"/>
                </a:solidFill>
              </a:rPr>
              <a:t>frequency domain</a:t>
            </a:r>
          </a:p>
          <a:p>
            <a:pPr lvl="1"/>
            <a:r>
              <a:rPr lang="en-GB" sz="4200" dirty="0">
                <a:solidFill>
                  <a:srgbClr val="3D46A6"/>
                </a:solidFill>
              </a:rPr>
              <a:t>IFFT</a:t>
            </a:r>
            <a:r>
              <a:rPr lang="en-GB" sz="4200" dirty="0"/>
              <a:t> on each block</a:t>
            </a:r>
          </a:p>
          <a:p>
            <a:pPr>
              <a:defRPr sz="5000"/>
            </a:pPr>
            <a:endParaRPr sz="5000" dirty="0">
              <a:solidFill>
                <a:srgbClr val="3D46A6"/>
              </a:solidFill>
            </a:endParaRP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2" name="droppedImage.pdf" descr="droppedImage.pdf">
            <a:extLst>
              <a:ext uri="{FF2B5EF4-FFF2-40B4-BE49-F238E27FC236}">
                <a16:creationId xmlns:a16="http://schemas.microsoft.com/office/drawing/2014/main" id="{DB3118F1-A6FF-1B4E-FF25-0C1B1CC2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3287117" y="543430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">
            <a:extLst>
              <a:ext uri="{FF2B5EF4-FFF2-40B4-BE49-F238E27FC236}">
                <a16:creationId xmlns:a16="http://schemas.microsoft.com/office/drawing/2014/main" id="{86A419C3-BC72-2309-1EF9-92A49B4D1145}"/>
              </a:ext>
            </a:extLst>
          </p:cNvPr>
          <p:cNvGrpSpPr/>
          <p:nvPr/>
        </p:nvGrpSpPr>
        <p:grpSpPr>
          <a:xfrm>
            <a:off x="13544280" y="5358860"/>
            <a:ext cx="1531481" cy="4711118"/>
            <a:chOff x="0" y="0"/>
            <a:chExt cx="1531481" cy="4711118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77DC0DF8-9B77-A878-A219-CB69EF47D918}"/>
                </a:ext>
              </a:extLst>
            </p:cNvPr>
            <p:cNvSpPr/>
            <p:nvPr/>
          </p:nvSpPr>
          <p:spPr>
            <a:xfrm>
              <a:off x="0" y="0"/>
              <a:ext cx="1531481" cy="3544267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4E235500-C2A4-6090-C946-9ECC07705B74}"/>
                </a:ext>
              </a:extLst>
            </p:cNvPr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23E1DE97-3C0D-0410-C8FB-6852CE8F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3287117" y="1012373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24827E2A-69EA-BE70-EF9B-0A4308993606}"/>
              </a:ext>
            </a:extLst>
          </p:cNvPr>
          <p:cNvSpPr/>
          <p:nvPr/>
        </p:nvSpPr>
        <p:spPr>
          <a:xfrm>
            <a:off x="13499830" y="1012373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A90DC9C-110B-3146-8E28-57144A47B95D}"/>
              </a:ext>
            </a:extLst>
          </p:cNvPr>
          <p:cNvSpPr/>
          <p:nvPr/>
        </p:nvSpPr>
        <p:spPr>
          <a:xfrm>
            <a:off x="15049230" y="1012373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69C26683-7AE8-DC7E-111E-0AEED9473C11}"/>
              </a:ext>
            </a:extLst>
          </p:cNvPr>
          <p:cNvSpPr/>
          <p:nvPr/>
        </p:nvSpPr>
        <p:spPr>
          <a:xfrm>
            <a:off x="16624030" y="1012373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BD5ED67A-C2C4-FAF0-9A89-22A4BA68654E}"/>
              </a:ext>
            </a:extLst>
          </p:cNvPr>
          <p:cNvSpPr/>
          <p:nvPr/>
        </p:nvSpPr>
        <p:spPr>
          <a:xfrm>
            <a:off x="18076636" y="1012373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BC603C66-B9F4-5841-19B5-0B8E1287A0CD}"/>
              </a:ext>
            </a:extLst>
          </p:cNvPr>
          <p:cNvSpPr/>
          <p:nvPr/>
        </p:nvSpPr>
        <p:spPr>
          <a:xfrm>
            <a:off x="19684730" y="1012373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12C99EB7-B474-7E67-C6F3-BD91D8D4C3ED}"/>
              </a:ext>
            </a:extLst>
          </p:cNvPr>
          <p:cNvSpPr/>
          <p:nvPr/>
        </p:nvSpPr>
        <p:spPr>
          <a:xfrm>
            <a:off x="21284930" y="994544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B2633A50-BA95-BA34-6896-AB4CA12AD235}"/>
              </a:ext>
            </a:extLst>
          </p:cNvPr>
          <p:cNvSpPr/>
          <p:nvPr/>
        </p:nvSpPr>
        <p:spPr>
          <a:xfrm>
            <a:off x="22745430" y="994544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17AD-B2BE-D4F5-7BBC-BF5F0ED08790}"/>
              </a:ext>
            </a:extLst>
          </p:cNvPr>
          <p:cNvSpPr txBox="1"/>
          <p:nvPr/>
        </p:nvSpPr>
        <p:spPr>
          <a:xfrm>
            <a:off x="0" y="1433015"/>
            <a:ext cx="20439804" cy="330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07999" marR="0" lvl="0" indent="-507999" algn="l" defTabSz="8255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/>
            </a:pPr>
            <a:r>
              <a:rPr kumimoji="0" lang="en-GB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Sometimes audio calculations need to run on </a:t>
            </a:r>
            <a:r>
              <a:rPr kumimoji="0" lang="en-GB" sz="5000" b="0" i="0" u="none" strike="noStrike" kern="0" cap="none" spc="0" normalizeH="0" baseline="0" noProof="0" dirty="0">
                <a:ln>
                  <a:noFill/>
                </a:ln>
                <a:solidFill>
                  <a:srgbClr val="3D46A6"/>
                </a:solidFill>
                <a:effectLst/>
                <a:uLnTx/>
                <a:uFillTx/>
                <a:latin typeface="Helvetica Neue"/>
                <a:sym typeface="Helvetica Neue"/>
              </a:rPr>
              <a:t>block</a:t>
            </a:r>
            <a:r>
              <a:rPr kumimoji="0" lang="en-GB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of samples</a:t>
            </a:r>
          </a:p>
          <a:p>
            <a:pPr marL="1190625" marR="0" lvl="1" indent="-555625" algn="l" defTabSz="8255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‣"/>
              <a:tabLst/>
              <a:defRPr sz="4200"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E.g., wait until 512 samples arrive, then do something with </a:t>
            </a: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3D46A6"/>
                </a:solidFill>
                <a:effectLst/>
                <a:uLnTx/>
                <a:uFillTx/>
                <a:latin typeface="Helvetica Neue"/>
                <a:sym typeface="Helvetica Neue"/>
              </a:rPr>
              <a:t>all of them at once</a:t>
            </a:r>
          </a:p>
          <a:p>
            <a:pPr marL="507999" marR="0" lvl="0" indent="-507999" algn="l" defTabSz="8255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/>
            </a:pPr>
            <a:r>
              <a:rPr kumimoji="0" lang="en-GB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With block-based processing, usually run calculation </a:t>
            </a:r>
            <a:r>
              <a:rPr kumimoji="0" lang="en-GB" sz="5000" b="0" i="0" u="none" strike="noStrike" kern="0" cap="none" spc="0" normalizeH="0" baseline="0" noProof="0" dirty="0">
                <a:ln>
                  <a:noFill/>
                </a:ln>
                <a:solidFill>
                  <a:srgbClr val="3D46A6"/>
                </a:solidFill>
                <a:effectLst/>
                <a:uLnTx/>
                <a:uFillTx/>
                <a:latin typeface="Helvetica Neue"/>
                <a:sym typeface="Helvetica Neue"/>
              </a:rPr>
              <a:t>periodically</a:t>
            </a:r>
            <a:endParaRPr kumimoji="0" lang="en-GB" sz="5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  <a:p>
            <a:pPr marL="1190625" marR="0" lvl="1" indent="-555625" algn="l" defTabSz="8255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‣"/>
              <a:tabLst/>
              <a:defRPr sz="5000"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Unlike </a:t>
            </a: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3D46A6"/>
                </a:solidFill>
                <a:effectLst/>
                <a:uLnTx/>
                <a:uFillTx/>
                <a:latin typeface="Helvetica Neue"/>
                <a:sym typeface="Helvetica Neue"/>
              </a:rPr>
              <a:t>filters</a:t>
            </a: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, where new output calculated </a:t>
            </a: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3D46A6"/>
                </a:solidFill>
                <a:effectLst/>
                <a:uLnTx/>
                <a:uFillTx/>
                <a:latin typeface="Helvetica Neue"/>
                <a:sym typeface="Helvetica Neue"/>
              </a:rPr>
              <a:t>every sample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25926E-6 L 0.06328 -0.0025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8 -0.00254 L 0.12617 -0.0019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7 -0.00196 L 0.18958 -0.0032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 -0.00324 L 0.25228 -0.00289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" y="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 -0.00289 L 0.31484 -0.0019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4 -0.00196 L 0.37819 -0.0024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rPr dirty="0"/>
              <a:t>Start with </a:t>
            </a:r>
            <a:r>
              <a:rPr lang="en-GB" dirty="0"/>
              <a:t>fixed size</a:t>
            </a:r>
            <a:r>
              <a:rPr dirty="0"/>
              <a:t> buffer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When full, apply window function and pass it to </a:t>
            </a:r>
            <a:r>
              <a:rPr lang="en-GB" dirty="0"/>
              <a:t>block-based process (like</a:t>
            </a:r>
            <a:r>
              <a:rPr dirty="0"/>
              <a:t> FFT)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droppedImage.pdf" descr="droppedImage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445457"/>
            <a:ext cx="15418779" cy="51923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27" name="Line"/>
          <p:cNvSpPr/>
          <p:nvPr/>
        </p:nvSpPr>
        <p:spPr>
          <a:xfrm>
            <a:off x="2114812" y="10699535"/>
            <a:ext cx="2577204" cy="1"/>
          </a:xfrm>
          <a:prstGeom prst="line">
            <a:avLst/>
          </a:prstGeom>
          <a:noFill/>
          <a:ln w="63500" cap="flat">
            <a:solidFill>
              <a:srgbClr val="FF2600"/>
            </a:solidFill>
            <a:prstDash val="solid"/>
            <a:miter lim="400000"/>
            <a:headEnd type="triangle" w="med" len="sm"/>
            <a:tailEnd type="triangle" w="med" len="sm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8" name="Window size = M"/>
          <p:cNvSpPr txBox="1"/>
          <p:nvPr/>
        </p:nvSpPr>
        <p:spPr>
          <a:xfrm>
            <a:off x="4874136" y="10365512"/>
            <a:ext cx="3702266" cy="6680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0">
                <a:solidFill>
                  <a:srgbClr val="FF2600"/>
                </a:solidFill>
              </a:defRPr>
            </a:lvl1pPr>
          </a:lstStyle>
          <a:p>
            <a:r>
              <a:t>Window size = M</a:t>
            </a:r>
          </a:p>
        </p:txBody>
      </p:sp>
      <p:sp>
        <p:nvSpPr>
          <p:cNvPr id="729" name="Line"/>
          <p:cNvSpPr/>
          <p:nvPr/>
        </p:nvSpPr>
        <p:spPr>
          <a:xfrm>
            <a:off x="2114812" y="11269012"/>
            <a:ext cx="1388380" cy="1"/>
          </a:xfrm>
          <a:prstGeom prst="line">
            <a:avLst/>
          </a:prstGeom>
          <a:noFill/>
          <a:ln w="63500" cap="flat">
            <a:solidFill>
              <a:srgbClr val="942192"/>
            </a:solidFill>
            <a:prstDash val="solid"/>
            <a:miter lim="400000"/>
            <a:headEnd type="triangle" w="med" len="sm"/>
            <a:tailEnd type="triangle" w="med" len="sm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0" name="Hop size = M/2"/>
          <p:cNvSpPr txBox="1"/>
          <p:nvPr/>
        </p:nvSpPr>
        <p:spPr>
          <a:xfrm>
            <a:off x="4835621" y="10934990"/>
            <a:ext cx="3307104" cy="6680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0">
                <a:solidFill>
                  <a:srgbClr val="942192"/>
                </a:solidFill>
              </a:defRPr>
            </a:lvl1pPr>
          </a:lstStyle>
          <a:p>
            <a:r>
              <a:t>Hop size = M/2</a:t>
            </a:r>
          </a:p>
        </p:txBody>
      </p:sp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xfrm>
            <a:off x="1364776" y="1674061"/>
            <a:ext cx="17946806" cy="12041939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92938" eaLnBrk="1" hangingPunct="1"/>
            <a:r>
              <a:rPr lang="en-US" sz="5400" dirty="0"/>
              <a:t>Split signal into </a:t>
            </a:r>
            <a:r>
              <a:rPr lang="en-US" sz="5400" dirty="0">
                <a:solidFill>
                  <a:srgbClr val="0000FF"/>
                </a:solidFill>
              </a:rPr>
              <a:t>overlapping segments</a:t>
            </a:r>
            <a:endParaRPr lang="en-US" sz="5400" dirty="0"/>
          </a:p>
          <a:p>
            <a:r>
              <a:rPr lang="en-GB" dirty="0"/>
              <a:t>#</a:t>
            </a:r>
            <a:r>
              <a:rPr dirty="0"/>
              <a:t> samples between consecutive blocks </a:t>
            </a:r>
            <a:r>
              <a:rPr lang="en-GB" dirty="0"/>
              <a:t>is</a:t>
            </a:r>
            <a:r>
              <a:rPr dirty="0"/>
              <a:t> </a:t>
            </a:r>
            <a:r>
              <a:rPr lang="en-US" dirty="0">
                <a:solidFill>
                  <a:srgbClr val="0000FF"/>
                </a:solidFill>
              </a:rPr>
              <a:t>hop size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O</a:t>
            </a:r>
            <a:r>
              <a:rPr dirty="0" err="1"/>
              <a:t>ften</a:t>
            </a:r>
            <a:r>
              <a:rPr dirty="0"/>
              <a:t> fraction of block</a:t>
            </a:r>
            <a:r>
              <a:rPr lang="en-GB" dirty="0"/>
              <a:t> size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apply </a:t>
            </a:r>
            <a:r>
              <a:rPr dirty="0">
                <a:solidFill>
                  <a:srgbClr val="3D46A6"/>
                </a:solidFill>
              </a:rPr>
              <a:t>window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/>
              <a:t>before calculating FFT</a:t>
            </a:r>
            <a:endParaRPr lang="en-GB" dirty="0"/>
          </a:p>
          <a:p>
            <a:pPr lvl="1"/>
            <a:r>
              <a:rPr lang="en-US" sz="4600" dirty="0"/>
              <a:t>triangular windows, hop size </a:t>
            </a:r>
            <a:r>
              <a:rPr lang="en-US" sz="4600" dirty="0">
                <a:solidFill>
                  <a:srgbClr val="0000FF"/>
                </a:solidFill>
              </a:rPr>
              <a:t>M/2</a:t>
            </a: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pPr lvl="1"/>
            <a:endParaRPr lang="en-US" sz="4600" dirty="0">
              <a:solidFill>
                <a:srgbClr val="0000FF"/>
              </a:solidFill>
            </a:endParaRPr>
          </a:p>
          <a:p>
            <a:r>
              <a:rPr lang="en-US" sz="5600" dirty="0">
                <a:solidFill>
                  <a:srgbClr val="0000FF"/>
                </a:solidFill>
              </a:rPr>
              <a:t>DFT of each segment </a:t>
            </a:r>
            <a:r>
              <a:rPr lang="en-US" sz="5600" dirty="0"/>
              <a:t>to get frequency content</a:t>
            </a:r>
          </a:p>
          <a:p>
            <a:r>
              <a:rPr lang="en-US" sz="5600" dirty="0">
                <a:solidFill>
                  <a:srgbClr val="0000FF"/>
                </a:solidFill>
              </a:rPr>
              <a:t>IDFT</a:t>
            </a:r>
            <a:r>
              <a:rPr lang="en-US" sz="5600" dirty="0"/>
              <a:t> to get back</a:t>
            </a:r>
          </a:p>
          <a:p>
            <a:pPr lvl="1"/>
            <a:endParaRPr lang="en-US" sz="4600" dirty="0"/>
          </a:p>
          <a:p>
            <a:endParaRPr dirty="0"/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0" y="71439"/>
            <a:ext cx="18288000" cy="1303734"/>
          </a:xfrm>
        </p:spPr>
        <p:txBody>
          <a:bodyPr/>
          <a:lstStyle/>
          <a:p>
            <a:pPr algn="ctr" eaLnBrk="1" hangingPunct="1"/>
            <a:r>
              <a:rPr lang="en-US" sz="7594" dirty="0"/>
              <a:t>Overview of Overlap and Add Process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23418" y="1722960"/>
            <a:ext cx="12797252" cy="11717022"/>
            <a:chOff x="241722" y="198818"/>
            <a:chExt cx="6500192" cy="5951504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>
              <a:off x="776883" y="330398"/>
              <a:ext cx="5831086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76883" y="705445"/>
              <a:ext cx="1160859" cy="294680"/>
              <a:chOff x="0" y="0"/>
              <a:chExt cx="1040" cy="264"/>
            </a:xfrm>
          </p:grpSpPr>
          <p:sp>
            <p:nvSpPr>
              <p:cNvPr id="64" name="Rectangle 2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5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937742" y="1312664"/>
              <a:ext cx="1160859" cy="294680"/>
              <a:chOff x="0" y="0"/>
              <a:chExt cx="1040" cy="264"/>
            </a:xfrm>
          </p:grpSpPr>
          <p:sp>
            <p:nvSpPr>
              <p:cNvPr id="62" name="Rectangle 5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3" name="Picture 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98602" y="1919883"/>
              <a:ext cx="1160859" cy="294680"/>
              <a:chOff x="0" y="0"/>
              <a:chExt cx="1040" cy="264"/>
            </a:xfrm>
          </p:grpSpPr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1" name="Picture 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357313" y="1009055"/>
              <a:ext cx="1160859" cy="294680"/>
              <a:chOff x="0" y="0"/>
              <a:chExt cx="1040" cy="264"/>
            </a:xfrm>
          </p:grpSpPr>
          <p:sp>
            <p:nvSpPr>
              <p:cNvPr id="58" name="Rectangle 11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9" name="Picture 1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518172" y="1616273"/>
              <a:ext cx="1160859" cy="294680"/>
              <a:chOff x="0" y="0"/>
              <a:chExt cx="1040" cy="264"/>
            </a:xfrm>
          </p:grpSpPr>
          <p:sp>
            <p:nvSpPr>
              <p:cNvPr id="56" name="Rectangle 14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7" name="Picture 1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Rectangle 17"/>
            <p:cNvSpPr>
              <a:spLocks/>
            </p:cNvSpPr>
            <p:nvPr/>
          </p:nvSpPr>
          <p:spPr bwMode="auto">
            <a:xfrm rot="10800000" flipH="1">
              <a:off x="776883" y="5384601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18"/>
            <p:cNvSpPr>
              <a:spLocks/>
            </p:cNvSpPr>
            <p:nvPr/>
          </p:nvSpPr>
          <p:spPr bwMode="auto">
            <a:xfrm rot="10800000" flipH="1">
              <a:off x="1937742" y="477738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19"/>
            <p:cNvSpPr>
              <a:spLocks/>
            </p:cNvSpPr>
            <p:nvPr/>
          </p:nvSpPr>
          <p:spPr bwMode="auto">
            <a:xfrm rot="10800000" flipH="1">
              <a:off x="3098602" y="4170164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 rot="10800000" flipH="1">
              <a:off x="1357313" y="5080992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 rot="10800000" flipH="1">
              <a:off x="2518172" y="447377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10800000" flipH="1">
              <a:off x="3679031" y="2271490"/>
              <a:ext cx="0" cy="19310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23"/>
            <p:cNvSpPr>
              <a:spLocks/>
            </p:cNvSpPr>
            <p:nvPr/>
          </p:nvSpPr>
          <p:spPr bwMode="auto">
            <a:xfrm>
              <a:off x="3380766" y="2431241"/>
              <a:ext cx="468993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FFT</a:t>
              </a:r>
            </a:p>
          </p:txBody>
        </p:sp>
        <p:sp>
          <p:nvSpPr>
            <p:cNvPr id="18" name="Rectangle 24"/>
            <p:cNvSpPr>
              <a:spLocks/>
            </p:cNvSpPr>
            <p:nvPr/>
          </p:nvSpPr>
          <p:spPr bwMode="auto">
            <a:xfrm>
              <a:off x="3341854" y="3672468"/>
              <a:ext cx="54064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IFFT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rot="10800000" flipH="1">
              <a:off x="3679031" y="3955852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rot="10800000" flipH="1">
              <a:off x="3679031" y="3500438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rot="10800000" flipH="1">
              <a:off x="3679031" y="2723555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28"/>
            <p:cNvSpPr>
              <a:spLocks/>
            </p:cNvSpPr>
            <p:nvPr/>
          </p:nvSpPr>
          <p:spPr bwMode="auto">
            <a:xfrm>
              <a:off x="2893219" y="2955726"/>
              <a:ext cx="1562695" cy="500063"/>
            </a:xfrm>
            <a:prstGeom prst="roundRect">
              <a:avLst>
                <a:gd name="adj" fmla="val 26782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3" name="Rectangle 29"/>
            <p:cNvSpPr>
              <a:spLocks/>
            </p:cNvSpPr>
            <p:nvPr/>
          </p:nvSpPr>
          <p:spPr bwMode="auto">
            <a:xfrm>
              <a:off x="2935961" y="3012302"/>
              <a:ext cx="1394765" cy="39584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Frequency Domain</a:t>
              </a:r>
            </a:p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Processing</a:t>
              </a:r>
            </a:p>
          </p:txBody>
        </p:sp>
        <p:sp>
          <p:nvSpPr>
            <p:cNvPr id="24" name="Rectangle 30"/>
            <p:cNvSpPr>
              <a:spLocks/>
            </p:cNvSpPr>
            <p:nvPr/>
          </p:nvSpPr>
          <p:spPr bwMode="auto">
            <a:xfrm>
              <a:off x="776883" y="5884664"/>
              <a:ext cx="5965031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4324664" y="1913319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6" name="Rectangle 32"/>
            <p:cNvSpPr>
              <a:spLocks/>
            </p:cNvSpPr>
            <p:nvPr/>
          </p:nvSpPr>
          <p:spPr bwMode="auto">
            <a:xfrm>
              <a:off x="4322433" y="419038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1356197" y="23105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193774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251817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09860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367903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425946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1357313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193774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251817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09860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67903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425946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140941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2248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230291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2883347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346377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404420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241722" y="243467"/>
              <a:ext cx="399784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x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]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243158" y="5815591"/>
              <a:ext cx="41362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y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]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4463390" y="764850"/>
              <a:ext cx="2043701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Break input signal into windows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4476769" y="5470794"/>
              <a:ext cx="2212050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Add results of each IFFT to output</a:t>
              </a: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339453" y="2232422"/>
              <a:ext cx="58935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0" name="Rectangle 56"/>
            <p:cNvSpPr>
              <a:spLocks/>
            </p:cNvSpPr>
            <p:nvPr/>
          </p:nvSpPr>
          <p:spPr bwMode="auto">
            <a:xfrm>
              <a:off x="1282347" y="2273966"/>
              <a:ext cx="59438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Hop Size</a:t>
              </a: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779116" y="2634258"/>
              <a:ext cx="1149697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2" name="Rectangle 58"/>
            <p:cNvSpPr>
              <a:spLocks/>
            </p:cNvSpPr>
            <p:nvPr/>
          </p:nvSpPr>
          <p:spPr bwMode="auto">
            <a:xfrm>
              <a:off x="896398" y="2666874"/>
              <a:ext cx="84679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Window Size</a:t>
              </a:r>
            </a:p>
          </p:txBody>
        </p:sp>
        <p:sp>
          <p:nvSpPr>
            <p:cNvPr id="53" name="Rectangle 59"/>
            <p:cNvSpPr>
              <a:spLocks/>
            </p:cNvSpPr>
            <p:nvPr/>
          </p:nvSpPr>
          <p:spPr bwMode="auto">
            <a:xfrm>
              <a:off x="1703681" y="3095499"/>
              <a:ext cx="1099202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for each window:</a:t>
              </a:r>
            </a:p>
          </p:txBody>
        </p:sp>
        <p:sp>
          <p:nvSpPr>
            <p:cNvPr id="54" name="Rectangle 60"/>
            <p:cNvSpPr>
              <a:spLocks/>
            </p:cNvSpPr>
            <p:nvPr/>
          </p:nvSpPr>
          <p:spPr bwMode="auto">
            <a:xfrm>
              <a:off x="4322434" y="5744155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55" name="Rectangle 61"/>
            <p:cNvSpPr>
              <a:spLocks/>
            </p:cNvSpPr>
            <p:nvPr/>
          </p:nvSpPr>
          <p:spPr bwMode="auto">
            <a:xfrm>
              <a:off x="4295643" y="19881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D2170A-5453-2BC1-F395-2757194B4960}"/>
              </a:ext>
            </a:extLst>
          </p:cNvPr>
          <p:cNvSpPr txBox="1"/>
          <p:nvPr/>
        </p:nvSpPr>
        <p:spPr>
          <a:xfrm>
            <a:off x="10036580" y="4372933"/>
            <a:ext cx="139737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 err="1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 segment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using windowing function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FFT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≥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of segment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If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&gt;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,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zero-pad </a:t>
            </a:r>
            <a:r>
              <a:rPr lang="en-US" sz="4000" b="0" kern="1200" dirty="0">
                <a:latin typeface="Arial"/>
              </a:rPr>
              <a:t>the segment (add zeros to end)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Extract amplitudes and phases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FF0000"/>
                </a:solidFill>
                <a:latin typeface="Arial"/>
              </a:rPr>
              <a:t>Do something to frequency data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IFFT</a:t>
            </a:r>
            <a:r>
              <a:rPr lang="en-US" sz="4000" b="0" kern="1200" dirty="0">
                <a:latin typeface="Arial"/>
              </a:rPr>
              <a:t> to get new time domain segment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Add</a:t>
            </a:r>
            <a:r>
              <a:rPr lang="en-US" sz="4000" b="0" kern="1200" dirty="0">
                <a:latin typeface="Arial"/>
              </a:rPr>
              <a:t> result to output buffer containing prior segments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Advance by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hop size</a:t>
            </a:r>
            <a:r>
              <a:rPr lang="en-US" sz="4000" b="0" kern="1200" dirty="0">
                <a:latin typeface="Arial"/>
              </a:rPr>
              <a:t> to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(</a:t>
            </a:r>
            <a:r>
              <a:rPr lang="en-US" sz="4000" b="0" kern="12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+1)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latin typeface="Arial"/>
              </a:rPr>
              <a:t> frame and repeat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2171</Words>
  <Application>Microsoft Office PowerPoint</Application>
  <PresentationFormat>Custom</PresentationFormat>
  <Paragraphs>928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Italic</vt:lpstr>
      <vt:lpstr>Courier</vt:lpstr>
      <vt:lpstr>Gill Sans</vt:lpstr>
      <vt:lpstr>Helvetica Neue</vt:lpstr>
      <vt:lpstr>Helvetica Neue Light</vt:lpstr>
      <vt:lpstr>Helvetica Neue Medium</vt:lpstr>
      <vt:lpstr>Lucida Grande</vt:lpstr>
      <vt:lpstr>Times</vt:lpstr>
      <vt:lpstr>Times New Roman</vt:lpstr>
      <vt:lpstr>White</vt:lpstr>
      <vt:lpstr>Title &amp; Subtitle</vt:lpstr>
      <vt:lpstr>Title &amp; Bullets</vt:lpstr>
      <vt:lpstr>PowerPoint Presentation</vt:lpstr>
      <vt:lpstr>Phase Vocoder</vt:lpstr>
      <vt:lpstr>Phase vocoder</vt:lpstr>
      <vt:lpstr>Block-based processing</vt:lpstr>
      <vt:lpstr>Block-based input</vt:lpstr>
      <vt:lpstr>Block-based input and output</vt:lpstr>
      <vt:lpstr>Block-based output: causality</vt:lpstr>
      <vt:lpstr>Overlapping blocks</vt:lpstr>
      <vt:lpstr>Overview of Overlap and Add Process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The full signal chain: added latency</vt:lpstr>
      <vt:lpstr>Synthesis</vt:lpstr>
      <vt:lpstr>Analysis and synthesis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23</cp:revision>
  <dcterms:modified xsi:type="dcterms:W3CDTF">2024-03-23T12:52:08Z</dcterms:modified>
</cp:coreProperties>
</file>