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</p:sldMasterIdLst>
  <p:notesMasterIdLst>
    <p:notesMasterId r:id="rId10"/>
  </p:notesMasterIdLst>
  <p:sldIdLst>
    <p:sldId id="274" r:id="rId3"/>
    <p:sldId id="275" r:id="rId4"/>
    <p:sldId id="294" r:id="rId5"/>
    <p:sldId id="277" r:id="rId6"/>
    <p:sldId id="306" r:id="rId7"/>
    <p:sldId id="269" r:id="rId8"/>
    <p:sldId id="308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3" d="100"/>
          <a:sy n="43" d="100"/>
        </p:scale>
        <p:origin x="1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0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18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393" y="549176"/>
            <a:ext cx="21943218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0392" y="3069583"/>
            <a:ext cx="10772180" cy="1279178"/>
          </a:xfrm>
        </p:spPr>
        <p:txBody>
          <a:bodyPr anchor="b"/>
          <a:lstStyle>
            <a:lvl1pPr marL="0" indent="0">
              <a:buNone/>
              <a:defRPr sz="3374" b="1"/>
            </a:lvl1pPr>
            <a:lvl2pPr marL="642914" indent="0">
              <a:buNone/>
              <a:defRPr sz="2812" b="1"/>
            </a:lvl2pPr>
            <a:lvl3pPr marL="1285830" indent="0">
              <a:buNone/>
              <a:defRPr sz="2532" b="1"/>
            </a:lvl3pPr>
            <a:lvl4pPr marL="1928744" indent="0">
              <a:buNone/>
              <a:defRPr sz="2250" b="1"/>
            </a:lvl4pPr>
            <a:lvl5pPr marL="2571658" indent="0">
              <a:buNone/>
              <a:defRPr sz="2250" b="1"/>
            </a:lvl5pPr>
            <a:lvl6pPr marL="3214574" indent="0">
              <a:buNone/>
              <a:defRPr sz="2250" b="1"/>
            </a:lvl6pPr>
            <a:lvl7pPr marL="3857488" indent="0">
              <a:buNone/>
              <a:defRPr sz="2250" b="1"/>
            </a:lvl7pPr>
            <a:lvl8pPr marL="4500402" indent="0">
              <a:buNone/>
              <a:defRPr sz="2250" b="1"/>
            </a:lvl8pPr>
            <a:lvl9pPr marL="5143318" indent="0">
              <a:buNone/>
              <a:defRPr sz="22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0392" y="4348759"/>
            <a:ext cx="10772180" cy="7902774"/>
          </a:xfrm>
        </p:spPr>
        <p:txBody>
          <a:bodyPr/>
          <a:lstStyle>
            <a:lvl1pPr>
              <a:defRPr sz="3374"/>
            </a:lvl1pPr>
            <a:lvl2pPr>
              <a:defRPr sz="2812"/>
            </a:lvl2pPr>
            <a:lvl3pPr>
              <a:defRPr sz="2532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5478" y="3069583"/>
            <a:ext cx="10778132" cy="1279178"/>
          </a:xfrm>
        </p:spPr>
        <p:txBody>
          <a:bodyPr anchor="b"/>
          <a:lstStyle>
            <a:lvl1pPr marL="0" indent="0">
              <a:buNone/>
              <a:defRPr sz="3374" b="1"/>
            </a:lvl1pPr>
            <a:lvl2pPr marL="642914" indent="0">
              <a:buNone/>
              <a:defRPr sz="2812" b="1"/>
            </a:lvl2pPr>
            <a:lvl3pPr marL="1285830" indent="0">
              <a:buNone/>
              <a:defRPr sz="2532" b="1"/>
            </a:lvl3pPr>
            <a:lvl4pPr marL="1928744" indent="0">
              <a:buNone/>
              <a:defRPr sz="2250" b="1"/>
            </a:lvl4pPr>
            <a:lvl5pPr marL="2571658" indent="0">
              <a:buNone/>
              <a:defRPr sz="2250" b="1"/>
            </a:lvl5pPr>
            <a:lvl6pPr marL="3214574" indent="0">
              <a:buNone/>
              <a:defRPr sz="2250" b="1"/>
            </a:lvl6pPr>
            <a:lvl7pPr marL="3857488" indent="0">
              <a:buNone/>
              <a:defRPr sz="2250" b="1"/>
            </a:lvl7pPr>
            <a:lvl8pPr marL="4500402" indent="0">
              <a:buNone/>
              <a:defRPr sz="2250" b="1"/>
            </a:lvl8pPr>
            <a:lvl9pPr marL="5143318" indent="0">
              <a:buNone/>
              <a:defRPr sz="22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5478" y="4348759"/>
            <a:ext cx="10778132" cy="7902774"/>
          </a:xfrm>
        </p:spPr>
        <p:txBody>
          <a:bodyPr/>
          <a:lstStyle>
            <a:lvl1pPr>
              <a:defRPr sz="3374"/>
            </a:lvl1pPr>
            <a:lvl2pPr>
              <a:defRPr sz="2812"/>
            </a:lvl2pPr>
            <a:lvl3pPr>
              <a:defRPr sz="2532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227339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630467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1397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392" y="546947"/>
            <a:ext cx="8021836" cy="2323950"/>
          </a:xfrm>
        </p:spPr>
        <p:txBody>
          <a:bodyPr anchor="b"/>
          <a:lstStyle>
            <a:lvl1pPr algn="l">
              <a:defRPr sz="281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3931" y="546944"/>
            <a:ext cx="13629678" cy="11704588"/>
          </a:xfrm>
        </p:spPr>
        <p:txBody>
          <a:bodyPr/>
          <a:lstStyle>
            <a:lvl1pPr>
              <a:defRPr sz="4500"/>
            </a:lvl1pPr>
            <a:lvl2pPr>
              <a:defRPr sz="3938"/>
            </a:lvl2pPr>
            <a:lvl3pPr>
              <a:defRPr sz="3374"/>
            </a:lvl3pPr>
            <a:lvl4pPr>
              <a:defRPr sz="2812"/>
            </a:lvl4pPr>
            <a:lvl5pPr>
              <a:defRPr sz="2812"/>
            </a:lvl5pPr>
            <a:lvl6pPr>
              <a:defRPr sz="2812"/>
            </a:lvl6pPr>
            <a:lvl7pPr>
              <a:defRPr sz="2812"/>
            </a:lvl7pPr>
            <a:lvl8pPr>
              <a:defRPr sz="2812"/>
            </a:lvl8pPr>
            <a:lvl9pPr>
              <a:defRPr sz="28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0392" y="2870896"/>
            <a:ext cx="8021836" cy="9380636"/>
          </a:xfrm>
        </p:spPr>
        <p:txBody>
          <a:bodyPr/>
          <a:lstStyle>
            <a:lvl1pPr marL="0" indent="0">
              <a:buNone/>
              <a:defRPr sz="1968"/>
            </a:lvl1pPr>
            <a:lvl2pPr marL="642914" indent="0">
              <a:buNone/>
              <a:defRPr sz="1688"/>
            </a:lvl2pPr>
            <a:lvl3pPr marL="1285830" indent="0">
              <a:buNone/>
              <a:defRPr sz="1406"/>
            </a:lvl3pPr>
            <a:lvl4pPr marL="1928744" indent="0">
              <a:buNone/>
              <a:defRPr sz="1266"/>
            </a:lvl4pPr>
            <a:lvl5pPr marL="2571658" indent="0">
              <a:buNone/>
              <a:defRPr sz="1266"/>
            </a:lvl5pPr>
            <a:lvl6pPr marL="3214574" indent="0">
              <a:buNone/>
              <a:defRPr sz="1266"/>
            </a:lvl6pPr>
            <a:lvl7pPr marL="3857488" indent="0">
              <a:buNone/>
              <a:defRPr sz="1266"/>
            </a:lvl7pPr>
            <a:lvl8pPr marL="4500402" indent="0">
              <a:buNone/>
              <a:defRPr sz="1266"/>
            </a:lvl8pPr>
            <a:lvl9pPr marL="5143318" indent="0">
              <a:buNone/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22687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0361" y="9601649"/>
            <a:ext cx="14629806" cy="1134070"/>
          </a:xfrm>
        </p:spPr>
        <p:txBody>
          <a:bodyPr anchor="b"/>
          <a:lstStyle>
            <a:lvl1pPr algn="l">
              <a:defRPr sz="281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80361" y="1225600"/>
            <a:ext cx="14629806" cy="8228708"/>
          </a:xfrm>
        </p:spPr>
        <p:txBody>
          <a:bodyPr/>
          <a:lstStyle>
            <a:lvl1pPr marL="0" indent="0">
              <a:buNone/>
              <a:defRPr sz="4500"/>
            </a:lvl1pPr>
            <a:lvl2pPr marL="642914" indent="0">
              <a:buNone/>
              <a:defRPr sz="3938"/>
            </a:lvl2pPr>
            <a:lvl3pPr marL="1285830" indent="0">
              <a:buNone/>
              <a:defRPr sz="3374"/>
            </a:lvl3pPr>
            <a:lvl4pPr marL="1928744" indent="0">
              <a:buNone/>
              <a:defRPr sz="2812"/>
            </a:lvl4pPr>
            <a:lvl5pPr marL="2571658" indent="0">
              <a:buNone/>
              <a:defRPr sz="2812"/>
            </a:lvl5pPr>
            <a:lvl6pPr marL="3214574" indent="0">
              <a:buNone/>
              <a:defRPr sz="2812"/>
            </a:lvl6pPr>
            <a:lvl7pPr marL="3857488" indent="0">
              <a:buNone/>
              <a:defRPr sz="2812"/>
            </a:lvl7pPr>
            <a:lvl8pPr marL="4500402" indent="0">
              <a:buNone/>
              <a:defRPr sz="2812"/>
            </a:lvl8pPr>
            <a:lvl9pPr marL="5143318" indent="0">
              <a:buNone/>
              <a:defRPr sz="2812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0361" y="10735718"/>
            <a:ext cx="14629806" cy="1609576"/>
          </a:xfrm>
        </p:spPr>
        <p:txBody>
          <a:bodyPr/>
          <a:lstStyle>
            <a:lvl1pPr marL="0" indent="0">
              <a:buNone/>
              <a:defRPr sz="1968"/>
            </a:lvl1pPr>
            <a:lvl2pPr marL="642914" indent="0">
              <a:buNone/>
              <a:defRPr sz="1688"/>
            </a:lvl2pPr>
            <a:lvl3pPr marL="1285830" indent="0">
              <a:buNone/>
              <a:defRPr sz="1406"/>
            </a:lvl3pPr>
            <a:lvl4pPr marL="1928744" indent="0">
              <a:buNone/>
              <a:defRPr sz="1266"/>
            </a:lvl4pPr>
            <a:lvl5pPr marL="2571658" indent="0">
              <a:buNone/>
              <a:defRPr sz="1266"/>
            </a:lvl5pPr>
            <a:lvl6pPr marL="3214574" indent="0">
              <a:buNone/>
              <a:defRPr sz="1266"/>
            </a:lvl6pPr>
            <a:lvl7pPr marL="3857488" indent="0">
              <a:buNone/>
              <a:defRPr sz="1266"/>
            </a:lvl7pPr>
            <a:lvl8pPr marL="4500402" indent="0">
              <a:buNone/>
              <a:defRPr sz="1266"/>
            </a:lvl8pPr>
            <a:lvl9pPr marL="5143318" indent="0">
              <a:buNone/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281890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684354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222517" y="71439"/>
            <a:ext cx="6018610" cy="135374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6689" y="71439"/>
            <a:ext cx="17770078" cy="135374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60559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0527276"/>
          </a:xfrm>
          <a:prstGeom prst="rect">
            <a:avLst/>
          </a:prstGeom>
        </p:spPr>
        <p:txBody>
          <a:bodyPr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37268" cy="10527276"/>
          </a:xfrm>
          <a:prstGeom prst="rect">
            <a:avLst/>
          </a:prstGeom>
        </p:spPr>
        <p:txBody>
          <a:bodyPr numCol="2" spcCol="1176863" anchor="t"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631157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7611" y="4261697"/>
            <a:ext cx="20728782" cy="29400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197" y="7773295"/>
            <a:ext cx="17067610" cy="3504902"/>
          </a:xfrm>
        </p:spPr>
        <p:txBody>
          <a:bodyPr/>
          <a:lstStyle>
            <a:lvl1pPr marL="0" indent="0" algn="ctr">
              <a:buNone/>
              <a:defRPr/>
            </a:lvl1pPr>
            <a:lvl2pPr marL="642914" indent="0" algn="ctr">
              <a:buNone/>
              <a:defRPr/>
            </a:lvl2pPr>
            <a:lvl3pPr marL="1285830" indent="0" algn="ctr">
              <a:buNone/>
              <a:defRPr/>
            </a:lvl3pPr>
            <a:lvl4pPr marL="1928744" indent="0" algn="ctr">
              <a:buNone/>
              <a:defRPr/>
            </a:lvl4pPr>
            <a:lvl5pPr marL="2571658" indent="0" algn="ctr">
              <a:buNone/>
              <a:defRPr/>
            </a:lvl5pPr>
            <a:lvl6pPr marL="3214574" indent="0" algn="ctr">
              <a:buNone/>
              <a:defRPr/>
            </a:lvl6pPr>
            <a:lvl7pPr marL="3857488" indent="0" algn="ctr">
              <a:buNone/>
              <a:defRPr/>
            </a:lvl7pPr>
            <a:lvl8pPr marL="4500402" indent="0" algn="ctr">
              <a:buNone/>
              <a:defRPr/>
            </a:lvl8pPr>
            <a:lvl9pPr marL="514331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57479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42377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836" y="8813603"/>
            <a:ext cx="20725804" cy="2723554"/>
          </a:xfrm>
        </p:spPr>
        <p:txBody>
          <a:bodyPr anchor="t"/>
          <a:lstStyle>
            <a:lvl1pPr algn="l">
              <a:defRPr sz="562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836" y="5813226"/>
            <a:ext cx="20725804" cy="3000376"/>
          </a:xfrm>
        </p:spPr>
        <p:txBody>
          <a:bodyPr anchor="b"/>
          <a:lstStyle>
            <a:lvl1pPr marL="0" indent="0">
              <a:buNone/>
              <a:defRPr sz="2812"/>
            </a:lvl1pPr>
            <a:lvl2pPr marL="642914" indent="0">
              <a:buNone/>
              <a:defRPr sz="2532"/>
            </a:lvl2pPr>
            <a:lvl3pPr marL="1285830" indent="0">
              <a:buNone/>
              <a:defRPr sz="2250"/>
            </a:lvl3pPr>
            <a:lvl4pPr marL="1928744" indent="0">
              <a:buNone/>
              <a:defRPr sz="1968"/>
            </a:lvl4pPr>
            <a:lvl5pPr marL="2571658" indent="0">
              <a:buNone/>
              <a:defRPr sz="1968"/>
            </a:lvl5pPr>
            <a:lvl6pPr marL="3214574" indent="0">
              <a:buNone/>
              <a:defRPr sz="1968"/>
            </a:lvl6pPr>
            <a:lvl7pPr marL="3857488" indent="0">
              <a:buNone/>
              <a:defRPr sz="1968"/>
            </a:lvl7pPr>
            <a:lvl8pPr marL="4500402" indent="0">
              <a:buNone/>
              <a:defRPr sz="1968"/>
            </a:lvl8pPr>
            <a:lvl9pPr marL="5143318" indent="0">
              <a:buNone/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057014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312" y="1589484"/>
            <a:ext cx="11870532" cy="12019360"/>
          </a:xfrm>
        </p:spPr>
        <p:txBody>
          <a:bodyPr/>
          <a:lstStyle>
            <a:lvl1pPr>
              <a:defRPr sz="3938"/>
            </a:lvl1pPr>
            <a:lvl2pPr>
              <a:defRPr sz="3374"/>
            </a:lvl2pPr>
            <a:lvl3pPr>
              <a:defRPr sz="2812"/>
            </a:lvl3pPr>
            <a:lvl4pPr>
              <a:defRPr sz="2532"/>
            </a:lvl4pPr>
            <a:lvl5pPr>
              <a:defRPr sz="2532"/>
            </a:lvl5pPr>
            <a:lvl6pPr>
              <a:defRPr sz="2532"/>
            </a:lvl6pPr>
            <a:lvl7pPr>
              <a:defRPr sz="2532"/>
            </a:lvl7pPr>
            <a:lvl8pPr>
              <a:defRPr sz="2532"/>
            </a:lvl8pPr>
            <a:lvl9pPr>
              <a:defRPr sz="25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70594" y="1589484"/>
            <a:ext cx="11870532" cy="12019360"/>
          </a:xfrm>
        </p:spPr>
        <p:txBody>
          <a:bodyPr/>
          <a:lstStyle>
            <a:lvl1pPr>
              <a:defRPr sz="3938"/>
            </a:lvl1pPr>
            <a:lvl2pPr>
              <a:defRPr sz="3374"/>
            </a:lvl2pPr>
            <a:lvl3pPr>
              <a:defRPr sz="2812"/>
            </a:lvl3pPr>
            <a:lvl4pPr>
              <a:defRPr sz="2532"/>
            </a:lvl4pPr>
            <a:lvl5pPr>
              <a:defRPr sz="2532"/>
            </a:lvl5pPr>
            <a:lvl6pPr>
              <a:defRPr sz="2532"/>
            </a:lvl6pPr>
            <a:lvl7pPr>
              <a:defRPr sz="2532"/>
            </a:lvl7pPr>
            <a:lvl8pPr>
              <a:defRPr sz="2532"/>
            </a:lvl8pPr>
            <a:lvl9pPr>
              <a:defRPr sz="25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059312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66688" y="71439"/>
            <a:ext cx="24026812" cy="13037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2" y="1589484"/>
            <a:ext cx="24026812" cy="120193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3" y="1480096"/>
            <a:ext cx="24378046" cy="2232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2532"/>
          </a:p>
        </p:txBody>
      </p:sp>
    </p:spTree>
    <p:extLst>
      <p:ext uri="{BB962C8B-B14F-4D97-AF65-F5344CB8AC3E}">
        <p14:creationId xmlns:p14="http://schemas.microsoft.com/office/powerpoint/2010/main" val="96883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642914" algn="l" rtl="0" fontAlgn="base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1285830" algn="l" rtl="0" fontAlgn="base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928744" algn="l" rtl="0" fontAlgn="base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2571658" algn="l" rtl="0" fontAlgn="base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821502" indent="-535762" algn="l" rtl="0" eaLnBrk="0" fontAlgn="base" hangingPunct="0">
        <a:spcBef>
          <a:spcPts val="844"/>
        </a:spcBef>
        <a:spcAft>
          <a:spcPct val="0"/>
        </a:spcAft>
        <a:buSzPct val="150000"/>
        <a:buFont typeface="Arial" charset="0"/>
        <a:buChar char="•"/>
        <a:defRPr sz="5906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535852" indent="-535762" algn="l" rtl="0" eaLnBrk="0" fontAlgn="base" hangingPunct="0">
        <a:spcBef>
          <a:spcPts val="844"/>
        </a:spcBef>
        <a:spcAft>
          <a:spcPct val="0"/>
        </a:spcAft>
        <a:buSzPct val="100000"/>
        <a:buFont typeface="Lucida Grande" charset="0"/>
        <a:buChar char="‣"/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2071614" indent="-446468" algn="l" rtl="0" eaLnBrk="0" fontAlgn="base" hangingPunct="0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2696670" indent="-446468" algn="l" rtl="0" eaLnBrk="0" fontAlgn="base" hangingPunct="0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3321726" indent="-446468" algn="l" rtl="0" eaLnBrk="0" fontAlgn="base" hangingPunct="0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3964640" indent="-446468" algn="l" rtl="0" fontAlgn="base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4607554" indent="-446468" algn="l" rtl="0" fontAlgn="base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5250470" indent="-446468" algn="l" rtl="0" fontAlgn="base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5893384" indent="-446468" algn="l" rtl="0" fontAlgn="base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1pPr>
      <a:lvl2pPr marL="642914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2pPr>
      <a:lvl3pPr marL="1285830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8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4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8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The previous formulas gave us one frequency component for each bin…"/>
          <p:cNvSpPr txBox="1">
            <a:spLocks noGrp="1"/>
          </p:cNvSpPr>
          <p:nvPr>
            <p:ph type="body" idx="1"/>
          </p:nvPr>
        </p:nvSpPr>
        <p:spPr>
          <a:xfrm>
            <a:off x="1228725" y="2957512"/>
            <a:ext cx="22888575" cy="934776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GB" dirty="0"/>
              <a:t>P</a:t>
            </a:r>
            <a:r>
              <a:rPr dirty="0" err="1"/>
              <a:t>revious</a:t>
            </a:r>
            <a:r>
              <a:rPr dirty="0"/>
              <a:t> formulas gave us </a:t>
            </a:r>
            <a:r>
              <a:rPr dirty="0">
                <a:solidFill>
                  <a:srgbClr val="3D46A6"/>
                </a:solidFill>
              </a:rPr>
              <a:t>one frequency component for each bin</a:t>
            </a:r>
          </a:p>
          <a:p>
            <a:pPr lvl="1"/>
            <a:r>
              <a:rPr dirty="0"/>
              <a:t>FFT of size </a:t>
            </a:r>
            <a:r>
              <a:rPr i="1" dirty="0"/>
              <a:t>N</a:t>
            </a:r>
            <a:r>
              <a:rPr dirty="0"/>
              <a:t> has </a:t>
            </a:r>
            <a:r>
              <a:rPr i="1" dirty="0"/>
              <a:t>N</a:t>
            </a:r>
            <a:r>
              <a:rPr dirty="0"/>
              <a:t>/2+1 unique bins after accounting for symmetry</a:t>
            </a:r>
          </a:p>
          <a:p>
            <a:pPr lvl="1"/>
            <a:r>
              <a:rPr dirty="0"/>
              <a:t>Tells us maximum number of frequency components we can represent</a:t>
            </a:r>
          </a:p>
          <a:p>
            <a:pPr>
              <a:defRPr>
                <a:solidFill>
                  <a:srgbClr val="3D46A6"/>
                </a:solidFill>
              </a:defRPr>
            </a:pPr>
            <a:r>
              <a:rPr lang="en-GB" dirty="0"/>
              <a:t>N time-domain samples ↔︎ N frequency-domain bins</a:t>
            </a:r>
          </a:p>
          <a:p>
            <a:r>
              <a:rPr lang="en-GB" dirty="0"/>
              <a:t>L</a:t>
            </a:r>
            <a:r>
              <a:rPr dirty="0" err="1">
                <a:solidFill>
                  <a:srgbClr val="3D46A6"/>
                </a:solidFill>
              </a:rPr>
              <a:t>arger</a:t>
            </a:r>
            <a:r>
              <a:rPr dirty="0">
                <a:solidFill>
                  <a:srgbClr val="3D46A6"/>
                </a:solidFill>
              </a:rPr>
              <a:t> FFT</a:t>
            </a:r>
            <a:r>
              <a:rPr lang="en-GB" dirty="0">
                <a:solidFill>
                  <a:srgbClr val="3D46A6"/>
                </a:solidFill>
              </a:rPr>
              <a:t> </a:t>
            </a:r>
            <a:r>
              <a:rPr lang="en-GB" dirty="0">
                <a:solidFill>
                  <a:srgbClr val="3D46A6"/>
                </a:solidFill>
                <a:sym typeface="Wingdings" panose="05000000000000000000" pitchFamily="2" charset="2"/>
              </a:rPr>
              <a:t></a:t>
            </a:r>
            <a:r>
              <a:rPr dirty="0">
                <a:solidFill>
                  <a:srgbClr val="3D46A6"/>
                </a:solidFill>
              </a:rPr>
              <a:t> greater frequency resolution</a:t>
            </a:r>
          </a:p>
          <a:p>
            <a:pPr lvl="1"/>
            <a:r>
              <a:rPr dirty="0"/>
              <a:t>Bins spaced more closely together in frequency: 2π</a:t>
            </a:r>
            <a:r>
              <a:rPr i="1" dirty="0"/>
              <a:t>k</a:t>
            </a:r>
            <a:r>
              <a:rPr dirty="0"/>
              <a:t>/</a:t>
            </a:r>
            <a:r>
              <a:rPr i="1" dirty="0"/>
              <a:t>N</a:t>
            </a:r>
          </a:p>
          <a:p>
            <a:pPr lvl="1"/>
            <a:r>
              <a:rPr dirty="0"/>
              <a:t>Easier to resolve two closely-spaced frequency components of signal</a:t>
            </a:r>
          </a:p>
          <a:p>
            <a:r>
              <a:rPr lang="en-GB" dirty="0"/>
              <a:t>Trade off:</a:t>
            </a:r>
          </a:p>
          <a:p>
            <a:pPr lvl="1"/>
            <a:r>
              <a:rPr lang="en-GB" dirty="0"/>
              <a:t>Fundamental mathematical limitations</a:t>
            </a:r>
          </a:p>
          <a:p>
            <a:pPr lvl="1"/>
            <a:r>
              <a:rPr dirty="0"/>
              <a:t>Resolving </a:t>
            </a:r>
            <a:r>
              <a:rPr dirty="0">
                <a:solidFill>
                  <a:srgbClr val="3D46A6"/>
                </a:solidFill>
              </a:rPr>
              <a:t>short transient events</a:t>
            </a:r>
            <a:r>
              <a:rPr dirty="0"/>
              <a:t> within long time window is difficult</a:t>
            </a:r>
          </a:p>
        </p:txBody>
      </p:sp>
      <p:sp>
        <p:nvSpPr>
          <p:cNvPr id="563" name="Choosing an FFT siz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Choosing an FFT size</a:t>
            </a:r>
          </a:p>
        </p:txBody>
      </p:sp>
      <p:sp>
        <p:nvSpPr>
          <p:cNvPr id="564" name="Poor time resolution"/>
          <p:cNvSpPr txBox="1"/>
          <p:nvPr/>
        </p:nvSpPr>
        <p:spPr>
          <a:xfrm>
            <a:off x="4948291" y="8958264"/>
            <a:ext cx="9957855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rPr dirty="0"/>
              <a:t>Poor time resolution</a:t>
            </a:r>
            <a:r>
              <a:rPr lang="en-GB" dirty="0"/>
              <a:t>, long latency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" grpId="1" build="p" bldLvl="5" animBg="1" advAuto="0"/>
      <p:bldP spid="564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How often should we take an FFT?…"/>
          <p:cNvSpPr txBox="1">
            <a:spLocks noGrp="1"/>
          </p:cNvSpPr>
          <p:nvPr>
            <p:ph type="body" idx="1"/>
          </p:nvPr>
        </p:nvSpPr>
        <p:spPr>
          <a:xfrm>
            <a:off x="83127" y="1778000"/>
            <a:ext cx="24034173" cy="10756135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502919" indent="-502919" defTabSz="817244">
              <a:spcBef>
                <a:spcPts val="900"/>
              </a:spcBef>
              <a:defRPr sz="5148"/>
            </a:pPr>
            <a:r>
              <a:rPr dirty="0"/>
              <a:t>How often should we take FFT?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lang="en-GB" dirty="0"/>
              <a:t>If</a:t>
            </a:r>
            <a:r>
              <a:rPr dirty="0"/>
              <a:t> we want to reconstruct signal, </a:t>
            </a:r>
            <a:br>
              <a:rPr dirty="0"/>
            </a:br>
            <a:r>
              <a:rPr dirty="0">
                <a:solidFill>
                  <a:srgbClr val="3D46A6"/>
                </a:solidFill>
              </a:rPr>
              <a:t>hop size</a:t>
            </a:r>
            <a:r>
              <a:rPr dirty="0"/>
              <a:t> H must be no more than </a:t>
            </a:r>
            <a:r>
              <a:rPr dirty="0">
                <a:solidFill>
                  <a:srgbClr val="3D46A6"/>
                </a:solidFill>
              </a:rPr>
              <a:t>FFT size</a:t>
            </a:r>
            <a:r>
              <a:rPr dirty="0"/>
              <a:t> N</a:t>
            </a:r>
          </a:p>
          <a:p>
            <a:pPr marL="502919" indent="-502919" defTabSz="817244">
              <a:spcBef>
                <a:spcPts val="900"/>
              </a:spcBef>
              <a:defRPr sz="5148"/>
            </a:pPr>
            <a:r>
              <a:rPr dirty="0">
                <a:solidFill>
                  <a:srgbClr val="008F00"/>
                </a:solidFill>
              </a:rPr>
              <a:t>Advantages</a:t>
            </a:r>
            <a:r>
              <a:rPr dirty="0"/>
              <a:t> of smaller hop sizes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lang="en-GB" dirty="0"/>
              <a:t>M</a:t>
            </a:r>
            <a:r>
              <a:rPr dirty="0">
                <a:solidFill>
                  <a:srgbClr val="3D46A6"/>
                </a:solidFill>
              </a:rPr>
              <a:t>ore frequent time snapshots</a:t>
            </a:r>
            <a:r>
              <a:rPr dirty="0"/>
              <a:t> of signal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/>
              <a:t>Phase of each bin advances less from one hop to next,</a:t>
            </a:r>
            <a:endParaRPr lang="en-GB" dirty="0"/>
          </a:p>
          <a:p>
            <a:pPr marL="628650" lvl="1" indent="0" defTabSz="817244">
              <a:spcBef>
                <a:spcPts val="900"/>
              </a:spcBef>
              <a:buNone/>
              <a:defRPr sz="4356"/>
            </a:pPr>
            <a:r>
              <a:rPr lang="en-GB" dirty="0"/>
              <a:t>   </a:t>
            </a:r>
            <a:r>
              <a:rPr dirty="0"/>
              <a:t> </a:t>
            </a:r>
            <a:r>
              <a:rPr dirty="0">
                <a:solidFill>
                  <a:srgbClr val="3D46A6"/>
                </a:solidFill>
              </a:rPr>
              <a:t>improving frequency estimation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/>
              <a:t>Some window</a:t>
            </a:r>
            <a:r>
              <a:rPr lang="en-GB" dirty="0"/>
              <a:t> types</a:t>
            </a:r>
            <a:r>
              <a:rPr dirty="0"/>
              <a:t> need hop size N/2, N/3</a:t>
            </a:r>
            <a:br>
              <a:rPr dirty="0"/>
            </a:br>
            <a:r>
              <a:rPr dirty="0"/>
              <a:t>or even less to </a:t>
            </a:r>
            <a:r>
              <a:rPr dirty="0">
                <a:solidFill>
                  <a:srgbClr val="3D46A6"/>
                </a:solidFill>
              </a:rPr>
              <a:t>reconstruct</a:t>
            </a:r>
            <a:r>
              <a:rPr dirty="0"/>
              <a:t> signal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>
                <a:solidFill>
                  <a:srgbClr val="3D46A6"/>
                </a:solidFill>
              </a:rPr>
              <a:t>Lower latency</a:t>
            </a:r>
            <a:r>
              <a:rPr dirty="0"/>
              <a:t> for phase vocoder effects</a:t>
            </a:r>
          </a:p>
          <a:p>
            <a:pPr marL="502919" indent="-502919" defTabSz="817244">
              <a:spcBef>
                <a:spcPts val="900"/>
              </a:spcBef>
              <a:defRPr sz="5148"/>
            </a:pPr>
            <a:r>
              <a:rPr dirty="0">
                <a:solidFill>
                  <a:srgbClr val="941100"/>
                </a:solidFill>
              </a:rPr>
              <a:t>Disadvantages</a:t>
            </a:r>
            <a:r>
              <a:rPr dirty="0"/>
              <a:t> of smaller hop sizes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/>
              <a:t>More </a:t>
            </a:r>
            <a:r>
              <a:rPr dirty="0">
                <a:solidFill>
                  <a:srgbClr val="3D46A6"/>
                </a:solidFill>
              </a:rPr>
              <a:t>computationally expensive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/>
              <a:t>Hop sizes that </a:t>
            </a:r>
            <a:r>
              <a:rPr dirty="0">
                <a:solidFill>
                  <a:srgbClr val="3D46A6"/>
                </a:solidFill>
              </a:rPr>
              <a:t>aren’t integer division</a:t>
            </a:r>
            <a:r>
              <a:rPr dirty="0"/>
              <a:t> of FFT </a:t>
            </a:r>
            <a:br>
              <a:rPr dirty="0"/>
            </a:br>
            <a:r>
              <a:rPr dirty="0"/>
              <a:t>size can lead to </a:t>
            </a:r>
            <a:r>
              <a:rPr lang="en-GB" dirty="0"/>
              <a:t>reconstruction a</a:t>
            </a:r>
            <a:r>
              <a:rPr dirty="0"/>
              <a:t>rt</a:t>
            </a:r>
            <a:r>
              <a:rPr lang="en-GB" dirty="0" err="1"/>
              <a:t>i</a:t>
            </a:r>
            <a:r>
              <a:rPr dirty="0"/>
              <a:t>facts </a:t>
            </a:r>
          </a:p>
        </p:txBody>
      </p:sp>
      <p:sp>
        <p:nvSpPr>
          <p:cNvPr id="568" name="Choosing a hop siz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Choosing a hop size</a:t>
            </a:r>
          </a:p>
        </p:txBody>
      </p:sp>
      <p:pic>
        <p:nvPicPr>
          <p:cNvPr id="569" name="Screenshot 2020-11-13 at 23.26.39.png" descr="Screenshot 2020-11-13 at 23.26.39.png"/>
          <p:cNvPicPr>
            <a:picLocks noChangeAspect="1"/>
          </p:cNvPicPr>
          <p:nvPr/>
        </p:nvPicPr>
        <p:blipFill>
          <a:blip r:embed="rId3"/>
          <a:srcRect l="16316" r="26427"/>
          <a:stretch>
            <a:fillRect/>
          </a:stretch>
        </p:blipFill>
        <p:spPr>
          <a:xfrm>
            <a:off x="14765077" y="1986356"/>
            <a:ext cx="8689579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0" name="Screenshot 2020-11-13 at 23.26.39.png" descr="Screenshot 2020-11-13 at 23.26.39.png"/>
          <p:cNvPicPr>
            <a:picLocks noChangeAspect="1"/>
          </p:cNvPicPr>
          <p:nvPr/>
        </p:nvPicPr>
        <p:blipFill>
          <a:blip r:embed="rId3"/>
          <a:srcRect l="16316" r="71148"/>
          <a:stretch>
            <a:fillRect/>
          </a:stretch>
        </p:blipFill>
        <p:spPr>
          <a:xfrm>
            <a:off x="14765077" y="3179869"/>
            <a:ext cx="1902520" cy="11049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573" name="Group"/>
          <p:cNvGrpSpPr/>
          <p:nvPr/>
        </p:nvGrpSpPr>
        <p:grpSpPr>
          <a:xfrm>
            <a:off x="16675100" y="3179869"/>
            <a:ext cx="3818276" cy="1104901"/>
            <a:chOff x="0" y="0"/>
            <a:chExt cx="3818275" cy="1104900"/>
          </a:xfrm>
        </p:grpSpPr>
        <p:pic>
          <p:nvPicPr>
            <p:cNvPr id="571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41612" r="45833"/>
            <a:stretch>
              <a:fillRect/>
            </a:stretch>
          </p:blipFill>
          <p:spPr>
            <a:xfrm>
              <a:off x="1913054" y="0"/>
              <a:ext cx="1905222" cy="110490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72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8812" r="58603"/>
            <a:stretch>
              <a:fillRect/>
            </a:stretch>
          </p:blipFill>
          <p:spPr>
            <a:xfrm>
              <a:off x="0" y="0"/>
              <a:ext cx="1909732" cy="110490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</p:grpSp>
      <p:grpSp>
        <p:nvGrpSpPr>
          <p:cNvPr id="578" name="Group"/>
          <p:cNvGrpSpPr/>
          <p:nvPr/>
        </p:nvGrpSpPr>
        <p:grpSpPr>
          <a:xfrm>
            <a:off x="15722600" y="4347983"/>
            <a:ext cx="4770776" cy="4622539"/>
            <a:chOff x="0" y="0"/>
            <a:chExt cx="4770775" cy="4622538"/>
          </a:xfrm>
        </p:grpSpPr>
        <p:pic>
          <p:nvPicPr>
            <p:cNvPr id="574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2556" r="64889"/>
            <a:stretch>
              <a:fillRect/>
            </a:stretch>
          </p:blipFill>
          <p:spPr>
            <a:xfrm>
              <a:off x="0" y="-1"/>
              <a:ext cx="1905334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75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8812" r="58603"/>
            <a:stretch>
              <a:fillRect/>
            </a:stretch>
          </p:blipFill>
          <p:spPr>
            <a:xfrm>
              <a:off x="952500" y="1167516"/>
              <a:ext cx="1909732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76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35079" r="52385"/>
            <a:stretch>
              <a:fillRect/>
            </a:stretch>
          </p:blipFill>
          <p:spPr>
            <a:xfrm>
              <a:off x="1903666" y="2342577"/>
              <a:ext cx="1902343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77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41612" r="45833"/>
            <a:stretch>
              <a:fillRect/>
            </a:stretch>
          </p:blipFill>
          <p:spPr>
            <a:xfrm>
              <a:off x="2865554" y="3517638"/>
              <a:ext cx="1905222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</p:grpSp>
      <p:grpSp>
        <p:nvGrpSpPr>
          <p:cNvPr id="586" name="Group"/>
          <p:cNvGrpSpPr/>
          <p:nvPr/>
        </p:nvGrpSpPr>
        <p:grpSpPr>
          <a:xfrm>
            <a:off x="15252757" y="4347983"/>
            <a:ext cx="4749646" cy="8109115"/>
            <a:chOff x="0" y="0"/>
            <a:chExt cx="4749644" cy="8109114"/>
          </a:xfrm>
        </p:grpSpPr>
        <p:pic>
          <p:nvPicPr>
            <p:cNvPr id="579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19460" r="67930"/>
            <a:stretch>
              <a:fillRect/>
            </a:stretch>
          </p:blipFill>
          <p:spPr>
            <a:xfrm>
              <a:off x="0" y="0"/>
              <a:ext cx="1913658" cy="110490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0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2556" r="64889"/>
            <a:stretch>
              <a:fillRect/>
            </a:stretch>
          </p:blipFill>
          <p:spPr>
            <a:xfrm>
              <a:off x="469841" y="1167516"/>
              <a:ext cx="1905335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1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5674" r="61795"/>
            <a:stretch>
              <a:fillRect/>
            </a:stretch>
          </p:blipFill>
          <p:spPr>
            <a:xfrm>
              <a:off x="943071" y="2335630"/>
              <a:ext cx="1901621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2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8812" r="58603"/>
            <a:stretch>
              <a:fillRect/>
            </a:stretch>
          </p:blipFill>
          <p:spPr>
            <a:xfrm>
              <a:off x="1422342" y="3517638"/>
              <a:ext cx="1909733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3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31875" r="55577"/>
            <a:stretch>
              <a:fillRect/>
            </a:stretch>
          </p:blipFill>
          <p:spPr>
            <a:xfrm>
              <a:off x="1887187" y="4678032"/>
              <a:ext cx="1904164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4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35079" r="52385"/>
            <a:stretch>
              <a:fillRect/>
            </a:stretch>
          </p:blipFill>
          <p:spPr>
            <a:xfrm>
              <a:off x="2373509" y="5838427"/>
              <a:ext cx="1902343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5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38163" r="49263"/>
            <a:stretch>
              <a:fillRect/>
            </a:stretch>
          </p:blipFill>
          <p:spPr>
            <a:xfrm>
              <a:off x="2841449" y="7004214"/>
              <a:ext cx="1908196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</p:grpSp>
      <p:sp>
        <p:nvSpPr>
          <p:cNvPr id="587" name="H = N"/>
          <p:cNvSpPr txBox="1"/>
          <p:nvPr/>
        </p:nvSpPr>
        <p:spPr>
          <a:xfrm>
            <a:off x="21058206" y="3309409"/>
            <a:ext cx="1765301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/>
            </a:lvl1pPr>
          </a:lstStyle>
          <a:p>
            <a:r>
              <a:t>H = N</a:t>
            </a:r>
          </a:p>
        </p:txBody>
      </p:sp>
      <p:sp>
        <p:nvSpPr>
          <p:cNvPr id="588" name="H = N/2"/>
          <p:cNvSpPr txBox="1"/>
          <p:nvPr/>
        </p:nvSpPr>
        <p:spPr>
          <a:xfrm>
            <a:off x="21062267" y="3309409"/>
            <a:ext cx="232981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/>
            </a:lvl1pPr>
          </a:lstStyle>
          <a:p>
            <a:r>
              <a:t>H = N/2</a:t>
            </a:r>
          </a:p>
        </p:txBody>
      </p:sp>
      <p:sp>
        <p:nvSpPr>
          <p:cNvPr id="589" name="H = N/4"/>
          <p:cNvSpPr txBox="1"/>
          <p:nvPr/>
        </p:nvSpPr>
        <p:spPr>
          <a:xfrm>
            <a:off x="21062267" y="3309409"/>
            <a:ext cx="232981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/>
            </a:lvl1pPr>
          </a:lstStyle>
          <a:p>
            <a:r>
              <a:t>H = N/4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3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30"/>
                            </p:stCondLst>
                            <p:childTnLst>
                              <p:par>
                                <p:cTn id="20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6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5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1" build="p" animBg="1" advAuto="0"/>
      <p:bldP spid="570" grpId="3" animBg="1" advAuto="0"/>
      <p:bldP spid="573" grpId="4" animBg="1" advAuto="0"/>
      <p:bldP spid="573" grpId="5" animBg="1" advAuto="0"/>
      <p:bldP spid="578" grpId="8" animBg="1" advAuto="0"/>
      <p:bldP spid="578" grpId="10" animBg="1" advAuto="0"/>
      <p:bldP spid="586" grpId="12" animBg="1" advAuto="0"/>
      <p:bldP spid="587" grpId="2" animBg="1" advAuto="0"/>
      <p:bldP spid="587" grpId="6" animBg="1" advAuto="0"/>
      <p:bldP spid="588" grpId="7" animBg="1" advAuto="0"/>
      <p:bldP spid="588" grpId="9" animBg="1" advAuto="0"/>
      <p:bldP spid="589" grpId="1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Windowing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8559" y="5563904"/>
            <a:ext cx="16850320" cy="58757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6328" y="5563904"/>
            <a:ext cx="16841390" cy="5786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6328" y="5563904"/>
            <a:ext cx="16841390" cy="5786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6328" y="5563904"/>
            <a:ext cx="16841390" cy="5786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16328" y="5563904"/>
            <a:ext cx="16841390" cy="5786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16328" y="5665443"/>
            <a:ext cx="16841390" cy="56703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16328" y="5665443"/>
            <a:ext cx="16841390" cy="56703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50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357176" indent="0" eaLnBrk="1" hangingPunct="1">
              <a:buNone/>
            </a:pPr>
            <a:r>
              <a:rPr lang="en-US" sz="6000" dirty="0"/>
              <a:t>Want instantaneous snapshot of frequency content</a:t>
            </a:r>
          </a:p>
          <a:p>
            <a:pPr marL="892936" eaLnBrk="1" hangingPunct="1"/>
            <a:r>
              <a:rPr lang="en-US" sz="4400" dirty="0"/>
              <a:t>Look at short slice of input signal</a:t>
            </a:r>
          </a:p>
          <a:p>
            <a:pPr marL="1607286" lvl="1" eaLnBrk="1" hangingPunct="1"/>
            <a:r>
              <a:rPr lang="en-US" sz="4000" dirty="0"/>
              <a:t>Multiply by </a:t>
            </a:r>
            <a:r>
              <a:rPr lang="en-US" sz="4000" dirty="0">
                <a:solidFill>
                  <a:srgbClr val="0000FF"/>
                </a:solidFill>
              </a:rPr>
              <a:t>nonzero function for fixed length M </a:t>
            </a:r>
            <a:r>
              <a:rPr lang="en-US" sz="4000" i="1" dirty="0"/>
              <a:t>before</a:t>
            </a:r>
            <a:r>
              <a:rPr lang="en-US" sz="4000" dirty="0"/>
              <a:t> taking DFT</a:t>
            </a:r>
          </a:p>
          <a:p>
            <a:pPr marL="1607286" lvl="1" eaLnBrk="1" hangingPunct="1"/>
            <a:r>
              <a:rPr lang="en-GB" sz="4000" dirty="0"/>
              <a:t>segments can have discontinuities at edges (assuming 0 outside the window)</a:t>
            </a:r>
          </a:p>
          <a:p>
            <a:pPr marL="1607286" lvl="1" eaLnBrk="1" hangingPunct="1"/>
            <a:r>
              <a:rPr lang="en-GB" sz="4000" dirty="0"/>
              <a:t>use window function to taper edges</a:t>
            </a:r>
          </a:p>
          <a:p>
            <a:pPr marL="1607286" lvl="1" eaLnBrk="1" hangingPunct="1"/>
            <a:endParaRPr lang="en-US" sz="4000" dirty="0"/>
          </a:p>
          <a:p>
            <a:pPr marL="1607286" lvl="1" eaLnBrk="1" hangingPunct="1"/>
            <a:endParaRPr lang="en-US" sz="4000" dirty="0"/>
          </a:p>
          <a:p>
            <a:pPr marL="1607286" lvl="1" eaLnBrk="1" hangingPunct="1"/>
            <a:endParaRPr lang="en-US" sz="4000" dirty="0"/>
          </a:p>
          <a:p>
            <a:pPr marL="1607286" lvl="1" eaLnBrk="1" hangingPunct="1"/>
            <a:endParaRPr lang="en-US" sz="4000" dirty="0"/>
          </a:p>
          <a:p>
            <a:pPr marL="1607286" lvl="1" eaLnBrk="1" hangingPunct="1"/>
            <a:endParaRPr lang="en-US" sz="4000" dirty="0"/>
          </a:p>
          <a:p>
            <a:pPr marL="1607286" lvl="1" eaLnBrk="1" hangingPunct="1"/>
            <a:endParaRPr lang="en-US" sz="4000" dirty="0"/>
          </a:p>
          <a:p>
            <a:pPr marL="1607286" lvl="1" eaLnBrk="1" hangingPunct="1"/>
            <a:endParaRPr lang="en-US" sz="4000" dirty="0"/>
          </a:p>
          <a:p>
            <a:pPr marL="1607286" lvl="1" eaLnBrk="1" hangingPunct="1"/>
            <a:endParaRPr lang="en-US" sz="4000" dirty="0"/>
          </a:p>
          <a:p>
            <a:pPr marL="1607286" lvl="1" eaLnBrk="1" hangingPunct="1"/>
            <a:r>
              <a:rPr lang="en-US" sz="4000" dirty="0"/>
              <a:t>Can reconstruct windowed signal from DFT length N as long as </a:t>
            </a:r>
            <a:r>
              <a:rPr lang="en-US" sz="4000" dirty="0">
                <a:solidFill>
                  <a:srgbClr val="0000FF"/>
                </a:solidFill>
              </a:rPr>
              <a:t>N ≥ M</a:t>
            </a:r>
            <a:endParaRPr lang="en-US" sz="4782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roup"/>
          <p:cNvGrpSpPr/>
          <p:nvPr/>
        </p:nvGrpSpPr>
        <p:grpSpPr>
          <a:xfrm>
            <a:off x="13748997" y="7509110"/>
            <a:ext cx="8605882" cy="2540001"/>
            <a:chOff x="0" y="0"/>
            <a:chExt cx="8605880" cy="2540000"/>
          </a:xfrm>
        </p:grpSpPr>
        <p:pic>
          <p:nvPicPr>
            <p:cNvPr id="624" name="Image" descr="Image"/>
            <p:cNvPicPr>
              <a:picLocks noChangeAspect="1"/>
            </p:cNvPicPr>
            <p:nvPr/>
          </p:nvPicPr>
          <p:blipFill>
            <a:blip r:embed="rId2"/>
            <a:srcRect r="1" b="10280"/>
            <a:stretch>
              <a:fillRect/>
            </a:stretch>
          </p:blipFill>
          <p:spPr>
            <a:xfrm>
              <a:off x="22733" y="199101"/>
              <a:ext cx="8217695" cy="2141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798"/>
                  </a:lnTo>
                  <a:lnTo>
                    <a:pt x="0" y="21600"/>
                  </a:lnTo>
                  <a:lnTo>
                    <a:pt x="250" y="21596"/>
                  </a:lnTo>
                  <a:cubicBezTo>
                    <a:pt x="566" y="21591"/>
                    <a:pt x="1153" y="21115"/>
                    <a:pt x="1648" y="20463"/>
                  </a:cubicBezTo>
                  <a:cubicBezTo>
                    <a:pt x="2609" y="19200"/>
                    <a:pt x="3537" y="16964"/>
                    <a:pt x="5415" y="11382"/>
                  </a:cubicBezTo>
                  <a:cubicBezTo>
                    <a:pt x="7540" y="5069"/>
                    <a:pt x="8445" y="2951"/>
                    <a:pt x="9571" y="1669"/>
                  </a:cubicBezTo>
                  <a:cubicBezTo>
                    <a:pt x="10320" y="816"/>
                    <a:pt x="11280" y="816"/>
                    <a:pt x="12029" y="1669"/>
                  </a:cubicBezTo>
                  <a:cubicBezTo>
                    <a:pt x="13155" y="2951"/>
                    <a:pt x="14061" y="5069"/>
                    <a:pt x="16186" y="11382"/>
                  </a:cubicBezTo>
                  <a:cubicBezTo>
                    <a:pt x="18064" y="16964"/>
                    <a:pt x="18991" y="19200"/>
                    <a:pt x="19952" y="20463"/>
                  </a:cubicBezTo>
                  <a:cubicBezTo>
                    <a:pt x="20447" y="21115"/>
                    <a:pt x="21034" y="21591"/>
                    <a:pt x="21350" y="21596"/>
                  </a:cubicBezTo>
                  <a:lnTo>
                    <a:pt x="21600" y="21600"/>
                  </a:lnTo>
                  <a:lnTo>
                    <a:pt x="21600" y="10798"/>
                  </a:lnTo>
                  <a:lnTo>
                    <a:pt x="21600" y="0"/>
                  </a:lnTo>
                  <a:lnTo>
                    <a:pt x="108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625" name="Line"/>
            <p:cNvSpPr/>
            <p:nvPr/>
          </p:nvSpPr>
          <p:spPr>
            <a:xfrm flipV="1">
              <a:off x="14470" y="0"/>
              <a:ext cx="1" cy="25400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26" name="Line"/>
            <p:cNvSpPr/>
            <p:nvPr/>
          </p:nvSpPr>
          <p:spPr>
            <a:xfrm>
              <a:off x="0" y="2525529"/>
              <a:ext cx="860588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628" name="Types of window fun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W</a:t>
            </a:r>
            <a:r>
              <a:rPr dirty="0" err="1"/>
              <a:t>indow</a:t>
            </a:r>
            <a:r>
              <a:rPr dirty="0"/>
              <a:t> </a:t>
            </a:r>
            <a:r>
              <a:rPr lang="en-GB" dirty="0"/>
              <a:t>functions</a:t>
            </a:r>
            <a:endParaRPr dirty="0"/>
          </a:p>
        </p:txBody>
      </p:sp>
      <p:pic>
        <p:nvPicPr>
          <p:cNvPr id="62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044" y="6566077"/>
            <a:ext cx="6438901" cy="128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3637" y="6494917"/>
            <a:ext cx="6273801" cy="128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7687" y="2317074"/>
            <a:ext cx="4965701" cy="13081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35" name="Group"/>
          <p:cNvGrpSpPr/>
          <p:nvPr/>
        </p:nvGrpSpPr>
        <p:grpSpPr>
          <a:xfrm>
            <a:off x="1198068" y="7552489"/>
            <a:ext cx="8596852" cy="2540076"/>
            <a:chOff x="0" y="0"/>
            <a:chExt cx="8596850" cy="2540074"/>
          </a:xfrm>
        </p:grpSpPr>
        <p:pic>
          <p:nvPicPr>
            <p:cNvPr id="632" name="Image" descr="Image"/>
            <p:cNvPicPr>
              <a:picLocks noChangeAspect="1"/>
            </p:cNvPicPr>
            <p:nvPr/>
          </p:nvPicPr>
          <p:blipFill>
            <a:blip r:embed="rId6"/>
            <a:srcRect t="1868" r="2" b="1677"/>
            <a:stretch>
              <a:fillRect/>
            </a:stretch>
          </p:blipFill>
          <p:spPr>
            <a:xfrm>
              <a:off x="816" y="239787"/>
              <a:ext cx="8208963" cy="2300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extrusionOk="0">
                  <a:moveTo>
                    <a:pt x="10800" y="0"/>
                  </a:moveTo>
                  <a:cubicBezTo>
                    <a:pt x="9373" y="0"/>
                    <a:pt x="8086" y="2263"/>
                    <a:pt x="6041" y="8368"/>
                  </a:cubicBezTo>
                  <a:cubicBezTo>
                    <a:pt x="3989" y="14496"/>
                    <a:pt x="3715" y="15283"/>
                    <a:pt x="3149" y="16658"/>
                  </a:cubicBezTo>
                  <a:cubicBezTo>
                    <a:pt x="2109" y="19179"/>
                    <a:pt x="1226" y="20504"/>
                    <a:pt x="405" y="20775"/>
                  </a:cubicBezTo>
                  <a:cubicBezTo>
                    <a:pt x="30" y="20898"/>
                    <a:pt x="0" y="20946"/>
                    <a:pt x="0" y="21402"/>
                  </a:cubicBezTo>
                  <a:lnTo>
                    <a:pt x="0" y="21517"/>
                  </a:lnTo>
                  <a:lnTo>
                    <a:pt x="368" y="21372"/>
                  </a:lnTo>
                  <a:cubicBezTo>
                    <a:pt x="1725" y="20848"/>
                    <a:pt x="2872" y="18658"/>
                    <a:pt x="4803" y="12897"/>
                  </a:cubicBezTo>
                  <a:cubicBezTo>
                    <a:pt x="5162" y="11825"/>
                    <a:pt x="5805" y="9906"/>
                    <a:pt x="6230" y="8635"/>
                  </a:cubicBezTo>
                  <a:cubicBezTo>
                    <a:pt x="8003" y="3339"/>
                    <a:pt x="9095" y="1195"/>
                    <a:pt x="10314" y="620"/>
                  </a:cubicBezTo>
                  <a:cubicBezTo>
                    <a:pt x="11807" y="-83"/>
                    <a:pt x="13182" y="2099"/>
                    <a:pt x="15371" y="8635"/>
                  </a:cubicBezTo>
                  <a:cubicBezTo>
                    <a:pt x="15796" y="9906"/>
                    <a:pt x="16438" y="11825"/>
                    <a:pt x="16797" y="12897"/>
                  </a:cubicBezTo>
                  <a:cubicBezTo>
                    <a:pt x="18728" y="18658"/>
                    <a:pt x="19876" y="20848"/>
                    <a:pt x="21233" y="21372"/>
                  </a:cubicBezTo>
                  <a:lnTo>
                    <a:pt x="21600" y="21517"/>
                  </a:lnTo>
                  <a:lnTo>
                    <a:pt x="21600" y="21402"/>
                  </a:lnTo>
                  <a:cubicBezTo>
                    <a:pt x="21600" y="20946"/>
                    <a:pt x="21571" y="20898"/>
                    <a:pt x="21196" y="20775"/>
                  </a:cubicBezTo>
                  <a:cubicBezTo>
                    <a:pt x="20375" y="20504"/>
                    <a:pt x="19492" y="19179"/>
                    <a:pt x="18453" y="16658"/>
                  </a:cubicBezTo>
                  <a:cubicBezTo>
                    <a:pt x="17886" y="15283"/>
                    <a:pt x="17611" y="14496"/>
                    <a:pt x="15559" y="8368"/>
                  </a:cubicBezTo>
                  <a:cubicBezTo>
                    <a:pt x="13514" y="2263"/>
                    <a:pt x="12227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633" name="Line"/>
            <p:cNvSpPr/>
            <p:nvPr/>
          </p:nvSpPr>
          <p:spPr>
            <a:xfrm flipV="1">
              <a:off x="14455" y="0"/>
              <a:ext cx="1" cy="2537335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34" name="Line"/>
            <p:cNvSpPr/>
            <p:nvPr/>
          </p:nvSpPr>
          <p:spPr>
            <a:xfrm>
              <a:off x="0" y="2522879"/>
              <a:ext cx="859685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639" name="Group"/>
          <p:cNvGrpSpPr/>
          <p:nvPr/>
        </p:nvGrpSpPr>
        <p:grpSpPr>
          <a:xfrm>
            <a:off x="13797438" y="3263616"/>
            <a:ext cx="8605882" cy="2540001"/>
            <a:chOff x="0" y="0"/>
            <a:chExt cx="8605880" cy="2540000"/>
          </a:xfrm>
        </p:grpSpPr>
        <p:sp>
          <p:nvSpPr>
            <p:cNvPr id="636" name="Line"/>
            <p:cNvSpPr/>
            <p:nvPr/>
          </p:nvSpPr>
          <p:spPr>
            <a:xfrm flipV="1">
              <a:off x="14470" y="0"/>
              <a:ext cx="1" cy="25400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37" name="Line"/>
            <p:cNvSpPr/>
            <p:nvPr/>
          </p:nvSpPr>
          <p:spPr>
            <a:xfrm>
              <a:off x="0" y="2525529"/>
              <a:ext cx="860588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638" name="Image" descr="Image"/>
            <p:cNvPicPr>
              <a:picLocks noChangeAspect="1"/>
            </p:cNvPicPr>
            <p:nvPr/>
          </p:nvPicPr>
          <p:blipFill>
            <a:blip r:embed="rId7"/>
            <a:srcRect l="164" t="1868" r="165" b="2809"/>
            <a:stretch>
              <a:fillRect/>
            </a:stretch>
          </p:blipFill>
          <p:spPr>
            <a:xfrm>
              <a:off x="52362" y="231305"/>
              <a:ext cx="8190708" cy="2275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759" y="0"/>
                    <a:pt x="8327" y="4718"/>
                    <a:pt x="5395" y="10484"/>
                  </a:cubicBezTo>
                  <a:cubicBezTo>
                    <a:pt x="2464" y="16249"/>
                    <a:pt x="42" y="20967"/>
                    <a:pt x="15" y="20967"/>
                  </a:cubicBezTo>
                  <a:cubicBezTo>
                    <a:pt x="10" y="20967"/>
                    <a:pt x="5" y="20983"/>
                    <a:pt x="0" y="21001"/>
                  </a:cubicBezTo>
                  <a:cubicBezTo>
                    <a:pt x="8" y="21394"/>
                    <a:pt x="17" y="21600"/>
                    <a:pt x="27" y="21600"/>
                  </a:cubicBezTo>
                  <a:cubicBezTo>
                    <a:pt x="75" y="21600"/>
                    <a:pt x="5759" y="10493"/>
                    <a:pt x="10382" y="1364"/>
                  </a:cubicBezTo>
                  <a:lnTo>
                    <a:pt x="10793" y="550"/>
                  </a:lnTo>
                  <a:lnTo>
                    <a:pt x="11181" y="1300"/>
                  </a:lnTo>
                  <a:cubicBezTo>
                    <a:pt x="11394" y="1711"/>
                    <a:pt x="13805" y="6448"/>
                    <a:pt x="16540" y="11825"/>
                  </a:cubicBezTo>
                  <a:cubicBezTo>
                    <a:pt x="19274" y="17202"/>
                    <a:pt x="21540" y="21600"/>
                    <a:pt x="21574" y="21600"/>
                  </a:cubicBezTo>
                  <a:cubicBezTo>
                    <a:pt x="21584" y="21600"/>
                    <a:pt x="21592" y="21394"/>
                    <a:pt x="21600" y="21001"/>
                  </a:cubicBezTo>
                  <a:cubicBezTo>
                    <a:pt x="21595" y="20983"/>
                    <a:pt x="21590" y="20967"/>
                    <a:pt x="21585" y="20967"/>
                  </a:cubicBezTo>
                  <a:cubicBezTo>
                    <a:pt x="21558" y="20967"/>
                    <a:pt x="19136" y="16249"/>
                    <a:pt x="16205" y="10484"/>
                  </a:cubicBezTo>
                  <a:cubicBezTo>
                    <a:pt x="13273" y="4718"/>
                    <a:pt x="10841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643" name="Group"/>
          <p:cNvGrpSpPr/>
          <p:nvPr/>
        </p:nvGrpSpPr>
        <p:grpSpPr>
          <a:xfrm>
            <a:off x="1221788" y="3263616"/>
            <a:ext cx="9110350" cy="2540001"/>
            <a:chOff x="0" y="0"/>
            <a:chExt cx="9110348" cy="2540000"/>
          </a:xfrm>
        </p:grpSpPr>
        <p:sp>
          <p:nvSpPr>
            <p:cNvPr id="640" name="Line"/>
            <p:cNvSpPr/>
            <p:nvPr/>
          </p:nvSpPr>
          <p:spPr>
            <a:xfrm flipV="1">
              <a:off x="15319" y="0"/>
              <a:ext cx="1" cy="25400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41" name="Line"/>
            <p:cNvSpPr/>
            <p:nvPr/>
          </p:nvSpPr>
          <p:spPr>
            <a:xfrm>
              <a:off x="0" y="2525529"/>
              <a:ext cx="9110349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42" name="Line"/>
            <p:cNvSpPr/>
            <p:nvPr/>
          </p:nvSpPr>
          <p:spPr>
            <a:xfrm>
              <a:off x="26418" y="298189"/>
              <a:ext cx="8583086" cy="1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644" name="Rectangular"/>
          <p:cNvSpPr txBox="1"/>
          <p:nvPr/>
        </p:nvSpPr>
        <p:spPr>
          <a:xfrm>
            <a:off x="3476647" y="1514695"/>
            <a:ext cx="3673196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Rectangular</a:t>
            </a:r>
          </a:p>
        </p:txBody>
      </p:sp>
      <p:sp>
        <p:nvSpPr>
          <p:cNvPr id="646" name="Triangular (Bartlett)"/>
          <p:cNvSpPr txBox="1"/>
          <p:nvPr/>
        </p:nvSpPr>
        <p:spPr>
          <a:xfrm>
            <a:off x="15337396" y="1514695"/>
            <a:ext cx="5666283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Triangular (Bartlett)</a:t>
            </a:r>
          </a:p>
        </p:txBody>
      </p:sp>
      <p:sp>
        <p:nvSpPr>
          <p:cNvPr id="647" name="Hann"/>
          <p:cNvSpPr txBox="1"/>
          <p:nvPr/>
        </p:nvSpPr>
        <p:spPr>
          <a:xfrm>
            <a:off x="4473190" y="5792351"/>
            <a:ext cx="1680110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rPr dirty="0"/>
              <a:t>Hann</a:t>
            </a:r>
          </a:p>
        </p:txBody>
      </p:sp>
      <p:sp>
        <p:nvSpPr>
          <p:cNvPr id="648" name="Hamming"/>
          <p:cNvSpPr txBox="1"/>
          <p:nvPr/>
        </p:nvSpPr>
        <p:spPr>
          <a:xfrm>
            <a:off x="16569315" y="5705591"/>
            <a:ext cx="2965247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Hamming</a:t>
            </a:r>
          </a:p>
        </p:txBody>
      </p:sp>
      <p:grpSp>
        <p:nvGrpSpPr>
          <p:cNvPr id="652" name="Group"/>
          <p:cNvGrpSpPr/>
          <p:nvPr/>
        </p:nvGrpSpPr>
        <p:grpSpPr>
          <a:xfrm>
            <a:off x="2977980" y="2537254"/>
            <a:ext cx="5597966" cy="696977"/>
            <a:chOff x="0" y="0"/>
            <a:chExt cx="5597965" cy="696976"/>
          </a:xfrm>
        </p:grpSpPr>
        <p:pic>
          <p:nvPicPr>
            <p:cNvPr id="649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81071"/>
              <a:ext cx="1930400" cy="546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50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34165" y="179310"/>
              <a:ext cx="2463801" cy="444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1" name="for"/>
            <p:cNvSpPr txBox="1"/>
            <p:nvPr/>
          </p:nvSpPr>
          <p:spPr>
            <a:xfrm>
              <a:off x="2262876" y="-1"/>
              <a:ext cx="725425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/>
              </a:lvl1pPr>
            </a:lstStyle>
            <a:p>
              <a:r>
                <a:t>for</a:t>
              </a:r>
            </a:p>
          </p:txBody>
        </p:sp>
      </p:grpSp>
      <p:sp>
        <p:nvSpPr>
          <p:cNvPr id="17" name="It is most efficient to pre-calculate the window when the program starts…">
            <a:extLst>
              <a:ext uri="{FF2B5EF4-FFF2-40B4-BE49-F238E27FC236}">
                <a16:creationId xmlns:a16="http://schemas.microsoft.com/office/drawing/2014/main" id="{E63CAC7C-762D-97DF-F40D-C72E27D1492A}"/>
              </a:ext>
            </a:extLst>
          </p:cNvPr>
          <p:cNvSpPr txBox="1">
            <a:spLocks/>
          </p:cNvSpPr>
          <p:nvPr/>
        </p:nvSpPr>
        <p:spPr>
          <a:xfrm>
            <a:off x="0" y="10520175"/>
            <a:ext cx="17709896" cy="3482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507999" marR="0" indent="-507999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190625" marR="0" indent="-555625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Tx/>
              <a:buChar char="‣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746250" marR="0" indent="-476250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381250" marR="0" indent="-476250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Tx/>
              <a:buChar char="-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16250" marR="0" indent="-476250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Tx/>
              <a:buChar char="-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GB" sz="4000" dirty="0">
                <a:solidFill>
                  <a:srgbClr val="3D46A6"/>
                </a:solidFill>
              </a:rPr>
              <a:t>Pre-calculate window</a:t>
            </a:r>
            <a:r>
              <a:rPr lang="en-GB" sz="4000" dirty="0"/>
              <a:t> at program start</a:t>
            </a:r>
          </a:p>
          <a:p>
            <a:pPr lvl="1" hangingPunct="1"/>
            <a:endParaRPr lang="en-GB" sz="2400" dirty="0"/>
          </a:p>
          <a:p>
            <a:pPr lvl="2" hangingPunct="1"/>
            <a:endParaRPr lang="en-GB" sz="2400" dirty="0"/>
          </a:p>
          <a:p>
            <a:pPr lvl="2" hangingPunct="1"/>
            <a:endParaRPr lang="en-GB" sz="2400" dirty="0"/>
          </a:p>
          <a:p>
            <a:pPr hangingPunct="1"/>
            <a:r>
              <a:rPr lang="en-GB" sz="4000" dirty="0"/>
              <a:t>Multiply signal frame by window buffer</a:t>
            </a:r>
          </a:p>
        </p:txBody>
      </p:sp>
      <p:sp>
        <p:nvSpPr>
          <p:cNvPr id="18" name="for(unsigned int n = 0; n &lt; windowSize; n++) {…">
            <a:extLst>
              <a:ext uri="{FF2B5EF4-FFF2-40B4-BE49-F238E27FC236}">
                <a16:creationId xmlns:a16="http://schemas.microsoft.com/office/drawing/2014/main" id="{3B5401E7-0736-1F8E-5F95-79BD32C57143}"/>
              </a:ext>
            </a:extLst>
          </p:cNvPr>
          <p:cNvSpPr txBox="1"/>
          <p:nvPr/>
        </p:nvSpPr>
        <p:spPr>
          <a:xfrm>
            <a:off x="9544006" y="12415382"/>
            <a:ext cx="12807993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76554">
              <a:tabLst>
                <a:tab pos="368300" algn="l"/>
              </a:tabLst>
              <a:defRPr b="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GB" sz="4000" b="1" dirty="0" err="1">
                <a:solidFill>
                  <a:srgbClr val="AD3DA4"/>
                </a:solidFill>
              </a:rPr>
              <a:t>fo</a:t>
            </a:r>
            <a:r>
              <a:rPr sz="4000" b="1" dirty="0">
                <a:solidFill>
                  <a:srgbClr val="AD3DA4"/>
                </a:solidFill>
              </a:rPr>
              <a:t>r</a:t>
            </a:r>
            <a:r>
              <a:rPr lang="en-GB" sz="4000" b="1" dirty="0">
                <a:solidFill>
                  <a:srgbClr val="AD3DA4"/>
                </a:solidFill>
              </a:rPr>
              <a:t> </a:t>
            </a:r>
            <a:r>
              <a:rPr sz="4000" dirty="0"/>
              <a:t>(n = </a:t>
            </a:r>
            <a:r>
              <a:rPr sz="4000" dirty="0">
                <a:solidFill>
                  <a:srgbClr val="272AD8"/>
                </a:solidFill>
              </a:rPr>
              <a:t>0</a:t>
            </a:r>
            <a:r>
              <a:rPr sz="4000" dirty="0"/>
              <a:t>; n &lt; </a:t>
            </a:r>
            <a:r>
              <a:rPr sz="4000" dirty="0" err="1"/>
              <a:t>windowSize</a:t>
            </a:r>
            <a:r>
              <a:rPr sz="4000" dirty="0"/>
              <a:t>; n++) </a:t>
            </a:r>
            <a:endParaRPr lang="en-GB" sz="4000" dirty="0"/>
          </a:p>
          <a:p>
            <a:pPr algn="l" defTabSz="376554">
              <a:tabLst>
                <a:tab pos="368300" algn="l"/>
              </a:tabLst>
              <a:defRPr b="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GB" sz="4000" dirty="0"/>
              <a:t>      </a:t>
            </a:r>
            <a:r>
              <a:rPr sz="4000" dirty="0" err="1"/>
              <a:t>windowedSignal</a:t>
            </a:r>
            <a:r>
              <a:rPr sz="4000" dirty="0">
                <a:solidFill>
                  <a:srgbClr val="000000">
                    <a:alpha val="85000"/>
                  </a:srgbClr>
                </a:solidFill>
              </a:rPr>
              <a:t>[n] = </a:t>
            </a:r>
            <a:r>
              <a:rPr sz="4000" dirty="0" err="1"/>
              <a:t>originalSignal</a:t>
            </a:r>
            <a:r>
              <a:rPr sz="4000" dirty="0">
                <a:solidFill>
                  <a:srgbClr val="000000">
                    <a:alpha val="85000"/>
                  </a:srgbClr>
                </a:solidFill>
              </a:rPr>
              <a:t>[n] * </a:t>
            </a:r>
            <a:r>
              <a:rPr sz="4000" dirty="0" err="1"/>
              <a:t>windowBuffer</a:t>
            </a:r>
            <a:r>
              <a:rPr sz="4000" dirty="0">
                <a:solidFill>
                  <a:srgbClr val="000000">
                    <a:alpha val="85000"/>
                  </a:srgbClr>
                </a:solidFill>
              </a:rPr>
              <a:t>[n];</a:t>
            </a:r>
          </a:p>
        </p:txBody>
      </p:sp>
      <p:sp>
        <p:nvSpPr>
          <p:cNvPr id="19" name="const int windowSize = 1024;…">
            <a:extLst>
              <a:ext uri="{FF2B5EF4-FFF2-40B4-BE49-F238E27FC236}">
                <a16:creationId xmlns:a16="http://schemas.microsoft.com/office/drawing/2014/main" id="{168E5E81-01A3-5DCA-C55A-257C4BC38F1E}"/>
              </a:ext>
            </a:extLst>
          </p:cNvPr>
          <p:cNvSpPr txBox="1"/>
          <p:nvPr/>
        </p:nvSpPr>
        <p:spPr>
          <a:xfrm>
            <a:off x="9544006" y="10533567"/>
            <a:ext cx="15092273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pPr algn="l" defTabSz="376554">
              <a:tabLst>
                <a:tab pos="368300" algn="l"/>
              </a:tabLst>
              <a:defRPr b="0">
                <a:solidFill>
                  <a:srgbClr val="047C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4000" b="1" dirty="0">
                <a:solidFill>
                  <a:srgbClr val="AD3DA4"/>
                </a:solidFill>
              </a:rPr>
              <a:t>const</a:t>
            </a:r>
            <a:r>
              <a:rPr sz="4000" dirty="0">
                <a:solidFill>
                  <a:srgbClr val="000000">
                    <a:alpha val="85000"/>
                  </a:srgbClr>
                </a:solidFill>
              </a:rPr>
              <a:t> </a:t>
            </a:r>
            <a:r>
              <a:rPr sz="4000" b="1" dirty="0">
                <a:solidFill>
                  <a:srgbClr val="AD3DA4"/>
                </a:solidFill>
              </a:rPr>
              <a:t>int</a:t>
            </a:r>
            <a:r>
              <a:rPr sz="4000" dirty="0">
                <a:solidFill>
                  <a:srgbClr val="000000">
                    <a:alpha val="85000"/>
                  </a:srgbClr>
                </a:solidFill>
              </a:rPr>
              <a:t> </a:t>
            </a:r>
            <a:r>
              <a:rPr sz="4000" dirty="0" err="1"/>
              <a:t>windowSize</a:t>
            </a:r>
            <a:r>
              <a:rPr sz="4000" dirty="0">
                <a:solidFill>
                  <a:srgbClr val="000000">
                    <a:alpha val="85000"/>
                  </a:srgbClr>
                </a:solidFill>
              </a:rPr>
              <a:t> = </a:t>
            </a:r>
            <a:r>
              <a:rPr sz="4000" dirty="0">
                <a:solidFill>
                  <a:srgbClr val="272AD8"/>
                </a:solidFill>
              </a:rPr>
              <a:t>1024</a:t>
            </a:r>
            <a:r>
              <a:rPr sz="4000" dirty="0">
                <a:solidFill>
                  <a:srgbClr val="000000">
                    <a:alpha val="85000"/>
                  </a:srgbClr>
                </a:solidFill>
              </a:rPr>
              <a:t>; </a:t>
            </a:r>
            <a:endParaRPr lang="en-GB" sz="4000" dirty="0">
              <a:solidFill>
                <a:srgbClr val="000000">
                  <a:alpha val="85000"/>
                </a:srgbClr>
              </a:solidFill>
            </a:endParaRPr>
          </a:p>
          <a:p>
            <a:pPr algn="l" defTabSz="376554">
              <a:tabLst>
                <a:tab pos="368300" algn="l"/>
              </a:tabLst>
              <a:defRPr b="0">
                <a:solidFill>
                  <a:srgbClr val="047C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GB" sz="4000" b="1" dirty="0" err="1">
                <a:solidFill>
                  <a:srgbClr val="AD3DA4"/>
                </a:solidFill>
              </a:rPr>
              <a:t>fo</a:t>
            </a:r>
            <a:r>
              <a:rPr sz="4000" b="1" dirty="0">
                <a:solidFill>
                  <a:srgbClr val="AD3DA4"/>
                </a:solidFill>
              </a:rPr>
              <a:t>r</a:t>
            </a:r>
            <a:r>
              <a:rPr lang="en-GB" sz="4000" b="1" dirty="0">
                <a:solidFill>
                  <a:srgbClr val="AD3DA4"/>
                </a:solidFill>
              </a:rPr>
              <a:t> </a:t>
            </a:r>
            <a:r>
              <a:rPr sz="4000" dirty="0"/>
              <a:t>(n = </a:t>
            </a:r>
            <a:r>
              <a:rPr sz="4000" dirty="0">
                <a:solidFill>
                  <a:srgbClr val="272AD8"/>
                </a:solidFill>
              </a:rPr>
              <a:t>0</a:t>
            </a:r>
            <a:r>
              <a:rPr sz="4000" dirty="0"/>
              <a:t>; n &lt; </a:t>
            </a:r>
            <a:r>
              <a:rPr sz="4000" dirty="0" err="1"/>
              <a:t>windowSize</a:t>
            </a:r>
            <a:r>
              <a:rPr sz="4000" dirty="0"/>
              <a:t>; n++) </a:t>
            </a:r>
            <a:r>
              <a:rPr lang="en-GB" sz="4000" dirty="0" err="1"/>
              <a:t>windowBuffer</a:t>
            </a:r>
            <a:r>
              <a:rPr lang="en-GB" sz="4000" dirty="0">
                <a:solidFill>
                  <a:srgbClr val="000000">
                    <a:alpha val="85000"/>
                  </a:srgbClr>
                </a:solidFill>
              </a:rPr>
              <a:t>[n] =  [Window e</a:t>
            </a:r>
            <a:r>
              <a:rPr lang="en-GB" sz="4000" i="1" dirty="0">
                <a:solidFill>
                  <a:srgbClr val="000000">
                    <a:alpha val="85000"/>
                  </a:srgbClr>
                </a:solidFill>
              </a:rPr>
              <a:t>quation</a:t>
            </a:r>
            <a:r>
              <a:rPr lang="en-GB" sz="4000" dirty="0">
                <a:solidFill>
                  <a:srgbClr val="000000">
                    <a:alpha val="85000"/>
                  </a:srgbClr>
                </a:solidFill>
              </a:rPr>
              <a:t>] </a:t>
            </a:r>
            <a:endParaRPr sz="4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bldLvl="5" animBg="1" advAuto="0"/>
      <p:bldP spid="18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"/>
            <a:ext cx="18288000" cy="1389892"/>
          </a:xfrm>
        </p:spPr>
        <p:txBody>
          <a:bodyPr>
            <a:normAutofit/>
          </a:bodyPr>
          <a:lstStyle/>
          <a:p>
            <a:pPr defTabSz="1828706">
              <a:defRPr/>
            </a:pPr>
            <a:r>
              <a:rPr lang="en-GB" sz="4500" kern="1200" dirty="0"/>
              <a:t>Effect of rectangular window and Hann window applied to signal</a:t>
            </a:r>
            <a:endParaRPr lang="en-US" sz="4500" kern="1200" dirty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2007306" y="-89548"/>
            <a:ext cx="369391" cy="109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82878" tIns="91438" rIns="182878" bIns="91438" numCol="1" anchor="ctr" anchorCtr="0" compatLnSpc="1">
            <a:prstTxWarp prst="textNoShape">
              <a:avLst/>
            </a:prstTxWarp>
            <a:spAutoFit/>
          </a:bodyPr>
          <a:lstStyle/>
          <a:p>
            <a:pPr defTabSz="1285830" fontAlgn="base">
              <a:spcBef>
                <a:spcPct val="0"/>
              </a:spcBef>
              <a:spcAft>
                <a:spcPct val="0"/>
              </a:spcAft>
            </a:pPr>
            <a:endParaRPr lang="en-US" sz="5906">
              <a:latin typeface="Gill Sans" charset="0"/>
              <a:sym typeface="Gill Sans" charset="0"/>
            </a:endParaRPr>
          </a:p>
        </p:txBody>
      </p:sp>
      <p:pic>
        <p:nvPicPr>
          <p:cNvPr id="9217" name="Picture 7"/>
          <p:cNvPicPr>
            <a:picLocks noChangeAspect="1" noChangeArrowheads="1"/>
          </p:cNvPicPr>
          <p:nvPr/>
        </p:nvPicPr>
        <p:blipFill>
          <a:blip r:embed="rId2" cstate="print"/>
          <a:srcRect l="8791" r="8791"/>
          <a:stretch>
            <a:fillRect/>
          </a:stretch>
        </p:blipFill>
        <p:spPr bwMode="auto">
          <a:xfrm>
            <a:off x="2431507" y="1295401"/>
            <a:ext cx="19991846" cy="12420600"/>
          </a:xfrm>
          <a:prstGeom prst="rect">
            <a:avLst/>
          </a:prstGeom>
          <a:noFill/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048001" y="8211796"/>
            <a:ext cx="449478" cy="530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82878" tIns="91438" rIns="182878" bIns="91438" numCol="1" anchor="ctr" anchorCtr="0" compatLnSpc="1">
            <a:prstTxWarp prst="textNoShape">
              <a:avLst/>
            </a:prstTxWarp>
            <a:spAutoFit/>
          </a:bodyPr>
          <a:lstStyle/>
          <a:p>
            <a:pPr defTabSz="1828706" fontAlgn="base">
              <a:spcBef>
                <a:spcPct val="0"/>
              </a:spcBef>
              <a:spcAft>
                <a:spcPct val="0"/>
              </a:spcAft>
            </a:pPr>
            <a:r>
              <a:rPr lang="en-US" sz="2250" dirty="0">
                <a:latin typeface="Arial" pitchFamily="34" charset="0"/>
                <a:ea typeface="Times New Roman" pitchFamily="18" charset="0"/>
                <a:cs typeface="Arial" pitchFamily="34" charset="0"/>
                <a:sym typeface="Gill Sans" charset="0"/>
              </a:rPr>
              <a:t> </a:t>
            </a:r>
            <a:endParaRPr lang="en-US" sz="3656" dirty="0">
              <a:latin typeface="Arial" pitchFamily="34" charset="0"/>
              <a:cs typeface="Arial" pitchFamily="34" charset="0"/>
              <a:sym typeface="Gill Sans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Often, we want to exactly reconstruct a signal we windowed and  transformed to frequency domain…"/>
          <p:cNvSpPr txBox="1">
            <a:spLocks noGrp="1"/>
          </p:cNvSpPr>
          <p:nvPr>
            <p:ph type="body" idx="1"/>
          </p:nvPr>
        </p:nvSpPr>
        <p:spPr>
          <a:xfrm>
            <a:off x="292100" y="2529191"/>
            <a:ext cx="24091899" cy="11050621"/>
          </a:xfrm>
          <a:prstGeom prst="rect">
            <a:avLst/>
          </a:prstGeom>
        </p:spPr>
        <p:txBody>
          <a:bodyPr/>
          <a:lstStyle/>
          <a:p>
            <a:pPr marL="487679" indent="-487679" defTabSz="792479">
              <a:spcBef>
                <a:spcPts val="900"/>
              </a:spcBef>
              <a:defRPr sz="4992"/>
            </a:pPr>
            <a:r>
              <a:rPr lang="en-GB" dirty="0"/>
              <a:t>May</a:t>
            </a:r>
            <a:r>
              <a:rPr dirty="0"/>
              <a:t> want to exactly </a:t>
            </a:r>
            <a:r>
              <a:rPr dirty="0">
                <a:solidFill>
                  <a:srgbClr val="3D46A6"/>
                </a:solidFill>
              </a:rPr>
              <a:t>reconstruct</a:t>
            </a:r>
            <a:r>
              <a:rPr dirty="0"/>
              <a:t> signal we transformed to frequency domain</a:t>
            </a:r>
          </a:p>
          <a:p>
            <a:pPr marL="1170305" lvl="1" indent="-487679" defTabSz="792479">
              <a:spcBef>
                <a:spcPts val="900"/>
              </a:spcBef>
              <a:defRPr sz="4992"/>
            </a:pPr>
            <a:r>
              <a:rPr sz="4200" dirty="0"/>
              <a:t>works only </a:t>
            </a:r>
            <a:r>
              <a:rPr lang="en-GB" sz="4200" dirty="0"/>
              <a:t>for some</a:t>
            </a:r>
            <a:r>
              <a:rPr sz="4200" dirty="0"/>
              <a:t> combinations of </a:t>
            </a:r>
            <a:r>
              <a:rPr sz="4200" dirty="0">
                <a:solidFill>
                  <a:srgbClr val="3D46A6"/>
                </a:solidFill>
              </a:rPr>
              <a:t>window function</a:t>
            </a:r>
            <a:r>
              <a:rPr sz="4200" dirty="0"/>
              <a:t> </a:t>
            </a:r>
            <a:r>
              <a:rPr lang="en-GB" sz="4200" dirty="0"/>
              <a:t>&amp;</a:t>
            </a:r>
            <a:r>
              <a:rPr sz="4200" dirty="0"/>
              <a:t> </a:t>
            </a:r>
            <a:r>
              <a:rPr sz="4200" dirty="0">
                <a:solidFill>
                  <a:srgbClr val="3D46A6"/>
                </a:solidFill>
              </a:rPr>
              <a:t>hop size</a:t>
            </a:r>
          </a:p>
          <a:p>
            <a:pPr marL="487679" indent="-487679" defTabSz="792479">
              <a:spcBef>
                <a:spcPts val="900"/>
              </a:spcBef>
              <a:defRPr sz="4992"/>
            </a:pPr>
            <a:r>
              <a:rPr dirty="0">
                <a:solidFill>
                  <a:srgbClr val="3D46A6"/>
                </a:solidFill>
              </a:rPr>
              <a:t>Constant Overlap-Add</a:t>
            </a:r>
            <a:r>
              <a:rPr dirty="0"/>
              <a:t> (</a:t>
            </a:r>
            <a:r>
              <a:rPr dirty="0">
                <a:solidFill>
                  <a:srgbClr val="3D46A6"/>
                </a:solidFill>
              </a:rPr>
              <a:t>COLA</a:t>
            </a:r>
            <a:r>
              <a:rPr dirty="0"/>
              <a:t>) criterion:</a:t>
            </a:r>
          </a:p>
          <a:p>
            <a:pPr marL="1143000" lvl="1" indent="-533400" defTabSz="792479">
              <a:spcBef>
                <a:spcPts val="900"/>
              </a:spcBef>
              <a:defRPr sz="4224"/>
            </a:pPr>
            <a:r>
              <a:rPr lang="en-GB" dirty="0"/>
              <a:t>W</a:t>
            </a:r>
            <a:r>
              <a:rPr dirty="0" err="1"/>
              <a:t>indows</a:t>
            </a:r>
            <a:r>
              <a:rPr dirty="0"/>
              <a:t> of length </a:t>
            </a:r>
            <a:r>
              <a:rPr i="1" dirty="0"/>
              <a:t>W</a:t>
            </a:r>
            <a:r>
              <a:rPr dirty="0"/>
              <a:t>, added together with hop size </a:t>
            </a:r>
            <a:r>
              <a:rPr i="1" dirty="0"/>
              <a:t>H</a:t>
            </a:r>
            <a:r>
              <a:rPr dirty="0"/>
              <a:t>, </a:t>
            </a:r>
            <a:r>
              <a:rPr lang="en-GB" dirty="0"/>
              <a:t>must </a:t>
            </a:r>
            <a:r>
              <a:rPr dirty="0">
                <a:solidFill>
                  <a:srgbClr val="3D46A6"/>
                </a:solidFill>
              </a:rPr>
              <a:t>sum to constant</a:t>
            </a:r>
          </a:p>
          <a:p>
            <a:pPr marL="460374" indent="-533400" defTabSz="792479">
              <a:spcBef>
                <a:spcPts val="900"/>
              </a:spcBef>
              <a:defRPr sz="4224"/>
            </a:pPr>
            <a:r>
              <a:rPr sz="4800" dirty="0"/>
              <a:t>For </a:t>
            </a:r>
            <a:r>
              <a:rPr sz="4800" dirty="0">
                <a:solidFill>
                  <a:srgbClr val="3D46A6"/>
                </a:solidFill>
              </a:rPr>
              <a:t>rectangular</a:t>
            </a:r>
            <a:r>
              <a:rPr sz="4800" dirty="0"/>
              <a:t> windows: </a:t>
            </a:r>
            <a:r>
              <a:rPr sz="4800" i="1" dirty="0"/>
              <a:t>H</a:t>
            </a:r>
            <a:r>
              <a:rPr sz="4800" dirty="0"/>
              <a:t> = </a:t>
            </a:r>
            <a:r>
              <a:rPr sz="4800" i="1" dirty="0"/>
              <a:t>W</a:t>
            </a:r>
            <a:r>
              <a:rPr sz="4800" dirty="0"/>
              <a:t>, </a:t>
            </a:r>
            <a:r>
              <a:rPr sz="4800" i="1" dirty="0"/>
              <a:t>W</a:t>
            </a:r>
            <a:r>
              <a:rPr sz="4800" dirty="0"/>
              <a:t>/2, </a:t>
            </a:r>
            <a:r>
              <a:rPr sz="4800" i="1" dirty="0"/>
              <a:t>W</a:t>
            </a:r>
            <a:r>
              <a:rPr sz="4800" dirty="0"/>
              <a:t>/3, W/4, ...</a:t>
            </a:r>
          </a:p>
          <a:p>
            <a:pPr marL="1120775" lvl="1" indent="-457200" defTabSz="792479">
              <a:spcBef>
                <a:spcPts val="900"/>
              </a:spcBef>
              <a:defRPr sz="3455"/>
            </a:pPr>
            <a:r>
              <a:rPr sz="4000" dirty="0"/>
              <a:t>i.e. any </a:t>
            </a:r>
            <a:r>
              <a:rPr sz="4000" dirty="0">
                <a:solidFill>
                  <a:srgbClr val="3D46A6"/>
                </a:solidFill>
              </a:rPr>
              <a:t>integer</a:t>
            </a:r>
            <a:r>
              <a:rPr sz="4000" dirty="0"/>
              <a:t> division of window size</a:t>
            </a:r>
          </a:p>
          <a:p>
            <a:pPr marL="460374" indent="-533400" defTabSz="792479">
              <a:spcBef>
                <a:spcPts val="900"/>
              </a:spcBef>
              <a:defRPr sz="4224"/>
            </a:pPr>
            <a:r>
              <a:rPr sz="4800" dirty="0"/>
              <a:t>For </a:t>
            </a:r>
            <a:r>
              <a:rPr sz="4800" dirty="0">
                <a:solidFill>
                  <a:srgbClr val="3D46A6"/>
                </a:solidFill>
              </a:rPr>
              <a:t>Hann</a:t>
            </a:r>
            <a:r>
              <a:rPr sz="4800" dirty="0"/>
              <a:t>, </a:t>
            </a:r>
            <a:r>
              <a:rPr sz="4800" dirty="0">
                <a:solidFill>
                  <a:srgbClr val="3D46A6"/>
                </a:solidFill>
              </a:rPr>
              <a:t>Hamming</a:t>
            </a:r>
            <a:r>
              <a:rPr sz="4800" dirty="0"/>
              <a:t>, </a:t>
            </a:r>
            <a:r>
              <a:rPr sz="4800" dirty="0" err="1">
                <a:solidFill>
                  <a:srgbClr val="3D46A6"/>
                </a:solidFill>
              </a:rPr>
              <a:t>Barlett</a:t>
            </a:r>
            <a:r>
              <a:rPr sz="4800" dirty="0"/>
              <a:t>: </a:t>
            </a:r>
            <a:r>
              <a:rPr sz="4800" i="1" dirty="0"/>
              <a:t>H</a:t>
            </a:r>
            <a:r>
              <a:rPr sz="4800" dirty="0"/>
              <a:t> = </a:t>
            </a:r>
            <a:r>
              <a:rPr sz="4800" i="1" dirty="0"/>
              <a:t>W</a:t>
            </a:r>
            <a:r>
              <a:rPr sz="4800" dirty="0"/>
              <a:t>/2, </a:t>
            </a:r>
            <a:r>
              <a:rPr sz="4800" i="1" dirty="0"/>
              <a:t>W</a:t>
            </a:r>
            <a:r>
              <a:rPr sz="4800" dirty="0"/>
              <a:t>/3, W/4, ...</a:t>
            </a:r>
          </a:p>
          <a:p>
            <a:pPr marL="1120775" lvl="1" indent="-457200" defTabSz="792479">
              <a:spcBef>
                <a:spcPts val="900"/>
              </a:spcBef>
              <a:defRPr sz="3455"/>
            </a:pPr>
            <a:r>
              <a:rPr sz="4000" dirty="0"/>
              <a:t>i.e. divisions at most half window size</a:t>
            </a:r>
          </a:p>
        </p:txBody>
      </p:sp>
      <p:sp>
        <p:nvSpPr>
          <p:cNvPr id="778" name="The COLA criter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Constant Overlap-Add (COLA) criterion</a:t>
            </a:r>
          </a:p>
        </p:txBody>
      </p:sp>
      <p:grpSp>
        <p:nvGrpSpPr>
          <p:cNvPr id="786" name="Group"/>
          <p:cNvGrpSpPr/>
          <p:nvPr/>
        </p:nvGrpSpPr>
        <p:grpSpPr>
          <a:xfrm>
            <a:off x="15170995" y="9659764"/>
            <a:ext cx="7620658" cy="1010048"/>
            <a:chOff x="0" y="0"/>
            <a:chExt cx="7620657" cy="1010046"/>
          </a:xfrm>
        </p:grpSpPr>
        <p:pic>
          <p:nvPicPr>
            <p:cNvPr id="779" name="Image" descr="Image"/>
            <p:cNvPicPr>
              <a:picLocks noChangeAspect="1"/>
            </p:cNvPicPr>
            <p:nvPr/>
          </p:nvPicPr>
          <p:blipFill>
            <a:blip r:embed="rId2"/>
            <a:srcRect l="417" t="1147" r="416" b="1409"/>
            <a:stretch>
              <a:fillRect/>
            </a:stretch>
          </p:blipFill>
          <p:spPr>
            <a:xfrm>
              <a:off x="0" y="0"/>
              <a:ext cx="1908969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80" name="Image" descr="Image"/>
            <p:cNvPicPr>
              <a:picLocks noChangeAspect="1"/>
            </p:cNvPicPr>
            <p:nvPr/>
          </p:nvPicPr>
          <p:blipFill>
            <a:blip r:embed="rId2"/>
            <a:srcRect l="417" t="1147" r="416" b="1409"/>
            <a:stretch>
              <a:fillRect/>
            </a:stretch>
          </p:blipFill>
          <p:spPr>
            <a:xfrm>
              <a:off x="952499" y="0"/>
              <a:ext cx="1908970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81" name="Image" descr="Image"/>
            <p:cNvPicPr>
              <a:picLocks noChangeAspect="1"/>
            </p:cNvPicPr>
            <p:nvPr/>
          </p:nvPicPr>
          <p:blipFill>
            <a:blip r:embed="rId2"/>
            <a:srcRect l="417" t="1147" r="416" b="1409"/>
            <a:stretch>
              <a:fillRect/>
            </a:stretch>
          </p:blipFill>
          <p:spPr>
            <a:xfrm>
              <a:off x="1905000" y="0"/>
              <a:ext cx="1908969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82" name="Image" descr="Image"/>
            <p:cNvPicPr>
              <a:picLocks noChangeAspect="1"/>
            </p:cNvPicPr>
            <p:nvPr/>
          </p:nvPicPr>
          <p:blipFill>
            <a:blip r:embed="rId2"/>
            <a:srcRect l="417" t="1147" r="416" b="1409"/>
            <a:stretch>
              <a:fillRect/>
            </a:stretch>
          </p:blipFill>
          <p:spPr>
            <a:xfrm>
              <a:off x="2862194" y="0"/>
              <a:ext cx="1908970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83" name="Image" descr="Image"/>
            <p:cNvPicPr>
              <a:picLocks noChangeAspect="1"/>
            </p:cNvPicPr>
            <p:nvPr/>
          </p:nvPicPr>
          <p:blipFill>
            <a:blip r:embed="rId2"/>
            <a:srcRect l="417" t="1147" r="416" b="1409"/>
            <a:stretch>
              <a:fillRect/>
            </a:stretch>
          </p:blipFill>
          <p:spPr>
            <a:xfrm>
              <a:off x="3810000" y="0"/>
              <a:ext cx="1908969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84" name="Image" descr="Image"/>
            <p:cNvPicPr>
              <a:picLocks noChangeAspect="1"/>
            </p:cNvPicPr>
            <p:nvPr/>
          </p:nvPicPr>
          <p:blipFill>
            <a:blip r:embed="rId2"/>
            <a:srcRect l="417" t="1147" r="416" b="1409"/>
            <a:stretch>
              <a:fillRect/>
            </a:stretch>
          </p:blipFill>
          <p:spPr>
            <a:xfrm>
              <a:off x="4762500" y="0"/>
              <a:ext cx="1908969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85" name="Image" descr="Image"/>
            <p:cNvPicPr>
              <a:picLocks noChangeAspect="1"/>
            </p:cNvPicPr>
            <p:nvPr/>
          </p:nvPicPr>
          <p:blipFill>
            <a:blip r:embed="rId2"/>
            <a:srcRect l="417" t="1147" r="416" b="1409"/>
            <a:stretch>
              <a:fillRect/>
            </a:stretch>
          </p:blipFill>
          <p:spPr>
            <a:xfrm>
              <a:off x="5711688" y="0"/>
              <a:ext cx="1908970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794" name="Group"/>
          <p:cNvGrpSpPr/>
          <p:nvPr/>
        </p:nvGrpSpPr>
        <p:grpSpPr>
          <a:xfrm>
            <a:off x="15203945" y="8418906"/>
            <a:ext cx="7554736" cy="988926"/>
            <a:chOff x="0" y="0"/>
            <a:chExt cx="7554735" cy="988925"/>
          </a:xfrm>
        </p:grpSpPr>
        <p:grpSp>
          <p:nvGrpSpPr>
            <p:cNvPr id="792" name="Group"/>
            <p:cNvGrpSpPr/>
            <p:nvPr/>
          </p:nvGrpSpPr>
          <p:grpSpPr>
            <a:xfrm>
              <a:off x="0" y="0"/>
              <a:ext cx="7548090" cy="988926"/>
              <a:chOff x="0" y="0"/>
              <a:chExt cx="7548089" cy="988924"/>
            </a:xfrm>
          </p:grpSpPr>
          <p:sp>
            <p:nvSpPr>
              <p:cNvPr id="787" name="Line"/>
              <p:cNvSpPr/>
              <p:nvPr/>
            </p:nvSpPr>
            <p:spPr>
              <a:xfrm flipV="1">
                <a:off x="-1" y="13396"/>
                <a:ext cx="7548091" cy="192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8" name="Line"/>
              <p:cNvSpPr/>
              <p:nvPr/>
            </p:nvSpPr>
            <p:spPr>
              <a:xfrm flipH="1">
                <a:off x="32119" y="0"/>
                <a:ext cx="1" cy="9889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9" name="Line"/>
              <p:cNvSpPr/>
              <p:nvPr/>
            </p:nvSpPr>
            <p:spPr>
              <a:xfrm flipH="1">
                <a:off x="1938109" y="0"/>
                <a:ext cx="1" cy="9889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0" name="Line"/>
              <p:cNvSpPr/>
              <p:nvPr/>
            </p:nvSpPr>
            <p:spPr>
              <a:xfrm>
                <a:off x="3810317" y="0"/>
                <a:ext cx="1" cy="9889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1" name="Line"/>
              <p:cNvSpPr/>
              <p:nvPr/>
            </p:nvSpPr>
            <p:spPr>
              <a:xfrm>
                <a:off x="5682527" y="0"/>
                <a:ext cx="1" cy="9889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793" name="Line"/>
            <p:cNvSpPr/>
            <p:nvPr/>
          </p:nvSpPr>
          <p:spPr>
            <a:xfrm>
              <a:off x="7554735" y="0"/>
              <a:ext cx="1" cy="9889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" grpId="0" build="p" bldLvl="5" animBg="1" advAuto="0"/>
      <p:bldP spid="786" grpId="0" animBg="1" advAuto="0"/>
      <p:bldP spid="794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7585" y="3"/>
            <a:ext cx="24847666" cy="1483358"/>
          </a:xfrm>
        </p:spPr>
        <p:txBody>
          <a:bodyPr>
            <a:noAutofit/>
          </a:bodyPr>
          <a:lstStyle/>
          <a:p>
            <a:pPr defTabSz="1828706">
              <a:defRPr/>
            </a:pPr>
            <a:r>
              <a:rPr lang="en-US" sz="7200" kern="1200" dirty="0"/>
              <a:t>Constant </a:t>
            </a:r>
            <a:r>
              <a:rPr lang="en-US" sz="7200" kern="1200"/>
              <a:t>overlap-add criterion (COLA)</a:t>
            </a:r>
            <a:endParaRPr lang="en-US" sz="7200" kern="1200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2007306" y="-89548"/>
            <a:ext cx="369391" cy="109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82878" tIns="91438" rIns="182878" bIns="91438" numCol="1" anchor="ctr" anchorCtr="0" compatLnSpc="1">
            <a:prstTxWarp prst="textNoShape">
              <a:avLst/>
            </a:prstTxWarp>
            <a:spAutoFit/>
          </a:bodyPr>
          <a:lstStyle/>
          <a:p>
            <a:pPr defTabSz="1285830" fontAlgn="base">
              <a:spcBef>
                <a:spcPct val="0"/>
              </a:spcBef>
              <a:spcAft>
                <a:spcPct val="0"/>
              </a:spcAft>
            </a:pPr>
            <a:endParaRPr lang="en-US" sz="5906">
              <a:latin typeface="Gill Sans" charset="0"/>
              <a:sym typeface="Gill Sans" charset="0"/>
            </a:endParaRPr>
          </a:p>
        </p:txBody>
      </p:sp>
      <p:pic>
        <p:nvPicPr>
          <p:cNvPr id="7169" name="Picture 18"/>
          <p:cNvPicPr>
            <a:picLocks noChangeAspect="1" noChangeArrowheads="1"/>
          </p:cNvPicPr>
          <p:nvPr/>
        </p:nvPicPr>
        <p:blipFill>
          <a:blip r:embed="rId2" cstate="print"/>
          <a:srcRect l="9998" r="9373"/>
          <a:stretch>
            <a:fillRect/>
          </a:stretch>
        </p:blipFill>
        <p:spPr bwMode="auto">
          <a:xfrm>
            <a:off x="-4" y="1093502"/>
            <a:ext cx="15895268" cy="13217652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D53EF5-E6FF-FF44-CB9F-597DF529EFE1}"/>
              </a:ext>
            </a:extLst>
          </p:cNvPr>
          <p:cNvSpPr txBox="1"/>
          <p:nvPr/>
        </p:nvSpPr>
        <p:spPr>
          <a:xfrm>
            <a:off x="16079759" y="6237944"/>
            <a:ext cx="56220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dirty="0"/>
              <a:t>Holds on top, </a:t>
            </a:r>
          </a:p>
          <a:p>
            <a:r>
              <a:rPr lang="en-GB" sz="4800" dirty="0"/>
              <a:t>but not bottom plot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1A9AD-9F41-BA9E-7A58-128D36CF51F7}"/>
              </a:ext>
            </a:extLst>
          </p:cNvPr>
          <p:cNvSpPr txBox="1"/>
          <p:nvPr/>
        </p:nvSpPr>
        <p:spPr>
          <a:xfrm>
            <a:off x="16276322" y="2519681"/>
            <a:ext cx="60147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kern="1200" dirty="0"/>
              <a:t>overlapped window functions must add to constant</a:t>
            </a:r>
            <a:endParaRPr lang="en-GB" sz="4800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501</Words>
  <Application>Microsoft Office PowerPoint</Application>
  <PresentationFormat>Custom</PresentationFormat>
  <Paragraphs>72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Gill Sans</vt:lpstr>
      <vt:lpstr>Helvetica Neue</vt:lpstr>
      <vt:lpstr>Helvetica Neue Light</vt:lpstr>
      <vt:lpstr>Helvetica Neue Medium</vt:lpstr>
      <vt:lpstr>Lucida Grande</vt:lpstr>
      <vt:lpstr>Wingdings</vt:lpstr>
      <vt:lpstr>White</vt:lpstr>
      <vt:lpstr>Title &amp; Bullets</vt:lpstr>
      <vt:lpstr>Choosing an FFT size</vt:lpstr>
      <vt:lpstr>Choosing a hop size</vt:lpstr>
      <vt:lpstr>Windowing</vt:lpstr>
      <vt:lpstr>Window functions</vt:lpstr>
      <vt:lpstr>Effect of rectangular window and Hann window applied to signal</vt:lpstr>
      <vt:lpstr>Constant Overlap-Add (COLA) criterion</vt:lpstr>
      <vt:lpstr>Constant overlap-add criterion (COLA)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vocoder, part 2</dc:title>
  <cp:lastModifiedBy>Josh Reiss</cp:lastModifiedBy>
  <cp:revision>25</cp:revision>
  <dcterms:modified xsi:type="dcterms:W3CDTF">2024-03-25T13:40:39Z</dcterms:modified>
</cp:coreProperties>
</file>