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732" r:id="rId8"/>
    <p:sldMasterId id="2147483821" r:id="rId9"/>
  </p:sldMasterIdLst>
  <p:notesMasterIdLst>
    <p:notesMasterId r:id="rId49"/>
  </p:notesMasterIdLst>
  <p:handoutMasterIdLst>
    <p:handoutMasterId r:id="rId50"/>
  </p:handoutMasterIdLst>
  <p:sldIdLst>
    <p:sldId id="257" r:id="rId10"/>
    <p:sldId id="331" r:id="rId11"/>
    <p:sldId id="294" r:id="rId12"/>
    <p:sldId id="321" r:id="rId13"/>
    <p:sldId id="295" r:id="rId14"/>
    <p:sldId id="296" r:id="rId15"/>
    <p:sldId id="297" r:id="rId16"/>
    <p:sldId id="320" r:id="rId17"/>
    <p:sldId id="298" r:id="rId18"/>
    <p:sldId id="299" r:id="rId19"/>
    <p:sldId id="302" r:id="rId20"/>
    <p:sldId id="312" r:id="rId21"/>
    <p:sldId id="344" r:id="rId22"/>
    <p:sldId id="325" r:id="rId23"/>
    <p:sldId id="341" r:id="rId24"/>
    <p:sldId id="314" r:id="rId25"/>
    <p:sldId id="336" r:id="rId26"/>
    <p:sldId id="342" r:id="rId27"/>
    <p:sldId id="343" r:id="rId28"/>
    <p:sldId id="313" r:id="rId29"/>
    <p:sldId id="305" r:id="rId30"/>
    <p:sldId id="322" r:id="rId31"/>
    <p:sldId id="337" r:id="rId32"/>
    <p:sldId id="315" r:id="rId33"/>
    <p:sldId id="316" r:id="rId34"/>
    <p:sldId id="338" r:id="rId35"/>
    <p:sldId id="309" r:id="rId36"/>
    <p:sldId id="339" r:id="rId37"/>
    <p:sldId id="323" r:id="rId38"/>
    <p:sldId id="324" r:id="rId39"/>
    <p:sldId id="340" r:id="rId40"/>
    <p:sldId id="258" r:id="rId41"/>
    <p:sldId id="259" r:id="rId42"/>
    <p:sldId id="311" r:id="rId43"/>
    <p:sldId id="260" r:id="rId44"/>
    <p:sldId id="319" r:id="rId45"/>
    <p:sldId id="333" r:id="rId46"/>
    <p:sldId id="334" r:id="rId47"/>
    <p:sldId id="335" r:id="rId48"/>
  </p:sldIdLst>
  <p:sldSz cx="13004800" cy="9753600"/>
  <p:notesSz cx="7099300" cy="10234613"/>
  <p:defaultTextStyle>
    <a:defPPr>
      <a:defRPr lang="en-US"/>
    </a:defPPr>
    <a:lvl1pPr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1pPr>
    <a:lvl2pPr marL="457105"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2pPr>
    <a:lvl3pPr marL="914213"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3pPr>
    <a:lvl4pPr marL="1371319"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4pPr>
    <a:lvl5pPr marL="1828424"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5pPr>
    <a:lvl6pPr marL="2285534"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6pPr>
    <a:lvl7pPr marL="2742637"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7pPr>
    <a:lvl8pPr marL="3199745"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8pPr>
    <a:lvl9pPr marL="3656852"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70189" autoAdjust="0"/>
  </p:normalViewPr>
  <p:slideViewPr>
    <p:cSldViewPr>
      <p:cViewPr varScale="1">
        <p:scale>
          <a:sx n="52" d="100"/>
          <a:sy n="52" d="100"/>
        </p:scale>
        <p:origin x="1296" y="63"/>
      </p:cViewPr>
      <p:guideLst>
        <p:guide orient="horz" pos="3072"/>
        <p:guide pos="4096"/>
      </p:guideLst>
    </p:cSldViewPr>
  </p:slideViewPr>
  <p:outlineViewPr>
    <p:cViewPr>
      <p:scale>
        <a:sx n="33" d="100"/>
        <a:sy n="33" d="100"/>
      </p:scale>
      <p:origin x="0" y="32988"/>
    </p:cViewPr>
    <p:sldLst>
      <p:sld r:id="rId1" collapse="1"/>
      <p:sld r:id="rId2" collapse="1"/>
      <p:sld r:id="rId3" collapse="1"/>
      <p:sld r:id="rId4" collapse="1"/>
      <p:sld r:id="rId5" collapse="1"/>
    </p:sldLst>
  </p:outlineViewPr>
  <p:notesTextViewPr>
    <p:cViewPr>
      <p:scale>
        <a:sx n="3" d="2"/>
        <a:sy n="3" d="2"/>
      </p:scale>
      <p:origin x="0" y="0"/>
    </p:cViewPr>
  </p:notesTextViewPr>
  <p:sorterViewPr>
    <p:cViewPr varScale="1">
      <p:scale>
        <a:sx n="1" d="1"/>
        <a:sy n="1" d="1"/>
      </p:scale>
      <p:origin x="0" y="0"/>
    </p:cViewPr>
  </p:sorterViewPr>
  <p:notesViewPr>
    <p:cSldViewPr>
      <p:cViewPr varScale="1">
        <p:scale>
          <a:sx n="85" d="100"/>
          <a:sy n="85" d="100"/>
        </p:scale>
        <p:origin x="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3.xml"/><Relationship Id="rId1" Type="http://schemas.openxmlformats.org/officeDocument/2006/relationships/slide" Target="slides/slide2.xml"/><Relationship Id="rId5" Type="http://schemas.openxmlformats.org/officeDocument/2006/relationships/slide" Target="slides/slide19.xml"/><Relationship Id="rId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3A07DC6B-F90B-457A-9852-E1044578F615}" type="slidenum">
              <a:rPr lang="en-GB" smtClean="0"/>
              <a:t>‹#›</a:t>
            </a:fld>
            <a:endParaRPr lang="en-GB"/>
          </a:p>
        </p:txBody>
      </p:sp>
    </p:spTree>
    <p:extLst>
      <p:ext uri="{BB962C8B-B14F-4D97-AF65-F5344CB8AC3E}">
        <p14:creationId xmlns:p14="http://schemas.microsoft.com/office/powerpoint/2010/main" val="3673304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bwMode="auto">
          <a:xfrm>
            <a:off x="992188" y="768350"/>
            <a:ext cx="5114925" cy="3836988"/>
          </a:xfrm>
          <a:prstGeom prst="rect">
            <a:avLst/>
          </a:prstGeom>
          <a:noFill/>
          <a:ln w="9525">
            <a:solidFill>
              <a:srgbClr val="000000"/>
            </a:solidFill>
            <a:miter lim="800000"/>
            <a:headEnd/>
            <a:tailEnd/>
          </a:ln>
        </p:spPr>
      </p:sp>
      <p:sp>
        <p:nvSpPr>
          <p:cNvPr id="10242" name="Rectangle 2"/>
          <p:cNvSpPr>
            <a:spLocks noGrp="1" noChangeArrowheads="1"/>
          </p:cNvSpPr>
          <p:nvPr>
            <p:ph type="body" sz="quarter" idx="1"/>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879144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Gill Sans" charset="0"/>
        <a:ea typeface="+mn-ea"/>
        <a:cs typeface="+mn-cs"/>
      </a:defRPr>
    </a:lvl1pPr>
    <a:lvl2pPr marL="457105" algn="l" rtl="0" eaLnBrk="0" fontAlgn="base" hangingPunct="0">
      <a:spcBef>
        <a:spcPct val="0"/>
      </a:spcBef>
      <a:spcAft>
        <a:spcPct val="0"/>
      </a:spcAft>
      <a:defRPr sz="1100" kern="1200">
        <a:solidFill>
          <a:schemeClr val="tx1"/>
        </a:solidFill>
        <a:latin typeface="Gill Sans" charset="0"/>
        <a:ea typeface="+mn-ea"/>
        <a:cs typeface="+mn-cs"/>
      </a:defRPr>
    </a:lvl2pPr>
    <a:lvl3pPr marL="914213" algn="l" rtl="0" eaLnBrk="0" fontAlgn="base" hangingPunct="0">
      <a:spcBef>
        <a:spcPct val="0"/>
      </a:spcBef>
      <a:spcAft>
        <a:spcPct val="0"/>
      </a:spcAft>
      <a:defRPr sz="1100" kern="1200">
        <a:solidFill>
          <a:schemeClr val="tx1"/>
        </a:solidFill>
        <a:latin typeface="Gill Sans" charset="0"/>
        <a:ea typeface="+mn-ea"/>
        <a:cs typeface="+mn-cs"/>
      </a:defRPr>
    </a:lvl3pPr>
    <a:lvl4pPr marL="1371319" algn="l" rtl="0" eaLnBrk="0" fontAlgn="base" hangingPunct="0">
      <a:spcBef>
        <a:spcPct val="0"/>
      </a:spcBef>
      <a:spcAft>
        <a:spcPct val="0"/>
      </a:spcAft>
      <a:defRPr sz="1100" kern="1200">
        <a:solidFill>
          <a:schemeClr val="tx1"/>
        </a:solidFill>
        <a:latin typeface="Gill Sans" charset="0"/>
        <a:ea typeface="+mn-ea"/>
        <a:cs typeface="+mn-cs"/>
      </a:defRPr>
    </a:lvl4pPr>
    <a:lvl5pPr marL="1828424" algn="l" rtl="0" eaLnBrk="0" fontAlgn="base" hangingPunct="0">
      <a:spcBef>
        <a:spcPct val="0"/>
      </a:spcBef>
      <a:spcAft>
        <a:spcPct val="0"/>
      </a:spcAft>
      <a:defRPr sz="1100" kern="1200">
        <a:solidFill>
          <a:schemeClr val="tx1"/>
        </a:solidFill>
        <a:latin typeface="Gill Sans" charset="0"/>
        <a:ea typeface="+mn-ea"/>
        <a:cs typeface="+mn-cs"/>
      </a:defRPr>
    </a:lvl5pPr>
    <a:lvl6pPr marL="2285534" algn="l" defTabSz="914213" rtl="0" eaLnBrk="1" latinLnBrk="0" hangingPunct="1">
      <a:defRPr sz="1100" kern="1200">
        <a:solidFill>
          <a:schemeClr val="tx1"/>
        </a:solidFill>
        <a:latin typeface="+mn-lt"/>
        <a:ea typeface="+mn-ea"/>
        <a:cs typeface="+mn-cs"/>
      </a:defRPr>
    </a:lvl6pPr>
    <a:lvl7pPr marL="2742637" algn="l" defTabSz="914213" rtl="0" eaLnBrk="1" latinLnBrk="0" hangingPunct="1">
      <a:defRPr sz="1100" kern="1200">
        <a:solidFill>
          <a:schemeClr val="tx1"/>
        </a:solidFill>
        <a:latin typeface="+mn-lt"/>
        <a:ea typeface="+mn-ea"/>
        <a:cs typeface="+mn-cs"/>
      </a:defRPr>
    </a:lvl7pPr>
    <a:lvl8pPr marL="3199745" algn="l" defTabSz="914213" rtl="0" eaLnBrk="1" latinLnBrk="0" hangingPunct="1">
      <a:defRPr sz="1100" kern="1200">
        <a:solidFill>
          <a:schemeClr val="tx1"/>
        </a:solidFill>
        <a:latin typeface="+mn-lt"/>
        <a:ea typeface="+mn-ea"/>
        <a:cs typeface="+mn-cs"/>
      </a:defRPr>
    </a:lvl8pPr>
    <a:lvl9pPr marL="3656852" algn="l" defTabSz="914213"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a:t>The motivation for this talk comes from a talk I heard at an AES Convention by Alex Case, entitled ‘</a:t>
            </a:r>
            <a:r>
              <a:rPr lang="en-GB" dirty="0"/>
              <a:t>Compression FX—Use Your Power for Good, Not Evil’</a:t>
            </a:r>
            <a:endParaRPr lang="en-US" dirty="0"/>
          </a:p>
          <a:p>
            <a:pPr eaLnBrk="1" fontAlgn="auto" hangingPunct="1">
              <a:spcBef>
                <a:spcPts val="0"/>
              </a:spcBef>
              <a:spcAft>
                <a:spcPts val="0"/>
              </a:spcAft>
              <a:defRPr/>
            </a:pPr>
            <a:r>
              <a:rPr lang="en-US" dirty="0"/>
              <a:t>"No two compressors sound alike... each one is inaccurate in its own unique way.” Some differ in topology, others introduce additional stages and some simply differ from the precise digital design since these deviations add character to the compressor. However we can describe the main parameters of a compressor unit and specify a set of standard stages and building blocks that are present in almost any compressor design. </a:t>
            </a:r>
          </a:p>
          <a:p>
            <a:pPr eaLnBrk="1" fontAlgn="auto" hangingPunct="1">
              <a:spcBef>
                <a:spcPts val="0"/>
              </a:spcBef>
              <a:spcAft>
                <a:spcPts val="0"/>
              </a:spcAft>
              <a:defRPr/>
            </a:pPr>
            <a:r>
              <a:rPr lang="en-US" dirty="0"/>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fontAlgn="auto" hangingPunct="1">
              <a:spcBef>
                <a:spcPts val="0"/>
              </a:spcBef>
              <a:spcAft>
                <a:spcPts val="0"/>
              </a:spcAft>
              <a:defRPr/>
            </a:pPr>
            <a:endParaRPr lang="en-US" dirty="0"/>
          </a:p>
        </p:txBody>
      </p:sp>
      <p:sp>
        <p:nvSpPr>
          <p:cNvPr id="38916" name="Slide Number Placeholder 3"/>
          <p:cNvSpPr>
            <a:spLocks noGrp="1"/>
          </p:cNvSpPr>
          <p:nvPr>
            <p:ph type="sldNum" sz="quarter" idx="5"/>
          </p:nvPr>
        </p:nvSpPr>
        <p:spPr bwMode="auto">
          <a:xfrm>
            <a:off x="4021138" y="9721851"/>
            <a:ext cx="3076575" cy="511175"/>
          </a:xfrm>
          <a:prstGeom prst="rect">
            <a:avLst/>
          </a:prstGeom>
        </p:spPr>
        <p:txBody>
          <a:bodyPr wrap="square" lIns="91431" tIns="45715" rIns="91431" bIns="45715" numCol="1" anchorCtr="0" compatLnSpc="1">
            <a:prstTxWarp prst="textNoShape">
              <a:avLst/>
            </a:prstTxWarp>
          </a:bodyPr>
          <a:lstStyle>
            <a:lvl1pPr>
              <a:defRPr>
                <a:solidFill>
                  <a:schemeClr val="tx1"/>
                </a:solidFill>
                <a:latin typeface="Calibri" pitchFamily="34" charset="0"/>
              </a:defRPr>
            </a:lvl1pPr>
            <a:lvl2pPr marL="769918" indent="-296122">
              <a:defRPr>
                <a:solidFill>
                  <a:schemeClr val="tx1"/>
                </a:solidFill>
                <a:latin typeface="Calibri" pitchFamily="34" charset="0"/>
              </a:defRPr>
            </a:lvl2pPr>
            <a:lvl3pPr marL="1184489" indent="-236898">
              <a:defRPr>
                <a:solidFill>
                  <a:schemeClr val="tx1"/>
                </a:solidFill>
                <a:latin typeface="Calibri" pitchFamily="34" charset="0"/>
              </a:defRPr>
            </a:lvl3pPr>
            <a:lvl4pPr marL="1658284" indent="-236898">
              <a:defRPr>
                <a:solidFill>
                  <a:schemeClr val="tx1"/>
                </a:solidFill>
                <a:latin typeface="Calibri" pitchFamily="34" charset="0"/>
              </a:defRPr>
            </a:lvl4pPr>
            <a:lvl5pPr marL="2132080" indent="-236898">
              <a:defRPr>
                <a:solidFill>
                  <a:schemeClr val="tx1"/>
                </a:solidFill>
                <a:latin typeface="Calibri" pitchFamily="34" charset="0"/>
              </a:defRPr>
            </a:lvl5pPr>
            <a:lvl6pPr marL="2605876" indent="-236898" fontAlgn="base">
              <a:spcBef>
                <a:spcPct val="0"/>
              </a:spcBef>
              <a:spcAft>
                <a:spcPct val="0"/>
              </a:spcAft>
              <a:defRPr>
                <a:solidFill>
                  <a:schemeClr val="tx1"/>
                </a:solidFill>
                <a:latin typeface="Calibri" pitchFamily="34" charset="0"/>
              </a:defRPr>
            </a:lvl6pPr>
            <a:lvl7pPr marL="3079672" indent="-236898" fontAlgn="base">
              <a:spcBef>
                <a:spcPct val="0"/>
              </a:spcBef>
              <a:spcAft>
                <a:spcPct val="0"/>
              </a:spcAft>
              <a:defRPr>
                <a:solidFill>
                  <a:schemeClr val="tx1"/>
                </a:solidFill>
                <a:latin typeface="Calibri" pitchFamily="34" charset="0"/>
              </a:defRPr>
            </a:lvl7pPr>
            <a:lvl8pPr marL="3553468" indent="-236898" fontAlgn="base">
              <a:spcBef>
                <a:spcPct val="0"/>
              </a:spcBef>
              <a:spcAft>
                <a:spcPct val="0"/>
              </a:spcAft>
              <a:defRPr>
                <a:solidFill>
                  <a:schemeClr val="tx1"/>
                </a:solidFill>
                <a:latin typeface="Calibri" pitchFamily="34" charset="0"/>
              </a:defRPr>
            </a:lvl8pPr>
            <a:lvl9pPr marL="4027263" indent="-236898"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B97E50C-D476-4FAD-B565-12D1D83EB351}"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88003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It’s easy to see that make-up gain simply adds  to the output decibel level. Thus high thresholds (closer to 0dB) give less make-up gain than low thresholds, and similarly, high ratios give more make-up gain than low ratios. This is a common approach, and other designs feature an auto-makeup gain with similar values, e.g., .</a:t>
            </a:r>
          </a:p>
          <a:p>
            <a:r>
              <a:rPr lang="en-US"/>
              <a:t>However, this ignores the input signal, and ignores the actual amount of compression applied. If the input signal was fairly quiet, so there was very little compression, it would apply the same amount of make-up gain as if the signal was very loud and there was a lot of compression.</a:t>
            </a:r>
          </a:p>
          <a:p>
            <a:r>
              <a:rPr lang="en-US"/>
              <a:t>An alternative, is to base the make-up gain directly on the amount of gain reduction the compressor applies to the signal: the more average gain reduction, the more makeup-gain is required to compensate. A smoothed average of the control can be used as the make-up gain, where the smoothing is done on a slow enough time scale to prevent the makeup gain from affecting any dynamics. Thus, the time constant used for estimating make-up gain should be significantly larger than the compressor’s maximum release time.</a:t>
            </a:r>
          </a:p>
          <a:p>
            <a:r>
              <a:rPr lang="en-US"/>
              <a:t> </a:t>
            </a:r>
            <a:r>
              <a:rPr lang="en-GB"/>
              <a:t>Also, i</a:t>
            </a:r>
            <a:r>
              <a:rPr lang="en-US"/>
              <a:t>t should be noted also that there are advanced compressor implementations that offer an automated make-up gain which very closely matches the intended goal of matching the loudness of the compressed signal with the loudness of the uncompressed signal.</a:t>
            </a:r>
          </a:p>
          <a:p>
            <a:endParaRPr lang="en-US"/>
          </a:p>
        </p:txBody>
      </p:sp>
      <p:sp>
        <p:nvSpPr>
          <p:cNvPr id="4" name="Slide Number Placeholder 3"/>
          <p:cNvSpPr>
            <a:spLocks noGrp="1"/>
          </p:cNvSpPr>
          <p:nvPr>
            <p:ph type="sldNum" sz="quarter" idx="5"/>
          </p:nvPr>
        </p:nvSpPr>
        <p:spPr>
          <a:xfrm>
            <a:off x="4020506" y="9720673"/>
            <a:ext cx="3077137" cy="512303"/>
          </a:xfrm>
          <a:prstGeom prst="rect">
            <a:avLst/>
          </a:prstGeom>
        </p:spPr>
        <p:txBody>
          <a:bodyPr/>
          <a:lstStyle/>
          <a:p>
            <a:pPr>
              <a:defRPr/>
            </a:pPr>
            <a:fld id="{05A6C998-CB25-4414-B450-ED365BCF0796}" type="slidenum">
              <a:rPr lang="en-US" smtClean="0"/>
              <a:pPr>
                <a:defRPr/>
              </a:pPr>
              <a:t>13</a:t>
            </a:fld>
            <a:endParaRPr lang="en-US"/>
          </a:p>
        </p:txBody>
      </p:sp>
    </p:spTree>
    <p:extLst>
      <p:ext uri="{BB962C8B-B14F-4D97-AF65-F5344CB8AC3E}">
        <p14:creationId xmlns:p14="http://schemas.microsoft.com/office/powerpoint/2010/main" val="306859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Now lets move on to the gain computer.</a:t>
            </a:r>
          </a:p>
          <a:p>
            <a:r>
              <a:rPr lang="en-GB"/>
              <a:t>Here we show whats at the heart of the compressor, the static compression curve, which depicts output signal level as a function of input signal level. This one plot describes the interaction of four parameters; threshold, ratio, knee width and make-up gain. I should note that although this depicts a static compression curve, it actually combines two stages; the gain computer and the gain stage.</a:t>
            </a:r>
            <a:endParaRPr lang="en-US"/>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E20186E4-30B6-4AEA-AC13-213B5A9BDEAD}" type="slidenum">
              <a:rPr lang="en-US" smtClean="0"/>
              <a:pPr>
                <a:defRPr/>
              </a:pPr>
              <a:t>14</a:t>
            </a:fld>
            <a:endParaRPr lang="en-US"/>
          </a:p>
        </p:txBody>
      </p:sp>
    </p:spTree>
    <p:extLst>
      <p:ext uri="{BB962C8B-B14F-4D97-AF65-F5344CB8AC3E}">
        <p14:creationId xmlns:p14="http://schemas.microsoft.com/office/powerpoint/2010/main" val="3115234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solidFill>
            <a:srgbClr val="FFFFFF"/>
          </a:solidFill>
          <a:ln/>
        </p:spPr>
      </p:sp>
      <p:sp>
        <p:nvSpPr>
          <p:cNvPr id="38915" name="Rectangle 2"/>
          <p:cNvSpPr>
            <a:spLocks noGrp="1" noChangeArrowheads="1"/>
          </p:cNvSpPr>
          <p:nvPr>
            <p:ph type="body" idx="1"/>
          </p:nvPr>
        </p:nvSpPr>
        <p:spPr>
          <a:noFill/>
          <a:ln/>
        </p:spPr>
        <p:txBody>
          <a:bodyPr/>
          <a:lstStyle/>
          <a:p>
            <a:pPr marL="69844" eaLnBrk="1" hangingPunct="1">
              <a:spcBef>
                <a:spcPts val="638"/>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2479822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dirty="0">
              <a:latin typeface="Arial" pitchFamily="34" charset="0"/>
            </a:endParaRPr>
          </a:p>
          <a:p>
            <a:endParaRPr lang="en-US" dirty="0"/>
          </a:p>
        </p:txBody>
      </p:sp>
    </p:spTree>
    <p:extLst>
      <p:ext uri="{BB962C8B-B14F-4D97-AF65-F5344CB8AC3E}">
        <p14:creationId xmlns:p14="http://schemas.microsoft.com/office/powerpoint/2010/main" val="316098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dirty="0"/>
          </a:p>
        </p:txBody>
      </p:sp>
      <p:sp>
        <p:nvSpPr>
          <p:cNvPr id="4" name="Slide Number Placeholder 3"/>
          <p:cNvSpPr>
            <a:spLocks noGrp="1"/>
          </p:cNvSpPr>
          <p:nvPr>
            <p:ph type="sldNum" sz="quarter" idx="5"/>
          </p:nvPr>
        </p:nvSpPr>
        <p:spPr>
          <a:xfrm>
            <a:off x="4020506" y="9720673"/>
            <a:ext cx="3077137" cy="512303"/>
          </a:xfrm>
          <a:prstGeom prst="rect">
            <a:avLst/>
          </a:prstGeom>
        </p:spPr>
        <p:txBody>
          <a:bodyPr/>
          <a:lstStyle/>
          <a:p>
            <a:pPr>
              <a:defRPr/>
            </a:pPr>
            <a:fld id="{C5968AEC-8E30-49ED-8844-F916C51629E5}" type="slidenum">
              <a:rPr lang="en-US" smtClean="0"/>
              <a:pPr>
                <a:defRPr/>
              </a:pPr>
              <a:t>18</a:t>
            </a:fld>
            <a:endParaRPr lang="en-US"/>
          </a:p>
        </p:txBody>
      </p:sp>
    </p:spTree>
    <p:extLst>
      <p:ext uri="{BB962C8B-B14F-4D97-AF65-F5344CB8AC3E}">
        <p14:creationId xmlns:p14="http://schemas.microsoft.com/office/powerpoint/2010/main" val="338753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79175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99539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4021138" y="9721851"/>
            <a:ext cx="3076575" cy="511175"/>
          </a:xfrm>
          <a:prstGeom prst="rect">
            <a:avLst/>
          </a:prstGeom>
          <a:noFill/>
        </p:spPr>
        <p:txBody>
          <a:bodyPr lIns="91431" tIns="45715" rIns="91431" bIns="45715"/>
          <a:lstStyle/>
          <a:p>
            <a:fld id="{BA4B929A-4F55-44B5-9879-13549B33BDC6}" type="slidenum">
              <a:rPr lang="en-US" smtClean="0">
                <a:latin typeface="Arial" pitchFamily="34" charset="0"/>
              </a:rPr>
              <a:pPr/>
              <a:t>25</a:t>
            </a:fld>
            <a:endParaRPr lang="en-US">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2503589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4021138" y="9721851"/>
            <a:ext cx="3076575" cy="511175"/>
          </a:xfrm>
          <a:prstGeom prst="rect">
            <a:avLst/>
          </a:prstGeom>
          <a:noFill/>
        </p:spPr>
        <p:txBody>
          <a:bodyPr lIns="91431" tIns="45715" rIns="91431" bIns="45715"/>
          <a:lstStyle/>
          <a:p>
            <a:fld id="{BCA357EC-60A8-4D32-87FD-653331F27C3B}" type="slidenum">
              <a:rPr lang="en-US" smtClean="0">
                <a:latin typeface="Arial" pitchFamily="34" charset="0"/>
              </a:rPr>
              <a:pPr/>
              <a:t>26</a:t>
            </a:fld>
            <a:endParaRPr lang="en-US">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45848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solidFill>
            <a:srgbClr val="FFFFFF"/>
          </a:solidFill>
          <a:ln/>
        </p:spPr>
      </p:sp>
      <p:sp>
        <p:nvSpPr>
          <p:cNvPr id="44035"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878437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solidFill>
            <a:srgbClr val="FFFFFF"/>
          </a:solidFill>
          <a:ln/>
        </p:spPr>
      </p:sp>
      <p:sp>
        <p:nvSpPr>
          <p:cNvPr id="34819"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72481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solidFill>
            <a:srgbClr val="FFFFFF"/>
          </a:solidFill>
          <a:ln/>
        </p:spPr>
      </p:sp>
      <p:sp>
        <p:nvSpPr>
          <p:cNvPr id="45059"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089245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US" dirty="0"/>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F14F4E72-5DD8-457A-9C54-B6F814600120}" type="slidenum">
              <a:rPr lang="en-US" smtClean="0"/>
              <a:pPr>
                <a:defRPr/>
              </a:pPr>
              <a:t>29</a:t>
            </a:fld>
            <a:endParaRPr lang="en-US"/>
          </a:p>
        </p:txBody>
      </p:sp>
    </p:spTree>
    <p:extLst>
      <p:ext uri="{BB962C8B-B14F-4D97-AF65-F5344CB8AC3E}">
        <p14:creationId xmlns:p14="http://schemas.microsoft.com/office/powerpoint/2010/main" val="33664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a:t>shows the effect of the mixing parameter on the static input output curves.  It can be seen that the behaviour is no longer linear above the threshold, and that even a small amount of mixing of the dry signal will generally make the dry signal dominate, e.g., 75% wet with ratio of infinity to 1 appears similar to a 100% wet with 2 to 1 compression.</a:t>
            </a:r>
            <a:endParaRPr lang="en-US" dirty="0"/>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FBE3572C-F686-4417-9D5B-1A6D706F0200}" type="slidenum">
              <a:rPr lang="en-US" smtClean="0"/>
              <a:pPr>
                <a:defRPr/>
              </a:pPr>
              <a:t>30</a:t>
            </a:fld>
            <a:endParaRPr lang="en-US"/>
          </a:p>
        </p:txBody>
      </p:sp>
    </p:spTree>
    <p:extLst>
      <p:ext uri="{BB962C8B-B14F-4D97-AF65-F5344CB8AC3E}">
        <p14:creationId xmlns:p14="http://schemas.microsoft.com/office/powerpoint/2010/main" val="2968054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solidFill>
            <a:srgbClr val="FFFFFF"/>
          </a:solidFill>
          <a:ln/>
        </p:spPr>
      </p:sp>
      <p:sp>
        <p:nvSpPr>
          <p:cNvPr id="46083"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00090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solidFill>
            <a:srgbClr val="FFFFFF"/>
          </a:solidFill>
          <a:ln/>
        </p:spPr>
      </p:sp>
      <p:sp>
        <p:nvSpPr>
          <p:cNvPr id="47107"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675644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solidFill>
            <a:srgbClr val="FFFFFF"/>
          </a:solidFill>
          <a:ln/>
        </p:spPr>
      </p:sp>
      <p:sp>
        <p:nvSpPr>
          <p:cNvPr id="48131"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138802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defRPr/>
            </a:pPr>
            <a:endParaRPr lang="en-US" dirty="0"/>
          </a:p>
        </p:txBody>
      </p:sp>
      <p:sp>
        <p:nvSpPr>
          <p:cNvPr id="49156" name="Slide Number Placeholder 3"/>
          <p:cNvSpPr>
            <a:spLocks noGrp="1"/>
          </p:cNvSpPr>
          <p:nvPr>
            <p:ph type="sldNum" sz="quarter" idx="4294967295"/>
          </p:nvPr>
        </p:nvSpPr>
        <p:spPr bwMode="auto">
          <a:xfrm>
            <a:off x="4021294" y="9721106"/>
            <a:ext cx="3076363" cy="511731"/>
          </a:xfrm>
          <a:prstGeom prst="rect">
            <a:avLst/>
          </a:prstGeom>
          <a:noFill/>
          <a:ln>
            <a:miter lim="800000"/>
            <a:headEnd/>
            <a:tailEnd/>
          </a:ln>
        </p:spPr>
        <p:txBody>
          <a:bodyPr lIns="91431" tIns="45715" rIns="91431" bIns="45715"/>
          <a:lstStyle/>
          <a:p>
            <a:fld id="{F667E6F6-322A-47DD-9118-1A06393F8479}" type="slidenum">
              <a:rPr lang="en-US"/>
              <a:pPr/>
              <a:t>34</a:t>
            </a:fld>
            <a:endParaRPr lang="en-US"/>
          </a:p>
        </p:txBody>
      </p:sp>
    </p:spTree>
    <p:extLst>
      <p:ext uri="{BB962C8B-B14F-4D97-AF65-F5344CB8AC3E}">
        <p14:creationId xmlns:p14="http://schemas.microsoft.com/office/powerpoint/2010/main" val="774145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solidFill>
            <a:srgbClr val="FFFFFF"/>
          </a:solidFill>
          <a:ln/>
        </p:spPr>
      </p:sp>
      <p:sp>
        <p:nvSpPr>
          <p:cNvPr id="50179"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48893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GB">
              <a:latin typeface="Arial" pitchFamily="34" charset="0"/>
            </a:endParaRPr>
          </a:p>
        </p:txBody>
      </p:sp>
      <p:sp>
        <p:nvSpPr>
          <p:cNvPr id="55300" name="Slide Number Placeholder 3"/>
          <p:cNvSpPr>
            <a:spLocks noGrp="1"/>
          </p:cNvSpPr>
          <p:nvPr>
            <p:ph type="sldNum" sz="quarter" idx="5"/>
          </p:nvPr>
        </p:nvSpPr>
        <p:spPr>
          <a:xfrm>
            <a:off x="4021138" y="9721851"/>
            <a:ext cx="3076575" cy="511175"/>
          </a:xfrm>
          <a:prstGeom prst="rect">
            <a:avLst/>
          </a:prstGeom>
          <a:noFill/>
        </p:spPr>
        <p:txBody>
          <a:bodyPr lIns="91431" tIns="45715" rIns="91431" bIns="45715"/>
          <a:lstStyle/>
          <a:p>
            <a:fld id="{E0A5DD09-3737-4B9A-9FAC-765B61714FB4}" type="slidenum">
              <a:rPr lang="en-US" smtClean="0">
                <a:latin typeface="Arial" pitchFamily="34" charset="0"/>
              </a:rPr>
              <a:pPr/>
              <a:t>36</a:t>
            </a:fld>
            <a:endParaRPr lang="en-US">
              <a:latin typeface="Arial" pitchFamily="34" charset="0"/>
            </a:endParaRPr>
          </a:p>
        </p:txBody>
      </p:sp>
    </p:spTree>
    <p:extLst>
      <p:ext uri="{BB962C8B-B14F-4D97-AF65-F5344CB8AC3E}">
        <p14:creationId xmlns:p14="http://schemas.microsoft.com/office/powerpoint/2010/main" val="415407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Analysis of compressors is difficult because they represent nonlinear time-dependent systems.</a:t>
            </a:r>
          </a:p>
          <a:p>
            <a:pPr eaLnBrk="1" hangingPunct="1">
              <a:spcBef>
                <a:spcPct val="0"/>
              </a:spcBef>
            </a:pPr>
            <a:r>
              <a:rPr lang="en-US"/>
              <a:t>Dynamic Range Compression (DRC) is the process of mapping the dynamic range of an audio signal to a smaller range, i. e., reducing the signal level of the higher peaks while leaving the quieter parts untreated. DRC is used extensively in audio recording, production work, noise reduction, broadcasting and live performance applications.</a:t>
            </a:r>
          </a:p>
          <a:p>
            <a:pPr eaLnBrk="1" hangingPunct="1">
              <a:spcBef>
                <a:spcPct val="0"/>
              </a:spcBef>
            </a:pPr>
            <a:r>
              <a:rPr lang="en-US"/>
              <a:t>Considering the classic audio effects (equalisation, delay, panning, etc.), the dynamic range compressor is perhaps the most complex one. Design choices involve the compressor topology, the static compression characteristic, placement and type of smoothing filters, sidechain filtering, etc. This explains why every compressor in common usage behaves and sounds slightly different and why certain compressor models have become audio engineers' favorites for certain types of signal. Analysis of compressors is difficult because they represent nonlinear time-dependent systems with memory. The gain reduction is applied smoothly and not instantaneously as would be the case with a simple static nonlinearity. Furthermore the large number of design choices makes it nearly impossible to draw a generic compressor block diagram that would be valid for the majority of real world compressors. </a:t>
            </a:r>
          </a:p>
          <a:p>
            <a:pPr eaLnBrk="1" hangingPunct="1">
              <a:spcBef>
                <a:spcPct val="0"/>
              </a:spcBef>
            </a:pPr>
            <a:r>
              <a:rPr lang="en-US"/>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hangingPunct="1">
              <a:spcBef>
                <a:spcPct val="0"/>
              </a:spcBef>
            </a:pPr>
            <a:endParaRPr lang="en-US"/>
          </a:p>
          <a:p>
            <a:endParaRPr lang="en-GB"/>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CD819B61-767F-49C0-9606-780376D87C21}" type="slidenum">
              <a:rPr lang="en-US" smtClean="0"/>
              <a:pPr>
                <a:defRPr/>
              </a:pPr>
              <a:t>4</a:t>
            </a:fld>
            <a:endParaRPr lang="en-US"/>
          </a:p>
        </p:txBody>
      </p:sp>
    </p:spTree>
    <p:extLst>
      <p:ext uri="{BB962C8B-B14F-4D97-AF65-F5344CB8AC3E}">
        <p14:creationId xmlns:p14="http://schemas.microsoft.com/office/powerpoint/2010/main" val="203953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solidFill>
            <a:srgbClr val="FFFFFF"/>
          </a:solidFill>
          <a:ln/>
        </p:spPr>
      </p:sp>
      <p:sp>
        <p:nvSpPr>
          <p:cNvPr id="35843"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77949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solidFill>
            <a:srgbClr val="FFFFFF"/>
          </a:solidFill>
          <a:ln/>
        </p:spPr>
      </p:sp>
      <p:sp>
        <p:nvSpPr>
          <p:cNvPr id="36867"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72684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solidFill>
            <a:srgbClr val="FFFFFF"/>
          </a:solidFill>
          <a:ln/>
        </p:spPr>
      </p:sp>
      <p:sp>
        <p:nvSpPr>
          <p:cNvPr id="3789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13190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solidFill>
            <a:srgbClr val="FFFFFF"/>
          </a:solidFill>
          <a:ln/>
        </p:spPr>
      </p:sp>
      <p:sp>
        <p:nvSpPr>
          <p:cNvPr id="38915"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25717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solidFill>
            <a:srgbClr val="FFFFFF"/>
          </a:solidFill>
          <a:ln/>
        </p:spPr>
      </p:sp>
      <p:sp>
        <p:nvSpPr>
          <p:cNvPr id="40963" name="Rectangle 2"/>
          <p:cNvSpPr>
            <a:spLocks noGrp="1" noChangeArrowheads="1"/>
          </p:cNvSpPr>
          <p:nvPr>
            <p:ph type="body" idx="1"/>
          </p:nvPr>
        </p:nvSpPr>
        <p:spPr>
          <a:noFill/>
          <a:ln/>
        </p:spPr>
        <p:txBody>
          <a:bodyPr/>
          <a:lstStyle/>
          <a:p>
            <a:pPr marL="70503" eaLnBrk="1" hangingPunct="1">
              <a:lnSpc>
                <a:spcPct val="80000"/>
              </a:lnSpc>
              <a:spcBef>
                <a:spcPts val="542"/>
              </a:spcBef>
            </a:pPr>
            <a:endParaRPr lang="en-US" sz="15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2329356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4021294" y="9721106"/>
            <a:ext cx="3076363" cy="511731"/>
          </a:xfrm>
          <a:prstGeom prst="rect">
            <a:avLst/>
          </a:prstGeom>
          <a:noFill/>
          <a:ln>
            <a:miter lim="800000"/>
            <a:headEnd/>
            <a:tailEnd/>
          </a:ln>
        </p:spPr>
        <p:txBody>
          <a:bodyPr lIns="91431" tIns="45715" rIns="91431" bIns="45715"/>
          <a:lstStyle/>
          <a:p>
            <a:fld id="{EC588C84-8A1D-4C02-BF2B-EC99B91071FB}" type="slidenum">
              <a:rPr lang="en-US"/>
              <a:pPr/>
              <a:t>12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370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599" y="1638299"/>
            <a:ext cx="2616201" cy="4572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5" y="1638299"/>
            <a:ext cx="7696201"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2"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1"/>
            <a:ext cx="9458325" cy="8661400"/>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1"/>
            <a:ext cx="9458325" cy="8661400"/>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lIns="91420" tIns="45710" rIns="91420" bIns="45710"/>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a:prstGeom prst="rect">
            <a:avLst/>
          </a:prstGeom>
        </p:spPr>
        <p:txBody>
          <a:bodyPr lIns="91420" tIns="45710" rIns="91420" bIns="45710"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a:prstGeom prst="rect">
            <a:avLst/>
          </a:prstGeom>
        </p:spPr>
        <p:txBody>
          <a:bodyPr lIns="91420" tIns="45710" rIns="91420" bIns="45710"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a:prstGeom prst="rect">
            <a:avLst/>
          </a:prstGeom>
        </p:spPr>
        <p:txBody>
          <a:bodyPr lIns="91420" tIns="45710" rIns="91420" bIns="45710"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20" tIns="45710" rIns="91420" bIns="45710"/>
          <a:lstStyle/>
          <a:p>
            <a:r>
              <a:rPr lang="en-US"/>
              <a:t>Click to edit Master title style</a:t>
            </a:r>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a:t>Click to edit Master title style</a:t>
            </a:r>
            <a:endParaRPr lang="en-GB"/>
          </a:p>
        </p:txBody>
      </p:sp>
      <p:sp>
        <p:nvSpPr>
          <p:cNvPr id="3" name="Subtitle 2"/>
          <p:cNvSpPr>
            <a:spLocks noGrp="1"/>
          </p:cNvSpPr>
          <p:nvPr>
            <p:ph type="subTitle" idx="1"/>
          </p:nvPr>
        </p:nvSpPr>
        <p:spPr>
          <a:xfrm>
            <a:off x="1950720" y="5527040"/>
            <a:ext cx="9103360" cy="2492587"/>
          </a:xfrm>
        </p:spPr>
        <p:txBody>
          <a:bodyPr/>
          <a:lstStyle>
            <a:lvl1pPr marL="0" indent="0" algn="ctr">
              <a:buNone/>
              <a:defRPr/>
            </a:lvl1pPr>
            <a:lvl2pPr marL="650096" indent="0" algn="ctr">
              <a:buNone/>
              <a:defRPr/>
            </a:lvl2pPr>
            <a:lvl3pPr marL="1300192" indent="0" algn="ctr">
              <a:buNone/>
              <a:defRPr/>
            </a:lvl3pPr>
            <a:lvl4pPr marL="1950291" indent="0" algn="ctr">
              <a:buNone/>
              <a:defRPr/>
            </a:lvl4pPr>
            <a:lvl5pPr marL="2600387" indent="0" algn="ctr">
              <a:buNone/>
              <a:defRPr/>
            </a:lvl5pPr>
            <a:lvl6pPr marL="3250484" indent="0" algn="ctr">
              <a:buNone/>
              <a:defRPr/>
            </a:lvl6pPr>
            <a:lvl7pPr marL="3900583" indent="0" algn="ctr">
              <a:buNone/>
              <a:defRPr/>
            </a:lvl7pPr>
            <a:lvl8pPr marL="4550676" indent="0" algn="ctr">
              <a:buNone/>
              <a:defRPr/>
            </a:lvl8pPr>
            <a:lvl9pPr marL="5200775" indent="0" algn="ctr">
              <a:buNone/>
              <a:defRPr/>
            </a:lvl9pPr>
          </a:lstStyle>
          <a:p>
            <a:r>
              <a:rPr lang="en-US"/>
              <a:t>Click to edit Master subtitle style</a:t>
            </a:r>
            <a:endParaRPr lang="en-GB"/>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8"/>
            <a:ext cx="11054080" cy="1937173"/>
          </a:xfrm>
        </p:spPr>
        <p:txBody>
          <a:bodyPr anchor="t"/>
          <a:lstStyle>
            <a:lvl1pPr algn="l">
              <a:defRPr sz="5700" b="1" cap="all"/>
            </a:lvl1pPr>
          </a:lstStyle>
          <a:p>
            <a:r>
              <a:rPr lang="en-US"/>
              <a:t>Click to edit Master title style</a:t>
            </a:r>
            <a:endParaRPr lang="en-GB"/>
          </a:p>
        </p:txBody>
      </p:sp>
      <p:sp>
        <p:nvSpPr>
          <p:cNvPr id="3" name="Text Placeholder 2"/>
          <p:cNvSpPr>
            <a:spLocks noGrp="1"/>
          </p:cNvSpPr>
          <p:nvPr>
            <p:ph type="body" idx="1"/>
          </p:nvPr>
        </p:nvSpPr>
        <p:spPr>
          <a:xfrm>
            <a:off x="1027290" y="4133998"/>
            <a:ext cx="11054080" cy="2133599"/>
          </a:xfrm>
        </p:spPr>
        <p:txBody>
          <a:bodyPr anchor="b"/>
          <a:lstStyle>
            <a:lvl1pPr marL="0" indent="0">
              <a:buNone/>
              <a:defRPr sz="2800"/>
            </a:lvl1pPr>
            <a:lvl2pPr marL="650096" indent="0">
              <a:buNone/>
              <a:defRPr sz="2600"/>
            </a:lvl2pPr>
            <a:lvl3pPr marL="1300192" indent="0">
              <a:buNone/>
              <a:defRPr sz="2300"/>
            </a:lvl3pPr>
            <a:lvl4pPr marL="1950291" indent="0">
              <a:buNone/>
              <a:defRPr sz="2000"/>
            </a:lvl4pPr>
            <a:lvl5pPr marL="2600387" indent="0">
              <a:buNone/>
              <a:defRPr sz="2000"/>
            </a:lvl5pPr>
            <a:lvl6pPr marL="3250484" indent="0">
              <a:buNone/>
              <a:defRPr sz="2000"/>
            </a:lvl6pPr>
            <a:lvl7pPr marL="3900583" indent="0">
              <a:buNone/>
              <a:defRPr sz="2000"/>
            </a:lvl7pPr>
            <a:lvl8pPr marL="4550676" indent="0">
              <a:buNone/>
              <a:defRPr sz="2000"/>
            </a:lvl8pPr>
            <a:lvl9pPr marL="5200775" indent="0">
              <a:buNone/>
              <a:defRPr sz="2000"/>
            </a:lvl9pPr>
          </a:lstStyle>
          <a:p>
            <a:pPr lvl="0"/>
            <a:r>
              <a:rPr lang="en-US"/>
              <a:t>Click to edit Master text styles</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6729" y="1496909"/>
            <a:ext cx="6086969" cy="7988018"/>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60446" y="1496909"/>
            <a:ext cx="6089227" cy="7988018"/>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096" indent="0">
              <a:buNone/>
              <a:defRPr sz="2800" b="1"/>
            </a:lvl2pPr>
            <a:lvl3pPr marL="1300192" indent="0">
              <a:buNone/>
              <a:defRPr sz="2600" b="1"/>
            </a:lvl3pPr>
            <a:lvl4pPr marL="1950291" indent="0">
              <a:buNone/>
              <a:defRPr sz="2300" b="1"/>
            </a:lvl4pPr>
            <a:lvl5pPr marL="2600387" indent="0">
              <a:buNone/>
              <a:defRPr sz="2300" b="1"/>
            </a:lvl5pPr>
            <a:lvl6pPr marL="3250484" indent="0">
              <a:buNone/>
              <a:defRPr sz="2300" b="1"/>
            </a:lvl6pPr>
            <a:lvl7pPr marL="3900583" indent="0">
              <a:buNone/>
              <a:defRPr sz="2300" b="1"/>
            </a:lvl7pPr>
            <a:lvl8pPr marL="4550676" indent="0">
              <a:buNone/>
              <a:defRPr sz="2300" b="1"/>
            </a:lvl8pPr>
            <a:lvl9pPr marL="5200775" indent="0">
              <a:buNone/>
              <a:defRPr sz="2300"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606260" y="2183272"/>
            <a:ext cx="5748302" cy="909884"/>
          </a:xfrm>
        </p:spPr>
        <p:txBody>
          <a:bodyPr anchor="b"/>
          <a:lstStyle>
            <a:lvl1pPr marL="0" indent="0">
              <a:buNone/>
              <a:defRPr sz="3400" b="1"/>
            </a:lvl1pPr>
            <a:lvl2pPr marL="650096" indent="0">
              <a:buNone/>
              <a:defRPr sz="2800" b="1"/>
            </a:lvl2pPr>
            <a:lvl3pPr marL="1300192" indent="0">
              <a:buNone/>
              <a:defRPr sz="2600" b="1"/>
            </a:lvl3pPr>
            <a:lvl4pPr marL="1950291" indent="0">
              <a:buNone/>
              <a:defRPr sz="2300" b="1"/>
            </a:lvl4pPr>
            <a:lvl5pPr marL="2600387" indent="0">
              <a:buNone/>
              <a:defRPr sz="2300" b="1"/>
            </a:lvl5pPr>
            <a:lvl6pPr marL="3250484" indent="0">
              <a:buNone/>
              <a:defRPr sz="2300" b="1"/>
            </a:lvl6pPr>
            <a:lvl7pPr marL="3900583" indent="0">
              <a:buNone/>
              <a:defRPr sz="2300" b="1"/>
            </a:lvl7pPr>
            <a:lvl8pPr marL="4550676" indent="0">
              <a:buNone/>
              <a:defRPr sz="2300" b="1"/>
            </a:lvl8pPr>
            <a:lvl9pPr marL="5200775"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3" y="388338"/>
            <a:ext cx="4278490" cy="1652693"/>
          </a:xfrm>
        </p:spPr>
        <p:txBody>
          <a:bodyPr anchor="b"/>
          <a:lstStyle>
            <a:lvl1pPr algn="l">
              <a:defRPr sz="2800" b="1"/>
            </a:lvl1pPr>
          </a:lstStyle>
          <a:p>
            <a:r>
              <a:rPr lang="en-US"/>
              <a:t>Click to edit Master title style</a:t>
            </a:r>
            <a:endParaRPr lang="en-GB"/>
          </a:p>
        </p:txBody>
      </p:sp>
      <p:sp>
        <p:nvSpPr>
          <p:cNvPr id="3" name="Content Placeholder 2"/>
          <p:cNvSpPr>
            <a:spLocks noGrp="1"/>
          </p:cNvSpPr>
          <p:nvPr>
            <p:ph idx="1"/>
          </p:nvPr>
        </p:nvSpPr>
        <p:spPr>
          <a:xfrm>
            <a:off x="5084516" y="388344"/>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50243" y="2041033"/>
            <a:ext cx="4278490" cy="6671734"/>
          </a:xfrm>
        </p:spPr>
        <p:txBody>
          <a:bodyPr/>
          <a:lstStyle>
            <a:lvl1pPr marL="0" indent="0">
              <a:buNone/>
              <a:defRPr sz="2000"/>
            </a:lvl1pPr>
            <a:lvl2pPr marL="650096" indent="0">
              <a:buNone/>
              <a:defRPr sz="1700"/>
            </a:lvl2pPr>
            <a:lvl3pPr marL="1300192" indent="0">
              <a:buNone/>
              <a:defRPr sz="1400"/>
            </a:lvl3pPr>
            <a:lvl4pPr marL="1950291" indent="0">
              <a:buNone/>
              <a:defRPr sz="1300"/>
            </a:lvl4pPr>
            <a:lvl5pPr marL="2600387" indent="0">
              <a:buNone/>
              <a:defRPr sz="1300"/>
            </a:lvl5pPr>
            <a:lvl6pPr marL="3250484" indent="0">
              <a:buNone/>
              <a:defRPr sz="1300"/>
            </a:lvl6pPr>
            <a:lvl7pPr marL="3900583" indent="0">
              <a:buNone/>
              <a:defRPr sz="1300"/>
            </a:lvl7pPr>
            <a:lvl8pPr marL="4550676" indent="0">
              <a:buNone/>
              <a:defRPr sz="1300"/>
            </a:lvl8pPr>
            <a:lvl9pPr marL="5200775" indent="0">
              <a:buNone/>
              <a:defRPr sz="1300"/>
            </a:lvl9pPr>
          </a:lstStyle>
          <a:p>
            <a:pPr lvl="0"/>
            <a:r>
              <a:rPr lang="en-US"/>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096" indent="0">
              <a:buNone/>
              <a:defRPr sz="4000"/>
            </a:lvl2pPr>
            <a:lvl3pPr marL="1300192" indent="0">
              <a:buNone/>
              <a:defRPr sz="3400"/>
            </a:lvl3pPr>
            <a:lvl4pPr marL="1950291" indent="0">
              <a:buNone/>
              <a:defRPr sz="2800"/>
            </a:lvl4pPr>
            <a:lvl5pPr marL="2600387" indent="0">
              <a:buNone/>
              <a:defRPr sz="2800"/>
            </a:lvl5pPr>
            <a:lvl6pPr marL="3250484" indent="0">
              <a:buNone/>
              <a:defRPr sz="2800"/>
            </a:lvl6pPr>
            <a:lvl7pPr marL="3900583" indent="0">
              <a:buNone/>
              <a:defRPr sz="2800"/>
            </a:lvl7pPr>
            <a:lvl8pPr marL="4550676" indent="0">
              <a:buNone/>
              <a:defRPr sz="2800"/>
            </a:lvl8pPr>
            <a:lvl9pPr marL="5200775" indent="0">
              <a:buNone/>
              <a:defRPr sz="2800"/>
            </a:lvl9pPr>
          </a:lstStyle>
          <a:p>
            <a:pPr lvl="0"/>
            <a:endParaRPr lang="en-GB" noProof="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096" indent="0">
              <a:buNone/>
              <a:defRPr sz="1700"/>
            </a:lvl2pPr>
            <a:lvl3pPr marL="1300192" indent="0">
              <a:buNone/>
              <a:defRPr sz="1400"/>
            </a:lvl3pPr>
            <a:lvl4pPr marL="1950291" indent="0">
              <a:buNone/>
              <a:defRPr sz="1300"/>
            </a:lvl4pPr>
            <a:lvl5pPr marL="2600387" indent="0">
              <a:buNone/>
              <a:defRPr sz="1300"/>
            </a:lvl5pPr>
            <a:lvl6pPr marL="3250484" indent="0">
              <a:buNone/>
              <a:defRPr sz="1300"/>
            </a:lvl6pPr>
            <a:lvl7pPr marL="3900583" indent="0">
              <a:buNone/>
              <a:defRPr sz="1300"/>
            </a:lvl7pPr>
            <a:lvl8pPr marL="4550676" indent="0">
              <a:buNone/>
              <a:defRPr sz="1300"/>
            </a:lvl8pPr>
            <a:lvl9pPr marL="5200775" indent="0">
              <a:buNone/>
              <a:defRPr sz="1300"/>
            </a:lvl9pPr>
          </a:lstStyle>
          <a:p>
            <a:pPr lvl="0"/>
            <a:r>
              <a:rPr lang="en-US"/>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52002" y="0"/>
            <a:ext cx="3097671" cy="948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6729" y="0"/>
            <a:ext cx="9078525" cy="9484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39"/>
            <a:ext cx="11054080" cy="2090702"/>
          </a:xfrm>
        </p:spPr>
        <p:txBody>
          <a:bodyPr/>
          <a:lstStyle/>
          <a:p>
            <a:r>
              <a:rPr lang="en-US"/>
              <a:t>Click to edit Master title style</a:t>
            </a:r>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78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387242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2"/>
            <a:ext cx="11054080" cy="1937173"/>
          </a:xfrm>
        </p:spPr>
        <p:txBody>
          <a:bodyPr anchor="t"/>
          <a:lstStyle>
            <a:lvl1pPr algn="l">
              <a:defRPr sz="5689" b="1" cap="all"/>
            </a:lvl1pPr>
          </a:lstStyle>
          <a:p>
            <a:r>
              <a:rPr lang="en-US"/>
              <a:t>Click to edit Master title style</a:t>
            </a:r>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844">
                <a:solidFill>
                  <a:schemeClr val="tx1">
                    <a:tint val="7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30602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240" y="2275841"/>
            <a:ext cx="5743787" cy="6436925"/>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0773" y="2275841"/>
            <a:ext cx="5743787" cy="6436925"/>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057290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6259" y="2183272"/>
            <a:ext cx="5748302"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606259" y="3093155"/>
            <a:ext cx="5748302"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3/14/2024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404116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3/14/2024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575119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3/14/2024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171456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anchor="b"/>
          <a:lstStyle>
            <a:lvl1pPr algn="l">
              <a:defRPr sz="2844" b="1"/>
            </a:lvl1pPr>
          </a:lstStyle>
          <a:p>
            <a:r>
              <a:rPr lang="en-US"/>
              <a:t>Click to edit Master title style</a:t>
            </a:r>
          </a:p>
        </p:txBody>
      </p:sp>
      <p:sp>
        <p:nvSpPr>
          <p:cNvPr id="3" name="Content Placeholder 2"/>
          <p:cNvSpPr>
            <a:spLocks noGrp="1"/>
          </p:cNvSpPr>
          <p:nvPr>
            <p:ph idx="1"/>
          </p:nvPr>
        </p:nvSpPr>
        <p:spPr>
          <a:xfrm>
            <a:off x="5084516" y="388339"/>
            <a:ext cx="7270044" cy="8324427"/>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1" y="2041032"/>
            <a:ext cx="4278490" cy="6671734"/>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192278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44" b="1"/>
            </a:lvl1pPr>
          </a:lstStyle>
          <a:p>
            <a:r>
              <a:rPr lang="en-US"/>
              <a:t>Click to edit Master title style</a:t>
            </a:r>
          </a:p>
        </p:txBody>
      </p:sp>
      <p:sp>
        <p:nvSpPr>
          <p:cNvPr id="3" name="Picture Placeholder 2"/>
          <p:cNvSpPr>
            <a:spLocks noGrp="1"/>
          </p:cNvSpPr>
          <p:nvPr>
            <p:ph type="pic" idx="1"/>
          </p:nvPr>
        </p:nvSpPr>
        <p:spPr>
          <a:xfrm>
            <a:off x="2549032" y="871502"/>
            <a:ext cx="7802880" cy="5852160"/>
          </a:xfrm>
        </p:spPr>
        <p:txBody>
          <a:bodyPr rtlCol="0">
            <a:normAutofit/>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pPr lvl="0"/>
            <a:endParaRPr lang="en-US" noProof="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665236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27702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240" y="390597"/>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4908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5" y="5029200"/>
            <a:ext cx="10464801" cy="1181100"/>
          </a:xfrm>
          <a:prstGeom prst="rect">
            <a:avLst/>
          </a:prstGeom>
          <a:noFill/>
          <a:ln w="12700">
            <a:noFill/>
            <a:miter lim="800000"/>
            <a:headEnd/>
            <a:tailEnd/>
          </a:ln>
        </p:spPr>
        <p:txBody>
          <a:bodyPr vert="horz" wrap="square" lIns="50788" tIns="50788" rIns="50788" bIns="50788"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1027" name="Rectangle 2"/>
          <p:cNvSpPr>
            <a:spLocks noGrp="1" noChangeArrowheads="1"/>
          </p:cNvSpPr>
          <p:nvPr>
            <p:ph type="title"/>
          </p:nvPr>
        </p:nvSpPr>
        <p:spPr bwMode="auto">
          <a:xfrm>
            <a:off x="1270005" y="1638301"/>
            <a:ext cx="10464801" cy="3302000"/>
          </a:xfrm>
          <a:prstGeom prst="rect">
            <a:avLst/>
          </a:prstGeom>
          <a:noFill/>
          <a:ln w="12700">
            <a:noFill/>
            <a:miter lim="800000"/>
            <a:headEnd/>
            <a:tailEnd/>
          </a:ln>
        </p:spPr>
        <p:txBody>
          <a:bodyPr vert="horz" wrap="square" lIns="50788" tIns="50788" rIns="50788" bIns="50788" numCol="1" anchor="b" anchorCtr="0" compatLnSpc="1">
            <a:prstTxWarp prst="textNoShape">
              <a:avLst/>
            </a:prstTxWarp>
          </a:bodyPr>
          <a:lstStyle/>
          <a:p>
            <a:pPr lvl="0"/>
            <a:r>
              <a:rPr lang="en-US">
                <a:sym typeface="Arial" pitchFamily="34" charset="0"/>
              </a:rPr>
              <a:t>Click to edit Master title style</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Arial" pitchFamily="34" charset="0"/>
        </a:defRPr>
      </a:lvl1pPr>
      <a:lvl2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2pPr>
      <a:lvl3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3pPr>
      <a:lvl4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4pPr>
      <a:lvl5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5pPr>
      <a:lvl6pPr marL="457105"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6pPr>
      <a:lvl7pPr marL="914213"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7pPr>
      <a:lvl8pPr marL="1371319"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8pPr>
      <a:lvl9pPr marL="1828424"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9pPr>
    </p:titleStyle>
    <p:bodyStyle>
      <a:lvl1pPr algn="ctr" rtl="0" eaLnBrk="0" fontAlgn="base" hangingPunct="0">
        <a:spcBef>
          <a:spcPct val="0"/>
        </a:spcBef>
        <a:spcAft>
          <a:spcPct val="0"/>
        </a:spcAft>
        <a:defRPr sz="3600">
          <a:solidFill>
            <a:schemeClr val="tx1"/>
          </a:solidFill>
          <a:latin typeface="+mn-lt"/>
          <a:ea typeface="+mn-ea"/>
          <a:cs typeface="+mn-cs"/>
          <a:sym typeface="Arial" pitchFamily="34" charset="0"/>
        </a:defRPr>
      </a:lvl1pPr>
      <a:lvl2pPr algn="ctr" rtl="0" eaLnBrk="0" fontAlgn="base" hangingPunct="0">
        <a:spcBef>
          <a:spcPct val="0"/>
        </a:spcBef>
        <a:spcAft>
          <a:spcPct val="0"/>
        </a:spcAft>
        <a:defRPr sz="3600">
          <a:solidFill>
            <a:schemeClr val="tx1"/>
          </a:solidFill>
          <a:latin typeface="+mn-lt"/>
          <a:ea typeface="+mn-ea"/>
          <a:cs typeface="+mn-cs"/>
          <a:sym typeface="Arial" pitchFamily="34" charset="0"/>
        </a:defRPr>
      </a:lvl2pPr>
      <a:lvl3pPr algn="ctr" rtl="0" eaLnBrk="0" fontAlgn="base" hangingPunct="0">
        <a:spcBef>
          <a:spcPct val="0"/>
        </a:spcBef>
        <a:spcAft>
          <a:spcPct val="0"/>
        </a:spcAft>
        <a:defRPr sz="3600">
          <a:solidFill>
            <a:schemeClr val="tx1"/>
          </a:solidFill>
          <a:latin typeface="+mn-lt"/>
          <a:ea typeface="+mn-ea"/>
          <a:cs typeface="+mn-cs"/>
          <a:sym typeface="Arial" pitchFamily="34" charset="0"/>
        </a:defRPr>
      </a:lvl3pPr>
      <a:lvl4pPr algn="ctr" rtl="0" eaLnBrk="0" fontAlgn="base" hangingPunct="0">
        <a:spcBef>
          <a:spcPct val="0"/>
        </a:spcBef>
        <a:spcAft>
          <a:spcPct val="0"/>
        </a:spcAft>
        <a:defRPr sz="3600">
          <a:solidFill>
            <a:schemeClr val="tx1"/>
          </a:solidFill>
          <a:latin typeface="+mn-lt"/>
          <a:ea typeface="+mn-ea"/>
          <a:cs typeface="+mn-cs"/>
          <a:sym typeface="Arial" pitchFamily="34" charset="0"/>
        </a:defRPr>
      </a:lvl4pPr>
      <a:lvl5pPr algn="ctr" rtl="0" eaLnBrk="0" fontAlgn="base" hangingPunct="0">
        <a:spcBef>
          <a:spcPct val="0"/>
        </a:spcBef>
        <a:spcAft>
          <a:spcPct val="0"/>
        </a:spcAft>
        <a:defRPr sz="3600">
          <a:solidFill>
            <a:schemeClr val="tx1"/>
          </a:solidFill>
          <a:latin typeface="+mn-lt"/>
          <a:ea typeface="+mn-ea"/>
          <a:cs typeface="+mn-cs"/>
          <a:sym typeface="Arial" pitchFamily="34" charset="0"/>
        </a:defRPr>
      </a:lvl5pPr>
      <a:lvl6pPr marL="457105" algn="ctr" rtl="0" fontAlgn="base">
        <a:spcBef>
          <a:spcPct val="0"/>
        </a:spcBef>
        <a:spcAft>
          <a:spcPct val="0"/>
        </a:spcAft>
        <a:defRPr sz="3600">
          <a:solidFill>
            <a:schemeClr val="tx1"/>
          </a:solidFill>
          <a:latin typeface="+mn-lt"/>
          <a:ea typeface="+mn-ea"/>
          <a:cs typeface="+mn-cs"/>
          <a:sym typeface="Arial" charset="0"/>
        </a:defRPr>
      </a:lvl6pPr>
      <a:lvl7pPr marL="914213" algn="ctr" rtl="0" fontAlgn="base">
        <a:spcBef>
          <a:spcPct val="0"/>
        </a:spcBef>
        <a:spcAft>
          <a:spcPct val="0"/>
        </a:spcAft>
        <a:defRPr sz="3600">
          <a:solidFill>
            <a:schemeClr val="tx1"/>
          </a:solidFill>
          <a:latin typeface="+mn-lt"/>
          <a:ea typeface="+mn-ea"/>
          <a:cs typeface="+mn-cs"/>
          <a:sym typeface="Arial" charset="0"/>
        </a:defRPr>
      </a:lvl7pPr>
      <a:lvl8pPr marL="1371319" algn="ctr" rtl="0" fontAlgn="base">
        <a:spcBef>
          <a:spcPct val="0"/>
        </a:spcBef>
        <a:spcAft>
          <a:spcPct val="0"/>
        </a:spcAft>
        <a:defRPr sz="3600">
          <a:solidFill>
            <a:schemeClr val="tx1"/>
          </a:solidFill>
          <a:latin typeface="+mn-lt"/>
          <a:ea typeface="+mn-ea"/>
          <a:cs typeface="+mn-cs"/>
          <a:sym typeface="Arial" charset="0"/>
        </a:defRPr>
      </a:lvl8pPr>
      <a:lvl9pPr marL="1828424" algn="ctr" rtl="0" fontAlgn="base">
        <a:spcBef>
          <a:spcPct val="0"/>
        </a:spcBef>
        <a:spcAft>
          <a:spcPct val="0"/>
        </a:spcAft>
        <a:defRPr sz="36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2051"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3075"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pic>
        <p:nvPicPr>
          <p:cNvPr id="3076" name="Picture 3"/>
          <p:cNvPicPr>
            <a:picLocks noChangeAspect="1" noChangeArrowheads="1"/>
          </p:cNvPicPr>
          <p:nvPr/>
        </p:nvPicPr>
        <p:blipFill>
          <a:blip r:embed="rId13" cstate="print"/>
          <a:srcRect l="1332" t="21333" r="665" b="23332"/>
          <a:stretch>
            <a:fillRect/>
          </a:stretch>
        </p:blipFill>
        <p:spPr bwMode="auto">
          <a:xfrm>
            <a:off x="10515600" y="9064626"/>
            <a:ext cx="2438400" cy="688976"/>
          </a:xfrm>
          <a:prstGeom prst="rect">
            <a:avLst/>
          </a:prstGeom>
          <a:noFill/>
          <a:ln w="12700">
            <a:noFill/>
            <a:miter lim="800000"/>
            <a:headEnd/>
            <a:tailEnd/>
          </a:ln>
        </p:spPr>
      </p:pic>
      <p:sp>
        <p:nvSpPr>
          <p:cNvPr id="2" name="Line 4"/>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pic>
        <p:nvPicPr>
          <p:cNvPr id="4099" name="Picture 2"/>
          <p:cNvPicPr>
            <a:picLocks noChangeAspect="1" noChangeArrowheads="1"/>
          </p:cNvPicPr>
          <p:nvPr/>
        </p:nvPicPr>
        <p:blipFill>
          <a:blip r:embed="rId13" cstate="print"/>
          <a:srcRect l="1332" t="21333" r="665" b="23332"/>
          <a:stretch>
            <a:fillRect/>
          </a:stretch>
        </p:blipFill>
        <p:spPr bwMode="auto">
          <a:xfrm>
            <a:off x="10515600" y="9064626"/>
            <a:ext cx="2438400" cy="688976"/>
          </a:xfrm>
          <a:prstGeom prst="rect">
            <a:avLst/>
          </a:prstGeom>
          <a:noFill/>
          <a:ln w="12700">
            <a:noFill/>
            <a:miter lim="800000"/>
            <a:headEnd/>
            <a:tailEnd/>
          </a:ln>
        </p:spPr>
      </p:pic>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872" indent="-380922" algn="l" rtl="0" eaLnBrk="0" fontAlgn="base" hangingPunct="0">
        <a:spcBef>
          <a:spcPts val="12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142766" indent="-380922"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523687"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68096"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412505"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6961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718"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3826"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093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2" name="Line 2"/>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872" indent="-380922" algn="l" rtl="0" eaLnBrk="0" fontAlgn="base" hangingPunct="0">
        <a:spcBef>
          <a:spcPts val="12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142766" indent="-380922"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523687"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68096"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412505"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6961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718"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3826"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093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6147"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105"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213"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319"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424"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8818"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1pPr>
      <a:lvl2pPr marL="1333227"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2pPr>
      <a:lvl3pPr marL="1777636"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3pPr>
      <a:lvl4pPr marL="2222045"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4pPr>
      <a:lvl5pPr marL="2666454"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5pPr>
      <a:lvl6pPr marL="3123562"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6pPr>
      <a:lvl7pPr marL="3580666"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7pPr>
      <a:lvl8pPr marL="4037774"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8pPr>
      <a:lvl9pPr marL="4494882"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50876" y="0"/>
            <a:ext cx="11703050" cy="1190625"/>
          </a:xfrm>
          <a:prstGeom prst="rect">
            <a:avLst/>
          </a:prstGeom>
          <a:noFill/>
          <a:ln w="9525">
            <a:noFill/>
            <a:miter lim="800000"/>
            <a:headEnd/>
            <a:tailEnd/>
          </a:ln>
        </p:spPr>
        <p:txBody>
          <a:bodyPr vert="horz" wrap="square" lIns="130019" tIns="65010" rIns="130019" bIns="6501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357190" y="1497018"/>
            <a:ext cx="12392026" cy="7988299"/>
          </a:xfrm>
          <a:prstGeom prst="rect">
            <a:avLst/>
          </a:prstGeom>
          <a:noFill/>
          <a:ln w="9525">
            <a:noFill/>
            <a:miter lim="800000"/>
            <a:headEnd/>
            <a:tailEnd/>
          </a:ln>
        </p:spPr>
        <p:txBody>
          <a:bodyPr vert="horz" wrap="square" lIns="130019" tIns="65010" rIns="130019" bIns="6501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ctr" rtl="0" eaLnBrk="0" fontAlgn="base" hangingPunct="0">
        <a:spcBef>
          <a:spcPct val="0"/>
        </a:spcBef>
        <a:spcAft>
          <a:spcPct val="0"/>
        </a:spcAft>
        <a:defRPr sz="6300">
          <a:solidFill>
            <a:schemeClr val="accent2"/>
          </a:solidFill>
          <a:latin typeface="+mj-lt"/>
          <a:ea typeface="+mj-ea"/>
          <a:cs typeface="+mj-cs"/>
        </a:defRPr>
      </a:lvl1pPr>
      <a:lvl2pPr algn="ctr" rtl="0" eaLnBrk="0" fontAlgn="base" hangingPunct="0">
        <a:spcBef>
          <a:spcPct val="0"/>
        </a:spcBef>
        <a:spcAft>
          <a:spcPct val="0"/>
        </a:spcAft>
        <a:defRPr sz="6300">
          <a:solidFill>
            <a:schemeClr val="accent2"/>
          </a:solidFill>
          <a:latin typeface="Arial" charset="0"/>
        </a:defRPr>
      </a:lvl2pPr>
      <a:lvl3pPr algn="ctr" rtl="0" eaLnBrk="0" fontAlgn="base" hangingPunct="0">
        <a:spcBef>
          <a:spcPct val="0"/>
        </a:spcBef>
        <a:spcAft>
          <a:spcPct val="0"/>
        </a:spcAft>
        <a:defRPr sz="6300">
          <a:solidFill>
            <a:schemeClr val="accent2"/>
          </a:solidFill>
          <a:latin typeface="Arial" charset="0"/>
        </a:defRPr>
      </a:lvl3pPr>
      <a:lvl4pPr algn="ctr" rtl="0" eaLnBrk="0" fontAlgn="base" hangingPunct="0">
        <a:spcBef>
          <a:spcPct val="0"/>
        </a:spcBef>
        <a:spcAft>
          <a:spcPct val="0"/>
        </a:spcAft>
        <a:defRPr sz="6300">
          <a:solidFill>
            <a:schemeClr val="accent2"/>
          </a:solidFill>
          <a:latin typeface="Arial" charset="0"/>
        </a:defRPr>
      </a:lvl4pPr>
      <a:lvl5pPr algn="ctr" rtl="0" eaLnBrk="0" fontAlgn="base" hangingPunct="0">
        <a:spcBef>
          <a:spcPct val="0"/>
        </a:spcBef>
        <a:spcAft>
          <a:spcPct val="0"/>
        </a:spcAft>
        <a:defRPr sz="6300">
          <a:solidFill>
            <a:schemeClr val="accent2"/>
          </a:solidFill>
          <a:latin typeface="Arial" charset="0"/>
        </a:defRPr>
      </a:lvl5pPr>
      <a:lvl6pPr marL="650096" algn="ctr" rtl="0" fontAlgn="base">
        <a:spcBef>
          <a:spcPct val="0"/>
        </a:spcBef>
        <a:spcAft>
          <a:spcPct val="0"/>
        </a:spcAft>
        <a:defRPr sz="6300">
          <a:solidFill>
            <a:schemeClr val="accent2"/>
          </a:solidFill>
          <a:latin typeface="Arial" charset="0"/>
        </a:defRPr>
      </a:lvl6pPr>
      <a:lvl7pPr marL="1300192" algn="ctr" rtl="0" fontAlgn="base">
        <a:spcBef>
          <a:spcPct val="0"/>
        </a:spcBef>
        <a:spcAft>
          <a:spcPct val="0"/>
        </a:spcAft>
        <a:defRPr sz="6300">
          <a:solidFill>
            <a:schemeClr val="accent2"/>
          </a:solidFill>
          <a:latin typeface="Arial" charset="0"/>
        </a:defRPr>
      </a:lvl7pPr>
      <a:lvl8pPr marL="1950291" algn="ctr" rtl="0" fontAlgn="base">
        <a:spcBef>
          <a:spcPct val="0"/>
        </a:spcBef>
        <a:spcAft>
          <a:spcPct val="0"/>
        </a:spcAft>
        <a:defRPr sz="6300">
          <a:solidFill>
            <a:schemeClr val="accent2"/>
          </a:solidFill>
          <a:latin typeface="Arial" charset="0"/>
        </a:defRPr>
      </a:lvl8pPr>
      <a:lvl9pPr marL="2600387" algn="ctr" rtl="0" fontAlgn="base">
        <a:spcBef>
          <a:spcPct val="0"/>
        </a:spcBef>
        <a:spcAft>
          <a:spcPct val="0"/>
        </a:spcAft>
        <a:defRPr sz="6300">
          <a:solidFill>
            <a:schemeClr val="accent2"/>
          </a:solidFill>
          <a:latin typeface="Arial" charset="0"/>
        </a:defRPr>
      </a:lvl9pPr>
    </p:titleStyle>
    <p:bodyStyle>
      <a:lvl1pPr marL="487263" indent="-487263" algn="l" rtl="0" eaLnBrk="0" fontAlgn="base" hangingPunct="0">
        <a:spcBef>
          <a:spcPct val="20000"/>
        </a:spcBef>
        <a:spcAft>
          <a:spcPct val="0"/>
        </a:spcAft>
        <a:buChar char="•"/>
        <a:defRPr sz="4600">
          <a:solidFill>
            <a:schemeClr val="tx1"/>
          </a:solidFill>
          <a:latin typeface="+mn-lt"/>
          <a:ea typeface="+mn-ea"/>
          <a:cs typeface="+mn-cs"/>
        </a:defRPr>
      </a:lvl1pPr>
      <a:lvl2pPr marL="1055472" indent="-404730" algn="l" rtl="0" eaLnBrk="0" fontAlgn="base" hangingPunct="0">
        <a:spcBef>
          <a:spcPct val="20000"/>
        </a:spcBef>
        <a:spcAft>
          <a:spcPct val="0"/>
        </a:spcAft>
        <a:buChar char="–"/>
        <a:defRPr sz="4000">
          <a:solidFill>
            <a:schemeClr val="tx1"/>
          </a:solidFill>
          <a:latin typeface="+mn-lt"/>
        </a:defRPr>
      </a:lvl2pPr>
      <a:lvl3pPr marL="1623683" indent="-323784" algn="l" rtl="0" eaLnBrk="0" fontAlgn="base" hangingPunct="0">
        <a:spcBef>
          <a:spcPct val="20000"/>
        </a:spcBef>
        <a:spcAft>
          <a:spcPct val="0"/>
        </a:spcAft>
        <a:buChar char="•"/>
        <a:defRPr sz="3400">
          <a:solidFill>
            <a:schemeClr val="tx1"/>
          </a:solidFill>
          <a:latin typeface="+mn-lt"/>
        </a:defRPr>
      </a:lvl3pPr>
      <a:lvl4pPr marL="2274422" indent="-323784" algn="l" rtl="0" eaLnBrk="0" fontAlgn="base" hangingPunct="0">
        <a:spcBef>
          <a:spcPct val="20000"/>
        </a:spcBef>
        <a:spcAft>
          <a:spcPct val="0"/>
        </a:spcAft>
        <a:buChar char="–"/>
        <a:defRPr sz="2800">
          <a:solidFill>
            <a:schemeClr val="tx1"/>
          </a:solidFill>
          <a:latin typeface="+mn-lt"/>
        </a:defRPr>
      </a:lvl4pPr>
      <a:lvl5pPr marL="2925165" indent="-323784" algn="l" rtl="0" eaLnBrk="0" fontAlgn="base" hangingPunct="0">
        <a:spcBef>
          <a:spcPct val="20000"/>
        </a:spcBef>
        <a:spcAft>
          <a:spcPct val="0"/>
        </a:spcAft>
        <a:buChar char="»"/>
        <a:defRPr sz="2800">
          <a:solidFill>
            <a:schemeClr val="tx1"/>
          </a:solidFill>
          <a:latin typeface="+mn-lt"/>
        </a:defRPr>
      </a:lvl5pPr>
      <a:lvl6pPr marL="3575535" indent="-325047" algn="l" rtl="0" fontAlgn="base">
        <a:spcBef>
          <a:spcPct val="20000"/>
        </a:spcBef>
        <a:spcAft>
          <a:spcPct val="0"/>
        </a:spcAft>
        <a:buChar char="»"/>
        <a:defRPr sz="2800">
          <a:solidFill>
            <a:schemeClr val="tx1"/>
          </a:solidFill>
          <a:latin typeface="+mn-lt"/>
        </a:defRPr>
      </a:lvl6pPr>
      <a:lvl7pPr marL="4225629" indent="-325047" algn="l" rtl="0" fontAlgn="base">
        <a:spcBef>
          <a:spcPct val="20000"/>
        </a:spcBef>
        <a:spcAft>
          <a:spcPct val="0"/>
        </a:spcAft>
        <a:buChar char="»"/>
        <a:defRPr sz="2800">
          <a:solidFill>
            <a:schemeClr val="tx1"/>
          </a:solidFill>
          <a:latin typeface="+mn-lt"/>
        </a:defRPr>
      </a:lvl7pPr>
      <a:lvl8pPr marL="4875727" indent="-325047" algn="l" rtl="0" fontAlgn="base">
        <a:spcBef>
          <a:spcPct val="20000"/>
        </a:spcBef>
        <a:spcAft>
          <a:spcPct val="0"/>
        </a:spcAft>
        <a:buChar char="»"/>
        <a:defRPr sz="2800">
          <a:solidFill>
            <a:schemeClr val="tx1"/>
          </a:solidFill>
          <a:latin typeface="+mn-lt"/>
        </a:defRPr>
      </a:lvl8pPr>
      <a:lvl9pPr marL="5525822" indent="-325047" algn="l" rtl="0" fontAlgn="base">
        <a:spcBef>
          <a:spcPct val="20000"/>
        </a:spcBef>
        <a:spcAft>
          <a:spcPct val="0"/>
        </a:spcAft>
        <a:buChar char="»"/>
        <a:defRPr sz="2800">
          <a:solidFill>
            <a:schemeClr val="tx1"/>
          </a:solidFill>
          <a:latin typeface="+mn-lt"/>
        </a:defRPr>
      </a:lvl9pPr>
    </p:bodyStyle>
    <p:otherStyle>
      <a:defPPr>
        <a:defRPr lang="en-US"/>
      </a:defPPr>
      <a:lvl1pPr marL="0" algn="l" defTabSz="1300192" rtl="0" eaLnBrk="1" latinLnBrk="0" hangingPunct="1">
        <a:defRPr sz="2600" kern="1200">
          <a:solidFill>
            <a:schemeClr val="tx1"/>
          </a:solidFill>
          <a:latin typeface="+mn-lt"/>
          <a:ea typeface="+mn-ea"/>
          <a:cs typeface="+mn-cs"/>
        </a:defRPr>
      </a:lvl1pPr>
      <a:lvl2pPr marL="650096" algn="l" defTabSz="1300192" rtl="0" eaLnBrk="1" latinLnBrk="0" hangingPunct="1">
        <a:defRPr sz="2600" kern="1200">
          <a:solidFill>
            <a:schemeClr val="tx1"/>
          </a:solidFill>
          <a:latin typeface="+mn-lt"/>
          <a:ea typeface="+mn-ea"/>
          <a:cs typeface="+mn-cs"/>
        </a:defRPr>
      </a:lvl2pPr>
      <a:lvl3pPr marL="1300192" algn="l" defTabSz="1300192" rtl="0" eaLnBrk="1" latinLnBrk="0" hangingPunct="1">
        <a:defRPr sz="2600" kern="1200">
          <a:solidFill>
            <a:schemeClr val="tx1"/>
          </a:solidFill>
          <a:latin typeface="+mn-lt"/>
          <a:ea typeface="+mn-ea"/>
          <a:cs typeface="+mn-cs"/>
        </a:defRPr>
      </a:lvl3pPr>
      <a:lvl4pPr marL="1950291" algn="l" defTabSz="1300192" rtl="0" eaLnBrk="1" latinLnBrk="0" hangingPunct="1">
        <a:defRPr sz="2600" kern="1200">
          <a:solidFill>
            <a:schemeClr val="tx1"/>
          </a:solidFill>
          <a:latin typeface="+mn-lt"/>
          <a:ea typeface="+mn-ea"/>
          <a:cs typeface="+mn-cs"/>
        </a:defRPr>
      </a:lvl4pPr>
      <a:lvl5pPr marL="2600387" algn="l" defTabSz="1300192" rtl="0" eaLnBrk="1" latinLnBrk="0" hangingPunct="1">
        <a:defRPr sz="2600" kern="1200">
          <a:solidFill>
            <a:schemeClr val="tx1"/>
          </a:solidFill>
          <a:latin typeface="+mn-lt"/>
          <a:ea typeface="+mn-ea"/>
          <a:cs typeface="+mn-cs"/>
        </a:defRPr>
      </a:lvl5pPr>
      <a:lvl6pPr marL="3250484" algn="l" defTabSz="1300192" rtl="0" eaLnBrk="1" latinLnBrk="0" hangingPunct="1">
        <a:defRPr sz="2600" kern="1200">
          <a:solidFill>
            <a:schemeClr val="tx1"/>
          </a:solidFill>
          <a:latin typeface="+mn-lt"/>
          <a:ea typeface="+mn-ea"/>
          <a:cs typeface="+mn-cs"/>
        </a:defRPr>
      </a:lvl6pPr>
      <a:lvl7pPr marL="3900583" algn="l" defTabSz="1300192" rtl="0" eaLnBrk="1" latinLnBrk="0" hangingPunct="1">
        <a:defRPr sz="2600" kern="1200">
          <a:solidFill>
            <a:schemeClr val="tx1"/>
          </a:solidFill>
          <a:latin typeface="+mn-lt"/>
          <a:ea typeface="+mn-ea"/>
          <a:cs typeface="+mn-cs"/>
        </a:defRPr>
      </a:lvl7pPr>
      <a:lvl8pPr marL="4550676" algn="l" defTabSz="1300192" rtl="0" eaLnBrk="1" latinLnBrk="0" hangingPunct="1">
        <a:defRPr sz="2600" kern="1200">
          <a:solidFill>
            <a:schemeClr val="tx1"/>
          </a:solidFill>
          <a:latin typeface="+mn-lt"/>
          <a:ea typeface="+mn-ea"/>
          <a:cs typeface="+mn-cs"/>
        </a:defRPr>
      </a:lvl8pPr>
      <a:lvl9pPr marL="5200775" algn="l" defTabSz="1300192" rtl="0" eaLnBrk="1" latinLnBrk="0" hangingPunct="1">
        <a:defRPr sz="2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50240" y="390596"/>
            <a:ext cx="11704320" cy="162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50240" y="2275841"/>
            <a:ext cx="11704320" cy="6436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240" y="9040143"/>
            <a:ext cx="3034453" cy="519289"/>
          </a:xfrm>
          <a:prstGeom prst="rect">
            <a:avLst/>
          </a:prstGeom>
        </p:spPr>
        <p:txBody>
          <a:bodyPr vert="horz" lIns="91440" tIns="45720" rIns="91440" bIns="45720" rtlCol="0" anchor="ctr"/>
          <a:lstStyle>
            <a:lvl1pPr algn="l" fontAlgn="auto">
              <a:spcBef>
                <a:spcPts val="0"/>
              </a:spcBef>
              <a:spcAft>
                <a:spcPts val="0"/>
              </a:spcAft>
              <a:defRPr sz="1707">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ea typeface="+mn-ea"/>
              </a:rPr>
              <a:pPr>
                <a:defRPr/>
              </a:pPr>
              <a:t>3/14/2024</a:t>
            </a:fld>
            <a:endParaRPr lang="en-US">
              <a:solidFill>
                <a:prstClr val="black">
                  <a:tint val="75000"/>
                </a:prstClr>
              </a:solidFill>
              <a:ea typeface="+mn-ea"/>
            </a:endParaRPr>
          </a:p>
        </p:txBody>
      </p:sp>
      <p:sp>
        <p:nvSpPr>
          <p:cNvPr id="5" name="Footer Placeholder 4"/>
          <p:cNvSpPr>
            <a:spLocks noGrp="1"/>
          </p:cNvSpPr>
          <p:nvPr>
            <p:ph type="ftr" sz="quarter" idx="3"/>
          </p:nvPr>
        </p:nvSpPr>
        <p:spPr>
          <a:xfrm>
            <a:off x="4443307" y="9040143"/>
            <a:ext cx="4118187" cy="519289"/>
          </a:xfrm>
          <a:prstGeom prst="rect">
            <a:avLst/>
          </a:prstGeom>
        </p:spPr>
        <p:txBody>
          <a:bodyPr vert="horz" lIns="91440" tIns="45720" rIns="91440" bIns="45720" rtlCol="0" anchor="ctr"/>
          <a:lstStyle>
            <a:lvl1pPr algn="ctr" fontAlgn="auto">
              <a:spcBef>
                <a:spcPts val="0"/>
              </a:spcBef>
              <a:spcAft>
                <a:spcPts val="0"/>
              </a:spcAft>
              <a:defRPr sz="1707">
                <a:solidFill>
                  <a:schemeClr val="tx1">
                    <a:tint val="75000"/>
                  </a:schemeClr>
                </a:solidFill>
                <a:latin typeface="+mn-lt"/>
                <a:cs typeface="+mn-cs"/>
              </a:defRPr>
            </a:lvl1pPr>
          </a:lstStyle>
          <a:p>
            <a:pPr>
              <a:defRPr/>
            </a:pPr>
            <a:endParaRPr lang="en-US">
              <a:solidFill>
                <a:prstClr val="black">
                  <a:tint val="75000"/>
                </a:prstClr>
              </a:solidFill>
              <a:ea typeface="+mn-ea"/>
            </a:endParaRPr>
          </a:p>
        </p:txBody>
      </p:sp>
      <p:sp>
        <p:nvSpPr>
          <p:cNvPr id="6" name="Slide Number Placeholder 5"/>
          <p:cNvSpPr>
            <a:spLocks noGrp="1"/>
          </p:cNvSpPr>
          <p:nvPr>
            <p:ph type="sldNum" sz="quarter" idx="4"/>
          </p:nvPr>
        </p:nvSpPr>
        <p:spPr>
          <a:xfrm>
            <a:off x="9320107" y="9040143"/>
            <a:ext cx="3034453" cy="519289"/>
          </a:xfrm>
          <a:prstGeom prst="rect">
            <a:avLst/>
          </a:prstGeom>
        </p:spPr>
        <p:txBody>
          <a:bodyPr vert="horz" lIns="91440" tIns="45720" rIns="91440" bIns="45720" rtlCol="0" anchor="ctr"/>
          <a:lstStyle>
            <a:lvl1pPr algn="r" fontAlgn="auto">
              <a:spcBef>
                <a:spcPts val="0"/>
              </a:spcBef>
              <a:spcAft>
                <a:spcPts val="0"/>
              </a:spcAft>
              <a:defRPr sz="1707">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ea typeface="+mn-ea"/>
              </a:rPr>
              <a:pPr>
                <a:defRPr/>
              </a:pPr>
              <a:t>‹#›</a:t>
            </a:fld>
            <a:endParaRPr lang="en-US">
              <a:solidFill>
                <a:prstClr val="black">
                  <a:tint val="75000"/>
                </a:prstClr>
              </a:solidFill>
              <a:ea typeface="+mn-ea"/>
            </a:endParaRPr>
          </a:p>
        </p:txBody>
      </p:sp>
    </p:spTree>
    <p:extLst>
      <p:ext uri="{BB962C8B-B14F-4D97-AF65-F5344CB8AC3E}">
        <p14:creationId xmlns:p14="http://schemas.microsoft.com/office/powerpoint/2010/main" val="153658496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rtl="0" eaLnBrk="0" fontAlgn="base" hangingPunct="0">
        <a:spcBef>
          <a:spcPct val="0"/>
        </a:spcBef>
        <a:spcAft>
          <a:spcPct val="0"/>
        </a:spcAft>
        <a:defRPr sz="6258" kern="1200">
          <a:solidFill>
            <a:schemeClr val="tx1"/>
          </a:solidFill>
          <a:latin typeface="+mj-lt"/>
          <a:ea typeface="+mj-ea"/>
          <a:cs typeface="+mj-cs"/>
        </a:defRPr>
      </a:lvl1pPr>
      <a:lvl2pPr algn="ctr" rtl="0" eaLnBrk="0" fontAlgn="base" hangingPunct="0">
        <a:spcBef>
          <a:spcPct val="0"/>
        </a:spcBef>
        <a:spcAft>
          <a:spcPct val="0"/>
        </a:spcAft>
        <a:defRPr sz="6258">
          <a:solidFill>
            <a:schemeClr val="tx1"/>
          </a:solidFill>
          <a:latin typeface="Calibri" pitchFamily="34" charset="0"/>
        </a:defRPr>
      </a:lvl2pPr>
      <a:lvl3pPr algn="ctr" rtl="0" eaLnBrk="0" fontAlgn="base" hangingPunct="0">
        <a:spcBef>
          <a:spcPct val="0"/>
        </a:spcBef>
        <a:spcAft>
          <a:spcPct val="0"/>
        </a:spcAft>
        <a:defRPr sz="6258">
          <a:solidFill>
            <a:schemeClr val="tx1"/>
          </a:solidFill>
          <a:latin typeface="Calibri" pitchFamily="34" charset="0"/>
        </a:defRPr>
      </a:lvl3pPr>
      <a:lvl4pPr algn="ctr" rtl="0" eaLnBrk="0" fontAlgn="base" hangingPunct="0">
        <a:spcBef>
          <a:spcPct val="0"/>
        </a:spcBef>
        <a:spcAft>
          <a:spcPct val="0"/>
        </a:spcAft>
        <a:defRPr sz="6258">
          <a:solidFill>
            <a:schemeClr val="tx1"/>
          </a:solidFill>
          <a:latin typeface="Calibri" pitchFamily="34" charset="0"/>
        </a:defRPr>
      </a:lvl4pPr>
      <a:lvl5pPr algn="ctr" rtl="0" eaLnBrk="0" fontAlgn="base" hangingPunct="0">
        <a:spcBef>
          <a:spcPct val="0"/>
        </a:spcBef>
        <a:spcAft>
          <a:spcPct val="0"/>
        </a:spcAft>
        <a:defRPr sz="6258">
          <a:solidFill>
            <a:schemeClr val="tx1"/>
          </a:solidFill>
          <a:latin typeface="Calibri" pitchFamily="34" charset="0"/>
        </a:defRPr>
      </a:lvl5pPr>
      <a:lvl6pPr marL="650230" algn="ctr" rtl="0" fontAlgn="base">
        <a:spcBef>
          <a:spcPct val="0"/>
        </a:spcBef>
        <a:spcAft>
          <a:spcPct val="0"/>
        </a:spcAft>
        <a:defRPr sz="6258">
          <a:solidFill>
            <a:schemeClr val="tx1"/>
          </a:solidFill>
          <a:latin typeface="Calibri" pitchFamily="34" charset="0"/>
        </a:defRPr>
      </a:lvl6pPr>
      <a:lvl7pPr marL="1300460" algn="ctr" rtl="0" fontAlgn="base">
        <a:spcBef>
          <a:spcPct val="0"/>
        </a:spcBef>
        <a:spcAft>
          <a:spcPct val="0"/>
        </a:spcAft>
        <a:defRPr sz="6258">
          <a:solidFill>
            <a:schemeClr val="tx1"/>
          </a:solidFill>
          <a:latin typeface="Calibri" pitchFamily="34" charset="0"/>
        </a:defRPr>
      </a:lvl7pPr>
      <a:lvl8pPr marL="1950690" algn="ctr" rtl="0" fontAlgn="base">
        <a:spcBef>
          <a:spcPct val="0"/>
        </a:spcBef>
        <a:spcAft>
          <a:spcPct val="0"/>
        </a:spcAft>
        <a:defRPr sz="6258">
          <a:solidFill>
            <a:schemeClr val="tx1"/>
          </a:solidFill>
          <a:latin typeface="Calibri" pitchFamily="34" charset="0"/>
        </a:defRPr>
      </a:lvl8pPr>
      <a:lvl9pPr marL="2600919" algn="ctr" rtl="0" fontAlgn="base">
        <a:spcBef>
          <a:spcPct val="0"/>
        </a:spcBef>
        <a:spcAft>
          <a:spcPct val="0"/>
        </a:spcAft>
        <a:defRPr sz="6258">
          <a:solidFill>
            <a:schemeClr val="tx1"/>
          </a:solidFill>
          <a:latin typeface="Calibri" pitchFamily="34" charset="0"/>
        </a:defRPr>
      </a:lvl9pPr>
    </p:titleStyle>
    <p:bodyStyle>
      <a:lvl1pPr marL="487672" indent="-487672" algn="l" rtl="0" eaLnBrk="0" fontAlgn="base" hangingPunct="0">
        <a:spcBef>
          <a:spcPct val="20000"/>
        </a:spcBef>
        <a:spcAft>
          <a:spcPct val="0"/>
        </a:spcAft>
        <a:buFont typeface="Arial" charset="0"/>
        <a:buChar char="•"/>
        <a:defRPr sz="4551" kern="1200">
          <a:solidFill>
            <a:schemeClr val="tx1"/>
          </a:solidFill>
          <a:latin typeface="+mn-lt"/>
          <a:ea typeface="+mn-ea"/>
          <a:cs typeface="+mn-cs"/>
        </a:defRPr>
      </a:lvl1pPr>
      <a:lvl2pPr marL="1056623" indent="-406394" algn="l" rtl="0" eaLnBrk="0" fontAlgn="base" hangingPunct="0">
        <a:spcBef>
          <a:spcPct val="20000"/>
        </a:spcBef>
        <a:spcAft>
          <a:spcPct val="0"/>
        </a:spcAft>
        <a:buFont typeface="Arial" charset="0"/>
        <a:buChar char="–"/>
        <a:defRPr sz="3982" kern="1200">
          <a:solidFill>
            <a:schemeClr val="tx1"/>
          </a:solidFill>
          <a:latin typeface="+mn-lt"/>
          <a:ea typeface="+mn-ea"/>
          <a:cs typeface="+mn-cs"/>
        </a:defRPr>
      </a:lvl2pPr>
      <a:lvl3pPr marL="1625575" indent="-325115" algn="l" rtl="0" eaLnBrk="0" fontAlgn="base" hangingPunct="0">
        <a:spcBef>
          <a:spcPct val="20000"/>
        </a:spcBef>
        <a:spcAft>
          <a:spcPct val="0"/>
        </a:spcAft>
        <a:buFont typeface="Arial" charset="0"/>
        <a:buChar char="•"/>
        <a:defRPr sz="3413" kern="1200">
          <a:solidFill>
            <a:schemeClr val="tx1"/>
          </a:solidFill>
          <a:latin typeface="+mn-lt"/>
          <a:ea typeface="+mn-ea"/>
          <a:cs typeface="+mn-cs"/>
        </a:defRPr>
      </a:lvl3pPr>
      <a:lvl4pPr marL="2275804" indent="-325115" algn="l" rtl="0" eaLnBrk="0" fontAlgn="base" hangingPunct="0">
        <a:spcBef>
          <a:spcPct val="20000"/>
        </a:spcBef>
        <a:spcAft>
          <a:spcPct val="0"/>
        </a:spcAft>
        <a:buFont typeface="Arial" charset="0"/>
        <a:buChar char="–"/>
        <a:defRPr sz="2844" kern="1200">
          <a:solidFill>
            <a:schemeClr val="tx1"/>
          </a:solidFill>
          <a:latin typeface="+mn-lt"/>
          <a:ea typeface="+mn-ea"/>
          <a:cs typeface="+mn-cs"/>
        </a:defRPr>
      </a:lvl4pPr>
      <a:lvl5pPr marL="2926034" indent="-325115" algn="l" rtl="0" eaLnBrk="0" fontAlgn="base" hangingPunct="0">
        <a:spcBef>
          <a:spcPct val="20000"/>
        </a:spcBef>
        <a:spcAft>
          <a:spcPct val="0"/>
        </a:spcAft>
        <a:buFont typeface="Arial" charset="0"/>
        <a:buChar char="»"/>
        <a:defRPr sz="2844" kern="1200">
          <a:solidFill>
            <a:schemeClr val="tx1"/>
          </a:solidFill>
          <a:latin typeface="+mn-lt"/>
          <a:ea typeface="+mn-ea"/>
          <a:cs typeface="+mn-cs"/>
        </a:defRPr>
      </a:lvl5pPr>
      <a:lvl6pPr marL="357626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3.emf"/><Relationship Id="rId4" Type="http://schemas.openxmlformats.org/officeDocument/2006/relationships/image" Target="../media/image21.pn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7.png"/><Relationship Id="rId4"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0.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en.wikipedia.org/wiki/File:Cd_loudness_trend-something.gif" TargetMode="External"/><Relationship Id="rId7" Type="http://schemas.openxmlformats.org/officeDocument/2006/relationships/hyperlink" Target="http://upload.wikimedia.org/wikipedia/en/4/4d/Oneofus_2005.png"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hyperlink" Target="http://upload.wikimedia.org/wikipedia/en/2/22/Oneofus_1981.png" TargetMode="External"/><Relationship Id="rId4" Type="http://schemas.openxmlformats.org/officeDocument/2006/relationships/image" Target="../media/image36.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p:cNvSpPr>
          <p:nvPr/>
        </p:nvSpPr>
        <p:spPr bwMode="auto">
          <a:xfrm>
            <a:off x="1270005" y="2425700"/>
            <a:ext cx="10464801" cy="1384300"/>
          </a:xfrm>
          <a:prstGeom prst="rect">
            <a:avLst/>
          </a:prstGeom>
          <a:noFill/>
          <a:ln w="12700">
            <a:noFill/>
            <a:miter lim="800000"/>
            <a:headEnd/>
            <a:tailEnd/>
          </a:ln>
        </p:spPr>
        <p:txBody>
          <a:bodyPr lIns="0" tIns="0" rIns="0" bIns="0" anchor="b"/>
          <a:lstStyle/>
          <a:p>
            <a:r>
              <a:rPr lang="en-US" sz="7700" dirty="0">
                <a:solidFill>
                  <a:schemeClr val="tx1"/>
                </a:solidFill>
                <a:latin typeface="Arial" pitchFamily="34" charset="0"/>
                <a:cs typeface="Arial" pitchFamily="34" charset="0"/>
                <a:sym typeface="Arial" pitchFamily="34" charset="0"/>
              </a:rPr>
              <a:t>Compression / Limiting</a:t>
            </a:r>
          </a:p>
        </p:txBody>
      </p:sp>
      <p:pic>
        <p:nvPicPr>
          <p:cNvPr id="8196" name="Picture 4"/>
          <p:cNvPicPr>
            <a:picLocks noChangeAspect="1" noChangeArrowheads="1"/>
          </p:cNvPicPr>
          <p:nvPr/>
        </p:nvPicPr>
        <p:blipFill>
          <a:blip r:embed="rId2" cstate="print"/>
          <a:srcRect/>
          <a:stretch>
            <a:fillRect/>
          </a:stretch>
        </p:blipFill>
        <p:spPr bwMode="auto">
          <a:xfrm>
            <a:off x="5969000" y="4876800"/>
            <a:ext cx="4559300" cy="3073399"/>
          </a:xfrm>
          <a:prstGeom prst="rect">
            <a:avLst/>
          </a:prstGeom>
          <a:noFill/>
          <a:ln w="12700">
            <a:no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2667002" y="4513582"/>
            <a:ext cx="1193801" cy="1193801"/>
          </a:xfrm>
          <a:prstGeom prst="rect">
            <a:avLst/>
          </a:prstGeom>
          <a:noFill/>
          <a:ln w="12700">
            <a:noFill/>
            <a:miter lim="800000"/>
            <a:headEnd/>
            <a:tailEnd/>
          </a:ln>
        </p:spPr>
      </p:pic>
      <p:sp>
        <p:nvSpPr>
          <p:cNvPr id="8197" name="Line 5"/>
          <p:cNvSpPr>
            <a:spLocks noChangeShapeType="1"/>
          </p:cNvSpPr>
          <p:nvPr/>
        </p:nvSpPr>
        <p:spPr bwMode="auto">
          <a:xfrm>
            <a:off x="2565400" y="4356100"/>
            <a:ext cx="1382396" cy="1382396"/>
          </a:xfrm>
          <a:prstGeom prst="line">
            <a:avLst/>
          </a:prstGeom>
          <a:noFill/>
          <a:ln w="127000">
            <a:solidFill>
              <a:srgbClr val="FF0000"/>
            </a:solidFill>
            <a:miter lim="800000"/>
            <a:headEnd/>
            <a:tailEnd/>
          </a:ln>
        </p:spPr>
        <p:txBody>
          <a:bodyPr lIns="0" tIns="0" rIns="0" bIns="0"/>
          <a:lstStyle/>
          <a:p>
            <a:endParaRPr lang="en-US"/>
          </a:p>
        </p:txBody>
      </p:sp>
      <p:sp>
        <p:nvSpPr>
          <p:cNvPr id="8198" name="Line 6"/>
          <p:cNvSpPr>
            <a:spLocks noChangeShapeType="1"/>
          </p:cNvSpPr>
          <p:nvPr/>
        </p:nvSpPr>
        <p:spPr bwMode="auto">
          <a:xfrm rot="10800000" flipH="1">
            <a:off x="2565401" y="4356101"/>
            <a:ext cx="1381760" cy="1381760"/>
          </a:xfrm>
          <a:prstGeom prst="line">
            <a:avLst/>
          </a:prstGeom>
          <a:noFill/>
          <a:ln w="127000">
            <a:solidFill>
              <a:srgbClr val="FF0000"/>
            </a:solidFill>
            <a:miter lim="800000"/>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4"/>
          <p:cNvPicPr>
            <a:picLocks noChangeAspect="1" noChangeArrowheads="1"/>
          </p:cNvPicPr>
          <p:nvPr/>
        </p:nvPicPr>
        <p:blipFill>
          <a:blip r:embed="rId3" cstate="print"/>
          <a:srcRect/>
          <a:stretch>
            <a:fillRect/>
          </a:stretch>
        </p:blipFill>
        <p:spPr bwMode="auto">
          <a:xfrm>
            <a:off x="7203742" y="5764213"/>
            <a:ext cx="4987290" cy="3855720"/>
          </a:xfrm>
          <a:prstGeom prst="rect">
            <a:avLst/>
          </a:prstGeom>
          <a:noFill/>
          <a:ln w="12700">
            <a:noFill/>
            <a:miter lim="800000"/>
            <a:headEnd/>
            <a:tailEnd/>
          </a:ln>
        </p:spPr>
      </p:pic>
      <p:sp>
        <p:nvSpPr>
          <p:cNvPr id="14338" name="Rectangle 1"/>
          <p:cNvSpPr>
            <a:spLocks noGrp="1" noChangeArrowheads="1"/>
          </p:cNvSpPr>
          <p:nvPr>
            <p:ph type="title"/>
          </p:nvPr>
        </p:nvSpPr>
        <p:spPr/>
        <p:txBody>
          <a:bodyPr/>
          <a:lstStyle/>
          <a:p>
            <a:pPr eaLnBrk="1" hangingPunct="1"/>
            <a:r>
              <a:rPr lang="en-US"/>
              <a:t>Level detection</a:t>
            </a:r>
          </a:p>
        </p:txBody>
      </p:sp>
      <p:sp>
        <p:nvSpPr>
          <p:cNvPr id="14339" name="Rectangle 2"/>
          <p:cNvSpPr>
            <a:spLocks noGrp="1" noChangeArrowheads="1"/>
          </p:cNvSpPr>
          <p:nvPr>
            <p:ph type="body" idx="1"/>
          </p:nvPr>
        </p:nvSpPr>
        <p:spPr>
          <a:xfrm>
            <a:off x="0" y="1060378"/>
            <a:ext cx="12928600" cy="8617024"/>
          </a:xfrm>
        </p:spPr>
        <p:txBody>
          <a:bodyPr anchor="t"/>
          <a:lstStyle/>
          <a:p>
            <a:pPr marL="634872" eaLnBrk="1" hangingPunct="1"/>
            <a:r>
              <a:rPr lang="en-US" dirty="0"/>
              <a:t>Can measure instantaneous sample level</a:t>
            </a:r>
          </a:p>
          <a:p>
            <a:pPr marL="634872" eaLnBrk="1" hangingPunct="1"/>
            <a:r>
              <a:rPr lang="en-US" dirty="0"/>
              <a:t>Or look at </a:t>
            </a:r>
            <a:r>
              <a:rPr lang="en-US" dirty="0">
                <a:solidFill>
                  <a:srgbClr val="0000FF"/>
                </a:solidFill>
              </a:rPr>
              <a:t>time average</a:t>
            </a:r>
            <a:r>
              <a:rPr lang="en-US" dirty="0"/>
              <a:t> of signal level</a:t>
            </a:r>
          </a:p>
          <a:p>
            <a:pPr marL="1142766" lvl="1" eaLnBrk="1" hangingPunct="1"/>
            <a:r>
              <a:rPr lang="en-US" dirty="0"/>
              <a:t>Often uses </a:t>
            </a:r>
            <a:r>
              <a:rPr lang="en-US" dirty="0">
                <a:solidFill>
                  <a:srgbClr val="0000FF"/>
                </a:solidFill>
              </a:rPr>
              <a:t>root mean square (RMS)</a:t>
            </a:r>
            <a:r>
              <a:rPr lang="en-US" dirty="0"/>
              <a:t> calculation</a:t>
            </a:r>
          </a:p>
          <a:p>
            <a:pPr marL="1142766" lvl="1" eaLnBrk="1" hangingPunct="1"/>
            <a:endParaRPr lang="en-US" dirty="0"/>
          </a:p>
          <a:p>
            <a:pPr marL="1142766" lvl="1" eaLnBrk="1" hangingPunct="1"/>
            <a:endParaRPr lang="en-US" dirty="0"/>
          </a:p>
          <a:p>
            <a:pPr marL="1142766" lvl="1" eaLnBrk="1" hangingPunct="1">
              <a:spcBef>
                <a:spcPts val="1300"/>
              </a:spcBef>
            </a:pPr>
            <a:r>
              <a:rPr lang="en-US" dirty="0"/>
              <a:t>Alternatively, recent peak value can be used</a:t>
            </a:r>
          </a:p>
          <a:p>
            <a:pPr marL="1142766" lvl="1" eaLnBrk="1" hangingPunct="1">
              <a:spcBef>
                <a:spcPts val="1300"/>
              </a:spcBef>
            </a:pPr>
            <a:r>
              <a:rPr lang="en-US" dirty="0"/>
              <a:t>Instantaneous value produces </a:t>
            </a:r>
            <a:r>
              <a:rPr lang="en-US" dirty="0">
                <a:solidFill>
                  <a:srgbClr val="0000FF"/>
                </a:solidFill>
              </a:rPr>
              <a:t>clipping</a:t>
            </a:r>
            <a:r>
              <a:rPr lang="en-US" dirty="0"/>
              <a:t> or </a:t>
            </a:r>
            <a:r>
              <a:rPr lang="en-US" dirty="0">
                <a:solidFill>
                  <a:srgbClr val="0000FF"/>
                </a:solidFill>
              </a:rPr>
              <a:t>hard limiting</a:t>
            </a:r>
          </a:p>
          <a:p>
            <a:pPr marL="1523687" lvl="2" eaLnBrk="1" hangingPunct="1">
              <a:spcBef>
                <a:spcPts val="1300"/>
              </a:spcBef>
            </a:pPr>
            <a:r>
              <a:rPr lang="en-US" dirty="0"/>
              <a:t>Equivalent to simple overdrive</a:t>
            </a:r>
          </a:p>
        </p:txBody>
      </p:sp>
      <p:pic>
        <p:nvPicPr>
          <p:cNvPr id="14340" name="Picture 3"/>
          <p:cNvPicPr>
            <a:picLocks noChangeAspect="1" noChangeArrowheads="1"/>
          </p:cNvPicPr>
          <p:nvPr/>
        </p:nvPicPr>
        <p:blipFill>
          <a:blip r:embed="rId4" cstate="print"/>
          <a:srcRect/>
          <a:stretch>
            <a:fillRect/>
          </a:stretch>
        </p:blipFill>
        <p:spPr bwMode="auto">
          <a:xfrm>
            <a:off x="1562101" y="3195839"/>
            <a:ext cx="8648700" cy="1104900"/>
          </a:xfrm>
          <a:prstGeom prst="rect">
            <a:avLst/>
          </a:prstGeom>
          <a:noFill/>
          <a:ln w="12700">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pPr eaLnBrk="1" hangingPunct="1"/>
            <a:r>
              <a:rPr lang="en-US"/>
              <a:t>Knee (transition region)</a:t>
            </a:r>
          </a:p>
        </p:txBody>
      </p:sp>
      <p:sp>
        <p:nvSpPr>
          <p:cNvPr id="18435" name="Rectangle 2"/>
          <p:cNvSpPr>
            <a:spLocks noGrp="1" noChangeArrowheads="1"/>
          </p:cNvSpPr>
          <p:nvPr>
            <p:ph type="body" idx="1"/>
          </p:nvPr>
        </p:nvSpPr>
        <p:spPr>
          <a:xfrm>
            <a:off x="114302" y="1701800"/>
            <a:ext cx="12814300" cy="7975600"/>
          </a:xfrm>
        </p:spPr>
        <p:txBody>
          <a:bodyPr anchor="t"/>
          <a:lstStyle/>
          <a:p>
            <a:pPr marL="634872" eaLnBrk="1" hangingPunct="1"/>
            <a:r>
              <a:rPr lang="en-US" dirty="0"/>
              <a:t>Compressor can have  </a:t>
            </a:r>
            <a:r>
              <a:rPr lang="en-US" dirty="0">
                <a:solidFill>
                  <a:srgbClr val="0000FF"/>
                </a:solidFill>
              </a:rPr>
              <a:t>soft</a:t>
            </a:r>
            <a:r>
              <a:rPr lang="en-US" dirty="0"/>
              <a:t> or </a:t>
            </a:r>
            <a:r>
              <a:rPr lang="en-US" dirty="0">
                <a:solidFill>
                  <a:srgbClr val="0000FF"/>
                </a:solidFill>
              </a:rPr>
              <a:t>hard knee</a:t>
            </a:r>
          </a:p>
          <a:p>
            <a:pPr marL="1142766" lvl="1" eaLnBrk="1" hangingPunct="1"/>
            <a:r>
              <a:rPr lang="en-US" sz="3400" dirty="0"/>
              <a:t>Hard knee: abrupt change in compression ratio at threshold</a:t>
            </a:r>
          </a:p>
          <a:p>
            <a:pPr marL="1142766" lvl="1" eaLnBrk="1" hangingPunct="1"/>
            <a:r>
              <a:rPr lang="en-US" sz="3400" dirty="0"/>
              <a:t>Soft knee: slowly increase compression ratio as level changes</a:t>
            </a:r>
          </a:p>
          <a:p>
            <a:pPr marL="1523687" lvl="2" eaLnBrk="1" hangingPunct="1"/>
            <a:r>
              <a:rPr lang="en-US" dirty="0"/>
              <a:t>Reduces audible compression, especially with high ratios</a:t>
            </a:r>
          </a:p>
          <a:p>
            <a:pPr marL="1523687" lvl="2" eaLnBrk="1" hangingPunct="1"/>
            <a:r>
              <a:rPr lang="en-US" dirty="0"/>
              <a:t>Sometimes, perhaps, you </a:t>
            </a:r>
            <a:r>
              <a:rPr lang="en-US" dirty="0">
                <a:latin typeface="Arial Italic" charset="0"/>
                <a:cs typeface="Arial Italic" charset="0"/>
                <a:sym typeface="Arial Italic" charset="0"/>
              </a:rPr>
              <a:t>want</a:t>
            </a:r>
            <a:r>
              <a:rPr lang="en-US" dirty="0"/>
              <a:t> to hear the compression!</a:t>
            </a:r>
          </a:p>
        </p:txBody>
      </p:sp>
    </p:spTree>
    <p:extLst>
      <p:ext uri="{BB962C8B-B14F-4D97-AF65-F5344CB8AC3E}">
        <p14:creationId xmlns:p14="http://schemas.microsoft.com/office/powerpoint/2010/main" val="33652535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0" y="1190625"/>
            <a:ext cx="13004800" cy="8562975"/>
          </a:xfrm>
        </p:spPr>
        <p:txBody>
          <a:bodyPr anchor="t"/>
          <a:lstStyle/>
          <a:p>
            <a:pPr marL="246012" indent="-246012" eaLnBrk="1" hangingPunct="1">
              <a:spcBef>
                <a:spcPts val="1200"/>
              </a:spcBef>
              <a:spcAft>
                <a:spcPts val="1200"/>
              </a:spcAft>
            </a:pPr>
            <a:r>
              <a:rPr lang="en-US" sz="4400" dirty="0"/>
              <a:t>may have 2</a:t>
            </a:r>
            <a:r>
              <a:rPr lang="en-US" sz="4400" baseline="30000" dirty="0"/>
              <a:t>nd</a:t>
            </a:r>
            <a:r>
              <a:rPr lang="en-US" sz="4400" dirty="0"/>
              <a:t> gain stage for adjusting output level </a:t>
            </a:r>
          </a:p>
          <a:p>
            <a:pPr marL="882469" lvl="1" eaLnBrk="1" hangingPunct="1">
              <a:spcBef>
                <a:spcPts val="1200"/>
              </a:spcBef>
              <a:spcAft>
                <a:spcPts val="1200"/>
              </a:spcAft>
            </a:pPr>
            <a:r>
              <a:rPr lang="en-US" sz="4000" dirty="0"/>
              <a:t>turn compressor on while playing, extra gain prevents instrument's volume level from dropping</a:t>
            </a:r>
          </a:p>
          <a:p>
            <a:pPr marL="882469" lvl="1" eaLnBrk="1" hangingPunct="1">
              <a:spcBef>
                <a:spcPts val="1200"/>
              </a:spcBef>
              <a:spcAft>
                <a:spcPts val="1200"/>
              </a:spcAft>
            </a:pPr>
            <a:r>
              <a:rPr lang="en-US" sz="4000" dirty="0"/>
              <a:t>Not really part of a compressor</a:t>
            </a:r>
          </a:p>
          <a:p>
            <a:pPr marL="882469" lvl="1" eaLnBrk="1" hangingPunct="1">
              <a:spcBef>
                <a:spcPts val="1200"/>
              </a:spcBef>
              <a:spcAft>
                <a:spcPts val="1200"/>
              </a:spcAft>
            </a:pPr>
            <a:r>
              <a:rPr lang="en-US" sz="4000" dirty="0"/>
              <a:t>Makes the softer sounds louder</a:t>
            </a:r>
          </a:p>
        </p:txBody>
      </p:sp>
      <p:sp>
        <p:nvSpPr>
          <p:cNvPr id="19459" name="Rectangle 3"/>
          <p:cNvSpPr>
            <a:spLocks noGrp="1" noChangeArrowheads="1"/>
          </p:cNvSpPr>
          <p:nvPr>
            <p:ph type="title"/>
          </p:nvPr>
        </p:nvSpPr>
        <p:spPr>
          <a:xfrm>
            <a:off x="650876" y="5"/>
            <a:ext cx="11703050" cy="1089025"/>
          </a:xfrm>
        </p:spPr>
        <p:txBody>
          <a:bodyPr/>
          <a:lstStyle/>
          <a:p>
            <a:pPr eaLnBrk="1" hangingPunct="1"/>
            <a:r>
              <a:rPr lang="en-GB"/>
              <a:t>Make-up Gain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idx="4294967295"/>
          </p:nvPr>
        </p:nvSpPr>
        <p:spPr>
          <a:xfrm>
            <a:off x="0" y="0"/>
            <a:ext cx="11054080" cy="1192107"/>
          </a:xfrm>
        </p:spPr>
        <p:txBody>
          <a:bodyPr/>
          <a:lstStyle/>
          <a:p>
            <a:r>
              <a:rPr lang="en-US" dirty="0"/>
              <a:t>Make-up Gain</a:t>
            </a:r>
          </a:p>
        </p:txBody>
      </p:sp>
      <p:sp>
        <p:nvSpPr>
          <p:cNvPr id="6" name="Text Placeholder 5"/>
          <p:cNvSpPr>
            <a:spLocks noGrp="1"/>
          </p:cNvSpPr>
          <p:nvPr>
            <p:ph type="body" idx="4294967295"/>
          </p:nvPr>
        </p:nvSpPr>
        <p:spPr>
          <a:xfrm>
            <a:off x="0" y="2275840"/>
            <a:ext cx="13004800" cy="7369387"/>
          </a:xfrm>
        </p:spPr>
        <p:txBody>
          <a:bodyPr/>
          <a:lstStyle/>
          <a:p>
            <a:pPr>
              <a:defRPr/>
            </a:pPr>
            <a:r>
              <a:rPr lang="en-US" sz="3600" dirty="0"/>
              <a:t>make-up gain simply adds  to the output decibel level</a:t>
            </a:r>
          </a:p>
          <a:p>
            <a:pPr>
              <a:defRPr/>
            </a:pPr>
            <a:r>
              <a:rPr lang="en-GB" sz="3600" dirty="0"/>
              <a:t>Intended for loudness matching</a:t>
            </a:r>
            <a:endParaRPr lang="en-US" sz="3600" dirty="0"/>
          </a:p>
          <a:p>
            <a:pPr>
              <a:defRPr/>
            </a:pPr>
            <a:r>
              <a:rPr lang="en-GB" sz="3600" dirty="0"/>
              <a:t>Available as user control</a:t>
            </a:r>
          </a:p>
          <a:p>
            <a:pPr>
              <a:defRPr/>
            </a:pPr>
            <a:r>
              <a:rPr lang="en-GB" sz="3600" dirty="0"/>
              <a:t>Automated as function of threshold and ratio, </a:t>
            </a:r>
          </a:p>
          <a:p>
            <a:pPr lvl="1">
              <a:buFont typeface="Arial" pitchFamily="34" charset="0"/>
              <a:buChar char="•"/>
              <a:defRPr/>
            </a:pPr>
            <a:endParaRPr lang="en-GB" sz="1138" dirty="0"/>
          </a:p>
          <a:p>
            <a:pPr lvl="1">
              <a:buFont typeface="Arial" pitchFamily="34" charset="0"/>
              <a:buChar char="•"/>
              <a:defRPr/>
            </a:pPr>
            <a:endParaRPr lang="en-GB" sz="3413" dirty="0"/>
          </a:p>
          <a:p>
            <a:pPr lvl="1">
              <a:defRPr/>
            </a:pPr>
            <a:r>
              <a:rPr lang="en-US" sz="3413" dirty="0"/>
              <a:t>Ignores input signal and actual amount of compression applied</a:t>
            </a:r>
          </a:p>
          <a:p>
            <a:pPr>
              <a:defRPr/>
            </a:pPr>
            <a:r>
              <a:rPr lang="en-US" sz="3600" dirty="0"/>
              <a:t>Automated based on amount of gain reduction compressor applies to the signal</a:t>
            </a:r>
          </a:p>
          <a:p>
            <a:pPr lvl="1">
              <a:defRPr/>
            </a:pPr>
            <a:r>
              <a:rPr lang="en-US" sz="3413" dirty="0"/>
              <a:t>must be smoothed on slow time scale to prevent makeup gain from affecting any dynamics</a:t>
            </a:r>
          </a:p>
        </p:txBody>
      </p:sp>
      <p:graphicFrame>
        <p:nvGraphicFramePr>
          <p:cNvPr id="4098" name="Object 2"/>
          <p:cNvGraphicFramePr>
            <a:graphicFrameLocks noChangeAspect="1"/>
          </p:cNvGraphicFramePr>
          <p:nvPr>
            <p:extLst>
              <p:ext uri="{D42A27DB-BD31-4B8C-83A1-F6EECF244321}">
                <p14:modId xmlns:p14="http://schemas.microsoft.com/office/powerpoint/2010/main" val="1761449569"/>
              </p:ext>
            </p:extLst>
          </p:nvPr>
        </p:nvGraphicFramePr>
        <p:xfrm>
          <a:off x="4551680" y="1058056"/>
          <a:ext cx="5310293" cy="1370472"/>
        </p:xfrm>
        <a:graphic>
          <a:graphicData uri="http://schemas.openxmlformats.org/presentationml/2006/ole">
            <mc:AlternateContent xmlns:mc="http://schemas.openxmlformats.org/markup-compatibility/2006">
              <mc:Choice xmlns:v="urn:schemas-microsoft-com:vml" Requires="v">
                <p:oleObj name="Equation" r:id="rId3" imgW="1524000" imgH="393700" progId="Equation.DSMT4">
                  <p:embed/>
                </p:oleObj>
              </mc:Choice>
              <mc:Fallback>
                <p:oleObj name="Equation" r:id="rId3" imgW="1524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680" y="1058056"/>
                        <a:ext cx="5310293" cy="137047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985174" y="5310294"/>
          <a:ext cx="2384213" cy="627662"/>
        </p:xfrm>
        <a:graphic>
          <a:graphicData uri="http://schemas.openxmlformats.org/presentationml/2006/ole">
            <mc:AlternateContent xmlns:mc="http://schemas.openxmlformats.org/markup-compatibility/2006">
              <mc:Choice xmlns:v="urn:schemas-microsoft-com:vml" Requires="v">
                <p:oleObj name="Equation" r:id="rId5" imgW="723586" imgH="190417" progId="Equation.DSMT4">
                  <p:embed/>
                </p:oleObj>
              </mc:Choice>
              <mc:Fallback>
                <p:oleObj name="Equation" r:id="rId5" imgW="723586" imgH="190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5174" y="5310294"/>
                        <a:ext cx="2384213" cy="627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25774638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0720" y="0"/>
            <a:ext cx="11054080" cy="988368"/>
          </a:xfrm>
        </p:spPr>
        <p:txBody>
          <a:bodyPr/>
          <a:lstStyle/>
          <a:p>
            <a:pPr>
              <a:defRPr/>
            </a:pPr>
            <a:r>
              <a:rPr lang="en-US" dirty="0"/>
              <a:t>Static Compression Curve</a:t>
            </a:r>
            <a:endParaRPr lang="en-US" dirty="0">
              <a:solidFill>
                <a:schemeClr val="tx2">
                  <a:lumMod val="25000"/>
                </a:schemeClr>
              </a:solidFill>
            </a:endParaRPr>
          </a:p>
        </p:txBody>
      </p:sp>
      <p:sp>
        <p:nvSpPr>
          <p:cNvPr id="30723" name="TextBox 3"/>
          <p:cNvSpPr txBox="1">
            <a:spLocks noChangeArrowheads="1"/>
          </p:cNvSpPr>
          <p:nvPr/>
        </p:nvSpPr>
        <p:spPr bwMode="auto">
          <a:xfrm>
            <a:off x="1173808" y="1125920"/>
            <a:ext cx="11089232" cy="654536"/>
          </a:xfrm>
          <a:prstGeom prst="rect">
            <a:avLst/>
          </a:prstGeom>
          <a:noFill/>
          <a:ln w="9525">
            <a:noFill/>
            <a:miter lim="800000"/>
            <a:headEnd/>
            <a:tailEnd/>
          </a:ln>
        </p:spPr>
        <p:txBody>
          <a:bodyPr wrap="square" lIns="130046" tIns="65023" rIns="130046" bIns="65023">
            <a:spAutoFit/>
          </a:bodyPr>
          <a:lstStyle/>
          <a:p>
            <a:r>
              <a:rPr lang="en-GB" sz="3400" dirty="0">
                <a:solidFill>
                  <a:schemeClr val="tx1"/>
                </a:solidFill>
              </a:rPr>
              <a:t>Output signal level as function of input signal level</a:t>
            </a:r>
            <a:endParaRPr lang="en-US" sz="3400" dirty="0">
              <a:solidFill>
                <a:schemeClr val="tx1"/>
              </a:solidFill>
              <a:latin typeface="Calibri" pitchFamily="34" charset="0"/>
            </a:endParaRPr>
          </a:p>
        </p:txBody>
      </p:sp>
      <p:pic>
        <p:nvPicPr>
          <p:cNvPr id="30724" name="Picture 1" descr="C:\Users\josh\Desktop\automix unsorted\Compressors\Journal paper\figs\static compression curve..emf"/>
          <p:cNvPicPr>
            <a:picLocks noChangeAspect="1" noChangeArrowheads="1"/>
          </p:cNvPicPr>
          <p:nvPr/>
        </p:nvPicPr>
        <p:blipFill>
          <a:blip r:embed="rId3" cstate="print"/>
          <a:srcRect/>
          <a:stretch>
            <a:fillRect/>
          </a:stretch>
        </p:blipFill>
        <p:spPr bwMode="auto">
          <a:xfrm>
            <a:off x="649133" y="1708448"/>
            <a:ext cx="10838442" cy="804515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0" y="729264"/>
            <a:ext cx="9536853" cy="4797777"/>
          </a:xfrm>
        </p:spPr>
        <p:txBody>
          <a:bodyPr/>
          <a:lstStyle/>
          <a:p>
            <a:pPr>
              <a:spcAft>
                <a:spcPts val="3413"/>
              </a:spcAft>
            </a:pPr>
            <a:r>
              <a:rPr lang="en-US"/>
              <a:t>That’s the easy part…                    	</a:t>
            </a:r>
            <a:endParaRPr lang="en-US" sz="6827"/>
          </a:p>
        </p:txBody>
      </p:sp>
      <p:sp>
        <p:nvSpPr>
          <p:cNvPr id="3" name="Title 1"/>
          <p:cNvSpPr txBox="1">
            <a:spLocks/>
          </p:cNvSpPr>
          <p:nvPr/>
        </p:nvSpPr>
        <p:spPr bwMode="auto">
          <a:xfrm>
            <a:off x="1517227" y="3142827"/>
            <a:ext cx="9536853" cy="4364285"/>
          </a:xfrm>
          <a:prstGeom prst="rect">
            <a:avLst/>
          </a:prstGeom>
          <a:noFill/>
          <a:ln w="9525">
            <a:noFill/>
            <a:miter lim="800000"/>
            <a:headEnd/>
            <a:tailEnd/>
          </a:ln>
        </p:spPr>
        <p:txBody>
          <a:bodyPr/>
          <a:lstStyle/>
          <a:p>
            <a:pPr algn="l" eaLnBrk="0" hangingPunct="0">
              <a:spcAft>
                <a:spcPts val="3413"/>
              </a:spcAft>
              <a:defRPr/>
            </a:pPr>
            <a:r>
              <a:rPr lang="en-US" sz="6258" kern="0" dirty="0">
                <a:solidFill>
                  <a:srgbClr val="C1EEFF"/>
                </a:solidFill>
                <a:latin typeface="Calibri"/>
                <a:ea typeface="+mn-ea"/>
                <a:cs typeface="Arial" charset="0"/>
              </a:rPr>
              <a:t>	</a:t>
            </a:r>
            <a:r>
              <a:rPr lang="en-US" sz="6258" kern="0" dirty="0">
                <a:solidFill>
                  <a:srgbClr val="C00000"/>
                </a:solidFill>
                <a:latin typeface="Calibri"/>
                <a:ea typeface="+mn-ea"/>
                <a:cs typeface="Arial" charset="0"/>
              </a:rPr>
              <a:t>What about ballistics?</a:t>
            </a:r>
            <a:endParaRPr lang="en-US" sz="6827" kern="0" dirty="0">
              <a:solidFill>
                <a:srgbClr val="C00000"/>
              </a:solidFill>
              <a:latin typeface="Calibri"/>
              <a:ea typeface="+mn-ea"/>
              <a:cs typeface="Arial" charset="0"/>
            </a:endParaRPr>
          </a:p>
        </p:txBody>
      </p:sp>
      <p:sp>
        <p:nvSpPr>
          <p:cNvPr id="4" name="Text Placeholder 2"/>
          <p:cNvSpPr txBox="1">
            <a:spLocks/>
          </p:cNvSpPr>
          <p:nvPr/>
        </p:nvSpPr>
        <p:spPr bwMode="auto">
          <a:xfrm>
            <a:off x="0" y="4551680"/>
            <a:ext cx="13004800" cy="4876800"/>
          </a:xfrm>
          <a:prstGeom prst="rect">
            <a:avLst/>
          </a:prstGeom>
          <a:noFill/>
          <a:ln w="9525">
            <a:noFill/>
            <a:miter lim="800000"/>
            <a:headEnd/>
            <a:tailEnd/>
          </a:ln>
        </p:spPr>
        <p:txBody>
          <a:bodyPr/>
          <a:lstStyle/>
          <a:p>
            <a:pPr marL="584756" indent="-487672" algn="l" eaLnBrk="0" hangingPunct="0">
              <a:spcBef>
                <a:spcPts val="996"/>
              </a:spcBef>
              <a:buClr>
                <a:srgbClr val="1F497D"/>
              </a:buClr>
              <a:buSzPct val="95000"/>
              <a:buFont typeface="Wingdings" pitchFamily="2" charset="2"/>
              <a:buChar char=""/>
              <a:defRPr/>
            </a:pPr>
            <a:r>
              <a:rPr lang="en-GB" sz="3982" kern="0" dirty="0">
                <a:solidFill>
                  <a:prstClr val="black"/>
                </a:solidFill>
                <a:latin typeface="Calibri"/>
                <a:ea typeface="+mn-ea"/>
                <a:cs typeface="Arial" charset="0"/>
              </a:rPr>
              <a:t>Attack Time- </a:t>
            </a:r>
            <a:r>
              <a:rPr lang="en-GB" sz="3982" i="1" kern="0" dirty="0" err="1">
                <a:solidFill>
                  <a:prstClr val="black"/>
                </a:solidFill>
                <a:latin typeface="Symbol" pitchFamily="18" charset="2"/>
                <a:ea typeface="+mn-ea"/>
                <a:cs typeface="Arial" charset="0"/>
              </a:rPr>
              <a:t>t</a:t>
            </a:r>
            <a:r>
              <a:rPr lang="en-GB" sz="3982" i="1" kern="0" baseline="-25000" dirty="0" err="1">
                <a:solidFill>
                  <a:prstClr val="black"/>
                </a:solidFill>
                <a:latin typeface="Times New Roman" pitchFamily="18" charset="0"/>
                <a:ea typeface="+mn-ea"/>
                <a:cs typeface="Times New Roman" pitchFamily="18" charset="0"/>
              </a:rPr>
              <a:t>A</a:t>
            </a:r>
            <a:endParaRPr lang="en-GB" sz="3982" i="1" kern="0" dirty="0">
              <a:solidFill>
                <a:prstClr val="black"/>
              </a:solidFill>
              <a:latin typeface="Times New Roman" pitchFamily="18" charset="0"/>
              <a:ea typeface="+mn-ea"/>
              <a:cs typeface="Times New Roman" pitchFamily="18" charset="0"/>
            </a:endParaRPr>
          </a:p>
          <a:p>
            <a:pPr marL="1052108" lvl="1" indent="-406394" algn="l" eaLnBrk="0" hangingPunct="0">
              <a:spcBef>
                <a:spcPct val="20000"/>
              </a:spcBef>
              <a:buClr>
                <a:srgbClr val="C0504D"/>
              </a:buClr>
              <a:buSzPct val="90000"/>
              <a:buFont typeface="Wingdings" pitchFamily="2" charset="2"/>
              <a:buChar char=""/>
              <a:defRPr/>
            </a:pPr>
            <a:r>
              <a:rPr lang="en-US" sz="3413" dirty="0">
                <a:solidFill>
                  <a:prstClr val="black"/>
                </a:solidFill>
                <a:latin typeface="Calibri"/>
                <a:ea typeface="+mn-ea"/>
                <a:cs typeface="Arial" charset="0"/>
              </a:rPr>
              <a:t>Time to decrease gain once signal overshoots threshold</a:t>
            </a:r>
          </a:p>
          <a:p>
            <a:pPr marL="584756" indent="-487672" algn="l" eaLnBrk="0" hangingPunct="0">
              <a:spcBef>
                <a:spcPts val="996"/>
              </a:spcBef>
              <a:buClr>
                <a:srgbClr val="1F497D"/>
              </a:buClr>
              <a:buSzPct val="95000"/>
              <a:buFont typeface="Wingdings" pitchFamily="2" charset="2"/>
              <a:buChar char=""/>
              <a:defRPr/>
            </a:pPr>
            <a:r>
              <a:rPr lang="en-GB" sz="3982" kern="0" dirty="0">
                <a:solidFill>
                  <a:prstClr val="black"/>
                </a:solidFill>
                <a:latin typeface="Calibri"/>
                <a:ea typeface="+mn-ea"/>
                <a:cs typeface="Arial" charset="0"/>
              </a:rPr>
              <a:t>Release Time- </a:t>
            </a:r>
            <a:r>
              <a:rPr lang="en-GB" sz="3982" i="1" kern="0" dirty="0" err="1">
                <a:solidFill>
                  <a:prstClr val="black"/>
                </a:solidFill>
                <a:latin typeface="Symbol" pitchFamily="18" charset="2"/>
                <a:ea typeface="+mn-ea"/>
                <a:cs typeface="Arial" charset="0"/>
              </a:rPr>
              <a:t>t</a:t>
            </a:r>
            <a:r>
              <a:rPr lang="en-GB" sz="3982" i="1" kern="0" baseline="-25000" dirty="0" err="1">
                <a:solidFill>
                  <a:prstClr val="black"/>
                </a:solidFill>
                <a:latin typeface="Times New Roman" pitchFamily="18" charset="0"/>
                <a:ea typeface="+mn-ea"/>
                <a:cs typeface="Times New Roman" pitchFamily="18" charset="0"/>
              </a:rPr>
              <a:t>R</a:t>
            </a:r>
            <a:endParaRPr lang="en-GB" sz="3982" i="1" kern="0" baseline="-25000" dirty="0">
              <a:solidFill>
                <a:prstClr val="black"/>
              </a:solidFill>
              <a:latin typeface="Times New Roman" pitchFamily="18" charset="0"/>
              <a:ea typeface="+mn-ea"/>
              <a:cs typeface="Times New Roman" pitchFamily="18" charset="0"/>
            </a:endParaRPr>
          </a:p>
          <a:p>
            <a:pPr marL="1052108" lvl="1" indent="-406394" algn="l" eaLnBrk="0" hangingPunct="0">
              <a:spcBef>
                <a:spcPct val="20000"/>
              </a:spcBef>
              <a:buClr>
                <a:srgbClr val="C0504D"/>
              </a:buClr>
              <a:buSzPct val="90000"/>
              <a:buFont typeface="Wingdings" pitchFamily="2" charset="2"/>
              <a:buChar char=""/>
              <a:defRPr/>
            </a:pPr>
            <a:r>
              <a:rPr lang="en-US" sz="3413" dirty="0">
                <a:solidFill>
                  <a:prstClr val="black"/>
                </a:solidFill>
                <a:latin typeface="Calibri"/>
                <a:ea typeface="+mn-ea"/>
                <a:cs typeface="Arial" charset="0"/>
              </a:rPr>
              <a:t>Time to bring gain back to normal once signal falls below threshold</a:t>
            </a:r>
            <a:endParaRPr lang="en-GB" sz="3413" kern="0" dirty="0">
              <a:solidFill>
                <a:prstClr val="black"/>
              </a:solidFill>
              <a:latin typeface="Calibri"/>
              <a:ea typeface="+mn-ea"/>
              <a:cs typeface="Arial" charset="0"/>
            </a:endParaRPr>
          </a:p>
        </p:txBody>
      </p:sp>
    </p:spTree>
    <p:extLst>
      <p:ext uri="{BB962C8B-B14F-4D97-AF65-F5344CB8AC3E}">
        <p14:creationId xmlns:p14="http://schemas.microsoft.com/office/powerpoint/2010/main" val="37639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Attack and release time</a:t>
            </a:r>
          </a:p>
        </p:txBody>
      </p:sp>
      <p:sp>
        <p:nvSpPr>
          <p:cNvPr id="15363" name="Rectangle 2"/>
          <p:cNvSpPr>
            <a:spLocks noGrp="1" noChangeArrowheads="1"/>
          </p:cNvSpPr>
          <p:nvPr>
            <p:ph type="body" idx="1"/>
          </p:nvPr>
        </p:nvSpPr>
        <p:spPr>
          <a:xfrm>
            <a:off x="0" y="1060376"/>
            <a:ext cx="13004800" cy="8693231"/>
          </a:xfrm>
        </p:spPr>
        <p:txBody>
          <a:bodyPr/>
          <a:lstStyle/>
          <a:p>
            <a:pPr marL="634840" eaLnBrk="1" hangingPunct="1">
              <a:spcBef>
                <a:spcPts val="1707"/>
              </a:spcBef>
              <a:defRPr/>
            </a:pPr>
            <a:r>
              <a:rPr lang="en-GB" sz="4000" dirty="0"/>
              <a:t>Takes time for gain to adjust to input level</a:t>
            </a:r>
          </a:p>
          <a:p>
            <a:pPr marL="634840" eaLnBrk="1" hangingPunct="1">
              <a:spcBef>
                <a:spcPts val="1707"/>
              </a:spcBef>
              <a:defRPr/>
            </a:pPr>
            <a:r>
              <a:rPr lang="en-US" sz="4000" dirty="0">
                <a:solidFill>
                  <a:srgbClr val="0000FF"/>
                </a:solidFill>
              </a:rPr>
              <a:t>Attack time</a:t>
            </a:r>
            <a:r>
              <a:rPr lang="en-US" sz="4000" dirty="0"/>
              <a:t> and </a:t>
            </a:r>
            <a:r>
              <a:rPr lang="en-US" sz="4000" dirty="0">
                <a:solidFill>
                  <a:srgbClr val="0000FF"/>
                </a:solidFill>
              </a:rPr>
              <a:t>release time</a:t>
            </a:r>
            <a:r>
              <a:rPr lang="en-US" sz="4000" dirty="0"/>
              <a:t> constitute compressor’s </a:t>
            </a:r>
            <a:r>
              <a:rPr lang="en-US" sz="4000" dirty="0">
                <a:solidFill>
                  <a:srgbClr val="0070C0"/>
                </a:solidFill>
              </a:rPr>
              <a:t>ballistics </a:t>
            </a:r>
          </a:p>
          <a:p>
            <a:pPr marL="1203672" lvl="1" eaLnBrk="1" hangingPunct="1">
              <a:spcBef>
                <a:spcPts val="1707"/>
              </a:spcBef>
              <a:defRPr/>
            </a:pPr>
            <a:r>
              <a:rPr lang="en-US" sz="3200" dirty="0"/>
              <a:t>can be properties of level detector or gain control</a:t>
            </a:r>
          </a:p>
          <a:p>
            <a:pPr marL="1142708" lvl="1" eaLnBrk="1" hangingPunct="1">
              <a:spcBef>
                <a:spcPts val="1707"/>
              </a:spcBef>
              <a:defRPr/>
            </a:pPr>
            <a:r>
              <a:rPr lang="en-US" sz="3200" dirty="0"/>
              <a:t>Attack time = how long it takes to respond when input rises above the </a:t>
            </a:r>
            <a:r>
              <a:rPr lang="en-US" sz="3200" dirty="0">
                <a:solidFill>
                  <a:srgbClr val="0000FF"/>
                </a:solidFill>
              </a:rPr>
              <a:t>threshold</a:t>
            </a:r>
            <a:endParaRPr lang="en-US" sz="3200" dirty="0"/>
          </a:p>
          <a:p>
            <a:pPr marL="1523609" lvl="2" eaLnBrk="1" hangingPunct="1">
              <a:spcBef>
                <a:spcPts val="1707"/>
              </a:spcBef>
              <a:defRPr/>
            </a:pPr>
            <a:r>
              <a:rPr lang="en-US" sz="2800" dirty="0"/>
              <a:t>Usually short, less than 40ms</a:t>
            </a:r>
          </a:p>
          <a:p>
            <a:pPr marL="1142708" lvl="1" eaLnBrk="1" hangingPunct="1">
              <a:spcBef>
                <a:spcPts val="1707"/>
              </a:spcBef>
              <a:defRPr/>
            </a:pPr>
            <a:r>
              <a:rPr lang="en-US" sz="3200" dirty="0"/>
              <a:t>Release time = how long it takes to respond when input falls below the threshold</a:t>
            </a:r>
          </a:p>
          <a:p>
            <a:pPr marL="1523609" lvl="2" eaLnBrk="1" hangingPunct="1">
              <a:spcBef>
                <a:spcPts val="1707"/>
              </a:spcBef>
              <a:defRPr/>
            </a:pPr>
            <a:r>
              <a:rPr lang="en-US" sz="2800" dirty="0"/>
              <a:t>Usually larger than attack time, e.g. 1-2 seconds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US"/>
              <a:t>Attack and release time</a:t>
            </a:r>
          </a:p>
        </p:txBody>
      </p:sp>
      <p:sp>
        <p:nvSpPr>
          <p:cNvPr id="16387" name="Rectangle 2"/>
          <p:cNvSpPr>
            <a:spLocks noGrp="1" noChangeArrowheads="1"/>
          </p:cNvSpPr>
          <p:nvPr>
            <p:ph type="body" idx="1"/>
          </p:nvPr>
        </p:nvSpPr>
        <p:spPr>
          <a:xfrm>
            <a:off x="114302" y="7620006"/>
            <a:ext cx="12814300" cy="2057399"/>
          </a:xfrm>
        </p:spPr>
        <p:txBody>
          <a:bodyPr anchor="t"/>
          <a:lstStyle/>
          <a:p>
            <a:pPr marL="634872" eaLnBrk="1" hangingPunct="1"/>
            <a:r>
              <a:rPr lang="en-US" dirty="0"/>
              <a:t>Only middle section exceeds threshold</a:t>
            </a:r>
          </a:p>
          <a:p>
            <a:pPr marL="634872" eaLnBrk="1" hangingPunct="1"/>
            <a:r>
              <a:rPr lang="en-US" dirty="0"/>
              <a:t>Notice </a:t>
            </a:r>
            <a:r>
              <a:rPr lang="en-US" dirty="0">
                <a:solidFill>
                  <a:srgbClr val="0000FF"/>
                </a:solidFill>
              </a:rPr>
              <a:t>overshoot</a:t>
            </a:r>
            <a:r>
              <a:rPr lang="en-US" dirty="0"/>
              <a:t> and </a:t>
            </a:r>
            <a:r>
              <a:rPr lang="en-US" dirty="0">
                <a:solidFill>
                  <a:srgbClr val="FF0000"/>
                </a:solidFill>
              </a:rPr>
              <a:t>attenuation</a:t>
            </a:r>
            <a:r>
              <a:rPr lang="en-US" dirty="0"/>
              <a:t> at transitions</a:t>
            </a:r>
          </a:p>
          <a:p>
            <a:pPr marL="1142766" lvl="1" eaLnBrk="1" hangingPunct="1"/>
            <a:r>
              <a:rPr lang="en-GB" dirty="0"/>
              <a:t>Takes some time for gain to decrease or increase</a:t>
            </a:r>
          </a:p>
          <a:p>
            <a:pPr marL="634872" eaLnBrk="1" hangingPunct="1"/>
            <a:endParaRPr lang="en-US" dirty="0"/>
          </a:p>
        </p:txBody>
      </p:sp>
      <p:pic>
        <p:nvPicPr>
          <p:cNvPr id="16388" name="Picture 3"/>
          <p:cNvPicPr>
            <a:picLocks noChangeArrowheads="1"/>
          </p:cNvPicPr>
          <p:nvPr/>
        </p:nvPicPr>
        <p:blipFill>
          <a:blip r:embed="rId3" cstate="print"/>
          <a:srcRect l="1434" t="2779" r="645" b="1779"/>
          <a:stretch>
            <a:fillRect/>
          </a:stretch>
        </p:blipFill>
        <p:spPr bwMode="auto">
          <a:xfrm>
            <a:off x="0" y="1087438"/>
            <a:ext cx="13004800" cy="6418261"/>
          </a:xfrm>
          <a:prstGeom prst="rect">
            <a:avLst/>
          </a:prstGeom>
          <a:noFill/>
          <a:ln w="9525">
            <a:noFill/>
            <a:miter lim="800000"/>
            <a:headEnd/>
            <a:tailEnd/>
          </a:ln>
        </p:spPr>
      </p:pic>
      <p:sp>
        <p:nvSpPr>
          <p:cNvPr id="16389" name="Oval 4"/>
          <p:cNvSpPr>
            <a:spLocks/>
          </p:cNvSpPr>
          <p:nvPr/>
        </p:nvSpPr>
        <p:spPr bwMode="auto">
          <a:xfrm>
            <a:off x="8610600" y="3657600"/>
            <a:ext cx="1778000" cy="876299"/>
          </a:xfrm>
          <a:prstGeom prst="ellipse">
            <a:avLst/>
          </a:prstGeom>
          <a:noFill/>
          <a:ln w="50800">
            <a:solidFill>
              <a:srgbClr val="FF0000"/>
            </a:solidFill>
            <a:miter lim="800000"/>
            <a:headEnd/>
            <a:tailEnd/>
          </a:ln>
        </p:spPr>
        <p:txBody>
          <a:bodyPr lIns="0" tIns="0" rIns="0" bIns="0"/>
          <a:lstStyle/>
          <a:p>
            <a:endParaRPr lang="en-US"/>
          </a:p>
        </p:txBody>
      </p:sp>
      <p:sp>
        <p:nvSpPr>
          <p:cNvPr id="16390" name="Oval 5"/>
          <p:cNvSpPr>
            <a:spLocks/>
          </p:cNvSpPr>
          <p:nvPr/>
        </p:nvSpPr>
        <p:spPr bwMode="auto">
          <a:xfrm>
            <a:off x="4356105" y="3149601"/>
            <a:ext cx="952501" cy="1257300"/>
          </a:xfrm>
          <a:prstGeom prst="ellipse">
            <a:avLst/>
          </a:prstGeom>
          <a:noFill/>
          <a:ln w="50800">
            <a:solidFill>
              <a:srgbClr val="0000FF"/>
            </a:solidFill>
            <a:miter lim="800000"/>
            <a:headEnd/>
            <a:tailEnd/>
          </a:ln>
        </p:spPr>
        <p:txBody>
          <a:bodyPr lIns="0" tIns="0" rIns="0" bIns="0"/>
          <a:lstStyle/>
          <a:p>
            <a:endParaRPr lang="en-US"/>
          </a:p>
        </p:txBody>
      </p:sp>
    </p:spTree>
    <p:extLst>
      <p:ext uri="{BB962C8B-B14F-4D97-AF65-F5344CB8AC3E}">
        <p14:creationId xmlns:p14="http://schemas.microsoft.com/office/powerpoint/2010/main" val="346847270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itle 1"/>
          <p:cNvSpPr>
            <a:spLocks noGrp="1"/>
          </p:cNvSpPr>
          <p:nvPr>
            <p:ph type="title" idx="4294967295"/>
          </p:nvPr>
        </p:nvSpPr>
        <p:spPr>
          <a:xfrm>
            <a:off x="650240" y="0"/>
            <a:ext cx="12354560" cy="1300480"/>
          </a:xfrm>
        </p:spPr>
        <p:txBody>
          <a:bodyPr/>
          <a:lstStyle/>
          <a:p>
            <a:r>
              <a:rPr lang="en-GB" dirty="0"/>
              <a:t>Exponential Moving Average Filter</a:t>
            </a:r>
            <a:endParaRPr lang="en-US" dirty="0"/>
          </a:p>
        </p:txBody>
      </p:sp>
      <p:sp>
        <p:nvSpPr>
          <p:cNvPr id="6150" name="Text Placeholder 2"/>
          <p:cNvSpPr>
            <a:spLocks noGrp="1"/>
          </p:cNvSpPr>
          <p:nvPr>
            <p:ph type="body" idx="4294967295"/>
          </p:nvPr>
        </p:nvSpPr>
        <p:spPr>
          <a:xfrm>
            <a:off x="0" y="4300736"/>
            <a:ext cx="13004800" cy="5201920"/>
          </a:xfrm>
        </p:spPr>
        <p:txBody>
          <a:bodyPr/>
          <a:lstStyle/>
          <a:p>
            <a:r>
              <a:rPr lang="en-GB" sz="3982" dirty="0"/>
              <a:t>Also known as smoothing filter, one pole low pass filter...</a:t>
            </a:r>
          </a:p>
          <a:p>
            <a:r>
              <a:rPr lang="en-GB" sz="3982" dirty="0"/>
              <a:t>Step response</a:t>
            </a:r>
          </a:p>
          <a:p>
            <a:endParaRPr lang="en-GB" sz="3982" dirty="0"/>
          </a:p>
          <a:p>
            <a:endParaRPr lang="en-GB" sz="3982" dirty="0"/>
          </a:p>
          <a:p>
            <a:r>
              <a:rPr lang="en-GB" sz="3982" dirty="0"/>
              <a:t>Time constant - time it takes a system to reach 1-1/e= 63% of its final value</a:t>
            </a:r>
          </a:p>
          <a:p>
            <a:endParaRPr lang="en-GB" dirty="0"/>
          </a:p>
        </p:txBody>
      </p:sp>
      <p:sp>
        <p:nvSpPr>
          <p:cNvPr id="6151" name="Rectangle 2"/>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2" name="Rectangle 6"/>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graphicFrame>
        <p:nvGraphicFramePr>
          <p:cNvPr id="6146" name="Object 4"/>
          <p:cNvGraphicFramePr>
            <a:graphicFrameLocks noChangeAspect="1"/>
          </p:cNvGraphicFramePr>
          <p:nvPr>
            <p:extLst>
              <p:ext uri="{D42A27DB-BD31-4B8C-83A1-F6EECF244321}">
                <p14:modId xmlns:p14="http://schemas.microsoft.com/office/powerpoint/2010/main" val="1813478083"/>
              </p:ext>
            </p:extLst>
          </p:nvPr>
        </p:nvGraphicFramePr>
        <p:xfrm>
          <a:off x="4443306" y="3652663"/>
          <a:ext cx="4495800" cy="571500"/>
        </p:xfrm>
        <a:graphic>
          <a:graphicData uri="http://schemas.openxmlformats.org/presentationml/2006/ole">
            <mc:AlternateContent xmlns:mc="http://schemas.openxmlformats.org/markup-compatibility/2006">
              <mc:Choice xmlns:v="urn:schemas-microsoft-com:vml" Requires="v">
                <p:oleObj name="Equation" r:id="rId3" imgW="1498600" imgH="190500" progId="Equation.DSMT4">
                  <p:embed/>
                </p:oleObj>
              </mc:Choice>
              <mc:Fallback>
                <p:oleObj name="Equation" r:id="rId3" imgW="14986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306" y="3652663"/>
                        <a:ext cx="4495800" cy="5715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153" name="Rectangle 8"/>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4" name="Rectangle 7"/>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5" name="Rectangle 9"/>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graphicFrame>
        <p:nvGraphicFramePr>
          <p:cNvPr id="6147" name="Object 8"/>
          <p:cNvGraphicFramePr>
            <a:graphicFrameLocks noChangeAspect="1"/>
          </p:cNvGraphicFramePr>
          <p:nvPr>
            <p:extLst>
              <p:ext uri="{D42A27DB-BD31-4B8C-83A1-F6EECF244321}">
                <p14:modId xmlns:p14="http://schemas.microsoft.com/office/powerpoint/2010/main" val="990043955"/>
              </p:ext>
            </p:extLst>
          </p:nvPr>
        </p:nvGraphicFramePr>
        <p:xfrm>
          <a:off x="4876801" y="5020816"/>
          <a:ext cx="5219700" cy="609600"/>
        </p:xfrm>
        <a:graphic>
          <a:graphicData uri="http://schemas.openxmlformats.org/presentationml/2006/ole">
            <mc:AlternateContent xmlns:mc="http://schemas.openxmlformats.org/markup-compatibility/2006">
              <mc:Choice xmlns:v="urn:schemas-microsoft-com:vml" Requires="v">
                <p:oleObj name="Equation" r:id="rId5" imgW="1739900" imgH="203200" progId="Equation.DSMT4">
                  <p:embed/>
                </p:oleObj>
              </mc:Choice>
              <mc:Fallback>
                <p:oleObj name="Equation" r:id="rId5" imgW="1739900" imgH="20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1" y="5020816"/>
                        <a:ext cx="5219700"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148" name="Object 10"/>
          <p:cNvGraphicFramePr>
            <a:graphicFrameLocks noChangeAspect="1"/>
          </p:cNvGraphicFramePr>
          <p:nvPr>
            <p:extLst>
              <p:ext uri="{D42A27DB-BD31-4B8C-83A1-F6EECF244321}">
                <p14:modId xmlns:p14="http://schemas.microsoft.com/office/powerpoint/2010/main" val="2198548256"/>
              </p:ext>
            </p:extLst>
          </p:nvPr>
        </p:nvGraphicFramePr>
        <p:xfrm>
          <a:off x="5390604" y="5812904"/>
          <a:ext cx="3848100" cy="1752600"/>
        </p:xfrm>
        <a:graphic>
          <a:graphicData uri="http://schemas.openxmlformats.org/presentationml/2006/ole">
            <mc:AlternateContent xmlns:mc="http://schemas.openxmlformats.org/markup-compatibility/2006">
              <mc:Choice xmlns:v="urn:schemas-microsoft-com:vml" Requires="v">
                <p:oleObj name="Equation" r:id="rId7" imgW="1282700" imgH="584200" progId="Equation.DSMT4">
                  <p:embed/>
                </p:oleObj>
              </mc:Choice>
              <mc:Fallback>
                <p:oleObj name="Equation" r:id="rId7" imgW="1282700" imgH="584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0604" y="5812904"/>
                        <a:ext cx="3848100" cy="175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6" name="Picture 11"/>
          <p:cNvPicPr>
            <a:picLocks noChangeAspect="1" noChangeArrowheads="1"/>
          </p:cNvPicPr>
          <p:nvPr/>
        </p:nvPicPr>
        <p:blipFill>
          <a:blip r:embed="rId9" cstate="print"/>
          <a:srcRect/>
          <a:stretch>
            <a:fillRect/>
          </a:stretch>
        </p:blipFill>
        <p:spPr bwMode="auto">
          <a:xfrm>
            <a:off x="4443307" y="1132384"/>
            <a:ext cx="4443307" cy="2307449"/>
          </a:xfrm>
          <a:prstGeom prst="rect">
            <a:avLst/>
          </a:prstGeom>
          <a:noFill/>
          <a:ln w="9525">
            <a:noFill/>
            <a:miter lim="800000"/>
            <a:headEnd/>
            <a:tailEnd/>
          </a:ln>
        </p:spPr>
      </p:pic>
    </p:spTree>
    <p:extLst>
      <p:ext uri="{BB962C8B-B14F-4D97-AF65-F5344CB8AC3E}">
        <p14:creationId xmlns:p14="http://schemas.microsoft.com/office/powerpoint/2010/main" val="15582726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950720" y="0"/>
            <a:ext cx="11054080" cy="1300480"/>
          </a:xfrm>
        </p:spPr>
        <p:txBody>
          <a:bodyPr/>
          <a:lstStyle/>
          <a:p>
            <a:r>
              <a:rPr lang="en-US"/>
              <a:t>Time constants</a:t>
            </a:r>
          </a:p>
        </p:txBody>
      </p:sp>
      <p:sp>
        <p:nvSpPr>
          <p:cNvPr id="33795" name="Text Placeholder 2"/>
          <p:cNvSpPr>
            <a:spLocks noGrp="1"/>
          </p:cNvSpPr>
          <p:nvPr>
            <p:ph type="body" idx="4294967295"/>
          </p:nvPr>
        </p:nvSpPr>
        <p:spPr>
          <a:xfrm>
            <a:off x="0" y="1083733"/>
            <a:ext cx="13004800" cy="8669867"/>
          </a:xfrm>
        </p:spPr>
        <p:txBody>
          <a:bodyPr/>
          <a:lstStyle/>
          <a:p>
            <a:r>
              <a:rPr lang="en-GB" dirty="0"/>
              <a:t>From the smoothing filter</a:t>
            </a:r>
          </a:p>
          <a:p>
            <a:r>
              <a:rPr lang="en-GB" u="sng" dirty="0"/>
              <a:t>Officially</a:t>
            </a:r>
            <a:r>
              <a:rPr lang="en-GB" dirty="0"/>
              <a:t>, time it takes a system to reach 1-1/e= 63% of its final value</a:t>
            </a:r>
          </a:p>
          <a:p>
            <a:pPr lvl="1"/>
            <a:r>
              <a:rPr lang="en-GB" sz="3413" dirty="0" err="1">
                <a:latin typeface="Symbol" pitchFamily="18" charset="2"/>
              </a:rPr>
              <a:t>t</a:t>
            </a:r>
            <a:r>
              <a:rPr lang="en-GB" sz="3413" baseline="-25000" dirty="0" err="1">
                <a:latin typeface="Arial" charset="0"/>
                <a:cs typeface="Arial" charset="0"/>
              </a:rPr>
              <a:t>A</a:t>
            </a:r>
            <a:r>
              <a:rPr lang="en-GB" dirty="0"/>
              <a:t> – level starts at 0, goes to 1. Attack time is the time it takes for level to reach 0.63.</a:t>
            </a:r>
          </a:p>
          <a:p>
            <a:pPr lvl="1"/>
            <a:r>
              <a:rPr lang="en-GB" sz="3413" dirty="0" err="1">
                <a:latin typeface="Symbol" pitchFamily="18" charset="2"/>
              </a:rPr>
              <a:t>t</a:t>
            </a:r>
            <a:r>
              <a:rPr lang="en-GB" sz="3413" baseline="-25000" dirty="0" err="1">
                <a:latin typeface="Arial" charset="0"/>
                <a:cs typeface="Arial" charset="0"/>
              </a:rPr>
              <a:t>R</a:t>
            </a:r>
            <a:r>
              <a:rPr lang="en-GB" dirty="0"/>
              <a:t> – level starts at 1, goes to 0. Release time is the time it takes for level to reach 1-0.63=0.37.</a:t>
            </a:r>
          </a:p>
          <a:p>
            <a:r>
              <a:rPr lang="en-GB" dirty="0"/>
              <a:t>But some compressors,</a:t>
            </a:r>
          </a:p>
          <a:p>
            <a:pPr lvl="1"/>
            <a:r>
              <a:rPr lang="en-GB" dirty="0"/>
              <a:t>Miscalculate it</a:t>
            </a:r>
          </a:p>
          <a:p>
            <a:pPr lvl="1"/>
            <a:r>
              <a:rPr lang="en-GB" dirty="0"/>
              <a:t>Define it as time to go from 90% of initial value to 10% of final value</a:t>
            </a:r>
          </a:p>
          <a:p>
            <a:pPr lvl="1"/>
            <a:r>
              <a:rPr lang="en-GB" dirty="0"/>
              <a:t>Define it as time to change level by so many dBs</a:t>
            </a:r>
          </a:p>
          <a:p>
            <a:pPr lvl="1"/>
            <a:r>
              <a:rPr lang="en-GB" dirty="0"/>
              <a:t>...</a:t>
            </a:r>
            <a:endParaRPr lang="en-US" dirty="0"/>
          </a:p>
        </p:txBody>
      </p:sp>
    </p:spTree>
    <p:extLst>
      <p:ext uri="{BB962C8B-B14F-4D97-AF65-F5344CB8AC3E}">
        <p14:creationId xmlns:p14="http://schemas.microsoft.com/office/powerpoint/2010/main" val="36118977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1950720" y="0"/>
            <a:ext cx="11054080" cy="1300480"/>
          </a:xfrm>
        </p:spPr>
        <p:txBody>
          <a:bodyPr/>
          <a:lstStyle/>
          <a:p>
            <a:r>
              <a:rPr lang="en-US"/>
              <a:t>Questions and Challenges</a:t>
            </a:r>
          </a:p>
        </p:txBody>
      </p:sp>
      <p:sp>
        <p:nvSpPr>
          <p:cNvPr id="25603" name="Text Placeholder 2"/>
          <p:cNvSpPr>
            <a:spLocks noGrp="1"/>
          </p:cNvSpPr>
          <p:nvPr>
            <p:ph type="body" idx="4294967295"/>
          </p:nvPr>
        </p:nvSpPr>
        <p:spPr>
          <a:xfrm>
            <a:off x="453728" y="4009813"/>
            <a:ext cx="11792459" cy="4768427"/>
          </a:xfrm>
        </p:spPr>
        <p:txBody>
          <a:bodyPr/>
          <a:lstStyle/>
          <a:p>
            <a:pPr indent="350838" algn="l">
              <a:buFont typeface="Arial" pitchFamily="34" charset="0"/>
              <a:buChar char="•"/>
            </a:pPr>
            <a:r>
              <a:rPr lang="en-GB" sz="3800" dirty="0"/>
              <a:t>What does it do and how is it used?</a:t>
            </a:r>
          </a:p>
          <a:p>
            <a:pPr indent="350838" algn="l">
              <a:buFont typeface="Arial" pitchFamily="34" charset="0"/>
              <a:buChar char="•"/>
            </a:pPr>
            <a:r>
              <a:rPr lang="en-GB" sz="3800" dirty="0"/>
              <a:t>Given how a compressor is used, how can you build one?</a:t>
            </a:r>
          </a:p>
          <a:p>
            <a:pPr indent="350838" algn="l">
              <a:buFont typeface="Arial" pitchFamily="34" charset="0"/>
              <a:buChar char="•"/>
            </a:pPr>
            <a:r>
              <a:rPr lang="en-GB" sz="3800" dirty="0"/>
              <a:t>What makes compressors sound different?</a:t>
            </a:r>
          </a:p>
          <a:p>
            <a:pPr indent="350838" algn="l">
              <a:buFont typeface="Arial" pitchFamily="34" charset="0"/>
              <a:buChar char="•"/>
            </a:pPr>
            <a:r>
              <a:rPr lang="en-GB" sz="3800" dirty="0"/>
              <a:t>Why do compressor parameters mean different things for different compressors?</a:t>
            </a:r>
          </a:p>
          <a:p>
            <a:pPr indent="350838" algn="l">
              <a:buFont typeface="Arial" pitchFamily="34" charset="0"/>
              <a:buChar char="•"/>
            </a:pPr>
            <a:r>
              <a:rPr lang="en-GB" sz="3800" dirty="0"/>
              <a:t>How can you measure the performance of a compressor?</a:t>
            </a:r>
            <a:endParaRPr lang="en-US" sz="3800" dirty="0"/>
          </a:p>
        </p:txBody>
      </p:sp>
      <p:sp>
        <p:nvSpPr>
          <p:cNvPr id="25604" name="Rectangle 3"/>
          <p:cNvSpPr>
            <a:spLocks noChangeArrowheads="1"/>
          </p:cNvSpPr>
          <p:nvPr/>
        </p:nvSpPr>
        <p:spPr bwMode="auto">
          <a:xfrm>
            <a:off x="2384213" y="1408854"/>
            <a:ext cx="8128000" cy="2639695"/>
          </a:xfrm>
          <a:prstGeom prst="rect">
            <a:avLst/>
          </a:prstGeom>
          <a:noFill/>
          <a:ln w="9525">
            <a:noFill/>
            <a:miter lim="800000"/>
            <a:headEnd/>
            <a:tailEnd/>
          </a:ln>
        </p:spPr>
        <p:txBody>
          <a:bodyPr lIns="130046" tIns="65023" rIns="130046" bIns="65023">
            <a:spAutoFit/>
          </a:bodyPr>
          <a:lstStyle/>
          <a:p>
            <a:r>
              <a:rPr lang="en-US" sz="3400" dirty="0">
                <a:latin typeface="Calibri" pitchFamily="34" charset="0"/>
              </a:rPr>
              <a:t>“</a:t>
            </a:r>
            <a:r>
              <a:rPr lang="en-US" sz="3400" dirty="0">
                <a:solidFill>
                  <a:srgbClr val="C00000"/>
                </a:solidFill>
                <a:latin typeface="Calibri" pitchFamily="34" charset="0"/>
              </a:rPr>
              <a:t>No two compressors sound alike... each one is inaccurate in its own unique way</a:t>
            </a:r>
            <a:r>
              <a:rPr lang="en-US" sz="3400" dirty="0">
                <a:latin typeface="Calibri" pitchFamily="34" charset="0"/>
              </a:rPr>
              <a:t>” </a:t>
            </a:r>
            <a:r>
              <a:rPr lang="en-US" dirty="0">
                <a:latin typeface="Calibri" pitchFamily="34" charset="0"/>
              </a:rPr>
              <a:t>– </a:t>
            </a:r>
            <a:r>
              <a:rPr lang="en-US" dirty="0" err="1">
                <a:latin typeface="Calibri" pitchFamily="34" charset="0"/>
              </a:rPr>
              <a:t>Roey</a:t>
            </a:r>
            <a:r>
              <a:rPr lang="en-US" dirty="0">
                <a:latin typeface="Calibri" pitchFamily="34" charset="0"/>
              </a:rPr>
              <a:t> </a:t>
            </a:r>
            <a:r>
              <a:rPr lang="en-US" dirty="0" err="1">
                <a:latin typeface="Calibri" pitchFamily="34" charset="0"/>
              </a:rPr>
              <a:t>Izhaki</a:t>
            </a:r>
            <a:r>
              <a:rPr lang="en-US" dirty="0">
                <a:latin typeface="Calibri" pitchFamily="34" charset="0"/>
              </a:rPr>
              <a:t>, Mixing Audio: Concepts, Theory and Practice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pPr eaLnBrk="1" hangingPunct="1"/>
            <a:r>
              <a:rPr lang="en-US"/>
              <a:t>Summary of parameters</a:t>
            </a:r>
          </a:p>
        </p:txBody>
      </p:sp>
      <p:sp>
        <p:nvSpPr>
          <p:cNvPr id="27650" name="Rectangle 2"/>
          <p:cNvSpPr>
            <a:spLocks noGrp="1" noChangeArrowheads="1"/>
          </p:cNvSpPr>
          <p:nvPr>
            <p:ph type="body" idx="1"/>
          </p:nvPr>
        </p:nvSpPr>
        <p:spPr>
          <a:xfrm>
            <a:off x="0" y="1087443"/>
            <a:ext cx="8448676" cy="7988299"/>
          </a:xfrm>
        </p:spPr>
        <p:txBody>
          <a:bodyPr anchor="t"/>
          <a:lstStyle/>
          <a:p>
            <a:pPr marL="633283" eaLnBrk="1" hangingPunct="1"/>
            <a:r>
              <a:rPr lang="en-US" sz="4000" dirty="0">
                <a:solidFill>
                  <a:srgbClr val="0000FF"/>
                </a:solidFill>
              </a:rPr>
              <a:t>Threshold</a:t>
            </a:r>
          </a:p>
          <a:p>
            <a:pPr marL="633283" eaLnBrk="1" hangingPunct="1"/>
            <a:r>
              <a:rPr lang="en-US" sz="4000" dirty="0">
                <a:solidFill>
                  <a:srgbClr val="0000FF"/>
                </a:solidFill>
              </a:rPr>
              <a:t>Ratio</a:t>
            </a:r>
          </a:p>
          <a:p>
            <a:pPr marL="633283" eaLnBrk="1" hangingPunct="1"/>
            <a:r>
              <a:rPr lang="en-US" sz="4000" dirty="0">
                <a:solidFill>
                  <a:srgbClr val="0000FF"/>
                </a:solidFill>
              </a:rPr>
              <a:t>Knee</a:t>
            </a:r>
          </a:p>
          <a:p>
            <a:pPr marL="1141179" lvl="1" eaLnBrk="1" hangingPunct="1"/>
            <a:r>
              <a:rPr lang="en-US" sz="3400" dirty="0">
                <a:solidFill>
                  <a:srgbClr val="0000FF"/>
                </a:solidFill>
              </a:rPr>
              <a:t>Hard knee</a:t>
            </a:r>
          </a:p>
          <a:p>
            <a:pPr marL="1141179" lvl="1" eaLnBrk="1" hangingPunct="1"/>
            <a:r>
              <a:rPr lang="en-US" sz="3400" dirty="0">
                <a:solidFill>
                  <a:srgbClr val="0000FF"/>
                </a:solidFill>
              </a:rPr>
              <a:t>Soft knee</a:t>
            </a:r>
          </a:p>
          <a:p>
            <a:pPr marL="633283" eaLnBrk="1" hangingPunct="1"/>
            <a:r>
              <a:rPr lang="en-US" sz="4000" dirty="0">
                <a:solidFill>
                  <a:srgbClr val="0000FF"/>
                </a:solidFill>
              </a:rPr>
              <a:t>Attack time</a:t>
            </a:r>
          </a:p>
          <a:p>
            <a:pPr marL="633283" eaLnBrk="1" hangingPunct="1"/>
            <a:r>
              <a:rPr lang="en-US" sz="4000" dirty="0">
                <a:solidFill>
                  <a:srgbClr val="0000FF"/>
                </a:solidFill>
              </a:rPr>
              <a:t>Release time</a:t>
            </a:r>
          </a:p>
          <a:p>
            <a:pPr marL="633283" eaLnBrk="1" hangingPunct="1"/>
            <a:r>
              <a:rPr lang="en-GB" sz="4000" dirty="0">
                <a:solidFill>
                  <a:srgbClr val="0000FF"/>
                </a:solidFill>
              </a:rPr>
              <a:t>Make-up gain</a:t>
            </a:r>
            <a:endParaRPr lang="en-US" sz="4000" dirty="0">
              <a:solidFill>
                <a:srgbClr val="0000FF"/>
              </a:solidFill>
            </a:endParaRPr>
          </a:p>
        </p:txBody>
      </p:sp>
      <p:sp>
        <p:nvSpPr>
          <p:cNvPr id="27651" name="Rectangle 3"/>
          <p:cNvSpPr>
            <a:spLocks/>
          </p:cNvSpPr>
          <p:nvPr/>
        </p:nvSpPr>
        <p:spPr bwMode="auto">
          <a:xfrm>
            <a:off x="3314699" y="1231901"/>
            <a:ext cx="8636001"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Input level where compression starts</a:t>
            </a:r>
          </a:p>
        </p:txBody>
      </p:sp>
      <p:sp>
        <p:nvSpPr>
          <p:cNvPr id="27652" name="Rectangle 4"/>
          <p:cNvSpPr>
            <a:spLocks/>
          </p:cNvSpPr>
          <p:nvPr/>
        </p:nvSpPr>
        <p:spPr bwMode="auto">
          <a:xfrm>
            <a:off x="3314701" y="1905000"/>
            <a:ext cx="88138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Change in input gain for change in output gain (dB)</a:t>
            </a:r>
          </a:p>
        </p:txBody>
      </p:sp>
      <p:sp>
        <p:nvSpPr>
          <p:cNvPr id="27653" name="Rectangle 5"/>
          <p:cNvSpPr>
            <a:spLocks/>
          </p:cNvSpPr>
          <p:nvPr/>
        </p:nvSpPr>
        <p:spPr bwMode="auto">
          <a:xfrm>
            <a:off x="3314699" y="2578101"/>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Transition between uncompressed and compressed</a:t>
            </a:r>
          </a:p>
        </p:txBody>
      </p:sp>
      <p:sp>
        <p:nvSpPr>
          <p:cNvPr id="27654" name="Rectangle 6"/>
          <p:cNvSpPr>
            <a:spLocks/>
          </p:cNvSpPr>
          <p:nvPr/>
        </p:nvSpPr>
        <p:spPr bwMode="auto">
          <a:xfrm>
            <a:off x="3632201" y="3251203"/>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Abrupt transition</a:t>
            </a:r>
          </a:p>
        </p:txBody>
      </p:sp>
      <p:sp>
        <p:nvSpPr>
          <p:cNvPr id="27655" name="Rectangle 7"/>
          <p:cNvSpPr>
            <a:spLocks/>
          </p:cNvSpPr>
          <p:nvPr/>
        </p:nvSpPr>
        <p:spPr bwMode="auto">
          <a:xfrm>
            <a:off x="3606800" y="3860803"/>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Gradual transition</a:t>
            </a:r>
          </a:p>
        </p:txBody>
      </p:sp>
      <p:sp>
        <p:nvSpPr>
          <p:cNvPr id="27656" name="Rectangle 8"/>
          <p:cNvSpPr>
            <a:spLocks/>
          </p:cNvSpPr>
          <p:nvPr/>
        </p:nvSpPr>
        <p:spPr bwMode="auto">
          <a:xfrm>
            <a:off x="3606800" y="4533901"/>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Time to respond to input rising above threshold</a:t>
            </a:r>
          </a:p>
        </p:txBody>
      </p:sp>
      <p:sp>
        <p:nvSpPr>
          <p:cNvPr id="27657" name="Rectangle 9"/>
          <p:cNvSpPr>
            <a:spLocks/>
          </p:cNvSpPr>
          <p:nvPr/>
        </p:nvSpPr>
        <p:spPr bwMode="auto">
          <a:xfrm>
            <a:off x="4102100" y="5207002"/>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Time to respond to input falling below threshold</a:t>
            </a:r>
          </a:p>
        </p:txBody>
      </p:sp>
      <p:sp>
        <p:nvSpPr>
          <p:cNvPr id="20491" name="Rectangle 10"/>
          <p:cNvSpPr>
            <a:spLocks noChangeArrowheads="1"/>
          </p:cNvSpPr>
          <p:nvPr/>
        </p:nvSpPr>
        <p:spPr bwMode="auto">
          <a:xfrm>
            <a:off x="4351344" y="6048377"/>
            <a:ext cx="8653461" cy="590549"/>
          </a:xfrm>
          <a:prstGeom prst="rect">
            <a:avLst/>
          </a:prstGeom>
          <a:noFill/>
          <a:ln w="9525">
            <a:noFill/>
            <a:miter lim="800000"/>
            <a:headEnd/>
            <a:tailEnd/>
          </a:ln>
        </p:spPr>
        <p:txBody>
          <a:bodyPr lIns="130019" tIns="65010" rIns="130019" bIns="65010">
            <a:spAutoFit/>
          </a:bodyPr>
          <a:lstStyle/>
          <a:p>
            <a:r>
              <a:rPr lang="en-US" sz="3000" dirty="0"/>
              <a:t>2nd-stage gain to make everything louder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65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65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765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7650">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7650">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7650">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7650">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7650">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765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765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765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76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765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765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5" autoUpdateAnimBg="0" advAuto="0"/>
      <p:bldP spid="27651" grpId="0" autoUpdateAnimBg="0"/>
      <p:bldP spid="27652" grpId="0" autoUpdateAnimBg="0"/>
      <p:bldP spid="27653" grpId="0" autoUpdateAnimBg="0"/>
      <p:bldP spid="27654" grpId="0" autoUpdateAnimBg="0"/>
      <p:bldP spid="27655" grpId="0" autoUpdateAnimBg="0"/>
      <p:bldP spid="27656" grpId="0" autoUpdateAnimBg="0"/>
      <p:bldP spid="2765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Implementation</a:t>
            </a:r>
          </a:p>
        </p:txBody>
      </p:sp>
      <p:sp>
        <p:nvSpPr>
          <p:cNvPr id="21508" name="Rectangle 3"/>
          <p:cNvSpPr>
            <a:spLocks noGrp="1" noChangeArrowheads="1"/>
          </p:cNvSpPr>
          <p:nvPr>
            <p:ph type="body" idx="1"/>
          </p:nvPr>
        </p:nvSpPr>
        <p:spPr>
          <a:xfrm>
            <a:off x="88901" y="1143000"/>
            <a:ext cx="12814300" cy="8547100"/>
          </a:xfrm>
        </p:spPr>
        <p:txBody>
          <a:bodyPr anchor="t"/>
          <a:lstStyle/>
          <a:p>
            <a:pPr marL="634872" eaLnBrk="1" hangingPunct="1"/>
            <a:r>
              <a:rPr lang="en-US" dirty="0"/>
              <a:t>Input and output are related on </a:t>
            </a:r>
            <a:r>
              <a:rPr lang="en-US" dirty="0">
                <a:solidFill>
                  <a:srgbClr val="0000FF"/>
                </a:solidFill>
              </a:rPr>
              <a:t>decibel scale</a:t>
            </a:r>
          </a:p>
        </p:txBody>
      </p:sp>
      <p:pic>
        <p:nvPicPr>
          <p:cNvPr id="21509" name="Picture 4"/>
          <p:cNvPicPr>
            <a:picLocks noChangeAspect="1" noChangeArrowheads="1"/>
          </p:cNvPicPr>
          <p:nvPr/>
        </p:nvPicPr>
        <p:blipFill>
          <a:blip r:embed="rId2" cstate="print"/>
          <a:srcRect/>
          <a:stretch>
            <a:fillRect/>
          </a:stretch>
        </p:blipFill>
        <p:spPr bwMode="auto">
          <a:xfrm>
            <a:off x="5875066" y="2743201"/>
            <a:ext cx="4191000" cy="469899"/>
          </a:xfrm>
          <a:prstGeom prst="rect">
            <a:avLst/>
          </a:prstGeom>
          <a:noFill/>
          <a:ln w="12700">
            <a:noFill/>
            <a:miter lim="800000"/>
            <a:headEnd/>
            <a:tailEnd/>
          </a:ln>
        </p:spPr>
      </p:pic>
      <p:pic>
        <p:nvPicPr>
          <p:cNvPr id="21510" name="Picture 5"/>
          <p:cNvPicPr>
            <a:picLocks noChangeAspect="1" noChangeArrowheads="1"/>
          </p:cNvPicPr>
          <p:nvPr/>
        </p:nvPicPr>
        <p:blipFill>
          <a:blip r:embed="rId3" cstate="print"/>
          <a:srcRect/>
          <a:stretch>
            <a:fillRect/>
          </a:stretch>
        </p:blipFill>
        <p:spPr bwMode="auto">
          <a:xfrm>
            <a:off x="6078267" y="2120900"/>
            <a:ext cx="3771900" cy="469899"/>
          </a:xfrm>
          <a:prstGeom prst="rect">
            <a:avLst/>
          </a:prstGeom>
          <a:noFill/>
          <a:ln w="12700">
            <a:noFill/>
            <a:miter lim="800000"/>
            <a:headEnd/>
            <a:tailEnd/>
          </a:ln>
        </p:spPr>
      </p:pic>
      <p:sp>
        <p:nvSpPr>
          <p:cNvPr id="28678" name="Rectangle 6"/>
          <p:cNvSpPr>
            <a:spLocks/>
          </p:cNvSpPr>
          <p:nvPr/>
        </p:nvSpPr>
        <p:spPr bwMode="auto">
          <a:xfrm>
            <a:off x="5862364" y="4724405"/>
            <a:ext cx="6616700" cy="952501"/>
          </a:xfrm>
          <a:prstGeom prst="rect">
            <a:avLst/>
          </a:prstGeom>
          <a:noFill/>
          <a:ln w="12700">
            <a:noFill/>
            <a:miter lim="800000"/>
            <a:headEnd/>
            <a:tailEnd/>
          </a:ln>
        </p:spPr>
        <p:txBody>
          <a:bodyPr lIns="0" tIns="0" rIns="0" bIns="0" anchor="ctr"/>
          <a:lstStyle/>
          <a:p>
            <a:pPr algn="l"/>
            <a:r>
              <a:rPr lang="en-US" sz="3000" dirty="0">
                <a:solidFill>
                  <a:schemeClr val="tx1"/>
                </a:solidFill>
                <a:latin typeface="Arial" pitchFamily="34" charset="0"/>
                <a:cs typeface="Arial" pitchFamily="34" charset="0"/>
                <a:sym typeface="Arial" pitchFamily="34" charset="0"/>
              </a:rPr>
              <a:t>where </a:t>
            </a:r>
            <a:r>
              <a:rPr lang="en-US" sz="3000" dirty="0" err="1">
                <a:solidFill>
                  <a:schemeClr val="tx1"/>
                </a:solidFill>
                <a:latin typeface="Arial Italic" charset="0"/>
                <a:cs typeface="Arial Italic" charset="0"/>
                <a:sym typeface="Arial Italic" charset="0"/>
              </a:rPr>
              <a:t>T</a:t>
            </a:r>
            <a:r>
              <a:rPr lang="en-US" sz="3000" baseline="-6000" dirty="0" err="1">
                <a:solidFill>
                  <a:schemeClr val="tx1"/>
                </a:solidFill>
                <a:latin typeface="Arial" pitchFamily="34" charset="0"/>
                <a:cs typeface="Arial" pitchFamily="34" charset="0"/>
                <a:sym typeface="Arial" pitchFamily="34" charset="0"/>
              </a:rPr>
              <a:t>dB</a:t>
            </a:r>
            <a:r>
              <a:rPr lang="en-US" sz="3000" dirty="0">
                <a:solidFill>
                  <a:schemeClr val="tx1"/>
                </a:solidFill>
                <a:latin typeface="Arial Italic" charset="0"/>
                <a:cs typeface="Arial Italic" charset="0"/>
                <a:sym typeface="Arial Italic" charset="0"/>
              </a:rPr>
              <a:t> </a:t>
            </a:r>
            <a:r>
              <a:rPr lang="en-US" sz="3000" dirty="0">
                <a:solidFill>
                  <a:schemeClr val="tx1"/>
                </a:solidFill>
                <a:latin typeface="Arial" pitchFamily="34" charset="0"/>
                <a:cs typeface="Arial" pitchFamily="34" charset="0"/>
                <a:sym typeface="Arial" pitchFamily="34" charset="0"/>
              </a:rPr>
              <a:t>is the threshold and </a:t>
            </a:r>
            <a:r>
              <a:rPr lang="en-US" sz="3000" dirty="0">
                <a:solidFill>
                  <a:schemeClr val="tx1"/>
                </a:solidFill>
                <a:latin typeface="Arial Italic" charset="0"/>
                <a:cs typeface="Arial Italic" charset="0"/>
                <a:sym typeface="Arial Italic" charset="0"/>
              </a:rPr>
              <a:t>R </a:t>
            </a:r>
            <a:r>
              <a:rPr lang="en-US" sz="3000" dirty="0">
                <a:solidFill>
                  <a:schemeClr val="tx1"/>
                </a:solidFill>
                <a:latin typeface="Arial" pitchFamily="34" charset="0"/>
                <a:cs typeface="Arial" pitchFamily="34" charset="0"/>
                <a:sym typeface="Arial" pitchFamily="34" charset="0"/>
              </a:rPr>
              <a:t>is the ratio (e.g. 4 for 4:1 compression)</a:t>
            </a:r>
          </a:p>
        </p:txBody>
      </p:sp>
      <p:pic>
        <p:nvPicPr>
          <p:cNvPr id="21512" name="Picture 7"/>
          <p:cNvPicPr>
            <a:picLocks noChangeAspect="1" noChangeArrowheads="1"/>
          </p:cNvPicPr>
          <p:nvPr/>
        </p:nvPicPr>
        <p:blipFill>
          <a:blip r:embed="rId4" cstate="print"/>
          <a:srcRect/>
          <a:stretch>
            <a:fillRect/>
          </a:stretch>
        </p:blipFill>
        <p:spPr bwMode="auto">
          <a:xfrm>
            <a:off x="4889501" y="6223000"/>
            <a:ext cx="4025900" cy="571500"/>
          </a:xfrm>
          <a:prstGeom prst="rect">
            <a:avLst/>
          </a:prstGeom>
          <a:noFill/>
          <a:ln w="12700">
            <a:noFill/>
            <a:miter lim="800000"/>
            <a:headEnd/>
            <a:tailEnd/>
          </a:ln>
        </p:spPr>
      </p:pic>
      <p:pic>
        <p:nvPicPr>
          <p:cNvPr id="21513" name="Picture 8"/>
          <p:cNvPicPr>
            <a:picLocks noChangeAspect="1" noChangeArrowheads="1"/>
          </p:cNvPicPr>
          <p:nvPr/>
        </p:nvPicPr>
        <p:blipFill>
          <a:blip r:embed="rId5" cstate="print"/>
          <a:srcRect/>
          <a:stretch>
            <a:fillRect/>
          </a:stretch>
        </p:blipFill>
        <p:spPr bwMode="auto">
          <a:xfrm>
            <a:off x="5900463" y="3835402"/>
            <a:ext cx="6172200" cy="469899"/>
          </a:xfrm>
          <a:prstGeom prst="rect">
            <a:avLst/>
          </a:prstGeom>
          <a:noFill/>
          <a:ln w="12700">
            <a:noFill/>
            <a:miter lim="800000"/>
            <a:headEnd/>
            <a:tailEnd/>
          </a:ln>
        </p:spPr>
      </p:pic>
      <p:pic>
        <p:nvPicPr>
          <p:cNvPr id="21514" name="Picture 9"/>
          <p:cNvPicPr>
            <a:picLocks noChangeAspect="1" noChangeArrowheads="1"/>
          </p:cNvPicPr>
          <p:nvPr/>
        </p:nvPicPr>
        <p:blipFill>
          <a:blip r:embed="rId6" cstate="print"/>
          <a:srcRect/>
          <a:stretch>
            <a:fillRect/>
          </a:stretch>
        </p:blipFill>
        <p:spPr bwMode="auto">
          <a:xfrm>
            <a:off x="1485899" y="6362700"/>
            <a:ext cx="3175000" cy="457200"/>
          </a:xfrm>
          <a:prstGeom prst="rect">
            <a:avLst/>
          </a:prstGeom>
          <a:noFill/>
          <a:ln w="12700">
            <a:noFill/>
            <a:miter lim="800000"/>
            <a:headEnd/>
            <a:tailEnd/>
          </a:ln>
        </p:spPr>
      </p:pic>
      <p:pic>
        <p:nvPicPr>
          <p:cNvPr id="21515" name="Picture 10"/>
          <p:cNvPicPr>
            <a:picLocks noChangeAspect="1" noChangeArrowheads="1"/>
          </p:cNvPicPr>
          <p:nvPr/>
        </p:nvPicPr>
        <p:blipFill>
          <a:blip r:embed="rId7" cstate="print"/>
          <a:srcRect/>
          <a:stretch>
            <a:fillRect/>
          </a:stretch>
        </p:blipFill>
        <p:spPr bwMode="auto">
          <a:xfrm>
            <a:off x="2273300" y="7035800"/>
            <a:ext cx="3771900" cy="571500"/>
          </a:xfrm>
          <a:prstGeom prst="rect">
            <a:avLst/>
          </a:prstGeom>
          <a:noFill/>
          <a:ln w="12700">
            <a:noFill/>
            <a:miter lim="800000"/>
            <a:headEnd/>
            <a:tailEnd/>
          </a:ln>
        </p:spPr>
      </p:pic>
      <p:pic>
        <p:nvPicPr>
          <p:cNvPr id="21516" name="Picture 11"/>
          <p:cNvPicPr>
            <a:picLocks noChangeAspect="1" noChangeArrowheads="1"/>
          </p:cNvPicPr>
          <p:nvPr/>
        </p:nvPicPr>
        <p:blipFill>
          <a:blip r:embed="rId8" cstate="print"/>
          <a:srcRect/>
          <a:stretch>
            <a:fillRect/>
          </a:stretch>
        </p:blipFill>
        <p:spPr bwMode="auto">
          <a:xfrm>
            <a:off x="6438899" y="6946901"/>
            <a:ext cx="2286000" cy="508001"/>
          </a:xfrm>
          <a:prstGeom prst="rect">
            <a:avLst/>
          </a:prstGeom>
          <a:noFill/>
          <a:ln w="12700">
            <a:noFill/>
            <a:miter lim="800000"/>
            <a:headEnd/>
            <a:tailEnd/>
          </a:ln>
        </p:spPr>
      </p:pic>
      <p:pic>
        <p:nvPicPr>
          <p:cNvPr id="21517" name="Picture 12"/>
          <p:cNvPicPr>
            <a:picLocks noChangeAspect="1" noChangeArrowheads="1"/>
          </p:cNvPicPr>
          <p:nvPr/>
        </p:nvPicPr>
        <p:blipFill>
          <a:blip r:embed="rId9" cstate="print"/>
          <a:srcRect/>
          <a:stretch>
            <a:fillRect/>
          </a:stretch>
        </p:blipFill>
        <p:spPr bwMode="auto">
          <a:xfrm>
            <a:off x="1143000" y="8039101"/>
            <a:ext cx="5626101" cy="914401"/>
          </a:xfrm>
          <a:prstGeom prst="rect">
            <a:avLst/>
          </a:prstGeom>
          <a:noFill/>
          <a:ln w="12700">
            <a:noFill/>
            <a:miter lim="800000"/>
            <a:headEnd/>
            <a:tailEnd/>
          </a:ln>
        </p:spPr>
      </p:pic>
      <p:sp>
        <p:nvSpPr>
          <p:cNvPr id="28685" name="Rectangle 13"/>
          <p:cNvSpPr>
            <a:spLocks/>
          </p:cNvSpPr>
          <p:nvPr/>
        </p:nvSpPr>
        <p:spPr bwMode="auto">
          <a:xfrm>
            <a:off x="7188200" y="8013705"/>
            <a:ext cx="4698999" cy="952501"/>
          </a:xfrm>
          <a:prstGeom prst="rect">
            <a:avLst/>
          </a:prstGeom>
          <a:noFill/>
          <a:ln w="12700">
            <a:noFill/>
            <a:miter lim="800000"/>
            <a:headEnd/>
            <a:tailEnd/>
          </a:ln>
        </p:spPr>
        <p:txBody>
          <a:bodyPr lIns="0" tIns="0" rIns="0" bIns="0" anchor="ctr"/>
          <a:lstStyle/>
          <a:p>
            <a:pPr algn="l"/>
            <a:r>
              <a:rPr lang="en-US" sz="3000" dirty="0">
                <a:solidFill>
                  <a:srgbClr val="0000FF"/>
                </a:solidFill>
                <a:latin typeface="Arial" pitchFamily="34" charset="0"/>
                <a:cs typeface="Arial" pitchFamily="34" charset="0"/>
                <a:sym typeface="Arial" pitchFamily="34" charset="0"/>
              </a:rPr>
              <a:t>for signals above threshold</a:t>
            </a:r>
          </a:p>
          <a:p>
            <a:pPr algn="l"/>
            <a:r>
              <a:rPr lang="en-US" sz="3000" dirty="0">
                <a:solidFill>
                  <a:srgbClr val="0000FF"/>
                </a:solidFill>
                <a:latin typeface="Arial" pitchFamily="34" charset="0"/>
                <a:cs typeface="Arial" pitchFamily="34" charset="0"/>
                <a:sym typeface="Arial" pitchFamily="34" charset="0"/>
              </a:rPr>
              <a:t>(below threshold, </a:t>
            </a:r>
            <a:r>
              <a:rPr lang="en-US" sz="3000" dirty="0">
                <a:solidFill>
                  <a:srgbClr val="0000FF"/>
                </a:solidFill>
                <a:latin typeface="Arial Italic" charset="0"/>
                <a:cs typeface="Arial Italic" charset="0"/>
                <a:sym typeface="Arial Italic" charset="0"/>
              </a:rPr>
              <a:t>gain </a:t>
            </a:r>
            <a:r>
              <a:rPr lang="en-US" sz="3000" dirty="0">
                <a:solidFill>
                  <a:srgbClr val="0000FF"/>
                </a:solidFill>
                <a:latin typeface="Arial" pitchFamily="34" charset="0"/>
                <a:cs typeface="Arial" pitchFamily="34" charset="0"/>
                <a:sym typeface="Arial" pitchFamily="34" charset="0"/>
              </a:rPr>
              <a:t>= 1)</a:t>
            </a:r>
          </a:p>
        </p:txBody>
      </p:sp>
      <p:pic>
        <p:nvPicPr>
          <p:cNvPr id="16" name="Picture 1" descr="C:\Users\josh\Desktop\automix unsorted\Compressors\Journal paper\figs\static compression curve..emf"/>
          <p:cNvPicPr>
            <a:picLocks noChangeAspect="1" noChangeArrowheads="1"/>
          </p:cNvPicPr>
          <p:nvPr/>
        </p:nvPicPr>
        <p:blipFill>
          <a:blip r:embed="rId10" cstate="print"/>
          <a:srcRect/>
          <a:stretch>
            <a:fillRect/>
          </a:stretch>
        </p:blipFill>
        <p:spPr bwMode="auto">
          <a:xfrm>
            <a:off x="0" y="1752453"/>
            <a:ext cx="5953978" cy="442049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p:bldP spid="2868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1300480" y="0"/>
            <a:ext cx="11054080" cy="1300480"/>
          </a:xfrm>
        </p:spPr>
        <p:txBody>
          <a:bodyPr/>
          <a:lstStyle/>
          <a:p>
            <a:r>
              <a:rPr lang="en-US"/>
              <a:t>Performance- Artifacts</a:t>
            </a:r>
          </a:p>
        </p:txBody>
      </p:sp>
      <p:sp>
        <p:nvSpPr>
          <p:cNvPr id="37891"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2"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3"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4" name="Text Placeholder 1"/>
          <p:cNvSpPr>
            <a:spLocks noGrp="1"/>
          </p:cNvSpPr>
          <p:nvPr>
            <p:ph type="body" idx="4294967295"/>
          </p:nvPr>
        </p:nvSpPr>
        <p:spPr>
          <a:xfrm>
            <a:off x="0" y="1083733"/>
            <a:ext cx="12788053" cy="8453120"/>
          </a:xfrm>
        </p:spPr>
        <p:txBody>
          <a:bodyPr/>
          <a:lstStyle/>
          <a:p>
            <a:r>
              <a:rPr lang="en-GB" sz="4000" dirty="0"/>
              <a:t>How can we measure and characterise performance of a compressor?</a:t>
            </a:r>
          </a:p>
          <a:p>
            <a:r>
              <a:rPr lang="en-GB" sz="4000" dirty="0"/>
              <a:t>Most </a:t>
            </a:r>
            <a:r>
              <a:rPr lang="en-GB" sz="4000" dirty="0" err="1"/>
              <a:t>artifacts</a:t>
            </a:r>
            <a:r>
              <a:rPr lang="en-GB" sz="4000" dirty="0"/>
              <a:t> associated with parameter settings, not design</a:t>
            </a:r>
          </a:p>
          <a:p>
            <a:pPr lvl="1"/>
            <a:r>
              <a:rPr lang="en-GB" sz="3400" dirty="0"/>
              <a:t>Dropouts</a:t>
            </a:r>
          </a:p>
          <a:p>
            <a:pPr lvl="2"/>
            <a:r>
              <a:rPr lang="en-GB" sz="2800" dirty="0"/>
              <a:t>Long release -&gt; keeps attenuating after transient finished</a:t>
            </a:r>
          </a:p>
          <a:p>
            <a:pPr lvl="1"/>
            <a:r>
              <a:rPr lang="en-GB" sz="3400" dirty="0"/>
              <a:t>Overshoot</a:t>
            </a:r>
          </a:p>
          <a:p>
            <a:pPr lvl="2"/>
            <a:r>
              <a:rPr lang="en-GB" sz="2800" dirty="0"/>
              <a:t>Long attack -&gt; misses attenuation of initial transient</a:t>
            </a:r>
          </a:p>
          <a:p>
            <a:pPr lvl="1"/>
            <a:r>
              <a:rPr lang="en-GB" sz="3400" dirty="0"/>
              <a:t>Lack of clarity</a:t>
            </a:r>
          </a:p>
          <a:p>
            <a:pPr lvl="2"/>
            <a:r>
              <a:rPr lang="en-GB" sz="2800" dirty="0"/>
              <a:t>Short attack -&gt; squash all transients</a:t>
            </a:r>
          </a:p>
          <a:p>
            <a:pPr lvl="1"/>
            <a:r>
              <a:rPr lang="en-GB" sz="3400" dirty="0"/>
              <a:t>Pumping</a:t>
            </a:r>
          </a:p>
          <a:p>
            <a:pPr lvl="2"/>
            <a:r>
              <a:rPr lang="en-GB" sz="2800" dirty="0"/>
              <a:t>Short release -&gt; jump in signal level after transient</a:t>
            </a:r>
          </a:p>
          <a:p>
            <a:pPr lvl="1"/>
            <a:r>
              <a:rPr lang="en-GB" sz="3400" dirty="0"/>
              <a:t>Breathing</a:t>
            </a:r>
          </a:p>
          <a:p>
            <a:pPr lvl="2"/>
            <a:r>
              <a:rPr lang="en-GB" sz="2800" dirty="0"/>
              <a:t>Noticeable movement of noise floor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t>Side effects</a:t>
            </a:r>
          </a:p>
        </p:txBody>
      </p:sp>
      <p:sp>
        <p:nvSpPr>
          <p:cNvPr id="22531" name="Rectangle 2"/>
          <p:cNvSpPr>
            <a:spLocks noGrp="1" noChangeArrowheads="1"/>
          </p:cNvSpPr>
          <p:nvPr>
            <p:ph type="body" idx="1"/>
          </p:nvPr>
        </p:nvSpPr>
        <p:spPr>
          <a:xfrm>
            <a:off x="114302" y="1130300"/>
            <a:ext cx="12814300" cy="8166100"/>
          </a:xfrm>
        </p:spPr>
        <p:txBody>
          <a:bodyPr anchor="t"/>
          <a:lstStyle/>
          <a:p>
            <a:pPr marL="634872" eaLnBrk="1" hangingPunct="1">
              <a:spcAft>
                <a:spcPts val="600"/>
              </a:spcAft>
              <a:buClr>
                <a:srgbClr val="0000FF"/>
              </a:buClr>
            </a:pPr>
            <a:r>
              <a:rPr lang="en-US" sz="4000" dirty="0">
                <a:solidFill>
                  <a:srgbClr val="0000FF"/>
                </a:solidFill>
              </a:rPr>
              <a:t>Breathing</a:t>
            </a:r>
          </a:p>
          <a:p>
            <a:pPr marL="1142766" lvl="1" eaLnBrk="1" hangingPunct="1">
              <a:spcAft>
                <a:spcPts val="600"/>
              </a:spcAft>
            </a:pPr>
            <a:r>
              <a:rPr lang="en-US" dirty="0"/>
              <a:t>Take signal with </a:t>
            </a:r>
            <a:r>
              <a:rPr lang="en-US" dirty="0">
                <a:solidFill>
                  <a:srgbClr val="0000FF"/>
                </a:solidFill>
              </a:rPr>
              <a:t>high noise content</a:t>
            </a:r>
          </a:p>
          <a:p>
            <a:pPr marL="1142766" lvl="1" eaLnBrk="1" hangingPunct="1">
              <a:spcAft>
                <a:spcPts val="600"/>
              </a:spcAft>
            </a:pPr>
            <a:r>
              <a:rPr lang="en-US" dirty="0"/>
              <a:t>Suppose we applied compression and increased gain accordingly (soft sounds get louder)</a:t>
            </a:r>
          </a:p>
          <a:p>
            <a:pPr marL="1142766" lvl="1" eaLnBrk="1" hangingPunct="1">
              <a:spcAft>
                <a:spcPts val="600"/>
              </a:spcAft>
            </a:pPr>
            <a:r>
              <a:rPr lang="en-US" dirty="0"/>
              <a:t>Now noise gets louder as signal gets softer</a:t>
            </a:r>
          </a:p>
          <a:p>
            <a:pPr marL="1523687" lvl="2" eaLnBrk="1" hangingPunct="1">
              <a:spcAft>
                <a:spcPts val="600"/>
              </a:spcAft>
            </a:pPr>
            <a:r>
              <a:rPr lang="en-GB" sz="2800" dirty="0"/>
              <a:t>Becomes noticeable</a:t>
            </a:r>
            <a:endParaRPr lang="en-US" sz="2800" dirty="0"/>
          </a:p>
          <a:p>
            <a:pPr marL="1142766" lvl="1" eaLnBrk="1" hangingPunct="1">
              <a:spcAft>
                <a:spcPts val="600"/>
              </a:spcAft>
            </a:pPr>
            <a:r>
              <a:rPr lang="en-US" dirty="0"/>
              <a:t>Sound is similar to breathing</a:t>
            </a:r>
          </a:p>
          <a:p>
            <a:pPr marL="1142766" lvl="1" eaLnBrk="1" hangingPunct="1">
              <a:spcAft>
                <a:spcPts val="600"/>
              </a:spcAft>
            </a:pPr>
            <a:r>
              <a:rPr lang="en-US" dirty="0"/>
              <a:t>Reduce audible effect by </a:t>
            </a:r>
            <a:r>
              <a:rPr lang="en-US" dirty="0">
                <a:solidFill>
                  <a:srgbClr val="0000FF"/>
                </a:solidFill>
              </a:rPr>
              <a:t>increasing release time</a:t>
            </a:r>
            <a:endParaRPr lang="en-US" dirty="0"/>
          </a:p>
        </p:txBody>
      </p:sp>
      <p:pic>
        <p:nvPicPr>
          <p:cNvPr id="29699"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1317826" y="8693078"/>
            <a:ext cx="1060524" cy="1060524"/>
          </a:xfrm>
          <a:prstGeom prst="rect">
            <a:avLst/>
          </a:prstGeom>
          <a:noFill/>
          <a:ln w="9525">
            <a:noFill/>
            <a:miter lim="800000"/>
            <a:headEnd/>
            <a:tailEnd/>
          </a:ln>
        </p:spPr>
      </p:pic>
      <p:sp>
        <p:nvSpPr>
          <p:cNvPr id="7" name="Text Box 5"/>
          <p:cNvSpPr txBox="1">
            <a:spLocks noChangeArrowheads="1"/>
          </p:cNvSpPr>
          <p:nvPr/>
        </p:nvSpPr>
        <p:spPr bwMode="auto">
          <a:xfrm>
            <a:off x="2974009" y="7453855"/>
            <a:ext cx="8528026" cy="2299729"/>
          </a:xfrm>
          <a:prstGeom prst="rect">
            <a:avLst/>
          </a:prstGeom>
          <a:noFill/>
          <a:ln w="9525">
            <a:noFill/>
            <a:miter lim="800000"/>
            <a:headEnd/>
            <a:tailEnd/>
          </a:ln>
        </p:spPr>
        <p:txBody>
          <a:bodyPr wrap="square" lIns="82928" tIns="41464" rIns="82928" bIns="41464">
            <a:spAutoFit/>
          </a:bodyPr>
          <a:lstStyle/>
          <a:p>
            <a:pPr algn="l" defTabSz="828504" fontAlgn="auto">
              <a:spcBef>
                <a:spcPts val="0"/>
              </a:spcBef>
              <a:spcAft>
                <a:spcPts val="0"/>
              </a:spcAft>
            </a:pPr>
            <a:r>
              <a:rPr lang="en-US" sz="2400" kern="0" dirty="0"/>
              <a:t>Heavily compressed pinch harmonic played on guitar. </a:t>
            </a:r>
          </a:p>
          <a:p>
            <a:pPr algn="l" defTabSz="828504" fontAlgn="auto">
              <a:spcBef>
                <a:spcPts val="0"/>
              </a:spcBef>
              <a:spcAft>
                <a:spcPts val="0"/>
              </a:spcAft>
            </a:pPr>
            <a:r>
              <a:rPr lang="en-US" sz="2400" kern="0" dirty="0"/>
              <a:t>Without compression, pinch harmonic seems to decay much more rapidly </a:t>
            </a:r>
          </a:p>
          <a:p>
            <a:pPr algn="l" defTabSz="828504" fontAlgn="auto">
              <a:spcBef>
                <a:spcPts val="0"/>
              </a:spcBef>
              <a:spcAft>
                <a:spcPts val="0"/>
              </a:spcAft>
            </a:pPr>
            <a:r>
              <a:rPr lang="en-US" sz="2400" kern="0" dirty="0"/>
              <a:t>Compressor holds volume fairly constant for a while</a:t>
            </a:r>
          </a:p>
          <a:p>
            <a:pPr algn="l" defTabSz="828504" fontAlgn="auto">
              <a:spcBef>
                <a:spcPts val="0"/>
              </a:spcBef>
              <a:spcAft>
                <a:spcPts val="0"/>
              </a:spcAft>
            </a:pPr>
            <a:r>
              <a:rPr lang="en-US" sz="2400" kern="0" dirty="0"/>
              <a:t>Once harmonic falls below threshold, noise and other strings that were ringing fade in - breathing effect. </a:t>
            </a:r>
          </a:p>
        </p:txBody>
      </p:sp>
    </p:spTree>
    <p:extLst>
      <p:ext uri="{BB962C8B-B14F-4D97-AF65-F5344CB8AC3E}">
        <p14:creationId xmlns:p14="http://schemas.microsoft.com/office/powerpoint/2010/main" val="3228262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69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969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9699"/>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t>Side effects</a:t>
            </a:r>
          </a:p>
        </p:txBody>
      </p:sp>
      <p:sp>
        <p:nvSpPr>
          <p:cNvPr id="22531" name="Rectangle 2"/>
          <p:cNvSpPr>
            <a:spLocks noGrp="1" noChangeArrowheads="1"/>
          </p:cNvSpPr>
          <p:nvPr>
            <p:ph type="body" idx="1"/>
          </p:nvPr>
        </p:nvSpPr>
        <p:spPr>
          <a:xfrm>
            <a:off x="114302" y="1130300"/>
            <a:ext cx="12814300" cy="8166100"/>
          </a:xfrm>
        </p:spPr>
        <p:txBody>
          <a:bodyPr/>
          <a:lstStyle/>
          <a:p>
            <a:pPr marL="634872" eaLnBrk="1" hangingPunct="1">
              <a:buClr>
                <a:srgbClr val="0000FF"/>
              </a:buClr>
            </a:pPr>
            <a:r>
              <a:rPr lang="en-US" sz="3800" dirty="0">
                <a:solidFill>
                  <a:srgbClr val="0000FF"/>
                </a:solidFill>
              </a:rPr>
              <a:t>Pumping</a:t>
            </a:r>
          </a:p>
          <a:p>
            <a:pPr marL="1142766" lvl="1" eaLnBrk="1" hangingPunct="1"/>
            <a:r>
              <a:rPr lang="en-GB" sz="3100" dirty="0"/>
              <a:t>Result of reducing gain as signal crosses threshold &amp; turning  up as signal dips below</a:t>
            </a:r>
          </a:p>
          <a:p>
            <a:pPr marL="1142766" lvl="1" eaLnBrk="1" hangingPunct="1"/>
            <a:r>
              <a:rPr lang="en-US" sz="3300" dirty="0"/>
              <a:t>Suppose the signal contains a spike (above threshold) and then a quieter section (below threshold)</a:t>
            </a:r>
          </a:p>
          <a:p>
            <a:pPr marL="1142766" lvl="1" eaLnBrk="1" hangingPunct="1"/>
            <a:r>
              <a:rPr lang="en-US" sz="3300" dirty="0"/>
              <a:t>The following material will gradually return to full gain</a:t>
            </a:r>
          </a:p>
          <a:p>
            <a:pPr marL="1142766" lvl="1" eaLnBrk="1" hangingPunct="1"/>
            <a:r>
              <a:rPr lang="en-US" sz="3300" dirty="0"/>
              <a:t>Generally more extreme than breathing</a:t>
            </a:r>
          </a:p>
          <a:p>
            <a:pPr marL="1142766" lvl="1" eaLnBrk="1" hangingPunct="1"/>
            <a:r>
              <a:rPr lang="en-US" sz="3300" dirty="0"/>
              <a:t>Reduce audible effect by </a:t>
            </a:r>
            <a:r>
              <a:rPr lang="en-US" sz="3300" dirty="0">
                <a:solidFill>
                  <a:srgbClr val="0000FF"/>
                </a:solidFill>
              </a:rPr>
              <a:t>decreasing decay time</a:t>
            </a:r>
          </a:p>
          <a:p>
            <a:pPr marL="634872" eaLnBrk="1" hangingPunct="1"/>
            <a:r>
              <a:rPr lang="en-US" sz="3800" dirty="0"/>
              <a:t>Balanced </a:t>
            </a:r>
            <a:r>
              <a:rPr lang="en-US" sz="3800" dirty="0">
                <a:solidFill>
                  <a:srgbClr val="0000FF"/>
                </a:solidFill>
              </a:rPr>
              <a:t>release time</a:t>
            </a:r>
            <a:r>
              <a:rPr lang="en-US" sz="3800" dirty="0"/>
              <a:t> needed to avoid pumping and breathing problems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body" idx="1"/>
          </p:nvPr>
        </p:nvSpPr>
        <p:spPr>
          <a:xfrm>
            <a:off x="0" y="1189853"/>
            <a:ext cx="13004800" cy="8563750"/>
          </a:xfrm>
        </p:spPr>
        <p:txBody>
          <a:bodyPr/>
          <a:lstStyle/>
          <a:p>
            <a:pPr marL="246043" indent="-246043" eaLnBrk="1" hangingPunct="1"/>
            <a:r>
              <a:rPr lang="en-US" dirty="0"/>
              <a:t>Compressor setting stated as a ratio</a:t>
            </a:r>
          </a:p>
          <a:p>
            <a:pPr marL="882597" lvl="1" indent="-381480" eaLnBrk="1" hangingPunct="1"/>
            <a:r>
              <a:rPr lang="en-US" dirty="0"/>
              <a:t>2:1 </a:t>
            </a:r>
            <a:r>
              <a:rPr lang="en-US" dirty="0">
                <a:sym typeface="Wingdings" pitchFamily="2" charset="2"/>
              </a:rPr>
              <a:t></a:t>
            </a:r>
            <a:r>
              <a:rPr lang="en-US" dirty="0"/>
              <a:t> input increases by 2dB to create 1dB output increase</a:t>
            </a:r>
          </a:p>
          <a:p>
            <a:pPr marL="246043" indent="-246043" eaLnBrk="1" hangingPunct="1"/>
            <a:r>
              <a:rPr lang="en-US" dirty="0">
                <a:solidFill>
                  <a:srgbClr val="0070C0"/>
                </a:solidFill>
              </a:rPr>
              <a:t>Limiting</a:t>
            </a:r>
            <a:r>
              <a:rPr lang="en-US" dirty="0"/>
              <a:t> is extreme form of compression </a:t>
            </a:r>
          </a:p>
          <a:p>
            <a:pPr marL="882597" lvl="1" indent="-381480" eaLnBrk="1" hangingPunct="1"/>
            <a:r>
              <a:rPr lang="en-US" dirty="0"/>
              <a:t> input/output relationship become very flat (10:1 or higher)</a:t>
            </a:r>
          </a:p>
          <a:p>
            <a:pPr marL="882597" lvl="1" indent="-381480" eaLnBrk="1" hangingPunct="1"/>
            <a:r>
              <a:rPr lang="en-GB" dirty="0"/>
              <a:t>Level detection often uses instantaneous</a:t>
            </a:r>
            <a:r>
              <a:rPr lang="en-US" dirty="0"/>
              <a:t> peak voltage or sample value </a:t>
            </a:r>
          </a:p>
          <a:p>
            <a:pPr marL="882597" lvl="1" indent="-381480" eaLnBrk="1" hangingPunct="1"/>
            <a:r>
              <a:rPr lang="en-US" dirty="0"/>
              <a:t>Places hard limit on signal level </a:t>
            </a:r>
          </a:p>
          <a:p>
            <a:pPr marL="374702" indent="-381480" eaLnBrk="1" hangingPunct="1"/>
            <a:r>
              <a:rPr lang="en-GB" dirty="0"/>
              <a:t>Infinite, instantaneous limiting is </a:t>
            </a:r>
            <a:r>
              <a:rPr lang="en-US" dirty="0">
                <a:solidFill>
                  <a:srgbClr val="0070C0"/>
                </a:solidFill>
              </a:rPr>
              <a:t>clipping</a:t>
            </a:r>
            <a:endParaRPr lang="en-US" dirty="0"/>
          </a:p>
          <a:p>
            <a:pPr marL="246043" indent="-246043" eaLnBrk="1" hangingPunct="1">
              <a:buFont typeface="Wingdings" pitchFamily="2" charset="2"/>
              <a:buChar char="ü"/>
            </a:pPr>
            <a:r>
              <a:rPr lang="en-US" dirty="0"/>
              <a:t>makes loud signals quieter</a:t>
            </a:r>
          </a:p>
          <a:p>
            <a:pPr marL="246043" indent="-246043" eaLnBrk="1" hangingPunct="1">
              <a:buFont typeface="Arial" pitchFamily="34" charset="0"/>
              <a:buChar char="×"/>
            </a:pPr>
            <a:r>
              <a:rPr lang="en-US" dirty="0"/>
              <a:t> not quiet sounds louder</a:t>
            </a:r>
          </a:p>
        </p:txBody>
      </p:sp>
      <p:sp>
        <p:nvSpPr>
          <p:cNvPr id="18435" name="Rectangle 7"/>
          <p:cNvSpPr>
            <a:spLocks noGrp="1" noChangeArrowheads="1"/>
          </p:cNvSpPr>
          <p:nvPr>
            <p:ph type="title"/>
          </p:nvPr>
        </p:nvSpPr>
        <p:spPr>
          <a:xfrm>
            <a:off x="650240" y="6"/>
            <a:ext cx="11704320" cy="1088249"/>
          </a:xfrm>
        </p:spPr>
        <p:txBody>
          <a:bodyPr/>
          <a:lstStyle/>
          <a:p>
            <a:pPr eaLnBrk="1" hangingPunct="1"/>
            <a:r>
              <a:rPr lang="en-GB"/>
              <a:t>Limiting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50240" y="2"/>
            <a:ext cx="11704320" cy="882792"/>
          </a:xfrm>
        </p:spPr>
        <p:txBody>
          <a:bodyPr/>
          <a:lstStyle/>
          <a:p>
            <a:pPr eaLnBrk="1" hangingPunct="1"/>
            <a:r>
              <a:rPr lang="en-GB" sz="5700" dirty="0"/>
              <a:t>Infinite limiting - clipping</a:t>
            </a:r>
            <a:endParaRPr lang="en-US" sz="5700" dirty="0"/>
          </a:p>
        </p:txBody>
      </p:sp>
      <p:sp>
        <p:nvSpPr>
          <p:cNvPr id="23555" name="Rectangle 3"/>
          <p:cNvSpPr>
            <a:spLocks noGrp="1" noChangeArrowheads="1"/>
          </p:cNvSpPr>
          <p:nvPr>
            <p:ph type="body" idx="1"/>
          </p:nvPr>
        </p:nvSpPr>
        <p:spPr>
          <a:xfrm>
            <a:off x="0" y="6003434"/>
            <a:ext cx="13004800" cy="3750168"/>
          </a:xfrm>
        </p:spPr>
        <p:txBody>
          <a:bodyPr/>
          <a:lstStyle/>
          <a:p>
            <a:pPr eaLnBrk="1" hangingPunct="1">
              <a:lnSpc>
                <a:spcPct val="95000"/>
              </a:lnSpc>
            </a:pPr>
            <a:r>
              <a:rPr lang="en-US" sz="2300" dirty="0"/>
              <a:t>nonlinear operation which flattens signal above threshold</a:t>
            </a:r>
          </a:p>
          <a:p>
            <a:pPr lvl="1" eaLnBrk="1" hangingPunct="1">
              <a:lnSpc>
                <a:spcPct val="95000"/>
              </a:lnSpc>
            </a:pPr>
            <a:r>
              <a:rPr lang="en-US" sz="2000" dirty="0"/>
              <a:t>catch overshoots from compressor and limiter</a:t>
            </a:r>
          </a:p>
          <a:p>
            <a:pPr lvl="1" eaLnBrk="1" hangingPunct="1">
              <a:lnSpc>
                <a:spcPct val="95000"/>
              </a:lnSpc>
            </a:pPr>
            <a:r>
              <a:rPr lang="en-US" sz="2000" dirty="0"/>
              <a:t>average level rises. </a:t>
            </a:r>
          </a:p>
          <a:p>
            <a:pPr eaLnBrk="1" hangingPunct="1">
              <a:lnSpc>
                <a:spcPct val="95000"/>
              </a:lnSpc>
            </a:pPr>
            <a:r>
              <a:rPr lang="en-US" sz="2300" dirty="0"/>
              <a:t>hard clipping generates lots of high order harmonics. </a:t>
            </a:r>
          </a:p>
          <a:p>
            <a:pPr eaLnBrk="1" hangingPunct="1">
              <a:lnSpc>
                <a:spcPct val="95000"/>
              </a:lnSpc>
            </a:pPr>
            <a:r>
              <a:rPr lang="en-US" sz="2300" dirty="0"/>
              <a:t>soft clipper rounds the signal shape before the absolute clipping threshold</a:t>
            </a:r>
          </a:p>
          <a:p>
            <a:pPr lvl="1" eaLnBrk="1" hangingPunct="1">
              <a:lnSpc>
                <a:spcPct val="95000"/>
              </a:lnSpc>
            </a:pPr>
            <a:r>
              <a:rPr lang="en-US" sz="2000" dirty="0"/>
              <a:t>rounding consists of low order polynomial </a:t>
            </a:r>
            <a:r>
              <a:rPr lang="en-US" sz="2000" dirty="0">
                <a:sym typeface="Wingdings" pitchFamily="2" charset="2"/>
              </a:rPr>
              <a:t></a:t>
            </a:r>
            <a:r>
              <a:rPr lang="en-US" sz="2000" dirty="0"/>
              <a:t> harmonic spectrum rolls off faster</a:t>
            </a:r>
          </a:p>
          <a:p>
            <a:pPr eaLnBrk="1" hangingPunct="1">
              <a:lnSpc>
                <a:spcPct val="95000"/>
              </a:lnSpc>
            </a:pPr>
            <a:r>
              <a:rPr lang="en-US" sz="2300" dirty="0"/>
              <a:t>signal processing in digital domain</a:t>
            </a:r>
            <a:r>
              <a:rPr lang="en-US" sz="2300" dirty="0">
                <a:sym typeface="Wingdings" pitchFamily="2" charset="2"/>
              </a:rPr>
              <a:t></a:t>
            </a:r>
            <a:r>
              <a:rPr lang="en-US" sz="2300" dirty="0"/>
              <a:t> aliasing distortion is generated</a:t>
            </a:r>
          </a:p>
          <a:p>
            <a:pPr lvl="1" eaLnBrk="1" hangingPunct="1">
              <a:lnSpc>
                <a:spcPct val="95000"/>
              </a:lnSpc>
            </a:pPr>
            <a:r>
              <a:rPr lang="en-US" sz="2000" dirty="0"/>
              <a:t>sounds metallic and poor</a:t>
            </a:r>
          </a:p>
          <a:p>
            <a:pPr lvl="1" eaLnBrk="1" hangingPunct="1">
              <a:lnSpc>
                <a:spcPct val="95000"/>
              </a:lnSpc>
            </a:pPr>
            <a:r>
              <a:rPr lang="en-US" sz="2000" dirty="0"/>
              <a:t>avoid during mix down of multi-channel recordings and recording sessions</a:t>
            </a:r>
          </a:p>
        </p:txBody>
      </p:sp>
      <p:pic>
        <p:nvPicPr>
          <p:cNvPr id="23556" name="Picture 4"/>
          <p:cNvPicPr>
            <a:picLocks noChangeAspect="1" noChangeArrowheads="1"/>
          </p:cNvPicPr>
          <p:nvPr/>
        </p:nvPicPr>
        <p:blipFill>
          <a:blip r:embed="rId3" cstate="print"/>
          <a:srcRect/>
          <a:stretch>
            <a:fillRect/>
          </a:stretch>
        </p:blipFill>
        <p:spPr bwMode="auto">
          <a:xfrm>
            <a:off x="460587" y="882792"/>
            <a:ext cx="12031698" cy="5129671"/>
          </a:xfrm>
          <a:prstGeom prst="rect">
            <a:avLst/>
          </a:prstGeom>
          <a:noFill/>
          <a:ln w="9525">
            <a:noFill/>
            <a:miter lim="800000"/>
            <a:headEnd/>
            <a:tailEnd/>
          </a:ln>
        </p:spPr>
      </p:pic>
    </p:spTree>
    <p:extLst>
      <p:ext uri="{BB962C8B-B14F-4D97-AF65-F5344CB8AC3E}">
        <p14:creationId xmlns:p14="http://schemas.microsoft.com/office/powerpoint/2010/main" val="3946019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US"/>
              <a:t>Why use compression/limiting?</a:t>
            </a:r>
          </a:p>
        </p:txBody>
      </p:sp>
      <p:sp>
        <p:nvSpPr>
          <p:cNvPr id="25603" name="Rectangle 2"/>
          <p:cNvSpPr>
            <a:spLocks noGrp="1" noChangeArrowheads="1"/>
          </p:cNvSpPr>
          <p:nvPr>
            <p:ph type="body" idx="1"/>
          </p:nvPr>
        </p:nvSpPr>
        <p:spPr>
          <a:xfrm>
            <a:off x="0" y="1060452"/>
            <a:ext cx="13004800" cy="8693150"/>
          </a:xfrm>
        </p:spPr>
        <p:txBody>
          <a:bodyPr/>
          <a:lstStyle/>
          <a:p>
            <a:pPr marL="634872" eaLnBrk="1" hangingPunct="1"/>
            <a:r>
              <a:rPr lang="en-US" sz="3100" dirty="0"/>
              <a:t>Early days of recording (no electronics)</a:t>
            </a:r>
          </a:p>
          <a:p>
            <a:pPr marL="1142766" lvl="1" eaLnBrk="1" hangingPunct="1"/>
            <a:r>
              <a:rPr lang="en-US" sz="2800" dirty="0"/>
              <a:t>Musician plays into an acoustic horn</a:t>
            </a:r>
          </a:p>
          <a:p>
            <a:pPr marL="1142766" lvl="1" eaLnBrk="1" hangingPunct="1"/>
            <a:r>
              <a:rPr lang="en-US" sz="2800" dirty="0"/>
              <a:t>Vibrations drive needle, carving grooves in a wax master</a:t>
            </a:r>
          </a:p>
          <a:p>
            <a:pPr marL="1142766" lvl="1" eaLnBrk="1" hangingPunct="1"/>
            <a:r>
              <a:rPr lang="en-US" sz="2800" dirty="0"/>
              <a:t>Play too loudly, needle crosses to adjacent track</a:t>
            </a:r>
          </a:p>
          <a:p>
            <a:pPr marL="1142766" lvl="1" eaLnBrk="1" hangingPunct="1"/>
            <a:r>
              <a:rPr lang="en-US" sz="2800" dirty="0"/>
              <a:t>Similar situations in modern media</a:t>
            </a:r>
          </a:p>
          <a:p>
            <a:pPr marL="1523687" lvl="2" eaLnBrk="1" hangingPunct="1"/>
            <a:r>
              <a:rPr lang="en-US" sz="2000" dirty="0"/>
              <a:t>Distortion or clipping when signal becomes too loud</a:t>
            </a:r>
          </a:p>
          <a:p>
            <a:pPr marL="634872" eaLnBrk="1" hangingPunct="1"/>
            <a:r>
              <a:rPr lang="en-US" sz="3100" dirty="0"/>
              <a:t>Signal also shouldn’t be too soft</a:t>
            </a:r>
          </a:p>
          <a:p>
            <a:pPr marL="1142766" lvl="1" eaLnBrk="1" hangingPunct="1"/>
            <a:r>
              <a:rPr lang="en-US" sz="2800" dirty="0"/>
              <a:t>Need to keep signal well above </a:t>
            </a:r>
            <a:r>
              <a:rPr lang="en-US" sz="2800" dirty="0">
                <a:solidFill>
                  <a:srgbClr val="0000FF"/>
                </a:solidFill>
              </a:rPr>
              <a:t>noise floor</a:t>
            </a:r>
            <a:endParaRPr lang="en-US" sz="2800" dirty="0"/>
          </a:p>
          <a:p>
            <a:pPr marL="634872" eaLnBrk="1" hangingPunct="1"/>
            <a:r>
              <a:rPr lang="en-US" sz="3100" dirty="0"/>
              <a:t>Compression maintains a balanced signal level</a:t>
            </a:r>
          </a:p>
          <a:p>
            <a:pPr marL="1142766" lvl="1" eaLnBrk="1" hangingPunct="1"/>
            <a:r>
              <a:rPr lang="en-US" sz="2800" dirty="0"/>
              <a:t>Also protects against sudden </a:t>
            </a:r>
            <a:r>
              <a:rPr lang="en-US" sz="2800" dirty="0">
                <a:solidFill>
                  <a:srgbClr val="0000FF"/>
                </a:solidFill>
              </a:rPr>
              <a:t>transient</a:t>
            </a:r>
            <a:r>
              <a:rPr lang="en-US" sz="2800" dirty="0"/>
              <a:t> sounds</a:t>
            </a:r>
          </a:p>
          <a:p>
            <a:pPr marL="634872" eaLnBrk="1" hangingPunct="1"/>
            <a:r>
              <a:rPr lang="en-US" sz="3100" dirty="0"/>
              <a:t>Compression as studio tool</a:t>
            </a:r>
          </a:p>
          <a:p>
            <a:pPr marL="1142766" lvl="1" eaLnBrk="1" hangingPunct="1"/>
            <a:r>
              <a:rPr lang="en-US" sz="2800" dirty="0"/>
              <a:t>Adjust for loudness variations (e.g. singer moving away from microphone)</a:t>
            </a:r>
          </a:p>
          <a:p>
            <a:pPr marL="1142766" lvl="1" eaLnBrk="1" hangingPunct="1"/>
            <a:r>
              <a:rPr lang="en-US" sz="2800" dirty="0"/>
              <a:t>Balance different tracks in a mix</a:t>
            </a:r>
          </a:p>
          <a:p>
            <a:pPr marL="1142766" lvl="1" eaLnBrk="1" hangingPunct="1"/>
            <a:r>
              <a:rPr lang="en-US" sz="2800" dirty="0"/>
              <a:t>With appropriate attack time, instrument’s transients still sound natural</a:t>
            </a:r>
          </a:p>
          <a:p>
            <a:pPr marL="1142766" lvl="1" eaLnBrk="1" hangingPunct="1"/>
            <a:r>
              <a:rPr lang="en-US" sz="2800" dirty="0"/>
              <a:t>Can reduce the need for </a:t>
            </a:r>
            <a:r>
              <a:rPr lang="en-US" sz="2800" dirty="0" err="1"/>
              <a:t>equalisation</a:t>
            </a:r>
            <a:endParaRPr lang="en-US" sz="2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pPr eaLnBrk="1" hangingPunct="1"/>
            <a:r>
              <a:rPr lang="en-US"/>
              <a:t>Compression as sustainer</a:t>
            </a:r>
          </a:p>
        </p:txBody>
      </p:sp>
      <p:pic>
        <p:nvPicPr>
          <p:cNvPr id="26628" name="Picture 3"/>
          <p:cNvPicPr>
            <a:picLocks noChangeAspect="1" noChangeArrowheads="1"/>
          </p:cNvPicPr>
          <p:nvPr/>
        </p:nvPicPr>
        <p:blipFill>
          <a:blip r:embed="rId3" cstate="print"/>
          <a:srcRect/>
          <a:stretch>
            <a:fillRect/>
          </a:stretch>
        </p:blipFill>
        <p:spPr bwMode="auto">
          <a:xfrm>
            <a:off x="10769605" y="1235075"/>
            <a:ext cx="2171701" cy="3878263"/>
          </a:xfrm>
          <a:prstGeom prst="rect">
            <a:avLst/>
          </a:prstGeom>
          <a:noFill/>
          <a:ln w="12700">
            <a:noFill/>
            <a:miter lim="800000"/>
            <a:headEnd/>
            <a:tailEnd/>
          </a:ln>
        </p:spPr>
      </p:pic>
      <p:sp>
        <p:nvSpPr>
          <p:cNvPr id="26627" name="Rectangle 2"/>
          <p:cNvSpPr>
            <a:spLocks noGrp="1" noChangeArrowheads="1"/>
          </p:cNvSpPr>
          <p:nvPr>
            <p:ph type="body" idx="1"/>
          </p:nvPr>
        </p:nvSpPr>
        <p:spPr>
          <a:xfrm>
            <a:off x="0" y="1420416"/>
            <a:ext cx="13004800" cy="8333184"/>
          </a:xfrm>
        </p:spPr>
        <p:txBody>
          <a:bodyPr anchor="t"/>
          <a:lstStyle/>
          <a:p>
            <a:pPr marL="634872" eaLnBrk="1" hangingPunct="1"/>
            <a:r>
              <a:rPr lang="en-US" sz="3800" dirty="0"/>
              <a:t>Want to increase instrument’s </a:t>
            </a:r>
            <a:r>
              <a:rPr lang="en-US" sz="3800" dirty="0">
                <a:solidFill>
                  <a:srgbClr val="0000FF"/>
                </a:solidFill>
              </a:rPr>
              <a:t>sustain</a:t>
            </a:r>
          </a:p>
          <a:p>
            <a:pPr marL="1142766" lvl="1" eaLnBrk="1" hangingPunct="1"/>
            <a:r>
              <a:rPr lang="en-US" sz="3300" dirty="0"/>
              <a:t>e.g. guitar, which has a natural string decay</a:t>
            </a:r>
          </a:p>
          <a:p>
            <a:pPr marL="1142766" lvl="1" eaLnBrk="1" hangingPunct="1"/>
            <a:r>
              <a:rPr lang="en-US" sz="3300" dirty="0"/>
              <a:t>Technically, don’t actually increase sustain</a:t>
            </a:r>
            <a:br>
              <a:rPr lang="en-US" sz="3300" dirty="0"/>
            </a:br>
            <a:r>
              <a:rPr lang="en-US" sz="3300" dirty="0"/>
              <a:t>since don’t change </a:t>
            </a:r>
            <a:r>
              <a:rPr lang="en-US" sz="3300" dirty="0" err="1"/>
              <a:t>behaviour</a:t>
            </a:r>
            <a:r>
              <a:rPr lang="en-US" sz="3300" dirty="0"/>
              <a:t> of instrument itself</a:t>
            </a:r>
          </a:p>
          <a:p>
            <a:pPr marL="1142766" lvl="1" eaLnBrk="1" hangingPunct="1"/>
            <a:r>
              <a:rPr lang="en-US" sz="3300" dirty="0"/>
              <a:t>But we can change signal</a:t>
            </a:r>
          </a:p>
          <a:p>
            <a:pPr marL="634872" eaLnBrk="1" hangingPunct="1"/>
            <a:r>
              <a:rPr lang="en-US" sz="3800" dirty="0"/>
              <a:t>As note decays, gradually increase volume</a:t>
            </a:r>
          </a:p>
          <a:p>
            <a:pPr marL="1142766" lvl="1" eaLnBrk="1" hangingPunct="1"/>
            <a:r>
              <a:rPr lang="en-US" sz="3300" dirty="0"/>
              <a:t>Perceived as increased sustain or smoothing of sound</a:t>
            </a:r>
          </a:p>
          <a:p>
            <a:pPr marL="1142766" lvl="1" eaLnBrk="1" hangingPunct="1"/>
            <a:r>
              <a:rPr lang="en-US" sz="3300" dirty="0"/>
              <a:t>Release time longer than instrument’s decay preserves its sound</a:t>
            </a:r>
          </a:p>
          <a:p>
            <a:pPr marL="634872" eaLnBrk="1" hangingPunct="1"/>
            <a:r>
              <a:rPr lang="en-US" sz="3800" dirty="0"/>
              <a:t>Tradeoff with </a:t>
            </a:r>
            <a:r>
              <a:rPr lang="en-US" sz="3800" dirty="0">
                <a:solidFill>
                  <a:srgbClr val="0000FF"/>
                </a:solidFill>
              </a:rPr>
              <a:t>dynamics</a:t>
            </a:r>
            <a:r>
              <a:rPr lang="en-US" sz="3800" dirty="0"/>
              <a:t> and </a:t>
            </a:r>
            <a:r>
              <a:rPr lang="en-US" sz="3800" dirty="0">
                <a:solidFill>
                  <a:srgbClr val="0000FF"/>
                </a:solidFill>
              </a:rPr>
              <a:t>articulation</a:t>
            </a:r>
            <a:endParaRPr lang="en-US" sz="3800" dirty="0"/>
          </a:p>
          <a:p>
            <a:pPr marL="1142766" lvl="1" eaLnBrk="1" hangingPunct="1"/>
            <a:r>
              <a:rPr lang="en-US" sz="3300" dirty="0"/>
              <a:t>Too much compression eliminates ability to distinguish loud and soft playing</a:t>
            </a:r>
          </a:p>
          <a:p>
            <a:pPr marL="1142766" lvl="1" eaLnBrk="1" hangingPunct="1"/>
            <a:r>
              <a:rPr lang="en-US" sz="3300" dirty="0"/>
              <a:t>Compression can also affect an instrument’s attack, affecting its character</a:t>
            </a:r>
          </a:p>
        </p:txBody>
      </p:sp>
    </p:spTree>
    <p:extLst>
      <p:ext uri="{BB962C8B-B14F-4D97-AF65-F5344CB8AC3E}">
        <p14:creationId xmlns:p14="http://schemas.microsoft.com/office/powerpoint/2010/main" val="3966816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1300480" y="0"/>
            <a:ext cx="11054080" cy="1300480"/>
          </a:xfrm>
        </p:spPr>
        <p:txBody>
          <a:bodyPr/>
          <a:lstStyle/>
          <a:p>
            <a:r>
              <a:rPr lang="en-US"/>
              <a:t>Dry/Wet mixing</a:t>
            </a:r>
          </a:p>
        </p:txBody>
      </p:sp>
      <p:sp>
        <p:nvSpPr>
          <p:cNvPr id="5124"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5"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6"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7" name="Rectangle 7"/>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8"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15369" name="Text Placeholder 14"/>
          <p:cNvSpPr>
            <a:spLocks noGrp="1"/>
          </p:cNvSpPr>
          <p:nvPr>
            <p:ph type="body" idx="4294967295"/>
          </p:nvPr>
        </p:nvSpPr>
        <p:spPr>
          <a:xfrm>
            <a:off x="0" y="1132384"/>
            <a:ext cx="13004800" cy="8621216"/>
          </a:xfrm>
        </p:spPr>
        <p:txBody>
          <a:bodyPr/>
          <a:lstStyle/>
          <a:p>
            <a:pPr>
              <a:spcAft>
                <a:spcPts val="600"/>
              </a:spcAft>
              <a:defRPr/>
            </a:pPr>
            <a:r>
              <a:rPr lang="en-GB" sz="3600" kern="1200" dirty="0"/>
              <a:t>Dynamic range compression is a ‘processor’ as opposed to an ‘effect.’ </a:t>
            </a:r>
          </a:p>
          <a:p>
            <a:pPr lvl="1">
              <a:spcAft>
                <a:spcPts val="600"/>
              </a:spcAft>
              <a:defRPr/>
            </a:pPr>
            <a:r>
              <a:rPr lang="en-GB" sz="3200" kern="1200" dirty="0"/>
              <a:t>produces modified version of the signal</a:t>
            </a:r>
          </a:p>
          <a:p>
            <a:pPr lvl="1">
              <a:spcAft>
                <a:spcPts val="600"/>
              </a:spcAft>
              <a:defRPr/>
            </a:pPr>
            <a:r>
              <a:rPr lang="en-GB" sz="3200" kern="1200" dirty="0"/>
              <a:t>intended to replace input with processed version at output. </a:t>
            </a:r>
          </a:p>
          <a:p>
            <a:pPr lvl="1">
              <a:spcAft>
                <a:spcPts val="600"/>
              </a:spcAft>
              <a:defRPr/>
            </a:pPr>
            <a:r>
              <a:rPr lang="en-GB" sz="3200" kern="1200" dirty="0"/>
              <a:t>amount of compression is controlled by Threshold and Ratio</a:t>
            </a:r>
          </a:p>
          <a:p>
            <a:pPr>
              <a:spcAft>
                <a:spcPts val="600"/>
              </a:spcAft>
              <a:defRPr/>
            </a:pPr>
            <a:r>
              <a:rPr lang="en-GB" sz="3600" kern="1200" dirty="0"/>
              <a:t>Can also be used as an ‘effect’</a:t>
            </a:r>
          </a:p>
          <a:p>
            <a:pPr lvl="1">
              <a:spcAft>
                <a:spcPts val="600"/>
              </a:spcAft>
              <a:defRPr/>
            </a:pPr>
            <a:r>
              <a:rPr lang="en-GB" sz="3200" kern="1200" dirty="0"/>
              <a:t>Something added to the original sound</a:t>
            </a:r>
          </a:p>
          <a:p>
            <a:pPr lvl="1">
              <a:spcAft>
                <a:spcPts val="600"/>
              </a:spcAft>
              <a:defRPr/>
            </a:pPr>
            <a:r>
              <a:rPr lang="en-GB" sz="3200" kern="1200" dirty="0"/>
              <a:t>Then they come with dry/wet mix </a:t>
            </a:r>
          </a:p>
          <a:p>
            <a:pPr lvl="1">
              <a:spcAft>
                <a:spcPts val="600"/>
              </a:spcAft>
              <a:defRPr/>
            </a:pPr>
            <a:endParaRPr lang="en-GB" sz="3200" kern="1200" dirty="0"/>
          </a:p>
          <a:p>
            <a:pPr lvl="1">
              <a:spcAft>
                <a:spcPts val="600"/>
              </a:spcAft>
              <a:defRPr/>
            </a:pPr>
            <a:endParaRPr lang="en-GB" sz="3200" kern="1200" dirty="0"/>
          </a:p>
          <a:p>
            <a:pPr lvl="1">
              <a:spcAft>
                <a:spcPts val="600"/>
              </a:spcAft>
              <a:defRPr/>
            </a:pPr>
            <a:r>
              <a:rPr lang="en-GB" sz="3200" kern="1200" dirty="0"/>
              <a:t>Mixing performed in linear domain</a:t>
            </a:r>
          </a:p>
          <a:p>
            <a:pPr lvl="1">
              <a:spcAft>
                <a:spcPts val="600"/>
              </a:spcAft>
              <a:defRPr/>
            </a:pPr>
            <a:r>
              <a:rPr lang="en-GB" sz="3200" kern="1200" dirty="0"/>
              <a:t>results in strange change of compression curve above Threshold</a:t>
            </a:r>
          </a:p>
        </p:txBody>
      </p:sp>
      <p:sp>
        <p:nvSpPr>
          <p:cNvPr id="5130"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graphicFrame>
        <p:nvGraphicFramePr>
          <p:cNvPr id="5122" name="Object 2"/>
          <p:cNvGraphicFramePr>
            <a:graphicFrameLocks noChangeAspect="1"/>
          </p:cNvGraphicFramePr>
          <p:nvPr/>
        </p:nvGraphicFramePr>
        <p:xfrm>
          <a:off x="3550072" y="6821016"/>
          <a:ext cx="5310293" cy="693138"/>
        </p:xfrm>
        <a:graphic>
          <a:graphicData uri="http://schemas.openxmlformats.org/presentationml/2006/ole">
            <mc:AlternateContent xmlns:mc="http://schemas.openxmlformats.org/markup-compatibility/2006">
              <mc:Choice xmlns:v="urn:schemas-microsoft-com:vml" Requires="v">
                <p:oleObj name="Equation" r:id="rId3" imgW="1460160" imgH="190440" progId="Equation.DSMT4">
                  <p:embed/>
                </p:oleObj>
              </mc:Choice>
              <mc:Fallback>
                <p:oleObj name="Equation" r:id="rId3" imgW="1460160" imgH="1904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072" y="6821016"/>
                        <a:ext cx="5310293" cy="6931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Compression: the basics</a:t>
            </a:r>
          </a:p>
        </p:txBody>
      </p:sp>
      <p:sp>
        <p:nvSpPr>
          <p:cNvPr id="9219" name="Rectangle 2"/>
          <p:cNvSpPr>
            <a:spLocks noGrp="1" noChangeArrowheads="1"/>
          </p:cNvSpPr>
          <p:nvPr>
            <p:ph type="body" idx="1"/>
          </p:nvPr>
        </p:nvSpPr>
        <p:spPr>
          <a:xfrm>
            <a:off x="0" y="1060376"/>
            <a:ext cx="13004800" cy="8693224"/>
          </a:xfrm>
        </p:spPr>
        <p:txBody>
          <a:bodyPr/>
          <a:lstStyle/>
          <a:p>
            <a:pPr marL="634872" eaLnBrk="1" hangingPunct="1"/>
            <a:r>
              <a:rPr lang="en-US" sz="4400" dirty="0">
                <a:latin typeface="Arial Italic" charset="0"/>
                <a:cs typeface="Arial Italic" charset="0"/>
                <a:sym typeface="Arial Italic" charset="0"/>
              </a:rPr>
              <a:t>Compression</a:t>
            </a:r>
            <a:r>
              <a:rPr lang="en-US" sz="4400" dirty="0"/>
              <a:t> in audio can mean two things:</a:t>
            </a:r>
          </a:p>
          <a:p>
            <a:pPr marL="1142766" lvl="1" eaLnBrk="1" hangingPunct="1"/>
            <a:r>
              <a:rPr lang="en-US" dirty="0">
                <a:solidFill>
                  <a:srgbClr val="0000FF"/>
                </a:solidFill>
              </a:rPr>
              <a:t>Data compression</a:t>
            </a:r>
          </a:p>
          <a:p>
            <a:pPr marL="1523687" lvl="2" eaLnBrk="1" hangingPunct="1"/>
            <a:r>
              <a:rPr lang="en-US" sz="3200" dirty="0"/>
              <a:t>Reduce file size while preserving </a:t>
            </a:r>
          </a:p>
          <a:p>
            <a:pPr marL="1523687" lvl="2" eaLnBrk="1" hangingPunct="1">
              <a:buNone/>
            </a:pPr>
            <a:r>
              <a:rPr lang="en-US" sz="3200" dirty="0"/>
              <a:t>quality (MP3, AAC, FLAC, ...)</a:t>
            </a:r>
          </a:p>
          <a:p>
            <a:pPr marL="1142766" lvl="1" eaLnBrk="1" hangingPunct="1"/>
            <a:r>
              <a:rPr lang="en-US" dirty="0">
                <a:solidFill>
                  <a:srgbClr val="0000FF"/>
                </a:solidFill>
              </a:rPr>
              <a:t>Dynamic range compression</a:t>
            </a:r>
          </a:p>
          <a:p>
            <a:pPr marL="1523687" lvl="2" eaLnBrk="1" hangingPunct="1"/>
            <a:r>
              <a:rPr lang="en-US" sz="3200" dirty="0"/>
              <a:t>Reduce ratio of loudest to softest passages</a:t>
            </a:r>
          </a:p>
          <a:p>
            <a:pPr marL="634872" eaLnBrk="1" hangingPunct="1"/>
            <a:r>
              <a:rPr lang="en-US" sz="4400" dirty="0"/>
              <a:t>We will discuss </a:t>
            </a:r>
            <a:r>
              <a:rPr lang="en-US" sz="4400" dirty="0">
                <a:solidFill>
                  <a:srgbClr val="FF0000"/>
                </a:solidFill>
              </a:rPr>
              <a:t>dynamic range compression</a:t>
            </a:r>
            <a:r>
              <a:rPr lang="en-US" sz="4400" dirty="0"/>
              <a:t> only</a:t>
            </a:r>
          </a:p>
          <a:p>
            <a:pPr marL="1142766" lvl="1" eaLnBrk="1" hangingPunct="1"/>
            <a:r>
              <a:rPr lang="en-US" dirty="0"/>
              <a:t>Used extensively in recording, production and live performance</a:t>
            </a:r>
          </a:p>
          <a:p>
            <a:pPr marL="1142766" lvl="1" eaLnBrk="1" hangingPunct="1"/>
            <a:r>
              <a:rPr lang="en-US" dirty="0"/>
              <a:t>Incorrect or overzealous use can be a disaster</a:t>
            </a:r>
          </a:p>
          <a:p>
            <a:pPr marL="634872" eaLnBrk="1" hangingPunct="1"/>
            <a:r>
              <a:rPr lang="en-US" sz="4400" dirty="0"/>
              <a:t>What does a compressor do?</a:t>
            </a:r>
          </a:p>
          <a:p>
            <a:pPr marL="1142766" lvl="1" eaLnBrk="1" hangingPunct="1"/>
            <a:r>
              <a:rPr lang="en-US" dirty="0"/>
              <a:t>Commonly said: “loud sounds softer, soft sounds louder”</a:t>
            </a:r>
          </a:p>
          <a:p>
            <a:pPr marL="1142766" lvl="1" eaLnBrk="1" hangingPunct="1"/>
            <a:r>
              <a:rPr lang="en-US" dirty="0"/>
              <a:t>Technically this is only half correct</a:t>
            </a:r>
          </a:p>
        </p:txBody>
      </p:sp>
      <p:pic>
        <p:nvPicPr>
          <p:cNvPr id="4" name="Picture 3"/>
          <p:cNvPicPr>
            <a:picLocks noChangeAspect="1" noChangeArrowheads="1"/>
          </p:cNvPicPr>
          <p:nvPr/>
        </p:nvPicPr>
        <p:blipFill>
          <a:blip r:embed="rId3" cstate="print"/>
          <a:srcRect/>
          <a:stretch>
            <a:fillRect/>
          </a:stretch>
        </p:blipFill>
        <p:spPr bwMode="auto">
          <a:xfrm>
            <a:off x="8908258" y="2586010"/>
            <a:ext cx="1193801" cy="1193801"/>
          </a:xfrm>
          <a:prstGeom prst="rect">
            <a:avLst/>
          </a:prstGeom>
          <a:noFill/>
          <a:ln w="12700">
            <a:noFill/>
            <a:miter lim="800000"/>
            <a:headEnd/>
            <a:tailEnd/>
          </a:ln>
        </p:spPr>
      </p:pic>
      <p:sp>
        <p:nvSpPr>
          <p:cNvPr id="5" name="Line 5"/>
          <p:cNvSpPr>
            <a:spLocks noChangeShapeType="1"/>
          </p:cNvSpPr>
          <p:nvPr/>
        </p:nvSpPr>
        <p:spPr bwMode="auto">
          <a:xfrm>
            <a:off x="8806656" y="2428528"/>
            <a:ext cx="1382396" cy="1382396"/>
          </a:xfrm>
          <a:prstGeom prst="line">
            <a:avLst/>
          </a:prstGeom>
          <a:noFill/>
          <a:ln w="127000">
            <a:solidFill>
              <a:srgbClr val="FF0000"/>
            </a:solidFill>
            <a:miter lim="800000"/>
            <a:headEnd/>
            <a:tailEnd/>
          </a:ln>
        </p:spPr>
        <p:txBody>
          <a:bodyPr lIns="0" tIns="0" rIns="0" bIns="0"/>
          <a:lstStyle/>
          <a:p>
            <a:endParaRPr lang="en-US"/>
          </a:p>
        </p:txBody>
      </p:sp>
      <p:sp>
        <p:nvSpPr>
          <p:cNvPr id="6" name="Line 6"/>
          <p:cNvSpPr>
            <a:spLocks noChangeShapeType="1"/>
          </p:cNvSpPr>
          <p:nvPr/>
        </p:nvSpPr>
        <p:spPr bwMode="auto">
          <a:xfrm rot="10800000" flipH="1">
            <a:off x="8806657" y="2428529"/>
            <a:ext cx="1381760" cy="1381760"/>
          </a:xfrm>
          <a:prstGeom prst="line">
            <a:avLst/>
          </a:prstGeom>
          <a:noFill/>
          <a:ln w="127000">
            <a:solidFill>
              <a:srgbClr val="FF0000"/>
            </a:solidFill>
            <a:miter lim="800000"/>
            <a:headEnd/>
            <a:tailEnd/>
          </a:ln>
        </p:spPr>
        <p:txBody>
          <a:bodyPr lIns="0" tIns="0" rIns="0" bIns="0"/>
          <a:lstStyle/>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3142827" y="0"/>
            <a:ext cx="9211733" cy="1060376"/>
          </a:xfrm>
        </p:spPr>
        <p:txBody>
          <a:bodyPr/>
          <a:lstStyle/>
          <a:p>
            <a:r>
              <a:rPr lang="en-US" dirty="0"/>
              <a:t>Dry/Wet mixing</a:t>
            </a:r>
          </a:p>
        </p:txBody>
      </p:sp>
      <p:sp>
        <p:nvSpPr>
          <p:cNvPr id="31747"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48"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49"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0" name="Rectangle 7"/>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1"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2"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pic>
        <p:nvPicPr>
          <p:cNvPr id="31753" name="Picture 3"/>
          <p:cNvPicPr>
            <a:picLocks noChangeAspect="1" noChangeArrowheads="1"/>
          </p:cNvPicPr>
          <p:nvPr/>
        </p:nvPicPr>
        <p:blipFill>
          <a:blip r:embed="rId3" cstate="print"/>
          <a:srcRect l="3983" r="8437"/>
          <a:stretch>
            <a:fillRect/>
          </a:stretch>
        </p:blipFill>
        <p:spPr bwMode="auto">
          <a:xfrm>
            <a:off x="147834" y="1098710"/>
            <a:ext cx="4996763" cy="4274466"/>
          </a:xfrm>
          <a:prstGeom prst="rect">
            <a:avLst/>
          </a:prstGeom>
          <a:noFill/>
          <a:ln w="9525">
            <a:noFill/>
            <a:miter lim="800000"/>
            <a:headEnd/>
            <a:tailEnd/>
          </a:ln>
        </p:spPr>
      </p:pic>
      <p:pic>
        <p:nvPicPr>
          <p:cNvPr id="31754" name="Picture 4"/>
          <p:cNvPicPr>
            <a:picLocks noChangeAspect="1" noChangeArrowheads="1"/>
          </p:cNvPicPr>
          <p:nvPr/>
        </p:nvPicPr>
        <p:blipFill>
          <a:blip r:embed="rId4" cstate="print"/>
          <a:srcRect l="3983" r="8437"/>
          <a:stretch>
            <a:fillRect/>
          </a:stretch>
        </p:blipFill>
        <p:spPr bwMode="auto">
          <a:xfrm>
            <a:off x="7842341" y="1098710"/>
            <a:ext cx="4996763" cy="4274466"/>
          </a:xfrm>
          <a:prstGeom prst="rect">
            <a:avLst/>
          </a:prstGeom>
          <a:noFill/>
          <a:ln w="9525">
            <a:noFill/>
            <a:miter lim="800000"/>
            <a:headEnd/>
            <a:tailEnd/>
          </a:ln>
        </p:spPr>
      </p:pic>
      <p:pic>
        <p:nvPicPr>
          <p:cNvPr id="31755" name="Picture 5"/>
          <p:cNvPicPr>
            <a:picLocks noChangeAspect="1" noChangeArrowheads="1"/>
          </p:cNvPicPr>
          <p:nvPr/>
        </p:nvPicPr>
        <p:blipFill>
          <a:blip r:embed="rId5" cstate="print"/>
          <a:srcRect l="4117" r="8640"/>
          <a:stretch>
            <a:fillRect/>
          </a:stretch>
        </p:blipFill>
        <p:spPr bwMode="auto">
          <a:xfrm>
            <a:off x="147833" y="5426870"/>
            <a:ext cx="4977536" cy="4274466"/>
          </a:xfrm>
          <a:prstGeom prst="rect">
            <a:avLst/>
          </a:prstGeom>
          <a:noFill/>
          <a:ln w="9525">
            <a:noFill/>
            <a:miter lim="800000"/>
            <a:headEnd/>
            <a:tailEnd/>
          </a:ln>
        </p:spPr>
      </p:pic>
      <p:pic>
        <p:nvPicPr>
          <p:cNvPr id="31756" name="Picture 6"/>
          <p:cNvPicPr>
            <a:picLocks noChangeAspect="1" noChangeArrowheads="1"/>
          </p:cNvPicPr>
          <p:nvPr/>
        </p:nvPicPr>
        <p:blipFill>
          <a:blip r:embed="rId6" cstate="print"/>
          <a:srcRect l="4117" r="8640"/>
          <a:stretch>
            <a:fillRect/>
          </a:stretch>
        </p:blipFill>
        <p:spPr bwMode="auto">
          <a:xfrm>
            <a:off x="7842340" y="5426870"/>
            <a:ext cx="4977536" cy="427446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3"/>
          <p:cNvPicPr>
            <a:picLocks noChangeAspect="1" noChangeArrowheads="1"/>
          </p:cNvPicPr>
          <p:nvPr/>
        </p:nvPicPr>
        <p:blipFill>
          <a:blip r:embed="rId3" cstate="print"/>
          <a:srcRect/>
          <a:stretch>
            <a:fillRect/>
          </a:stretch>
        </p:blipFill>
        <p:spPr bwMode="auto">
          <a:xfrm>
            <a:off x="3" y="2791691"/>
            <a:ext cx="11254928" cy="6961909"/>
          </a:xfrm>
          <a:prstGeom prst="rect">
            <a:avLst/>
          </a:prstGeom>
          <a:noFill/>
          <a:ln w="9525">
            <a:noFill/>
            <a:miter lim="800000"/>
            <a:headEnd/>
            <a:tailEnd/>
          </a:ln>
        </p:spPr>
      </p:pic>
      <p:sp>
        <p:nvSpPr>
          <p:cNvPr id="27650" name="Rectangle 1"/>
          <p:cNvSpPr>
            <a:spLocks noGrp="1" noChangeArrowheads="1"/>
          </p:cNvSpPr>
          <p:nvPr>
            <p:ph type="title"/>
          </p:nvPr>
        </p:nvSpPr>
        <p:spPr/>
        <p:txBody>
          <a:bodyPr/>
          <a:lstStyle/>
          <a:p>
            <a:pPr eaLnBrk="1" hangingPunct="1"/>
            <a:r>
              <a:rPr lang="en-US"/>
              <a:t>Look-ahead limiting</a:t>
            </a:r>
          </a:p>
        </p:txBody>
      </p:sp>
      <p:sp>
        <p:nvSpPr>
          <p:cNvPr id="27651" name="Rectangle 2"/>
          <p:cNvSpPr>
            <a:spLocks noGrp="1" noChangeArrowheads="1"/>
          </p:cNvSpPr>
          <p:nvPr>
            <p:ph type="body" idx="1"/>
          </p:nvPr>
        </p:nvSpPr>
        <p:spPr>
          <a:xfrm>
            <a:off x="0" y="1060381"/>
            <a:ext cx="6934448" cy="2376265"/>
          </a:xfrm>
        </p:spPr>
        <p:txBody>
          <a:bodyPr anchor="t"/>
          <a:lstStyle/>
          <a:p>
            <a:pPr marL="634872" eaLnBrk="1" hangingPunct="1">
              <a:spcAft>
                <a:spcPts val="600"/>
              </a:spcAft>
            </a:pPr>
            <a:r>
              <a:rPr lang="en-GB" sz="2600" dirty="0"/>
              <a:t>Introduced by BBC in early 90s</a:t>
            </a:r>
          </a:p>
          <a:p>
            <a:pPr marL="634872" eaLnBrk="1" hangingPunct="1">
              <a:spcAft>
                <a:spcPts val="600"/>
              </a:spcAft>
            </a:pPr>
            <a:r>
              <a:rPr lang="en-US" sz="2600" dirty="0"/>
              <a:t>Elegant way of handling sharp attacks</a:t>
            </a:r>
          </a:p>
          <a:p>
            <a:pPr marL="634872" eaLnBrk="1" hangingPunct="1">
              <a:spcAft>
                <a:spcPts val="600"/>
              </a:spcAft>
            </a:pPr>
            <a:r>
              <a:rPr lang="en-GB" sz="2600" kern="1200" dirty="0"/>
              <a:t>Allows starting attack time in advance</a:t>
            </a:r>
          </a:p>
          <a:p>
            <a:pPr marL="634872" eaLnBrk="1" hangingPunct="1">
              <a:spcAft>
                <a:spcPts val="600"/>
              </a:spcAft>
            </a:pPr>
            <a:endParaRPr lang="en-US" sz="2400" dirty="0"/>
          </a:p>
        </p:txBody>
      </p:sp>
      <p:sp>
        <p:nvSpPr>
          <p:cNvPr id="5" name="Rectangle 4"/>
          <p:cNvSpPr/>
          <p:nvPr/>
        </p:nvSpPr>
        <p:spPr>
          <a:xfrm>
            <a:off x="6214372" y="1060376"/>
            <a:ext cx="6790433" cy="2123638"/>
          </a:xfrm>
          <a:prstGeom prst="rect">
            <a:avLst/>
          </a:prstGeom>
        </p:spPr>
        <p:txBody>
          <a:bodyPr wrap="square" lIns="91420" tIns="45710" rIns="91420" bIns="45710">
            <a:spAutoFit/>
          </a:bodyPr>
          <a:lstStyle/>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Delay output by fixed amount</a:t>
            </a:r>
          </a:p>
          <a:p>
            <a:pPr marL="1091975" lvl="1" indent="-380922" algn="l">
              <a:spcBef>
                <a:spcPts val="600"/>
              </a:spcBef>
              <a:spcAft>
                <a:spcPts val="0"/>
              </a:spcAft>
              <a:buSzPct val="80000"/>
              <a:buFont typeface="Wingdings" pitchFamily="2" charset="2"/>
              <a:buChar char="§"/>
            </a:pPr>
            <a:r>
              <a:rPr lang="en-US" sz="2000" kern="0" dirty="0">
                <a:latin typeface="Arial"/>
                <a:sym typeface="Arial" pitchFamily="34" charset="0"/>
              </a:rPr>
              <a:t>Maintain </a:t>
            </a:r>
            <a:r>
              <a:rPr lang="en-US" sz="2000" kern="0" dirty="0">
                <a:solidFill>
                  <a:srgbClr val="0000FF"/>
                </a:solidFill>
                <a:latin typeface="Arial"/>
                <a:sym typeface="Arial" pitchFamily="34" charset="0"/>
              </a:rPr>
              <a:t>causality</a:t>
            </a:r>
          </a:p>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Calculate peak signal over window of time</a:t>
            </a:r>
          </a:p>
          <a:p>
            <a:pPr marL="1142766" lvl="1" indent="-380922" algn="l">
              <a:spcBef>
                <a:spcPts val="600"/>
              </a:spcBef>
              <a:spcAft>
                <a:spcPts val="0"/>
              </a:spcAft>
              <a:buSzPct val="80000"/>
              <a:buFont typeface="Wingdings" pitchFamily="2" charset="2"/>
              <a:buChar char="§"/>
            </a:pPr>
            <a:r>
              <a:rPr lang="en-US" sz="2000" kern="0" dirty="0">
                <a:latin typeface="Arial"/>
                <a:sym typeface="Arial" pitchFamily="34" charset="0"/>
              </a:rPr>
              <a:t>Both </a:t>
            </a:r>
            <a:r>
              <a:rPr lang="en-US" sz="2000" kern="0" dirty="0">
                <a:solidFill>
                  <a:srgbClr val="0000FF"/>
                </a:solidFill>
                <a:latin typeface="Arial"/>
                <a:sym typeface="Arial" pitchFamily="34" charset="0"/>
              </a:rPr>
              <a:t>past and future samples</a:t>
            </a:r>
            <a:endParaRPr lang="en-US" sz="2000" kern="0" dirty="0">
              <a:latin typeface="Arial"/>
              <a:sym typeface="Arial" pitchFamily="34" charset="0"/>
            </a:endParaRPr>
          </a:p>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Reduce level precisely when peak arrives</a:t>
            </a:r>
          </a:p>
        </p:txBody>
      </p:sp>
    </p:spTree>
    <p:extLst>
      <p:ext uri="{BB962C8B-B14F-4D97-AF65-F5344CB8AC3E}">
        <p14:creationId xmlns:p14="http://schemas.microsoft.com/office/powerpoint/2010/main" val="359690075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pPr eaLnBrk="1" hangingPunct="1"/>
            <a:r>
              <a:rPr lang="en-US"/>
              <a:t>Ducking and cross-limiting</a:t>
            </a:r>
          </a:p>
        </p:txBody>
      </p:sp>
      <p:sp>
        <p:nvSpPr>
          <p:cNvPr id="28675" name="Rectangle 2"/>
          <p:cNvSpPr>
            <a:spLocks noGrp="1" noChangeArrowheads="1"/>
          </p:cNvSpPr>
          <p:nvPr>
            <p:ph type="body" idx="1"/>
          </p:nvPr>
        </p:nvSpPr>
        <p:spPr>
          <a:xfrm>
            <a:off x="0" y="1130300"/>
            <a:ext cx="13004800" cy="8623300"/>
          </a:xfrm>
        </p:spPr>
        <p:txBody>
          <a:bodyPr anchor="t"/>
          <a:lstStyle/>
          <a:p>
            <a:pPr marL="634872" eaLnBrk="1" hangingPunct="1">
              <a:buNone/>
            </a:pPr>
            <a:r>
              <a:rPr lang="en-US" sz="3700" dirty="0"/>
              <a:t>Control gain of one signal based on level of different signal</a:t>
            </a:r>
          </a:p>
          <a:p>
            <a:pPr marL="634872" eaLnBrk="1" hangingPunct="1"/>
            <a:r>
              <a:rPr lang="en-US" sz="3600" dirty="0"/>
              <a:t>Different inputs to </a:t>
            </a:r>
            <a:r>
              <a:rPr lang="en-US" sz="3600" dirty="0">
                <a:solidFill>
                  <a:srgbClr val="0000FF"/>
                </a:solidFill>
              </a:rPr>
              <a:t>gain control </a:t>
            </a:r>
            <a:r>
              <a:rPr lang="en-US" sz="3600" dirty="0"/>
              <a:t>and </a:t>
            </a:r>
            <a:r>
              <a:rPr lang="en-US" sz="3600" dirty="0">
                <a:solidFill>
                  <a:srgbClr val="0000FF"/>
                </a:solidFill>
              </a:rPr>
              <a:t>level detector</a:t>
            </a:r>
          </a:p>
          <a:p>
            <a:pPr marL="634872" eaLnBrk="1" hangingPunct="1"/>
            <a:r>
              <a:rPr lang="en-US" sz="3600" dirty="0"/>
              <a:t>Generally, attenuate one signal when another is strong</a:t>
            </a:r>
          </a:p>
          <a:p>
            <a:pPr marL="634872" eaLnBrk="1" hangingPunct="1"/>
            <a:r>
              <a:rPr lang="en-US" sz="3600" dirty="0"/>
              <a:t>Called </a:t>
            </a:r>
            <a:r>
              <a:rPr lang="en-US" sz="3600" dirty="0">
                <a:solidFill>
                  <a:srgbClr val="0000FF"/>
                </a:solidFill>
              </a:rPr>
              <a:t>ducking</a:t>
            </a:r>
            <a:r>
              <a:rPr lang="en-US" sz="3600" dirty="0"/>
              <a:t> since one signal “ducks” away from another</a:t>
            </a:r>
          </a:p>
          <a:p>
            <a:pPr marL="634872" eaLnBrk="1" hangingPunct="1"/>
            <a:r>
              <a:rPr lang="en-US" sz="3600" dirty="0"/>
              <a:t>Applications</a:t>
            </a:r>
          </a:p>
          <a:p>
            <a:pPr marL="1142766" lvl="1" eaLnBrk="1" hangingPunct="1"/>
            <a:r>
              <a:rPr lang="en-US" sz="2800" dirty="0"/>
              <a:t>Radio DJs: drop music level when speaking</a:t>
            </a:r>
          </a:p>
          <a:p>
            <a:pPr marL="1142766" lvl="1" eaLnBrk="1" hangingPunct="1"/>
            <a:r>
              <a:rPr lang="en-US" sz="2800" dirty="0"/>
              <a:t>Studio recording: </a:t>
            </a:r>
            <a:r>
              <a:rPr lang="en-US" sz="2800" dirty="0" err="1"/>
              <a:t>emphasise</a:t>
            </a:r>
            <a:r>
              <a:rPr lang="en-US" sz="2800" dirty="0"/>
              <a:t> certain tracks (e.g. kick drum) by ducking others around it</a:t>
            </a:r>
          </a:p>
        </p:txBody>
      </p:sp>
      <p:grpSp>
        <p:nvGrpSpPr>
          <p:cNvPr id="34" name="Group 33"/>
          <p:cNvGrpSpPr/>
          <p:nvPr/>
        </p:nvGrpSpPr>
        <p:grpSpPr>
          <a:xfrm>
            <a:off x="3910112" y="6316960"/>
            <a:ext cx="5094288" cy="2362200"/>
            <a:chOff x="1600200" y="2590800"/>
            <a:chExt cx="5094288" cy="2362200"/>
          </a:xfrm>
        </p:grpSpPr>
        <p:cxnSp>
          <p:nvCxnSpPr>
            <p:cNvPr id="35" name="Straight Arrow Connector 34"/>
            <p:cNvCxnSpPr/>
            <p:nvPr/>
          </p:nvCxnSpPr>
          <p:spPr bwMode="auto">
            <a:xfrm>
              <a:off x="1887538" y="2955925"/>
              <a:ext cx="3978275"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36" name="Straight Arrow Connector 35"/>
            <p:cNvCxnSpPr>
              <a:endCxn id="39" idx="2"/>
            </p:cNvCxnSpPr>
            <p:nvPr/>
          </p:nvCxnSpPr>
          <p:spPr bwMode="auto">
            <a:xfrm>
              <a:off x="1887538" y="4700588"/>
              <a:ext cx="2339975" cy="0"/>
            </a:xfrm>
            <a:prstGeom prst="straightConnector1">
              <a:avLst/>
            </a:prstGeom>
            <a:noFill/>
            <a:ln w="9525" cap="flat" cmpd="sng" algn="ctr">
              <a:solidFill>
                <a:srgbClr val="4F81BD">
                  <a:shade val="95000"/>
                  <a:satMod val="105000"/>
                </a:srgbClr>
              </a:solidFill>
              <a:prstDash val="solid"/>
              <a:tailEnd type="arrow"/>
            </a:ln>
            <a:effectLst/>
          </p:spPr>
        </p:cxnSp>
        <p:sp>
          <p:nvSpPr>
            <p:cNvPr id="37" name="TextBox 36"/>
            <p:cNvSpPr txBox="1"/>
            <p:nvPr/>
          </p:nvSpPr>
          <p:spPr bwMode="auto">
            <a:xfrm>
              <a:off x="1866900" y="3351213"/>
              <a:ext cx="1295400" cy="708025"/>
            </a:xfrm>
            <a:prstGeom prst="rect">
              <a:avLst/>
            </a:prstGeom>
            <a:noFill/>
            <a:ln>
              <a:solidFill>
                <a:srgbClr val="4F81BD">
                  <a:shade val="50000"/>
                </a:srgbClr>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Arial" charset="0"/>
                  <a:cs typeface="Arial" charset="0"/>
                </a:rPr>
                <a:t>Level Detector</a:t>
              </a:r>
            </a:p>
          </p:txBody>
        </p:sp>
        <p:sp>
          <p:nvSpPr>
            <p:cNvPr id="38" name="TextBox 37"/>
            <p:cNvSpPr txBox="1"/>
            <p:nvPr/>
          </p:nvSpPr>
          <p:spPr bwMode="auto">
            <a:xfrm>
              <a:off x="3832225" y="3363913"/>
              <a:ext cx="1295400" cy="708025"/>
            </a:xfrm>
            <a:prstGeom prst="rect">
              <a:avLst/>
            </a:prstGeom>
            <a:noFill/>
            <a:ln>
              <a:solidFill>
                <a:srgbClr val="4F81BD">
                  <a:shade val="50000"/>
                </a:srgbClr>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Arial" charset="0"/>
                  <a:cs typeface="Arial" charset="0"/>
                </a:rPr>
                <a:t>Gain Control</a:t>
              </a:r>
            </a:p>
          </p:txBody>
        </p:sp>
        <p:sp>
          <p:nvSpPr>
            <p:cNvPr id="39" name="Oval 38"/>
            <p:cNvSpPr/>
            <p:nvPr/>
          </p:nvSpPr>
          <p:spPr bwMode="auto">
            <a:xfrm>
              <a:off x="4227513" y="4449763"/>
              <a:ext cx="504825" cy="503237"/>
            </a:xfrm>
            <a:prstGeom prst="ellipse">
              <a:avLst/>
            </a:prstGeom>
            <a:no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cxnSp>
          <p:nvCxnSpPr>
            <p:cNvPr id="40" name="Straight Arrow Connector 39"/>
            <p:cNvCxnSpPr>
              <a:stCxn id="39" idx="6"/>
            </p:cNvCxnSpPr>
            <p:nvPr/>
          </p:nvCxnSpPr>
          <p:spPr bwMode="auto">
            <a:xfrm>
              <a:off x="4732338" y="4700588"/>
              <a:ext cx="1133475" cy="0"/>
            </a:xfrm>
            <a:prstGeom prst="straightConnector1">
              <a:avLst/>
            </a:prstGeom>
            <a:noFill/>
            <a:ln w="9525" cap="flat" cmpd="sng" algn="ctr">
              <a:solidFill>
                <a:srgbClr val="4F81BD">
                  <a:shade val="95000"/>
                  <a:satMod val="105000"/>
                </a:srgbClr>
              </a:solidFill>
              <a:prstDash val="solid"/>
              <a:tailEnd type="arrow"/>
            </a:ln>
            <a:effectLst/>
          </p:spPr>
        </p:cxnSp>
        <p:sp>
          <p:nvSpPr>
            <p:cNvPr id="41" name="TextBox 14"/>
            <p:cNvSpPr txBox="1">
              <a:spLocks noChangeArrowheads="1"/>
            </p:cNvSpPr>
            <p:nvPr/>
          </p:nvSpPr>
          <p:spPr bwMode="auto">
            <a:xfrm>
              <a:off x="4292600" y="4449763"/>
              <a:ext cx="344488" cy="46037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Arial" charset="0"/>
                  <a:cs typeface="Arial" charset="0"/>
                </a:rPr>
                <a:t>X</a:t>
              </a:r>
            </a:p>
          </p:txBody>
        </p:sp>
        <p:cxnSp>
          <p:nvCxnSpPr>
            <p:cNvPr id="42" name="Straight Arrow Connector 41"/>
            <p:cNvCxnSpPr>
              <a:stCxn id="38" idx="2"/>
              <a:endCxn id="39" idx="0"/>
            </p:cNvCxnSpPr>
            <p:nvPr/>
          </p:nvCxnSpPr>
          <p:spPr bwMode="auto">
            <a:xfrm>
              <a:off x="4479925" y="4071938"/>
              <a:ext cx="0" cy="377825"/>
            </a:xfrm>
            <a:prstGeom prst="straightConnector1">
              <a:avLst/>
            </a:prstGeom>
            <a:noFill/>
            <a:ln w="9525" cap="flat" cmpd="sng" algn="ctr">
              <a:solidFill>
                <a:srgbClr val="4F81BD">
                  <a:shade val="95000"/>
                  <a:satMod val="105000"/>
                </a:srgbClr>
              </a:solidFill>
              <a:prstDash val="solid"/>
              <a:tailEnd type="arrow"/>
            </a:ln>
            <a:effectLst/>
          </p:spPr>
        </p:cxnSp>
        <p:cxnSp>
          <p:nvCxnSpPr>
            <p:cNvPr id="43" name="Straight Arrow Connector 42"/>
            <p:cNvCxnSpPr/>
            <p:nvPr/>
          </p:nvCxnSpPr>
          <p:spPr bwMode="auto">
            <a:xfrm>
              <a:off x="2520950" y="2949575"/>
              <a:ext cx="0" cy="400050"/>
            </a:xfrm>
            <a:prstGeom prst="straightConnector1">
              <a:avLst/>
            </a:prstGeom>
            <a:noFill/>
            <a:ln w="9525" cap="flat" cmpd="sng" algn="ctr">
              <a:solidFill>
                <a:srgbClr val="4F81BD">
                  <a:shade val="95000"/>
                  <a:satMod val="105000"/>
                </a:srgbClr>
              </a:solidFill>
              <a:prstDash val="solid"/>
              <a:tailEnd type="arrow"/>
            </a:ln>
            <a:effectLst/>
          </p:spPr>
        </p:cxnSp>
        <p:cxnSp>
          <p:nvCxnSpPr>
            <p:cNvPr id="44" name="Straight Arrow Connector 43"/>
            <p:cNvCxnSpPr>
              <a:stCxn id="37" idx="3"/>
              <a:endCxn id="38" idx="1"/>
            </p:cNvCxnSpPr>
            <p:nvPr/>
          </p:nvCxnSpPr>
          <p:spPr bwMode="auto">
            <a:xfrm>
              <a:off x="3162300" y="3705225"/>
              <a:ext cx="669925" cy="12700"/>
            </a:xfrm>
            <a:prstGeom prst="straightConnector1">
              <a:avLst/>
            </a:prstGeom>
            <a:noFill/>
            <a:ln w="9525" cap="flat" cmpd="sng" algn="ctr">
              <a:solidFill>
                <a:srgbClr val="4F81BD">
                  <a:shade val="95000"/>
                  <a:satMod val="105000"/>
                </a:srgbClr>
              </a:solidFill>
              <a:prstDash val="solid"/>
              <a:tailEnd type="arrow"/>
            </a:ln>
            <a:effectLst/>
          </p:spPr>
        </p:cxnSp>
        <p:sp>
          <p:nvSpPr>
            <p:cNvPr id="45" name="TextBox 22"/>
            <p:cNvSpPr txBox="1">
              <a:spLocks noChangeArrowheads="1"/>
            </p:cNvSpPr>
            <p:nvPr/>
          </p:nvSpPr>
          <p:spPr bwMode="auto">
            <a:xfrm>
              <a:off x="1600200" y="2590800"/>
              <a:ext cx="750888"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Voice</a:t>
              </a:r>
            </a:p>
          </p:txBody>
        </p:sp>
        <p:sp>
          <p:nvSpPr>
            <p:cNvPr id="46" name="TextBox 24"/>
            <p:cNvSpPr txBox="1">
              <a:spLocks noChangeArrowheads="1"/>
            </p:cNvSpPr>
            <p:nvPr/>
          </p:nvSpPr>
          <p:spPr bwMode="auto">
            <a:xfrm>
              <a:off x="1657350" y="4357688"/>
              <a:ext cx="809625"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Music</a:t>
              </a:r>
            </a:p>
          </p:txBody>
        </p:sp>
        <p:sp>
          <p:nvSpPr>
            <p:cNvPr id="47" name="TextBox 28"/>
            <p:cNvSpPr txBox="1">
              <a:spLocks noChangeArrowheads="1"/>
            </p:cNvSpPr>
            <p:nvPr/>
          </p:nvSpPr>
          <p:spPr bwMode="auto">
            <a:xfrm>
              <a:off x="5416550" y="3478213"/>
              <a:ext cx="1277938"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To console</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r>
              <a:rPr lang="en-US"/>
              <a:t>De-esser</a:t>
            </a:r>
          </a:p>
        </p:txBody>
      </p:sp>
      <p:sp>
        <p:nvSpPr>
          <p:cNvPr id="29699" name="Rectangle 2"/>
          <p:cNvSpPr>
            <a:spLocks noGrp="1" noChangeArrowheads="1"/>
          </p:cNvSpPr>
          <p:nvPr>
            <p:ph type="body" idx="1"/>
          </p:nvPr>
        </p:nvSpPr>
        <p:spPr>
          <a:xfrm>
            <a:off x="0" y="1060378"/>
            <a:ext cx="13004800" cy="8693224"/>
          </a:xfrm>
        </p:spPr>
        <p:txBody>
          <a:bodyPr anchor="t"/>
          <a:lstStyle/>
          <a:p>
            <a:pPr marL="634872" eaLnBrk="1" hangingPunct="1"/>
            <a:r>
              <a:rPr lang="en-US" dirty="0"/>
              <a:t>Frequency-specific compressor</a:t>
            </a:r>
          </a:p>
          <a:p>
            <a:pPr marL="1142766" lvl="1" eaLnBrk="1" hangingPunct="1"/>
            <a:r>
              <a:rPr lang="en-US" dirty="0"/>
              <a:t>Operate only on specific bands</a:t>
            </a:r>
          </a:p>
          <a:p>
            <a:pPr marL="1142766" lvl="1" eaLnBrk="1" hangingPunct="1"/>
            <a:r>
              <a:rPr lang="en-US" dirty="0"/>
              <a:t>De-</a:t>
            </a:r>
            <a:r>
              <a:rPr lang="en-US" dirty="0" err="1"/>
              <a:t>esser</a:t>
            </a:r>
            <a:r>
              <a:rPr lang="en-US" dirty="0"/>
              <a:t> works on high-frequency content</a:t>
            </a:r>
          </a:p>
          <a:p>
            <a:pPr marL="1523687" lvl="2" eaLnBrk="1" hangingPunct="1"/>
            <a:r>
              <a:rPr lang="en-US" dirty="0"/>
              <a:t>For example, “s”, “t”, “k” consonants</a:t>
            </a:r>
          </a:p>
          <a:p>
            <a:pPr marL="1142766" lvl="1" eaLnBrk="1" hangingPunct="1"/>
            <a:r>
              <a:rPr lang="en-US" dirty="0"/>
              <a:t>When high frequencies exceed threshold, reduce level of only those frequencies</a:t>
            </a:r>
          </a:p>
          <a:p>
            <a:pPr marL="634872" eaLnBrk="1" hangingPunct="1"/>
            <a:r>
              <a:rPr lang="en-US" dirty="0"/>
              <a:t>Implementation</a:t>
            </a:r>
          </a:p>
          <a:p>
            <a:pPr marL="1142766" lvl="1" eaLnBrk="1" hangingPunct="1"/>
            <a:r>
              <a:rPr lang="en-US" dirty="0"/>
              <a:t>Create </a:t>
            </a:r>
            <a:r>
              <a:rPr lang="en-US" dirty="0" err="1">
                <a:solidFill>
                  <a:srgbClr val="0000FF"/>
                </a:solidFill>
              </a:rPr>
              <a:t>sidechain</a:t>
            </a:r>
            <a:r>
              <a:rPr lang="en-US" dirty="0"/>
              <a:t> (audio path outside main mix)</a:t>
            </a:r>
          </a:p>
          <a:p>
            <a:pPr marL="1142766" lvl="1" eaLnBrk="1" hangingPunct="1"/>
            <a:r>
              <a:rPr lang="en-US" dirty="0"/>
              <a:t>Apply </a:t>
            </a:r>
            <a:r>
              <a:rPr lang="en-US" dirty="0">
                <a:solidFill>
                  <a:srgbClr val="0000FF"/>
                </a:solidFill>
              </a:rPr>
              <a:t>EQ</a:t>
            </a:r>
            <a:r>
              <a:rPr lang="en-US" dirty="0"/>
              <a:t> to </a:t>
            </a:r>
            <a:r>
              <a:rPr lang="en-US" dirty="0" err="1"/>
              <a:t>sidechain</a:t>
            </a:r>
            <a:r>
              <a:rPr lang="en-US" dirty="0"/>
              <a:t> boosting 3-6 kHz range</a:t>
            </a:r>
          </a:p>
          <a:p>
            <a:pPr marL="1142766" lvl="1" eaLnBrk="1" hangingPunct="1"/>
            <a:r>
              <a:rPr lang="en-US" dirty="0" err="1"/>
              <a:t>Equalised</a:t>
            </a:r>
            <a:r>
              <a:rPr lang="en-US" dirty="0"/>
              <a:t> </a:t>
            </a:r>
            <a:r>
              <a:rPr lang="en-US" dirty="0" err="1"/>
              <a:t>sidechain</a:t>
            </a:r>
            <a:r>
              <a:rPr lang="en-US" dirty="0"/>
              <a:t> as </a:t>
            </a:r>
            <a:r>
              <a:rPr lang="en-US" dirty="0">
                <a:solidFill>
                  <a:srgbClr val="0000FF"/>
                </a:solidFill>
              </a:rPr>
              <a:t>level detector</a:t>
            </a:r>
            <a:r>
              <a:rPr lang="en-US" dirty="0"/>
              <a:t> input</a:t>
            </a:r>
          </a:p>
          <a:p>
            <a:pPr marL="1142766" lvl="1" eaLnBrk="1" hangingPunct="1"/>
            <a:r>
              <a:rPr lang="en-US" dirty="0"/>
              <a:t>Main signal as gain control input</a:t>
            </a:r>
          </a:p>
          <a:p>
            <a:pPr marL="1142766" lvl="1" eaLnBrk="1" hangingPunct="1"/>
            <a:r>
              <a:rPr lang="en-US" dirty="0"/>
              <a:t>Fast attack time</a:t>
            </a:r>
          </a:p>
          <a:p>
            <a:pPr marL="1142766" lvl="1" eaLnBrk="1" hangingPunct="1"/>
            <a:r>
              <a:rPr lang="en-US" dirty="0"/>
              <a:t>Adjust threshold so excessive high frequencies reduce overall gain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t>Multiband compression</a:t>
            </a:r>
            <a:endParaRPr lang="en-US"/>
          </a:p>
        </p:txBody>
      </p:sp>
      <p:sp>
        <p:nvSpPr>
          <p:cNvPr id="3" name="Content Placeholder 2"/>
          <p:cNvSpPr>
            <a:spLocks noGrp="1"/>
          </p:cNvSpPr>
          <p:nvPr>
            <p:ph idx="1"/>
          </p:nvPr>
        </p:nvSpPr>
        <p:spPr>
          <a:xfrm>
            <a:off x="0" y="1292225"/>
            <a:ext cx="5989638" cy="8461375"/>
          </a:xfrm>
        </p:spPr>
        <p:txBody>
          <a:bodyPr/>
          <a:lstStyle/>
          <a:p>
            <a:pPr marL="257317" indent="-257317">
              <a:defRPr/>
            </a:pPr>
            <a:r>
              <a:rPr lang="en-US" sz="3700" kern="1200" dirty="0"/>
              <a:t>low pass, band pass &amp; high pass filters separate input into frequency bands</a:t>
            </a:r>
          </a:p>
          <a:p>
            <a:pPr marL="771949" lvl="1" indent="-395006">
              <a:defRPr/>
            </a:pPr>
            <a:r>
              <a:rPr lang="en-GB" sz="3100" kern="1200" dirty="0">
                <a:ea typeface="+mn-ea"/>
                <a:cs typeface="+mn-cs"/>
              </a:rPr>
              <a:t>Like loudspeaker crossover, or equaliser</a:t>
            </a:r>
          </a:p>
          <a:p>
            <a:pPr marL="257317" indent="-257317">
              <a:defRPr/>
            </a:pPr>
            <a:r>
              <a:rPr lang="en-US" sz="3700" kern="1200" dirty="0"/>
              <a:t>Each band passed to different compressor</a:t>
            </a:r>
          </a:p>
          <a:p>
            <a:pPr marL="771949" lvl="1" indent="-395006">
              <a:defRPr/>
            </a:pPr>
            <a:r>
              <a:rPr lang="en-US" sz="3100" kern="1200" dirty="0">
                <a:ea typeface="+mn-ea"/>
                <a:cs typeface="+mn-cs"/>
              </a:rPr>
              <a:t>controlled independently of the other compressors</a:t>
            </a:r>
          </a:p>
          <a:p>
            <a:pPr marL="257317" indent="-257317">
              <a:defRPr/>
            </a:pPr>
            <a:r>
              <a:rPr lang="en-US" sz="3700" kern="1200" dirty="0"/>
              <a:t>Parallel paths summed to produce output</a:t>
            </a:r>
            <a:endParaRPr lang="en-US" sz="3700" dirty="0"/>
          </a:p>
        </p:txBody>
      </p:sp>
      <p:sp>
        <p:nvSpPr>
          <p:cNvPr id="4" name="TextBox 32"/>
          <p:cNvSpPr txBox="1">
            <a:spLocks noChangeArrowheads="1"/>
          </p:cNvSpPr>
          <p:nvPr/>
        </p:nvSpPr>
        <p:spPr bwMode="auto">
          <a:xfrm>
            <a:off x="5970590" y="1733551"/>
            <a:ext cx="797966" cy="531393"/>
          </a:xfrm>
          <a:prstGeom prst="rect">
            <a:avLst/>
          </a:prstGeom>
          <a:noFill/>
          <a:ln w="19050">
            <a:noFill/>
            <a:miter lim="800000"/>
            <a:headEnd/>
            <a:tailEnd/>
          </a:ln>
        </p:spPr>
        <p:txBody>
          <a:bodyPr wrap="none" lIns="130012" tIns="65007" rIns="130012" bIns="65007">
            <a:spAutoFit/>
          </a:bodyPr>
          <a:lstStyle/>
          <a:p>
            <a:pPr algn="l">
              <a:defRPr/>
            </a:pPr>
            <a:r>
              <a:rPr lang="en-GB" sz="2600" i="1" dirty="0">
                <a:latin typeface="Times New Roman" pitchFamily="18" charset="0"/>
                <a:ea typeface="+mn-ea"/>
                <a:cs typeface="Times New Roman" pitchFamily="18" charset="0"/>
              </a:rPr>
              <a:t>x</a:t>
            </a:r>
            <a:r>
              <a:rPr lang="en-GB" sz="2600" dirty="0">
                <a:latin typeface="Times New Roman" pitchFamily="18" charset="0"/>
                <a:ea typeface="+mn-ea"/>
                <a:cs typeface="Times New Roman" pitchFamily="18" charset="0"/>
              </a:rPr>
              <a:t>[</a:t>
            </a:r>
            <a:r>
              <a:rPr lang="en-GB" sz="2600" i="1" dirty="0">
                <a:latin typeface="Times New Roman" pitchFamily="18" charset="0"/>
                <a:ea typeface="+mn-ea"/>
                <a:cs typeface="Times New Roman" pitchFamily="18" charset="0"/>
              </a:rPr>
              <a:t>n</a:t>
            </a:r>
            <a:r>
              <a:rPr lang="en-GB" sz="2600" dirty="0">
                <a:latin typeface="Times New Roman" pitchFamily="18" charset="0"/>
                <a:ea typeface="+mn-ea"/>
                <a:cs typeface="Times New Roman" pitchFamily="18" charset="0"/>
              </a:rPr>
              <a:t>]</a:t>
            </a:r>
            <a:endParaRPr lang="en-US" sz="2600" dirty="0">
              <a:latin typeface="Times New Roman" pitchFamily="18" charset="0"/>
              <a:ea typeface="+mn-ea"/>
              <a:cs typeface="Times New Roman" pitchFamily="18" charset="0"/>
            </a:endParaRPr>
          </a:p>
        </p:txBody>
      </p:sp>
      <p:cxnSp>
        <p:nvCxnSpPr>
          <p:cNvPr id="5" name="Straight Arrow Connector 4"/>
          <p:cNvCxnSpPr>
            <a:stCxn id="51" idx="1"/>
            <a:endCxn id="45" idx="2"/>
          </p:cNvCxnSpPr>
          <p:nvPr/>
        </p:nvCxnSpPr>
        <p:spPr bwMode="auto">
          <a:xfrm flipH="1" flipV="1">
            <a:off x="7535863" y="7222557"/>
            <a:ext cx="1831198" cy="111104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bwMode="auto">
          <a:xfrm>
            <a:off x="5970589" y="2246313"/>
            <a:ext cx="5465762"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12"/>
          <p:cNvSpPr txBox="1">
            <a:spLocks noChangeArrowheads="1"/>
          </p:cNvSpPr>
          <p:nvPr/>
        </p:nvSpPr>
        <p:spPr bwMode="auto">
          <a:xfrm>
            <a:off x="8748713" y="2860678"/>
            <a:ext cx="1536700"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Bandpass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8" name="Straight Arrow Connector 7"/>
          <p:cNvCxnSpPr>
            <a:stCxn id="51" idx="0"/>
            <a:endCxn id="44" idx="2"/>
          </p:cNvCxnSpPr>
          <p:nvPr/>
        </p:nvCxnSpPr>
        <p:spPr bwMode="auto">
          <a:xfrm flipH="1" flipV="1">
            <a:off x="9598025" y="7222557"/>
            <a:ext cx="4769" cy="101339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1" idx="7"/>
            <a:endCxn id="46" idx="2"/>
          </p:cNvCxnSpPr>
          <p:nvPr/>
        </p:nvCxnSpPr>
        <p:spPr bwMode="auto">
          <a:xfrm flipV="1">
            <a:off x="9838526" y="7222557"/>
            <a:ext cx="1715302" cy="111104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TextBox 12"/>
          <p:cNvSpPr txBox="1">
            <a:spLocks noChangeArrowheads="1"/>
          </p:cNvSpPr>
          <p:nvPr/>
        </p:nvSpPr>
        <p:spPr bwMode="auto">
          <a:xfrm>
            <a:off x="6791324" y="2860678"/>
            <a:ext cx="1536700"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Lowpass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11" name="TextBox 12"/>
          <p:cNvSpPr txBox="1">
            <a:spLocks noChangeArrowheads="1"/>
          </p:cNvSpPr>
          <p:nvPr/>
        </p:nvSpPr>
        <p:spPr bwMode="auto">
          <a:xfrm>
            <a:off x="10707689" y="2860678"/>
            <a:ext cx="1535113"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Highpass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12" name="Straight Arrow Connector 11"/>
          <p:cNvCxnSpPr/>
          <p:nvPr/>
        </p:nvCxnSpPr>
        <p:spPr bwMode="auto">
          <a:xfrm flipV="1">
            <a:off x="11423650"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bwMode="auto">
          <a:xfrm flipV="1">
            <a:off x="9466263"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bwMode="auto">
          <a:xfrm flipV="1">
            <a:off x="7508875"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5" name="TextBox 32"/>
          <p:cNvSpPr txBox="1">
            <a:spLocks noChangeArrowheads="1"/>
          </p:cNvSpPr>
          <p:nvPr/>
        </p:nvSpPr>
        <p:spPr bwMode="auto">
          <a:xfrm>
            <a:off x="11871326" y="8235951"/>
            <a:ext cx="797966" cy="531393"/>
          </a:xfrm>
          <a:prstGeom prst="rect">
            <a:avLst/>
          </a:prstGeom>
          <a:noFill/>
          <a:ln w="19050">
            <a:noFill/>
            <a:miter lim="800000"/>
            <a:headEnd/>
            <a:tailEnd/>
          </a:ln>
        </p:spPr>
        <p:txBody>
          <a:bodyPr wrap="none" lIns="130012" tIns="65007" rIns="130012" bIns="65007">
            <a:spAutoFit/>
          </a:bodyPr>
          <a:lstStyle/>
          <a:p>
            <a:pPr algn="l">
              <a:defRPr/>
            </a:pPr>
            <a:r>
              <a:rPr lang="en-GB" sz="2600" i="1" dirty="0">
                <a:latin typeface="Times New Roman" pitchFamily="18" charset="0"/>
                <a:ea typeface="+mn-ea"/>
                <a:cs typeface="Times New Roman" pitchFamily="18" charset="0"/>
              </a:rPr>
              <a:t>y</a:t>
            </a:r>
            <a:r>
              <a:rPr lang="en-GB" sz="2600" dirty="0">
                <a:latin typeface="Times New Roman" pitchFamily="18" charset="0"/>
                <a:ea typeface="+mn-ea"/>
                <a:cs typeface="Times New Roman" pitchFamily="18" charset="0"/>
              </a:rPr>
              <a:t>[</a:t>
            </a:r>
            <a:r>
              <a:rPr lang="en-GB" sz="2600" i="1" dirty="0">
                <a:latin typeface="Times New Roman" pitchFamily="18" charset="0"/>
                <a:ea typeface="+mn-ea"/>
                <a:cs typeface="Times New Roman" pitchFamily="18" charset="0"/>
              </a:rPr>
              <a:t>n</a:t>
            </a:r>
            <a:r>
              <a:rPr lang="en-GB" sz="2600" dirty="0">
                <a:latin typeface="Times New Roman" pitchFamily="18" charset="0"/>
                <a:ea typeface="+mn-ea"/>
                <a:cs typeface="Times New Roman" pitchFamily="18" charset="0"/>
              </a:rPr>
              <a:t>]</a:t>
            </a:r>
            <a:endParaRPr lang="en-US" sz="2600" dirty="0">
              <a:latin typeface="Times New Roman" pitchFamily="18" charset="0"/>
              <a:ea typeface="+mn-ea"/>
              <a:cs typeface="Times New Roman" pitchFamily="18" charset="0"/>
            </a:endParaRPr>
          </a:p>
        </p:txBody>
      </p:sp>
      <p:grpSp>
        <p:nvGrpSpPr>
          <p:cNvPr id="30736" name="Group 51"/>
          <p:cNvGrpSpPr>
            <a:grpSpLocks/>
          </p:cNvGrpSpPr>
          <p:nvPr/>
        </p:nvGrpSpPr>
        <p:grpSpPr bwMode="auto">
          <a:xfrm flipV="1">
            <a:off x="8836030" y="3816350"/>
            <a:ext cx="1300163" cy="541338"/>
            <a:chOff x="4800600" y="4572000"/>
            <a:chExt cx="1828800" cy="533400"/>
          </a:xfrm>
        </p:grpSpPr>
        <p:cxnSp>
          <p:nvCxnSpPr>
            <p:cNvPr id="17" name="Straight Connector 16"/>
            <p:cNvCxnSpPr/>
            <p:nvPr/>
          </p:nvCxnSpPr>
          <p:spPr>
            <a:xfrm>
              <a:off x="4800600" y="4572000"/>
              <a:ext cx="45775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58359" y="4572000"/>
              <a:ext cx="151842" cy="5334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10200" y="5105400"/>
              <a:ext cx="53367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943879" y="4572000"/>
              <a:ext cx="151842" cy="5334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95720" y="4572000"/>
              <a:ext cx="533680" cy="0"/>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bwMode="auto">
          <a:xfrm flipV="1">
            <a:off x="10948993" y="4357687"/>
            <a:ext cx="325437"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flipV="1">
            <a:off x="11707813" y="3816350"/>
            <a:ext cx="107950" cy="54133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11220455" y="4357687"/>
            <a:ext cx="487363"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11815769" y="3816350"/>
            <a:ext cx="325437"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flipV="1">
            <a:off x="6994525" y="3816350"/>
            <a:ext cx="32385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flipH="1" flipV="1">
            <a:off x="7318376" y="3816350"/>
            <a:ext cx="217488" cy="54133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7535865" y="4357687"/>
            <a:ext cx="649287" cy="0"/>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30744" name="Group 28"/>
          <p:cNvGrpSpPr>
            <a:grpSpLocks noChangeAspect="1"/>
          </p:cNvGrpSpPr>
          <p:nvPr/>
        </p:nvGrpSpPr>
        <p:grpSpPr bwMode="auto">
          <a:xfrm>
            <a:off x="6994531" y="5840414"/>
            <a:ext cx="1147763" cy="1095376"/>
            <a:chOff x="6345855" y="1219200"/>
            <a:chExt cx="1121745" cy="1069976"/>
          </a:xfrm>
        </p:grpSpPr>
        <p:cxnSp>
          <p:nvCxnSpPr>
            <p:cNvPr id="30" name="Straight Arrow Connector 29"/>
            <p:cNvCxnSpPr/>
            <p:nvPr/>
          </p:nvCxnSpPr>
          <p:spPr>
            <a:xfrm>
              <a:off x="6345855" y="2289176"/>
              <a:ext cx="1121745"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6345855" y="1219200"/>
              <a:ext cx="0" cy="106997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345855" y="1600670"/>
              <a:ext cx="664048" cy="688506"/>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09903" y="1371168"/>
              <a:ext cx="457697" cy="229502"/>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0745" name="Group 33"/>
          <p:cNvGrpSpPr>
            <a:grpSpLocks noChangeAspect="1"/>
          </p:cNvGrpSpPr>
          <p:nvPr/>
        </p:nvGrpSpPr>
        <p:grpSpPr bwMode="auto">
          <a:xfrm>
            <a:off x="9053512" y="5840414"/>
            <a:ext cx="1147762" cy="1095376"/>
            <a:chOff x="6553199" y="2740025"/>
            <a:chExt cx="1121745" cy="1069976"/>
          </a:xfrm>
        </p:grpSpPr>
        <p:cxnSp>
          <p:nvCxnSpPr>
            <p:cNvPr id="35" name="Straight Arrow Connector 34"/>
            <p:cNvCxnSpPr/>
            <p:nvPr/>
          </p:nvCxnSpPr>
          <p:spPr>
            <a:xfrm>
              <a:off x="6553199" y="3810001"/>
              <a:ext cx="1121745"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553199" y="2740025"/>
              <a:ext cx="0" cy="106997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553199" y="3200579"/>
              <a:ext cx="499588" cy="609422"/>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054338" y="2891993"/>
              <a:ext cx="620606" cy="305485"/>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0746" name="Group 38"/>
          <p:cNvGrpSpPr>
            <a:grpSpLocks/>
          </p:cNvGrpSpPr>
          <p:nvPr/>
        </p:nvGrpSpPr>
        <p:grpSpPr bwMode="auto">
          <a:xfrm>
            <a:off x="11002963" y="5840414"/>
            <a:ext cx="1149350" cy="1095376"/>
            <a:chOff x="4724400" y="4021834"/>
            <a:chExt cx="807656" cy="770385"/>
          </a:xfrm>
        </p:grpSpPr>
        <p:cxnSp>
          <p:nvCxnSpPr>
            <p:cNvPr id="40" name="Straight Arrow Connector 39"/>
            <p:cNvCxnSpPr/>
            <p:nvPr/>
          </p:nvCxnSpPr>
          <p:spPr>
            <a:xfrm>
              <a:off x="4724400" y="4792219"/>
              <a:ext cx="80765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724400" y="4021834"/>
              <a:ext cx="0" cy="77038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724400" y="4329988"/>
              <a:ext cx="457374" cy="462231"/>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181774" y="4177027"/>
              <a:ext cx="304544" cy="152961"/>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44" name="TextBox 12"/>
          <p:cNvSpPr txBox="1">
            <a:spLocks noChangeArrowheads="1"/>
          </p:cNvSpPr>
          <p:nvPr/>
        </p:nvSpPr>
        <p:spPr bwMode="auto">
          <a:xfrm>
            <a:off x="8734424" y="5229225"/>
            <a:ext cx="1727201"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45" name="TextBox 12"/>
          <p:cNvSpPr txBox="1">
            <a:spLocks noChangeArrowheads="1"/>
          </p:cNvSpPr>
          <p:nvPr/>
        </p:nvSpPr>
        <p:spPr bwMode="auto">
          <a:xfrm>
            <a:off x="6669088" y="5229225"/>
            <a:ext cx="1733550"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46" name="TextBox 12"/>
          <p:cNvSpPr txBox="1">
            <a:spLocks noChangeArrowheads="1"/>
          </p:cNvSpPr>
          <p:nvPr/>
        </p:nvSpPr>
        <p:spPr bwMode="auto">
          <a:xfrm>
            <a:off x="10694990" y="5229225"/>
            <a:ext cx="1717675"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47" name="Straight Arrow Connector 46"/>
          <p:cNvCxnSpPr/>
          <p:nvPr/>
        </p:nvCxnSpPr>
        <p:spPr bwMode="auto">
          <a:xfrm flipV="1">
            <a:off x="11409362" y="4614864"/>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0"/>
            <a:endCxn id="7" idx="2"/>
          </p:cNvCxnSpPr>
          <p:nvPr/>
        </p:nvCxnSpPr>
        <p:spPr bwMode="auto">
          <a:xfrm flipH="1" flipV="1">
            <a:off x="9517063" y="4592400"/>
            <a:ext cx="80962" cy="63682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0"/>
            <a:endCxn id="10" idx="2"/>
          </p:cNvCxnSpPr>
          <p:nvPr/>
        </p:nvCxnSpPr>
        <p:spPr bwMode="auto">
          <a:xfrm flipV="1">
            <a:off x="7535863" y="4592400"/>
            <a:ext cx="23811" cy="63682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30753" name="Group 145"/>
          <p:cNvGrpSpPr>
            <a:grpSpLocks/>
          </p:cNvGrpSpPr>
          <p:nvPr/>
        </p:nvGrpSpPr>
        <p:grpSpPr bwMode="auto">
          <a:xfrm>
            <a:off x="9269418" y="8235954"/>
            <a:ext cx="666751" cy="666751"/>
            <a:chOff x="2829600" y="165600"/>
            <a:chExt cx="332740" cy="331470"/>
          </a:xfrm>
        </p:grpSpPr>
        <p:sp>
          <p:nvSpPr>
            <p:cNvPr id="51" name="Oval 50"/>
            <p:cNvSpPr>
              <a:spLocks noChangeAspect="1"/>
            </p:cNvSpPr>
            <p:nvPr/>
          </p:nvSpPr>
          <p:spPr bwMode="auto">
            <a:xfrm>
              <a:off x="2829600" y="165600"/>
              <a:ext cx="332740" cy="33147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100" dirty="0">
                <a:solidFill>
                  <a:srgbClr val="FFFFFF"/>
                </a:solidFill>
              </a:endParaRPr>
            </a:p>
          </p:txBody>
        </p:sp>
        <p:grpSp>
          <p:nvGrpSpPr>
            <p:cNvPr id="30756" name="Group 138"/>
            <p:cNvGrpSpPr>
              <a:grpSpLocks noChangeAspect="1"/>
            </p:cNvGrpSpPr>
            <p:nvPr/>
          </p:nvGrpSpPr>
          <p:grpSpPr bwMode="auto">
            <a:xfrm>
              <a:off x="2895600" y="228600"/>
              <a:ext cx="219456" cy="219456"/>
              <a:chOff x="2895600" y="228600"/>
              <a:chExt cx="304800" cy="304800"/>
            </a:xfrm>
          </p:grpSpPr>
          <p:cxnSp>
            <p:nvCxnSpPr>
              <p:cNvPr id="53" name="Straight Connector 52"/>
              <p:cNvCxnSpPr/>
              <p:nvPr/>
            </p:nvCxnSpPr>
            <p:spPr>
              <a:xfrm>
                <a:off x="2896361" y="381153"/>
                <a:ext cx="30369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49307" y="228791"/>
                <a:ext cx="0" cy="30362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5" name="Straight Arrow Connector 54"/>
          <p:cNvCxnSpPr>
            <a:endCxn id="51" idx="5"/>
          </p:cNvCxnSpPr>
          <p:nvPr/>
        </p:nvCxnSpPr>
        <p:spPr bwMode="auto">
          <a:xfrm flipH="1">
            <a:off x="9837737" y="8778874"/>
            <a:ext cx="3116262"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a:t>Placement in effects chain</a:t>
            </a:r>
          </a:p>
        </p:txBody>
      </p:sp>
      <p:sp>
        <p:nvSpPr>
          <p:cNvPr id="44034" name="Rectangle 2"/>
          <p:cNvSpPr>
            <a:spLocks noGrp="1" noChangeArrowheads="1"/>
          </p:cNvSpPr>
          <p:nvPr>
            <p:ph type="body" idx="1"/>
          </p:nvPr>
        </p:nvSpPr>
        <p:spPr>
          <a:xfrm>
            <a:off x="0" y="988368"/>
            <a:ext cx="13004800" cy="8765232"/>
          </a:xfrm>
        </p:spPr>
        <p:txBody>
          <a:bodyPr/>
          <a:lstStyle/>
          <a:p>
            <a:pPr marL="634872" eaLnBrk="1" hangingPunct="1">
              <a:spcAft>
                <a:spcPts val="600"/>
              </a:spcAft>
            </a:pPr>
            <a:r>
              <a:rPr lang="en-US" sz="4400" dirty="0"/>
              <a:t>Often best to put it first (why?)</a:t>
            </a:r>
          </a:p>
          <a:p>
            <a:pPr marL="634872" eaLnBrk="1" hangingPunct="1">
              <a:spcAft>
                <a:spcPts val="600"/>
              </a:spcAft>
            </a:pPr>
            <a:r>
              <a:rPr lang="en-US" sz="4400" dirty="0">
                <a:solidFill>
                  <a:srgbClr val="0000FF"/>
                </a:solidFill>
              </a:rPr>
              <a:t>Noise performance</a:t>
            </a:r>
          </a:p>
          <a:p>
            <a:pPr marL="1142766" lvl="1" eaLnBrk="1" hangingPunct="1">
              <a:spcAft>
                <a:spcPts val="600"/>
              </a:spcAft>
            </a:pPr>
            <a:r>
              <a:rPr lang="en-US" sz="4000" dirty="0"/>
              <a:t>Compressor reduces </a:t>
            </a:r>
            <a:r>
              <a:rPr lang="en-US" sz="4000" dirty="0">
                <a:solidFill>
                  <a:srgbClr val="0000FF"/>
                </a:solidFill>
              </a:rPr>
              <a:t>dynamic range</a:t>
            </a:r>
            <a:r>
              <a:rPr lang="en-US" sz="4000" dirty="0"/>
              <a:t> of signal</a:t>
            </a:r>
          </a:p>
          <a:p>
            <a:pPr marL="1142766" lvl="1" eaLnBrk="1" hangingPunct="1">
              <a:spcAft>
                <a:spcPts val="600"/>
              </a:spcAft>
            </a:pPr>
            <a:r>
              <a:rPr lang="en-US" sz="4000" dirty="0"/>
              <a:t>Suppose we apply additional gain to maintain same peak output level</a:t>
            </a:r>
          </a:p>
          <a:p>
            <a:pPr marL="1523690" lvl="2" eaLnBrk="1" hangingPunct="1">
              <a:spcAft>
                <a:spcPts val="600"/>
              </a:spcAft>
            </a:pPr>
            <a:r>
              <a:rPr lang="en-US" sz="3200" dirty="0"/>
              <a:t>Noise will be amplified</a:t>
            </a:r>
          </a:p>
          <a:p>
            <a:pPr marL="1142766" lvl="1" eaLnBrk="1" hangingPunct="1">
              <a:spcAft>
                <a:spcPts val="600"/>
              </a:spcAft>
            </a:pPr>
            <a:r>
              <a:rPr lang="en-US" sz="4000" dirty="0"/>
              <a:t>Other effects introduce noise and </a:t>
            </a:r>
            <a:r>
              <a:rPr lang="en-US" sz="4000" dirty="0" err="1"/>
              <a:t>artefacts</a:t>
            </a:r>
            <a:endParaRPr lang="en-US" sz="4000" dirty="0"/>
          </a:p>
          <a:p>
            <a:pPr marL="1523687" lvl="2" eaLnBrk="1" hangingPunct="1">
              <a:spcAft>
                <a:spcPts val="600"/>
              </a:spcAft>
            </a:pPr>
            <a:r>
              <a:rPr lang="en-US" sz="3200" dirty="0"/>
              <a:t>Compressor will </a:t>
            </a:r>
            <a:r>
              <a:rPr lang="en-US" sz="3200" dirty="0" err="1"/>
              <a:t>emphasise</a:t>
            </a:r>
            <a:r>
              <a:rPr lang="en-US" sz="3200" dirty="0"/>
              <a:t> this noise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403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03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403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03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3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403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4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bldLvl="5"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chor="t"/>
          <a:lstStyle/>
          <a:p>
            <a:r>
              <a:rPr lang="en-GB" sz="5400" dirty="0"/>
              <a:t>Loudness Wars</a:t>
            </a:r>
          </a:p>
        </p:txBody>
      </p:sp>
      <p:sp>
        <p:nvSpPr>
          <p:cNvPr id="31747" name="Content Placeholder 2"/>
          <p:cNvSpPr>
            <a:spLocks noGrp="1"/>
          </p:cNvSpPr>
          <p:nvPr>
            <p:ph idx="1"/>
          </p:nvPr>
        </p:nvSpPr>
        <p:spPr>
          <a:xfrm>
            <a:off x="5710312" y="2572544"/>
            <a:ext cx="7294488" cy="2540001"/>
          </a:xfrm>
        </p:spPr>
        <p:txBody>
          <a:bodyPr anchor="t"/>
          <a:lstStyle/>
          <a:p>
            <a:pPr marL="187325" indent="0">
              <a:buFontTx/>
              <a:buNone/>
            </a:pPr>
            <a:r>
              <a:rPr lang="en-GB" sz="3200" dirty="0"/>
              <a:t>“Something” by the Beatles mastered on CD four times since 1983. </a:t>
            </a:r>
          </a:p>
          <a:p>
            <a:pPr marL="187325" indent="0">
              <a:buFontTx/>
              <a:buNone/>
            </a:pPr>
            <a:r>
              <a:rPr lang="en-GB" sz="2000" i="1" dirty="0">
                <a:solidFill>
                  <a:srgbClr val="C00000"/>
                </a:solidFill>
              </a:rPr>
              <a:t>public domain image from http://en.wikipedia.org/wiki/Dynamic_range_compression</a:t>
            </a:r>
            <a:endParaRPr lang="en-GB" sz="2800" i="1" dirty="0">
              <a:solidFill>
                <a:srgbClr val="C00000"/>
              </a:solidFill>
            </a:endParaRPr>
          </a:p>
          <a:p>
            <a:pPr marL="187325" indent="0">
              <a:buFontTx/>
              <a:buNone/>
            </a:pPr>
            <a:endParaRPr lang="en-GB" sz="3200" dirty="0"/>
          </a:p>
          <a:p>
            <a:endParaRPr lang="en-GB" sz="3200" dirty="0"/>
          </a:p>
          <a:p>
            <a:endParaRPr lang="en-GB" sz="3200" dirty="0"/>
          </a:p>
          <a:p>
            <a:endParaRPr lang="en-GB" sz="3200" dirty="0"/>
          </a:p>
          <a:p>
            <a:endParaRPr lang="en-GB" sz="3200" dirty="0"/>
          </a:p>
          <a:p>
            <a:endParaRPr lang="en-GB" sz="3200" dirty="0"/>
          </a:p>
          <a:p>
            <a:pPr>
              <a:buFontTx/>
              <a:buNone/>
            </a:pPr>
            <a:endParaRPr lang="en-GB" sz="3200" dirty="0"/>
          </a:p>
        </p:txBody>
      </p:sp>
      <p:pic>
        <p:nvPicPr>
          <p:cNvPr id="31748" name="Picture 2" descr="http://upload.wikimedia.org/wikipedia/commons/a/ab/Cd_loudness_trend-something.gif">
            <a:hlinkClick r:id="rId3" tooltip="The trend of increasing loudness as shown by waveform images of the same song mastered on CD four times since 1983."/>
          </p:cNvPr>
          <p:cNvPicPr>
            <a:picLocks noChangeAspect="1" noChangeArrowheads="1" noCrop="1"/>
          </p:cNvPicPr>
          <p:nvPr/>
        </p:nvPicPr>
        <p:blipFill>
          <a:blip r:embed="rId4" cstate="print"/>
          <a:srcRect/>
          <a:stretch>
            <a:fillRect/>
          </a:stretch>
        </p:blipFill>
        <p:spPr bwMode="auto">
          <a:xfrm>
            <a:off x="93688" y="2709665"/>
            <a:ext cx="5730240" cy="2743199"/>
          </a:xfrm>
          <a:prstGeom prst="rect">
            <a:avLst/>
          </a:prstGeom>
          <a:noFill/>
          <a:ln w="9525">
            <a:noFill/>
            <a:miter lim="800000"/>
            <a:headEnd/>
            <a:tailEnd/>
          </a:ln>
        </p:spPr>
      </p:pic>
      <p:sp>
        <p:nvSpPr>
          <p:cNvPr id="31749" name="Rectangle 4"/>
          <p:cNvSpPr>
            <a:spLocks noChangeArrowheads="1"/>
          </p:cNvSpPr>
          <p:nvPr/>
        </p:nvSpPr>
        <p:spPr bwMode="auto">
          <a:xfrm>
            <a:off x="2181920" y="988368"/>
            <a:ext cx="10153128" cy="1423978"/>
          </a:xfrm>
          <a:prstGeom prst="rect">
            <a:avLst/>
          </a:prstGeom>
          <a:noFill/>
          <a:ln w="9525">
            <a:noFill/>
            <a:miter lim="800000"/>
            <a:headEnd/>
            <a:tailEnd/>
          </a:ln>
        </p:spPr>
        <p:txBody>
          <a:bodyPr wrap="square" lIns="130046" tIns="65023" rIns="130046" bIns="65023" anchor="t">
            <a:spAutoFit/>
          </a:bodyPr>
          <a:lstStyle/>
          <a:p>
            <a:pPr algn="ctr"/>
            <a:r>
              <a:rPr lang="en-GB" sz="2800" i="1" dirty="0"/>
              <a:t>"You listen to these modern records, they're atrocious, they have sound all over them. There's no definition of nothing, no vocal, no nothing, just like—static.” </a:t>
            </a:r>
            <a:r>
              <a:rPr lang="en-GB" sz="2800" dirty="0"/>
              <a:t>Bob Dylan</a:t>
            </a:r>
            <a:endParaRPr lang="en-GB" sz="2800" baseline="30000" dirty="0"/>
          </a:p>
        </p:txBody>
      </p:sp>
      <p:pic>
        <p:nvPicPr>
          <p:cNvPr id="31750" name="Picture 4" descr="File:Oneofus 1981.png">
            <a:hlinkClick r:id="rId5"/>
          </p:cNvPr>
          <p:cNvPicPr>
            <a:picLocks noChangeAspect="1" noChangeArrowheads="1"/>
          </p:cNvPicPr>
          <p:nvPr/>
        </p:nvPicPr>
        <p:blipFill>
          <a:blip r:embed="rId6" cstate="print"/>
          <a:srcRect/>
          <a:stretch>
            <a:fillRect/>
          </a:stretch>
        </p:blipFill>
        <p:spPr bwMode="auto">
          <a:xfrm>
            <a:off x="8636001" y="4476479"/>
            <a:ext cx="4368799" cy="2632569"/>
          </a:xfrm>
          <a:prstGeom prst="rect">
            <a:avLst/>
          </a:prstGeom>
          <a:noFill/>
          <a:ln w="9525">
            <a:noFill/>
            <a:miter lim="800000"/>
            <a:headEnd/>
            <a:tailEnd/>
          </a:ln>
        </p:spPr>
      </p:pic>
      <p:pic>
        <p:nvPicPr>
          <p:cNvPr id="31751" name="Picture 6" descr="File:Oneofus 2005.png">
            <a:hlinkClick r:id="rId7"/>
          </p:cNvPr>
          <p:cNvPicPr>
            <a:picLocks noChangeAspect="1" noChangeArrowheads="1"/>
          </p:cNvPicPr>
          <p:nvPr/>
        </p:nvPicPr>
        <p:blipFill>
          <a:blip r:embed="rId8" cstate="print"/>
          <a:srcRect/>
          <a:stretch>
            <a:fillRect/>
          </a:stretch>
        </p:blipFill>
        <p:spPr bwMode="auto">
          <a:xfrm>
            <a:off x="8620196" y="7112001"/>
            <a:ext cx="4384604" cy="2641600"/>
          </a:xfrm>
          <a:prstGeom prst="rect">
            <a:avLst/>
          </a:prstGeom>
          <a:noFill/>
          <a:ln w="9525">
            <a:noFill/>
            <a:miter lim="800000"/>
            <a:headEnd/>
            <a:tailEnd/>
          </a:ln>
        </p:spPr>
      </p:pic>
      <p:sp>
        <p:nvSpPr>
          <p:cNvPr id="8" name="Rectangle 7"/>
          <p:cNvSpPr/>
          <p:nvPr/>
        </p:nvSpPr>
        <p:spPr>
          <a:xfrm>
            <a:off x="453728" y="7829128"/>
            <a:ext cx="8086576" cy="1808698"/>
          </a:xfrm>
          <a:prstGeom prst="rect">
            <a:avLst/>
          </a:prstGeom>
        </p:spPr>
        <p:txBody>
          <a:bodyPr wrap="square" lIns="130046" tIns="65023" rIns="130046" bIns="65023" anchor="t">
            <a:spAutoFit/>
          </a:bodyPr>
          <a:lstStyle/>
          <a:p>
            <a:pPr marL="487672" indent="-487672" algn="r" eaLnBrk="0" hangingPunct="0">
              <a:spcBef>
                <a:spcPct val="20000"/>
              </a:spcBef>
              <a:defRPr/>
            </a:pPr>
            <a:r>
              <a:rPr lang="en-GB" sz="3200" kern="0" dirty="0">
                <a:latin typeface="Arial"/>
              </a:rPr>
              <a:t>ABBA's "One of Us", from the original 1981 CD release, and from the 2005 </a:t>
            </a:r>
            <a:r>
              <a:rPr lang="en-GB" sz="3200" kern="0" dirty="0" err="1">
                <a:latin typeface="Arial"/>
              </a:rPr>
              <a:t>remaster</a:t>
            </a:r>
            <a:endParaRPr lang="en-GB" sz="3200" kern="0" dirty="0">
              <a:latin typeface="Arial"/>
            </a:endParaRPr>
          </a:p>
          <a:p>
            <a:pPr marL="187325" lvl="0" algn="l" eaLnBrk="0" hangingPunct="0">
              <a:spcBef>
                <a:spcPts val="600"/>
              </a:spcBef>
              <a:buSzPct val="150000"/>
            </a:pPr>
            <a:r>
              <a:rPr lang="en-GB" sz="2000" i="1" kern="0" dirty="0">
                <a:solidFill>
                  <a:srgbClr val="C00000"/>
                </a:solidFill>
                <a:latin typeface="Arial"/>
                <a:sym typeface="Arial" pitchFamily="34" charset="0"/>
              </a:rPr>
              <a:t>creative commons image from http://en.wikipedia.org/wiki/Loudness_war</a:t>
            </a:r>
            <a:endParaRPr lang="en-GB" sz="3200" kern="0" dirty="0">
              <a:latin typeface="Arial"/>
            </a:endParaRPr>
          </a:p>
        </p:txBody>
      </p:sp>
      <p:sp>
        <p:nvSpPr>
          <p:cNvPr id="9" name="Rectangle 8"/>
          <p:cNvSpPr/>
          <p:nvPr/>
        </p:nvSpPr>
        <p:spPr>
          <a:xfrm>
            <a:off x="0" y="5956920"/>
            <a:ext cx="8230592" cy="1477328"/>
          </a:xfrm>
          <a:prstGeom prst="rect">
            <a:avLst/>
          </a:prstGeom>
        </p:spPr>
        <p:txBody>
          <a:bodyPr wrap="square">
            <a:spAutoFit/>
          </a:bodyPr>
          <a:lstStyle/>
          <a:p>
            <a:pPr marL="634872" lvl="0" indent="-380922" algn="l">
              <a:spcBef>
                <a:spcPts val="600"/>
              </a:spcBef>
              <a:buSzPct val="150000"/>
            </a:pPr>
            <a:r>
              <a:rPr lang="en-US" sz="3200" kern="0" dirty="0">
                <a:latin typeface="Arial"/>
                <a:sym typeface="Arial" pitchFamily="34" charset="0"/>
              </a:rPr>
              <a:t>Louder music perceived as more exciting</a:t>
            </a:r>
          </a:p>
          <a:p>
            <a:pPr marL="685661" indent="-380922" algn="l">
              <a:spcBef>
                <a:spcPts val="600"/>
              </a:spcBef>
              <a:buSzPct val="100000"/>
              <a:buFont typeface="Lucida Grande" charset="0"/>
              <a:buChar char="‣"/>
            </a:pPr>
            <a:r>
              <a:rPr lang="en-US" sz="2400" kern="0" dirty="0">
                <a:latin typeface="Arial"/>
                <a:sym typeface="Arial" pitchFamily="34" charset="0"/>
              </a:rPr>
              <a:t>radio / digital signal representations limit amplitude</a:t>
            </a:r>
          </a:p>
          <a:p>
            <a:pPr marL="685661" indent="-380922" algn="l">
              <a:spcBef>
                <a:spcPts val="600"/>
              </a:spcBef>
              <a:buSzPct val="100000"/>
              <a:buFont typeface="Lucida Grande" charset="0"/>
              <a:buChar char="‣"/>
            </a:pPr>
            <a:r>
              <a:rPr lang="en-US" sz="2400" kern="0" dirty="0">
                <a:latin typeface="Arial"/>
                <a:sym typeface="Arial" pitchFamily="34" charset="0"/>
              </a:rPr>
              <a:t>Solution / problem:</a:t>
            </a:r>
            <a:r>
              <a:rPr kumimoji="0" lang="en-US" sz="2400" b="0" i="0" u="none" strike="noStrike" kern="0" cap="none" spc="0" normalizeH="0" baseline="0" noProof="0" dirty="0">
                <a:ln>
                  <a:noFill/>
                </a:ln>
                <a:solidFill>
                  <a:srgbClr val="0000FF"/>
                </a:solidFill>
                <a:effectLst/>
                <a:uLnTx/>
                <a:uFillTx/>
                <a:latin typeface="Arial"/>
                <a:sym typeface="Arial" pitchFamily="34" charset="0"/>
              </a:rPr>
              <a:t> compress and amplify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1" y="988368"/>
            <a:ext cx="13004800" cy="8765232"/>
          </a:xfrm>
        </p:spPr>
        <p:txBody>
          <a:bodyPr>
            <a:normAutofit fontScale="77500" lnSpcReduction="20000"/>
          </a:bodyPr>
          <a:lstStyle/>
          <a:p>
            <a:pPr>
              <a:spcAft>
                <a:spcPts val="0"/>
              </a:spcAft>
              <a:buNone/>
              <a:tabLst>
                <a:tab pos="335915" algn="l"/>
              </a:tabLst>
            </a:pPr>
            <a:r>
              <a:rPr lang="en-US" sz="3000" dirty="0" err="1">
                <a:solidFill>
                  <a:srgbClr val="000000"/>
                </a:solidFill>
                <a:latin typeface="Courier New"/>
                <a:ea typeface="ヒラギノ角ゴ Pro W3"/>
                <a:cs typeface="Times New Roman"/>
              </a:rPr>
              <a:t>AudioSampleBuffer</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inputBuffer</a:t>
            </a:r>
            <a:r>
              <a:rPr lang="en-US" sz="3000" dirty="0">
                <a:solidFill>
                  <a:srgbClr val="000000"/>
                </a:solidFill>
                <a:latin typeface="Courier New"/>
                <a:ea typeface="ヒラギノ角ゴ Pro W3"/>
                <a:cs typeface="Times New Roman"/>
              </a:rPr>
              <a:t>;</a:t>
            </a:r>
            <a:r>
              <a:rPr lang="en-US" sz="3000" dirty="0">
                <a:solidFill>
                  <a:srgbClr val="007400"/>
                </a:solidFill>
                <a:latin typeface="Courier New"/>
                <a:ea typeface="ヒラギノ角ゴ Pro W3"/>
                <a:cs typeface="Times New Roman"/>
              </a:rPr>
              <a:t>//Working buffer to </a:t>
            </a:r>
            <a:r>
              <a:rPr lang="en-US" sz="3000" dirty="0" err="1">
                <a:solidFill>
                  <a:srgbClr val="007400"/>
                </a:solidFill>
                <a:latin typeface="Courier New"/>
                <a:ea typeface="ヒラギノ角ゴ Pro W3"/>
                <a:cs typeface="Times New Roman"/>
              </a:rPr>
              <a:t>analyse</a:t>
            </a:r>
            <a:r>
              <a:rPr lang="en-US" sz="3000" dirty="0">
                <a:solidFill>
                  <a:srgbClr val="007400"/>
                </a:solidFill>
                <a:latin typeface="Courier New"/>
                <a:ea typeface="ヒラギノ角ゴ Pro W3"/>
                <a:cs typeface="Times New Roman"/>
              </a:rPr>
              <a:t> input signal</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AA0D91"/>
                </a:solidFill>
                <a:latin typeface="Courier New"/>
                <a:ea typeface="ヒラギノ角ゴ Pro W3"/>
                <a:cs typeface="Times New Roman"/>
              </a:rPr>
              <a:t>int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bufferSize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//Size of the input buffer</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//Sampling rate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yLprev</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//Previous sample used for gain smoothing</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xg</a:t>
            </a:r>
            <a:r>
              <a:rPr lang="en-US" sz="3000" dirty="0">
                <a:solidFill>
                  <a:srgbClr val="000000"/>
                </a:solidFill>
                <a:latin typeface="Courier New"/>
                <a:ea typeface="ヒラギノ角ゴ Pro W3"/>
                <a:cs typeface="Times New Roman"/>
              </a:rPr>
              <a:t>,*xl,*</a:t>
            </a:r>
            <a:r>
              <a:rPr lang="en-US" sz="3000" dirty="0" err="1">
                <a:solidFill>
                  <a:srgbClr val="000000"/>
                </a:solidFill>
                <a:latin typeface="Courier New"/>
                <a:ea typeface="ヒラギノ角ゴ Pro W3"/>
                <a:cs typeface="Times New Roman"/>
              </a:rPr>
              <a:t>yg</a:t>
            </a:r>
            <a:r>
              <a:rPr lang="en-US" sz="3000" dirty="0">
                <a:solidFill>
                  <a:srgbClr val="000000"/>
                </a:solidFill>
                <a:latin typeface="Courier New"/>
                <a:ea typeface="ヒラギノ角ゴ Pro W3"/>
                <a:cs typeface="Times New Roman"/>
              </a:rPr>
              <a:t>,*</a:t>
            </a:r>
            <a:r>
              <a:rPr lang="en-US" sz="3000" dirty="0" err="1">
                <a:solidFill>
                  <a:srgbClr val="000000"/>
                </a:solidFill>
                <a:latin typeface="Courier New"/>
                <a:ea typeface="ヒラギノ角ゴ Pro W3"/>
                <a:cs typeface="Times New Roman"/>
              </a:rPr>
              <a:t>yl</a:t>
            </a:r>
            <a:r>
              <a:rPr lang="en-US" sz="3000" dirty="0">
                <a:solidFill>
                  <a:srgbClr val="000000"/>
                </a:solidFill>
                <a:latin typeface="Courier New"/>
                <a:ea typeface="ヒラギノ角ゴ Pro W3"/>
                <a:cs typeface="Times New Roman"/>
              </a:rPr>
              <a:t>;</a:t>
            </a:r>
            <a:r>
              <a:rPr lang="en-US" sz="3000" dirty="0">
                <a:solidFill>
                  <a:srgbClr val="007400"/>
                </a:solidFill>
                <a:latin typeface="Courier New"/>
                <a:ea typeface="ヒラギノ角ゴ Pro W3"/>
                <a:cs typeface="Times New Roman"/>
              </a:rPr>
              <a:t>//Buffers used in control voltage calculation</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*c;                 </a:t>
            </a:r>
            <a:r>
              <a:rPr lang="en-US" sz="3000" dirty="0">
                <a:solidFill>
                  <a:srgbClr val="007400"/>
                </a:solidFill>
                <a:latin typeface="Courier New"/>
                <a:ea typeface="ヒラギノ角ゴ Pro W3"/>
                <a:cs typeface="Times New Roman"/>
              </a:rPr>
              <a:t>//Output control voltage used for compression</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threshold;               </a:t>
            </a:r>
            <a:r>
              <a:rPr lang="en-US" sz="3000" dirty="0">
                <a:solidFill>
                  <a:srgbClr val="007400"/>
                </a:solidFill>
                <a:latin typeface="Courier New"/>
                <a:ea typeface="ヒラギノ角ゴ Pro W3"/>
                <a:cs typeface="Times New Roman"/>
              </a:rPr>
              <a:t>// Compressor threshold in dB</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ratio;                   </a:t>
            </a:r>
            <a:r>
              <a:rPr lang="en-US" sz="3000" dirty="0">
                <a:solidFill>
                  <a:srgbClr val="007400"/>
                </a:solidFill>
                <a:latin typeface="Courier New"/>
                <a:ea typeface="ヒラギノ角ゴ Pro W3"/>
                <a:cs typeface="Times New Roman"/>
              </a:rPr>
              <a:t>// Compression ratio</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tauAttack</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tauRelease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 Attack and release time constants</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makeUpGain</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 Make-up gain of the compressor</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inputBuffer.clear</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7400"/>
                </a:solidFill>
                <a:latin typeface="Courier New"/>
                <a:ea typeface="ヒラギノ角ゴ Pro W3"/>
                <a:cs typeface="Times New Roman"/>
              </a:rPr>
              <a:t>// Mix down left-right to </a:t>
            </a:r>
            <a:r>
              <a:rPr lang="en-US" sz="3000" dirty="0" err="1">
                <a:solidFill>
                  <a:srgbClr val="007400"/>
                </a:solidFill>
                <a:latin typeface="Courier New"/>
                <a:ea typeface="ヒラギノ角ゴ Pro W3"/>
                <a:cs typeface="Times New Roman"/>
              </a:rPr>
              <a:t>analyse</a:t>
            </a:r>
            <a:r>
              <a:rPr lang="en-US" sz="3000" dirty="0">
                <a:solidFill>
                  <a:srgbClr val="007400"/>
                </a:solidFill>
                <a:latin typeface="Courier New"/>
                <a:ea typeface="ヒラギノ角ゴ Pro W3"/>
                <a:cs typeface="Times New Roman"/>
              </a:rPr>
              <a:t> the input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inputBuffer.addFrom</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r>
              <a:rPr lang="en-US" sz="3000" dirty="0">
                <a:solidFill>
                  <a:srgbClr val="1C00CF"/>
                </a:solidFill>
                <a:latin typeface="Courier New"/>
                <a:ea typeface="ヒラギノ角ゴ Pro W3"/>
                <a:cs typeface="Times New Roman"/>
              </a:rPr>
              <a:t>0.5</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inputBuffer.addFrom</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r>
              <a:rPr lang="en-US" sz="3000" dirty="0">
                <a:solidFill>
                  <a:srgbClr val="1C00CF"/>
                </a:solidFill>
                <a:latin typeface="Courier New"/>
                <a:ea typeface="ヒラギノ角ゴ Pro W3"/>
                <a:cs typeface="Times New Roman"/>
              </a:rPr>
              <a:t>0.5</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7400"/>
                </a:solidFill>
                <a:latin typeface="Courier New"/>
                <a:ea typeface="ヒラギノ角ゴ Pro W3"/>
                <a:cs typeface="Times New Roman"/>
              </a:rPr>
              <a:t>// Compression : calculates the control voltage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alphaAttack</a:t>
            </a:r>
            <a:r>
              <a:rPr lang="en-US" sz="3000" dirty="0">
                <a:solidFill>
                  <a:srgbClr val="000000"/>
                </a:solidFill>
                <a:latin typeface="Courier New"/>
                <a:ea typeface="ヒラギノ角ゴ Pro W3"/>
                <a:cs typeface="Times New Roman"/>
              </a:rPr>
              <a:t> = exp(-</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0.001</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tauAttack</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alphaRelease</a:t>
            </a:r>
            <a:r>
              <a:rPr lang="en-US" sz="3000" dirty="0">
                <a:solidFill>
                  <a:srgbClr val="000000"/>
                </a:solidFill>
                <a:latin typeface="Courier New"/>
                <a:ea typeface="ヒラギノ角ゴ Pro W3"/>
                <a:cs typeface="Times New Roman"/>
              </a:rPr>
              <a:t> = exp(-</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0.001</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tauRelease</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1" y="988368"/>
            <a:ext cx="13004800" cy="8765232"/>
          </a:xfrm>
        </p:spPr>
        <p:txBody>
          <a:bodyPr>
            <a:normAutofit/>
          </a:bodyPr>
          <a:lstStyle/>
          <a:p>
            <a:pPr>
              <a:spcAft>
                <a:spcPts val="0"/>
              </a:spcAft>
              <a:buNone/>
              <a:tabLst>
                <a:tab pos="335915" algn="l"/>
              </a:tabLst>
            </a:pPr>
            <a:r>
              <a:rPr lang="en-US" sz="2400" dirty="0">
                <a:solidFill>
                  <a:srgbClr val="AA0D91"/>
                </a:solidFill>
                <a:latin typeface="Courier New"/>
                <a:ea typeface="ヒラギノ角ゴ Pro W3"/>
                <a:cs typeface="Times New Roman"/>
              </a:rPr>
              <a:t>for</a:t>
            </a:r>
            <a:r>
              <a:rPr lang="en-US" sz="2400" dirty="0">
                <a:solidFill>
                  <a:srgbClr val="000000"/>
                </a:solidFill>
                <a:latin typeface="Courier New"/>
                <a:ea typeface="ヒラギノ角ゴ Pro W3"/>
                <a:cs typeface="Times New Roman"/>
              </a:rPr>
              <a:t> (</a:t>
            </a:r>
            <a:r>
              <a:rPr lang="en-US" sz="2400" dirty="0" err="1">
                <a:solidFill>
                  <a:srgbClr val="AA0D91"/>
                </a:solidFill>
                <a:latin typeface="Courier New"/>
                <a:ea typeface="ヒラギノ角ゴ Pro W3"/>
                <a:cs typeface="Times New Roman"/>
              </a:rPr>
              <a:t>int</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&lt; </a:t>
            </a:r>
            <a:r>
              <a:rPr lang="en-US" sz="2400" dirty="0" err="1">
                <a:solidFill>
                  <a:srgbClr val="000000"/>
                </a:solidFill>
                <a:latin typeface="Courier New"/>
                <a:ea typeface="ヒラギノ角ゴ Pro W3"/>
                <a:cs typeface="Times New Roman"/>
              </a:rPr>
              <a:t>bufferSize</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Level detection- estimate level using peak detector</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fabs</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inputBuffer.getSampleData</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&lt;</a:t>
            </a:r>
            <a:r>
              <a:rPr lang="en-US" sz="2400" dirty="0">
                <a:solidFill>
                  <a:srgbClr val="1C00CF"/>
                </a:solidFill>
                <a:latin typeface="Courier New"/>
                <a:ea typeface="ヒラギノ角ゴ Pro W3"/>
                <a:cs typeface="Times New Roman"/>
              </a:rPr>
              <a:t>0.000001</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120</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20</a:t>
            </a:r>
            <a:r>
              <a:rPr lang="en-US" sz="2400" dirty="0">
                <a:solidFill>
                  <a:srgbClr val="000000"/>
                </a:solidFill>
                <a:latin typeface="Courier New"/>
                <a:ea typeface="ヒラギノ角ゴ Pro W3"/>
                <a:cs typeface="Times New Roman"/>
              </a:rPr>
              <a:t>*log10(</a:t>
            </a:r>
            <a:r>
              <a:rPr lang="en-US" sz="2400" dirty="0" err="1">
                <a:solidFill>
                  <a:srgbClr val="000000"/>
                </a:solidFill>
                <a:latin typeface="Courier New"/>
                <a:ea typeface="ヒラギノ角ゴ Pro W3"/>
                <a:cs typeface="Times New Roman"/>
              </a:rPr>
              <a:t>fabs</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inputBuffer.getSampleData</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Gain computer- static apply input/output curve</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]&gt;=threshold)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]=threshold+(</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threshold)/ratio;</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Ballistics- smoothing of the gain</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(xl[</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]&gt;</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alphaAttack</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a:t>
            </a:r>
            <a:r>
              <a:rPr lang="en-US" sz="2400" dirty="0">
                <a:solidFill>
                  <a:srgbClr val="000000"/>
                </a:solidFill>
                <a:latin typeface="Courier New"/>
                <a:ea typeface="ヒラギノ角ゴ Pro W3"/>
                <a:cs typeface="Times New Roman"/>
              </a:rPr>
              <a:t>-alphaAttack)*xl[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alphaRelease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alphaRelease</a:t>
            </a:r>
            <a:r>
              <a:rPr lang="en-US" sz="2400" dirty="0">
                <a:solidFill>
                  <a:srgbClr val="000000"/>
                </a:solidFill>
                <a:latin typeface="Courier New"/>
                <a:ea typeface="ヒラギノ角ゴ Pro W3"/>
                <a:cs typeface="Times New Roman"/>
              </a:rPr>
              <a:t>) * 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find control</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c[</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pow</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10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makeUpGain</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20</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813767" y="988368"/>
            <a:ext cx="11737305" cy="8765232"/>
          </a:xfrm>
        </p:spPr>
        <p:txBody>
          <a:bodyPr>
            <a:normAutofit/>
          </a:bodyPr>
          <a:lstStyle/>
          <a:p>
            <a:pPr>
              <a:spcAft>
                <a:spcPts val="0"/>
              </a:spcAft>
              <a:buNone/>
              <a:tabLst>
                <a:tab pos="335915" algn="l"/>
              </a:tabLst>
            </a:pPr>
            <a:r>
              <a:rPr lang="en-US" sz="3200" dirty="0">
                <a:solidFill>
                  <a:srgbClr val="007400"/>
                </a:solidFill>
                <a:latin typeface="Courier New"/>
                <a:ea typeface="ヒラギノ角ゴ Pro W3"/>
                <a:cs typeface="Times New Roman"/>
              </a:rPr>
              <a:t>// apply control voltage to the audio signal</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AA0D91"/>
                </a:solidFill>
                <a:latin typeface="Courier New"/>
                <a:ea typeface="ヒラギノ角ゴ Pro W3"/>
                <a:cs typeface="Times New Roman"/>
              </a:rPr>
              <a:t>for</a:t>
            </a:r>
            <a:r>
              <a:rPr lang="en-US" sz="3200" dirty="0">
                <a:solidFill>
                  <a:srgbClr val="000000"/>
                </a:solidFill>
                <a:latin typeface="Courier New"/>
                <a:ea typeface="ヒラギノ角ゴ Pro W3"/>
                <a:cs typeface="Times New Roman"/>
              </a:rPr>
              <a:t> (</a:t>
            </a:r>
            <a:r>
              <a:rPr lang="en-US" sz="3200" dirty="0" err="1">
                <a:solidFill>
                  <a:srgbClr val="AA0D91"/>
                </a:solidFill>
                <a:latin typeface="Courier New"/>
                <a:ea typeface="ヒラギノ角ゴ Pro W3"/>
                <a:cs typeface="Times New Roman"/>
              </a:rPr>
              <a:t>int</a:t>
            </a: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a:t>
            </a:r>
            <a:r>
              <a:rPr lang="en-US" sz="3200" dirty="0">
                <a:solidFill>
                  <a:srgbClr val="1C00CF"/>
                </a:solidFill>
                <a:latin typeface="Courier New"/>
                <a:ea typeface="ヒラギノ角ゴ Pro W3"/>
                <a:cs typeface="Times New Roman"/>
              </a:rPr>
              <a:t>0</a:t>
            </a:r>
            <a:r>
              <a:rPr lang="en-US" sz="3200" dirty="0">
                <a:solidFill>
                  <a:srgbClr val="000000"/>
                </a:solidFill>
                <a:latin typeface="Courier New"/>
                <a:ea typeface="ヒラギノ角ゴ Pro W3"/>
                <a:cs typeface="Times New Roman"/>
              </a:rPr>
              <a:t> ;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&lt; </a:t>
            </a:r>
            <a:r>
              <a:rPr lang="en-US" sz="3200" dirty="0" err="1">
                <a:solidFill>
                  <a:srgbClr val="000000"/>
                </a:solidFill>
                <a:latin typeface="Courier New"/>
                <a:ea typeface="ヒラギノ角ゴ Pro W3"/>
                <a:cs typeface="Times New Roman"/>
              </a:rPr>
              <a:t>bufferSize</a:t>
            </a:r>
            <a:r>
              <a:rPr lang="en-US" sz="3200" dirty="0">
                <a:solidFill>
                  <a:srgbClr val="000000"/>
                </a:solidFill>
                <a:latin typeface="Courier New"/>
                <a:ea typeface="ヒラギノ角ゴ Pro W3"/>
                <a:cs typeface="Times New Roman"/>
              </a:rPr>
              <a:t> ;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buffer.getSampleData</a:t>
            </a:r>
            <a:r>
              <a:rPr lang="en-US" sz="3200" dirty="0">
                <a:solidFill>
                  <a:srgbClr val="000000"/>
                </a:solidFill>
                <a:latin typeface="Courier New"/>
                <a:ea typeface="ヒラギノ角ゴ Pro W3"/>
                <a:cs typeface="Times New Roman"/>
              </a:rPr>
              <a:t>(</a:t>
            </a:r>
            <a:r>
              <a:rPr lang="en-US" sz="3200" dirty="0">
                <a:solidFill>
                  <a:srgbClr val="1C00CF"/>
                </a:solidFill>
                <a:latin typeface="Courier New"/>
                <a:ea typeface="ヒラギノ角ゴ Pro W3"/>
                <a:cs typeface="Times New Roman"/>
              </a:rPr>
              <a:t>0</a:t>
            </a:r>
            <a:r>
              <a:rPr lang="en-US" sz="3200" dirty="0">
                <a:solidFill>
                  <a:srgbClr val="000000"/>
                </a:solidFill>
                <a:latin typeface="Courier New"/>
                <a:ea typeface="ヒラギノ角ゴ Pro W3"/>
                <a:cs typeface="Times New Roman"/>
              </a:rPr>
              <a:t>)[</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c[</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buffer.getSampleData</a:t>
            </a:r>
            <a:r>
              <a:rPr lang="en-US" sz="3200" dirty="0">
                <a:solidFill>
                  <a:srgbClr val="000000"/>
                </a:solidFill>
                <a:latin typeface="Courier New"/>
                <a:ea typeface="ヒラギノ角ゴ Pro W3"/>
                <a:cs typeface="Times New Roman"/>
              </a:rPr>
              <a:t>(</a:t>
            </a:r>
            <a:r>
              <a:rPr lang="en-US" sz="3200" dirty="0">
                <a:solidFill>
                  <a:srgbClr val="1C00CF"/>
                </a:solidFill>
                <a:latin typeface="Courier New"/>
                <a:ea typeface="ヒラギノ角ゴ Pro W3"/>
                <a:cs typeface="Times New Roman"/>
              </a:rPr>
              <a:t>1</a:t>
            </a:r>
            <a:r>
              <a:rPr lang="en-US" sz="3200" dirty="0">
                <a:solidFill>
                  <a:srgbClr val="000000"/>
                </a:solidFill>
                <a:latin typeface="Courier New"/>
                <a:ea typeface="ヒラギノ角ゴ Pro W3"/>
                <a:cs typeface="Times New Roman"/>
              </a:rPr>
              <a:t>)[</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c[</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33866" y="0"/>
            <a:ext cx="13038667" cy="1060376"/>
          </a:xfrm>
        </p:spPr>
        <p:txBody>
          <a:bodyPr/>
          <a:lstStyle/>
          <a:p>
            <a:r>
              <a:rPr lang="en-US" sz="4800" dirty="0"/>
              <a:t>Introducing the dynamic range compressor</a:t>
            </a:r>
          </a:p>
        </p:txBody>
      </p:sp>
      <p:sp>
        <p:nvSpPr>
          <p:cNvPr id="27651" name="Text Placeholder 2"/>
          <p:cNvSpPr>
            <a:spLocks noGrp="1"/>
          </p:cNvSpPr>
          <p:nvPr>
            <p:ph type="body" idx="4294967295"/>
          </p:nvPr>
        </p:nvSpPr>
        <p:spPr>
          <a:xfrm>
            <a:off x="0" y="1083733"/>
            <a:ext cx="13004800" cy="8669867"/>
          </a:xfrm>
        </p:spPr>
        <p:txBody>
          <a:bodyPr/>
          <a:lstStyle/>
          <a:p>
            <a:pPr>
              <a:spcAft>
                <a:spcPts val="600"/>
              </a:spcAft>
            </a:pPr>
            <a:r>
              <a:rPr lang="en-US" sz="4000" dirty="0"/>
              <a:t>map dynamic range of audio signal to smaller range </a:t>
            </a:r>
          </a:p>
          <a:p>
            <a:pPr lvl="1">
              <a:spcAft>
                <a:spcPts val="600"/>
              </a:spcAft>
            </a:pPr>
            <a:r>
              <a:rPr lang="en-US" sz="3200" dirty="0"/>
              <a:t>Reduce signal level of higher peaks while leaving quieter parts untreated</a:t>
            </a:r>
          </a:p>
          <a:p>
            <a:pPr lvl="1">
              <a:spcAft>
                <a:spcPts val="600"/>
              </a:spcAft>
            </a:pPr>
            <a:r>
              <a:rPr lang="en-US" sz="3200" dirty="0"/>
              <a:t>Then (optionally) boosting whole signal to make it as loud as, or louder than, original uncompressed signal</a:t>
            </a:r>
          </a:p>
          <a:p>
            <a:pPr>
              <a:spcAft>
                <a:spcPts val="600"/>
              </a:spcAft>
            </a:pPr>
            <a:r>
              <a:rPr lang="en-GB" sz="4000" dirty="0"/>
              <a:t>Unlike gain, delay, EQ, panning... </a:t>
            </a:r>
          </a:p>
          <a:p>
            <a:pPr lvl="1">
              <a:spcAft>
                <a:spcPts val="600"/>
              </a:spcAft>
            </a:pPr>
            <a:r>
              <a:rPr lang="en-GB" sz="3200" dirty="0"/>
              <a:t>Poorly defined</a:t>
            </a:r>
          </a:p>
          <a:p>
            <a:pPr lvl="2">
              <a:spcAft>
                <a:spcPts val="600"/>
              </a:spcAft>
            </a:pPr>
            <a:r>
              <a:rPr lang="en-GB" sz="2400" dirty="0"/>
              <a:t>Not always agreed what compression parameters do</a:t>
            </a:r>
          </a:p>
          <a:p>
            <a:pPr lvl="1">
              <a:spcAft>
                <a:spcPts val="600"/>
              </a:spcAft>
            </a:pPr>
            <a:r>
              <a:rPr lang="en-GB" sz="3200" dirty="0"/>
              <a:t>An </a:t>
            </a:r>
            <a:r>
              <a:rPr lang="en-GB" sz="3200" i="1" dirty="0"/>
              <a:t>adaptive</a:t>
            </a:r>
            <a:r>
              <a:rPr lang="en-GB" sz="3200" dirty="0"/>
              <a:t> audio effect</a:t>
            </a:r>
          </a:p>
          <a:p>
            <a:pPr lvl="2">
              <a:spcAft>
                <a:spcPts val="600"/>
              </a:spcAft>
            </a:pPr>
            <a:r>
              <a:rPr lang="en-GB" sz="3200" dirty="0"/>
              <a:t>Action of the compressor depends on the input signal</a:t>
            </a:r>
          </a:p>
          <a:p>
            <a:pPr lvl="1">
              <a:spcAft>
                <a:spcPts val="600"/>
              </a:spcAft>
            </a:pPr>
            <a:r>
              <a:rPr lang="en-GB" sz="3200" dirty="0"/>
              <a:t>Nonlinear</a:t>
            </a:r>
          </a:p>
          <a:p>
            <a:pPr lvl="2">
              <a:spcAft>
                <a:spcPts val="600"/>
              </a:spcAft>
            </a:pPr>
            <a:r>
              <a:rPr lang="en-GB" sz="3600" dirty="0"/>
              <a:t>Often noninvertible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r>
              <a:rPr lang="en-US"/>
              <a:t>Operation</a:t>
            </a:r>
          </a:p>
        </p:txBody>
      </p:sp>
      <p:sp>
        <p:nvSpPr>
          <p:cNvPr id="10243" name="Rectangle 2"/>
          <p:cNvSpPr>
            <a:spLocks noGrp="1" noChangeArrowheads="1"/>
          </p:cNvSpPr>
          <p:nvPr>
            <p:ph type="body" idx="1"/>
          </p:nvPr>
        </p:nvSpPr>
        <p:spPr>
          <a:xfrm>
            <a:off x="0" y="1060376"/>
            <a:ext cx="13004800" cy="8693224"/>
          </a:xfrm>
        </p:spPr>
        <p:txBody>
          <a:bodyPr anchor="t"/>
          <a:lstStyle/>
          <a:p>
            <a:pPr marL="634872" eaLnBrk="1" hangingPunct="1"/>
            <a:r>
              <a:rPr lang="en-US" dirty="0"/>
              <a:t>Compressor = amplifier with </a:t>
            </a:r>
            <a:r>
              <a:rPr lang="en-US" dirty="0">
                <a:solidFill>
                  <a:srgbClr val="0000FF"/>
                </a:solidFill>
              </a:rPr>
              <a:t>variable gain control</a:t>
            </a:r>
          </a:p>
          <a:p>
            <a:pPr marL="1142766" lvl="1" eaLnBrk="1" hangingPunct="1"/>
            <a:r>
              <a:rPr lang="en-US" dirty="0"/>
              <a:t>Gain always ≤ 1</a:t>
            </a:r>
          </a:p>
          <a:p>
            <a:pPr marL="634872" eaLnBrk="1" hangingPunct="1"/>
            <a:r>
              <a:rPr lang="en-US" dirty="0"/>
              <a:t>Crucially: </a:t>
            </a:r>
            <a:r>
              <a:rPr lang="en-US" dirty="0">
                <a:solidFill>
                  <a:srgbClr val="0000FF"/>
                </a:solidFill>
              </a:rPr>
              <a:t>gain controlled by level of input</a:t>
            </a:r>
          </a:p>
          <a:p>
            <a:pPr marL="1142766" lvl="1" eaLnBrk="1" hangingPunct="1"/>
            <a:r>
              <a:rPr lang="en-US" dirty="0">
                <a:ea typeface="Apple Symbols" charset="0"/>
                <a:cs typeface="Apple Symbols" charset="0"/>
              </a:rPr>
              <a:t>High signal level </a:t>
            </a:r>
            <a:r>
              <a:rPr lang="en-US" dirty="0">
                <a:ea typeface="Apple Symbols" charset="0"/>
                <a:cs typeface="Apple Symbols" charset="0"/>
                <a:sym typeface="Wingdings" pitchFamily="2" charset="2"/>
              </a:rPr>
              <a:t></a:t>
            </a:r>
            <a:r>
              <a:rPr lang="en-US" dirty="0">
                <a:ea typeface="Apple Symbols" charset="0"/>
                <a:cs typeface="Apple Symbols" charset="0"/>
              </a:rPr>
              <a:t> gain ≪ 1</a:t>
            </a:r>
            <a:endParaRPr lang="en-US" dirty="0"/>
          </a:p>
          <a:p>
            <a:pPr marL="1142766" lvl="1" eaLnBrk="1" hangingPunct="1"/>
            <a:r>
              <a:rPr lang="en-US" dirty="0"/>
              <a:t>Low signal level  </a:t>
            </a:r>
            <a:r>
              <a:rPr lang="en-US" dirty="0">
                <a:sym typeface="Wingdings" pitchFamily="2" charset="2"/>
              </a:rPr>
              <a:t></a:t>
            </a:r>
            <a:r>
              <a:rPr lang="en-US" dirty="0"/>
              <a:t> gain ≈ 1</a:t>
            </a:r>
          </a:p>
          <a:p>
            <a:pPr marL="634872" eaLnBrk="1" hangingPunct="1"/>
            <a:r>
              <a:rPr lang="en-US" dirty="0"/>
              <a:t>Two ways to calculate signal level</a:t>
            </a:r>
          </a:p>
          <a:p>
            <a:pPr marL="1142766" lvl="1" eaLnBrk="1" hangingPunct="1"/>
            <a:r>
              <a:rPr lang="en-US" dirty="0"/>
              <a:t>Before or after compression is applied</a:t>
            </a:r>
          </a:p>
          <a:p>
            <a:pPr marL="1523687" lvl="2" eaLnBrk="1" hangingPunct="1"/>
            <a:r>
              <a:rPr lang="en-US" dirty="0"/>
              <a:t>     “</a:t>
            </a:r>
            <a:r>
              <a:rPr lang="en-US" dirty="0" err="1">
                <a:solidFill>
                  <a:srgbClr val="0000FF"/>
                </a:solidFill>
              </a:rPr>
              <a:t>Feedforward</a:t>
            </a:r>
            <a:r>
              <a:rPr lang="en-US" dirty="0"/>
              <a:t>”            and          “</a:t>
            </a:r>
            <a:r>
              <a:rPr lang="en-US" dirty="0">
                <a:solidFill>
                  <a:srgbClr val="0000FF"/>
                </a:solidFill>
              </a:rPr>
              <a:t>feedback</a:t>
            </a:r>
            <a:r>
              <a:rPr lang="en-US" dirty="0"/>
              <a:t>” strategies</a:t>
            </a:r>
          </a:p>
        </p:txBody>
      </p:sp>
      <p:sp>
        <p:nvSpPr>
          <p:cNvPr id="9" name="Oval 8"/>
          <p:cNvSpPr/>
          <p:nvPr/>
        </p:nvSpPr>
        <p:spPr bwMode="auto">
          <a:xfrm>
            <a:off x="7815983" y="6859320"/>
            <a:ext cx="705644" cy="70564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5400"/>
          </a:p>
        </p:txBody>
      </p:sp>
      <p:sp>
        <p:nvSpPr>
          <p:cNvPr id="10" name="TextBox 6"/>
          <p:cNvSpPr txBox="1">
            <a:spLocks noChangeArrowheads="1"/>
          </p:cNvSpPr>
          <p:nvPr/>
        </p:nvSpPr>
        <p:spPr bwMode="auto">
          <a:xfrm>
            <a:off x="7915377" y="6814870"/>
            <a:ext cx="423514" cy="646331"/>
          </a:xfrm>
          <a:prstGeom prst="rect">
            <a:avLst/>
          </a:prstGeom>
          <a:noFill/>
          <a:ln w="19050">
            <a:noFill/>
            <a:miter lim="800000"/>
            <a:headEnd/>
            <a:tailEnd/>
          </a:ln>
        </p:spPr>
        <p:txBody>
          <a:bodyPr wrap="none">
            <a:spAutoFit/>
          </a:bodyPr>
          <a:lstStyle/>
          <a:p>
            <a:r>
              <a:rPr lang="en-GB" sz="3600" dirty="0">
                <a:latin typeface="Calibri" pitchFamily="34" charset="0"/>
              </a:rPr>
              <a:t>X</a:t>
            </a:r>
            <a:endParaRPr lang="en-US" sz="3600" dirty="0">
              <a:latin typeface="Calibri" pitchFamily="34" charset="0"/>
            </a:endParaRPr>
          </a:p>
        </p:txBody>
      </p:sp>
      <p:cxnSp>
        <p:nvCxnSpPr>
          <p:cNvPr id="11" name="Straight Arrow Connector 10"/>
          <p:cNvCxnSpPr>
            <a:stCxn id="15" idx="0"/>
          </p:cNvCxnSpPr>
          <p:nvPr/>
        </p:nvCxnSpPr>
        <p:spPr>
          <a:xfrm flipV="1">
            <a:off x="10741758" y="7253064"/>
            <a:ext cx="0" cy="867525"/>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4" idx="3"/>
            <a:endCxn id="15" idx="1"/>
          </p:cNvCxnSpPr>
          <p:nvPr/>
        </p:nvCxnSpPr>
        <p:spPr>
          <a:xfrm>
            <a:off x="8761113" y="8536088"/>
            <a:ext cx="1341687" cy="0"/>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4"/>
            <a:endCxn id="14" idx="0"/>
          </p:cNvCxnSpPr>
          <p:nvPr/>
        </p:nvCxnSpPr>
        <p:spPr>
          <a:xfrm>
            <a:off x="8168805" y="7564964"/>
            <a:ext cx="0" cy="555625"/>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7654528" y="8120589"/>
            <a:ext cx="110658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Gain</a:t>
            </a:r>
          </a:p>
          <a:p>
            <a:r>
              <a:rPr lang="en-GB" sz="2400">
                <a:latin typeface="Calibri" pitchFamily="34" charset="0"/>
              </a:rPr>
              <a:t>Control</a:t>
            </a:r>
            <a:endParaRPr lang="en-US" sz="2400">
              <a:latin typeface="Calibri" pitchFamily="34" charset="0"/>
            </a:endParaRPr>
          </a:p>
        </p:txBody>
      </p:sp>
      <p:sp>
        <p:nvSpPr>
          <p:cNvPr id="15" name="TextBox 13"/>
          <p:cNvSpPr txBox="1">
            <a:spLocks noChangeArrowheads="1"/>
          </p:cNvSpPr>
          <p:nvPr/>
        </p:nvSpPr>
        <p:spPr bwMode="auto">
          <a:xfrm>
            <a:off x="10102800" y="8120589"/>
            <a:ext cx="127791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Level</a:t>
            </a:r>
          </a:p>
          <a:p>
            <a:r>
              <a:rPr lang="en-GB" sz="2400">
                <a:latin typeface="Calibri" pitchFamily="34" charset="0"/>
              </a:rPr>
              <a:t>Detector</a:t>
            </a:r>
            <a:endParaRPr lang="en-US" sz="2400">
              <a:latin typeface="Calibri" pitchFamily="34" charset="0"/>
            </a:endParaRPr>
          </a:p>
        </p:txBody>
      </p:sp>
      <p:cxnSp>
        <p:nvCxnSpPr>
          <p:cNvPr id="16" name="Straight Arrow Connector 15"/>
          <p:cNvCxnSpPr>
            <a:stCxn id="9" idx="6"/>
          </p:cNvCxnSpPr>
          <p:nvPr/>
        </p:nvCxnSpPr>
        <p:spPr>
          <a:xfrm>
            <a:off x="8521627" y="7212142"/>
            <a:ext cx="383172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935318" y="7212142"/>
            <a:ext cx="88066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3709914" y="6859320"/>
            <a:ext cx="705644" cy="70564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5400"/>
          </a:p>
        </p:txBody>
      </p:sp>
      <p:sp>
        <p:nvSpPr>
          <p:cNvPr id="19" name="TextBox 6"/>
          <p:cNvSpPr txBox="1">
            <a:spLocks noChangeArrowheads="1"/>
          </p:cNvSpPr>
          <p:nvPr/>
        </p:nvSpPr>
        <p:spPr bwMode="auto">
          <a:xfrm>
            <a:off x="3806529" y="6814870"/>
            <a:ext cx="423514" cy="646331"/>
          </a:xfrm>
          <a:prstGeom prst="rect">
            <a:avLst/>
          </a:prstGeom>
          <a:noFill/>
          <a:ln w="19050">
            <a:noFill/>
            <a:miter lim="800000"/>
            <a:headEnd/>
            <a:tailEnd/>
          </a:ln>
        </p:spPr>
        <p:txBody>
          <a:bodyPr wrap="none">
            <a:spAutoFit/>
          </a:bodyPr>
          <a:lstStyle/>
          <a:p>
            <a:r>
              <a:rPr lang="en-GB" sz="3600">
                <a:latin typeface="Calibri" pitchFamily="34" charset="0"/>
              </a:rPr>
              <a:t>X</a:t>
            </a:r>
            <a:endParaRPr lang="en-US" sz="3600">
              <a:latin typeface="Calibri" pitchFamily="34" charset="0"/>
            </a:endParaRPr>
          </a:p>
        </p:txBody>
      </p:sp>
      <p:cxnSp>
        <p:nvCxnSpPr>
          <p:cNvPr id="20" name="Straight Arrow Connector 19"/>
          <p:cNvCxnSpPr>
            <a:stCxn id="24" idx="0"/>
            <a:endCxn id="18" idx="4"/>
          </p:cNvCxnSpPr>
          <p:nvPr/>
        </p:nvCxnSpPr>
        <p:spPr>
          <a:xfrm flipV="1">
            <a:off x="4031357" y="7564964"/>
            <a:ext cx="0" cy="555625"/>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3" idx="3"/>
            <a:endCxn id="24" idx="1"/>
          </p:cNvCxnSpPr>
          <p:nvPr/>
        </p:nvCxnSpPr>
        <p:spPr>
          <a:xfrm>
            <a:off x="2334044" y="8536088"/>
            <a:ext cx="1144020" cy="0"/>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768005" y="7209363"/>
            <a:ext cx="2777" cy="922338"/>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3" name="TextBox 12"/>
          <p:cNvSpPr txBox="1">
            <a:spLocks noChangeArrowheads="1"/>
          </p:cNvSpPr>
          <p:nvPr/>
        </p:nvSpPr>
        <p:spPr bwMode="auto">
          <a:xfrm>
            <a:off x="1056129" y="8120589"/>
            <a:ext cx="127791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Level</a:t>
            </a:r>
          </a:p>
          <a:p>
            <a:r>
              <a:rPr lang="en-GB" sz="2400">
                <a:latin typeface="Calibri" pitchFamily="34" charset="0"/>
              </a:rPr>
              <a:t>Detector</a:t>
            </a:r>
            <a:endParaRPr lang="en-US" sz="2400">
              <a:latin typeface="Calibri" pitchFamily="34" charset="0"/>
            </a:endParaRPr>
          </a:p>
        </p:txBody>
      </p:sp>
      <p:sp>
        <p:nvSpPr>
          <p:cNvPr id="24" name="TextBox 13"/>
          <p:cNvSpPr txBox="1">
            <a:spLocks noChangeArrowheads="1"/>
          </p:cNvSpPr>
          <p:nvPr/>
        </p:nvSpPr>
        <p:spPr bwMode="auto">
          <a:xfrm>
            <a:off x="3478064" y="8120589"/>
            <a:ext cx="1106585" cy="830997"/>
          </a:xfrm>
          <a:prstGeom prst="rect">
            <a:avLst/>
          </a:prstGeom>
          <a:noFill/>
          <a:ln w="15875">
            <a:solidFill>
              <a:schemeClr val="tx1"/>
            </a:solidFill>
            <a:miter lim="800000"/>
            <a:headEnd/>
            <a:tailEnd/>
          </a:ln>
        </p:spPr>
        <p:txBody>
          <a:bodyPr wrap="none">
            <a:spAutoFit/>
          </a:bodyPr>
          <a:lstStyle/>
          <a:p>
            <a:r>
              <a:rPr lang="en-GB" sz="2400" dirty="0">
                <a:latin typeface="Calibri" pitchFamily="34" charset="0"/>
              </a:rPr>
              <a:t>Gain</a:t>
            </a:r>
          </a:p>
          <a:p>
            <a:r>
              <a:rPr lang="en-GB" sz="2400" dirty="0">
                <a:latin typeface="Calibri" pitchFamily="34" charset="0"/>
              </a:rPr>
              <a:t>Control</a:t>
            </a:r>
            <a:endParaRPr lang="en-US" sz="2400" dirty="0">
              <a:latin typeface="Calibri" pitchFamily="34" charset="0"/>
            </a:endParaRPr>
          </a:p>
        </p:txBody>
      </p:sp>
      <p:sp>
        <p:nvSpPr>
          <p:cNvPr id="25" name="TextBox 14"/>
          <p:cNvSpPr txBox="1">
            <a:spLocks noChangeArrowheads="1"/>
          </p:cNvSpPr>
          <p:nvPr/>
        </p:nvSpPr>
        <p:spPr bwMode="auto">
          <a:xfrm>
            <a:off x="4932961"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y</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cxnSp>
        <p:nvCxnSpPr>
          <p:cNvPr id="26" name="Straight Arrow Connector 25"/>
          <p:cNvCxnSpPr>
            <a:stCxn id="18" idx="6"/>
          </p:cNvCxnSpPr>
          <p:nvPr/>
        </p:nvCxnSpPr>
        <p:spPr>
          <a:xfrm>
            <a:off x="4415558" y="7212142"/>
            <a:ext cx="1636317"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32"/>
          <p:cNvSpPr txBox="1">
            <a:spLocks noChangeArrowheads="1"/>
          </p:cNvSpPr>
          <p:nvPr/>
        </p:nvSpPr>
        <p:spPr bwMode="auto">
          <a:xfrm>
            <a:off x="493955"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x</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cxnSp>
        <p:nvCxnSpPr>
          <p:cNvPr id="28" name="Straight Arrow Connector 27"/>
          <p:cNvCxnSpPr>
            <a:endCxn id="18" idx="2"/>
          </p:cNvCxnSpPr>
          <p:nvPr/>
        </p:nvCxnSpPr>
        <p:spPr>
          <a:xfrm>
            <a:off x="381720" y="7212142"/>
            <a:ext cx="3328194"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14"/>
          <p:cNvSpPr txBox="1">
            <a:spLocks noChangeArrowheads="1"/>
          </p:cNvSpPr>
          <p:nvPr/>
        </p:nvSpPr>
        <p:spPr bwMode="auto">
          <a:xfrm>
            <a:off x="11331159"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y</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0" name="TextBox 32"/>
          <p:cNvSpPr txBox="1">
            <a:spLocks noChangeArrowheads="1"/>
          </p:cNvSpPr>
          <p:nvPr/>
        </p:nvSpPr>
        <p:spPr bwMode="auto">
          <a:xfrm>
            <a:off x="6996411"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x</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p:txBody>
          <a:bodyPr/>
          <a:lstStyle/>
          <a:p>
            <a:pPr eaLnBrk="1" hangingPunct="1"/>
            <a:r>
              <a:rPr lang="en-US"/>
              <a:t>Input-output characteristics</a:t>
            </a:r>
          </a:p>
        </p:txBody>
      </p:sp>
      <p:sp>
        <p:nvSpPr>
          <p:cNvPr id="11268" name="Rectangle 2"/>
          <p:cNvSpPr>
            <a:spLocks noGrp="1" noChangeArrowheads="1"/>
          </p:cNvSpPr>
          <p:nvPr>
            <p:ph type="body" idx="1"/>
          </p:nvPr>
        </p:nvSpPr>
        <p:spPr>
          <a:xfrm>
            <a:off x="406400" y="7037389"/>
            <a:ext cx="8864600" cy="2590800"/>
          </a:xfrm>
        </p:spPr>
        <p:txBody>
          <a:bodyPr anchor="t"/>
          <a:lstStyle/>
          <a:p>
            <a:pPr marL="634872" eaLnBrk="1" hangingPunct="1"/>
            <a:r>
              <a:rPr lang="en-US" sz="3600" dirty="0"/>
              <a:t>Output level as a function of input level</a:t>
            </a:r>
          </a:p>
          <a:p>
            <a:pPr marL="1142766" lvl="1" eaLnBrk="1" hangingPunct="1"/>
            <a:r>
              <a:rPr lang="en-US" sz="2800" dirty="0">
                <a:solidFill>
                  <a:srgbClr val="0000FF"/>
                </a:solidFill>
              </a:rPr>
              <a:t>Decibel scale</a:t>
            </a:r>
            <a:r>
              <a:rPr lang="en-US" sz="2800" dirty="0"/>
              <a:t> (very important)</a:t>
            </a:r>
          </a:p>
          <a:p>
            <a:pPr marL="1142766" lvl="1" eaLnBrk="1" hangingPunct="1"/>
            <a:r>
              <a:rPr lang="en-US" sz="2800" dirty="0"/>
              <a:t>45° line slope = gain of 1</a:t>
            </a:r>
          </a:p>
          <a:p>
            <a:pPr marL="1142766" lvl="1" eaLnBrk="1" hangingPunct="1"/>
            <a:r>
              <a:rPr lang="en-US" sz="2800" dirty="0"/>
              <a:t>More generally, gain = (output)/(input)</a:t>
            </a:r>
          </a:p>
          <a:p>
            <a:pPr marL="1142766" lvl="1" eaLnBrk="1" hangingPunct="1"/>
            <a:r>
              <a:rPr lang="en-US" sz="2800" dirty="0"/>
              <a:t>Line height = maximum output level</a:t>
            </a:r>
          </a:p>
        </p:txBody>
      </p:sp>
      <p:sp>
        <p:nvSpPr>
          <p:cNvPr id="6" name="Rectangle 18"/>
          <p:cNvSpPr>
            <a:spLocks noChangeArrowheads="1"/>
          </p:cNvSpPr>
          <p:nvPr/>
        </p:nvSpPr>
        <p:spPr bwMode="auto">
          <a:xfrm>
            <a:off x="8734648" y="4588767"/>
            <a:ext cx="4270152" cy="1394663"/>
          </a:xfrm>
          <a:prstGeom prst="rect">
            <a:avLst/>
          </a:prstGeom>
          <a:noFill/>
          <a:ln w="9525">
            <a:noFill/>
            <a:miter lim="800000"/>
            <a:headEnd/>
            <a:tailEnd/>
          </a:ln>
        </p:spPr>
        <p:txBody>
          <a:bodyPr wrap="square" lIns="91420" tIns="45710" rIns="91420" bIns="45710" anchor="ctr">
            <a:spAutoFit/>
          </a:bodyPr>
          <a:lstStyle/>
          <a:p>
            <a:pPr algn="l" defTabSz="914213" fontAlgn="auto">
              <a:spcBef>
                <a:spcPts val="0"/>
              </a:spcBef>
              <a:spcAft>
                <a:spcPts val="0"/>
              </a:spcAft>
            </a:pPr>
            <a:r>
              <a:rPr lang="en-US" sz="2800" kern="0" dirty="0">
                <a:solidFill>
                  <a:srgbClr val="FF0000"/>
                </a:solidFill>
              </a:rPr>
              <a:t>Above threshold, change in input produce smaller change in output. </a:t>
            </a:r>
          </a:p>
        </p:txBody>
      </p:sp>
      <p:grpSp>
        <p:nvGrpSpPr>
          <p:cNvPr id="7" name="Group 6"/>
          <p:cNvGrpSpPr>
            <a:grpSpLocks noChangeAspect="1"/>
          </p:cNvGrpSpPr>
          <p:nvPr/>
        </p:nvGrpSpPr>
        <p:grpSpPr>
          <a:xfrm>
            <a:off x="1509133" y="1420416"/>
            <a:ext cx="7476725" cy="4883647"/>
            <a:chOff x="2467960" y="2713038"/>
            <a:chExt cx="4984481" cy="3255764"/>
          </a:xfrm>
        </p:grpSpPr>
        <p:cxnSp>
          <p:nvCxnSpPr>
            <p:cNvPr id="8" name="Straight Arrow Connector 7"/>
            <p:cNvCxnSpPr/>
            <p:nvPr/>
          </p:nvCxnSpPr>
          <p:spPr>
            <a:xfrm>
              <a:off x="3348038" y="5518150"/>
              <a:ext cx="27368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348038" y="2781300"/>
              <a:ext cx="0" cy="2736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48038" y="2781300"/>
              <a:ext cx="2736850" cy="273685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72000" y="4294188"/>
              <a:ext cx="1549400"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572000" y="3573463"/>
              <a:ext cx="1512888" cy="7207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72000" y="3860800"/>
              <a:ext cx="1512888" cy="43338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53"/>
            <p:cNvSpPr txBox="1">
              <a:spLocks noChangeArrowheads="1"/>
            </p:cNvSpPr>
            <p:nvPr/>
          </p:nvSpPr>
          <p:spPr bwMode="auto">
            <a:xfrm>
              <a:off x="6128618" y="2713038"/>
              <a:ext cx="1323823" cy="2113399"/>
            </a:xfrm>
            <a:prstGeom prst="rect">
              <a:avLst/>
            </a:prstGeom>
            <a:noFill/>
            <a:ln w="9525">
              <a:noFill/>
              <a:miter lim="800000"/>
              <a:headEnd/>
              <a:tailEnd/>
            </a:ln>
          </p:spPr>
          <p:txBody>
            <a:bodyPr wrap="none">
              <a:spAutoFit/>
            </a:bodyPr>
            <a:lstStyle/>
            <a:p>
              <a:r>
                <a:rPr lang="en-GB" sz="2000">
                  <a:latin typeface="Calibri" pitchFamily="34" charset="0"/>
                </a:rPr>
                <a:t>No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2:1 compression</a:t>
              </a:r>
            </a:p>
            <a:p>
              <a:endParaRPr lang="en-GB" sz="2000">
                <a:latin typeface="Calibri" pitchFamily="34" charset="0"/>
              </a:endParaRPr>
            </a:p>
            <a:p>
              <a:r>
                <a:rPr lang="en-GB" sz="2000">
                  <a:latin typeface="Calibri" pitchFamily="34" charset="0"/>
                </a:rPr>
                <a:t>3:1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∞:1 compression</a:t>
              </a:r>
            </a:p>
            <a:p>
              <a:r>
                <a:rPr lang="en-GB" sz="2000">
                  <a:latin typeface="Calibri" pitchFamily="34" charset="0"/>
                </a:rPr>
                <a:t>(limiting)</a:t>
              </a:r>
              <a:endParaRPr lang="en-US" sz="2000">
                <a:latin typeface="Calibri" pitchFamily="34" charset="0"/>
              </a:endParaRPr>
            </a:p>
          </p:txBody>
        </p:sp>
        <p:sp>
          <p:nvSpPr>
            <p:cNvPr id="15" name="TextBox 54"/>
            <p:cNvSpPr txBox="1">
              <a:spLocks noChangeArrowheads="1"/>
            </p:cNvSpPr>
            <p:nvPr/>
          </p:nvSpPr>
          <p:spPr bwMode="auto">
            <a:xfrm>
              <a:off x="5029934" y="5661025"/>
              <a:ext cx="1390765" cy="307777"/>
            </a:xfrm>
            <a:prstGeom prst="rect">
              <a:avLst/>
            </a:prstGeom>
            <a:noFill/>
            <a:ln w="9525">
              <a:noFill/>
              <a:miter lim="800000"/>
              <a:headEnd/>
              <a:tailEnd/>
            </a:ln>
          </p:spPr>
          <p:txBody>
            <a:bodyPr wrap="none">
              <a:spAutoFit/>
            </a:bodyPr>
            <a:lstStyle/>
            <a:p>
              <a:r>
                <a:rPr lang="en-GB" sz="2400">
                  <a:latin typeface="Calibri" pitchFamily="34" charset="0"/>
                </a:rPr>
                <a:t>Input level (dB)</a:t>
              </a:r>
              <a:endParaRPr lang="en-US" sz="2400">
                <a:latin typeface="Calibri" pitchFamily="34" charset="0"/>
              </a:endParaRPr>
            </a:p>
          </p:txBody>
        </p:sp>
        <p:sp>
          <p:nvSpPr>
            <p:cNvPr id="16" name="TextBox 55"/>
            <p:cNvSpPr txBox="1">
              <a:spLocks noChangeArrowheads="1"/>
            </p:cNvSpPr>
            <p:nvPr/>
          </p:nvSpPr>
          <p:spPr bwMode="auto">
            <a:xfrm>
              <a:off x="2467960" y="2997200"/>
              <a:ext cx="901315" cy="553998"/>
            </a:xfrm>
            <a:prstGeom prst="rect">
              <a:avLst/>
            </a:prstGeom>
            <a:noFill/>
            <a:ln w="9525">
              <a:noFill/>
              <a:miter lim="800000"/>
              <a:headEnd/>
              <a:tailEnd/>
            </a:ln>
          </p:spPr>
          <p:txBody>
            <a:bodyPr wrap="none">
              <a:spAutoFit/>
            </a:bodyPr>
            <a:lstStyle/>
            <a:p>
              <a:r>
                <a:rPr lang="en-GB" sz="2400" dirty="0">
                  <a:latin typeface="Calibri" pitchFamily="34" charset="0"/>
                </a:rPr>
                <a:t>Output </a:t>
              </a:r>
            </a:p>
            <a:p>
              <a:r>
                <a:rPr lang="en-GB" sz="2400" dirty="0">
                  <a:latin typeface="Calibri" pitchFamily="34" charset="0"/>
                </a:rPr>
                <a:t>level (dB)</a:t>
              </a:r>
              <a:endParaRPr lang="en-US" sz="2400" dirty="0">
                <a:latin typeface="Calibri" pitchFamily="34" charset="0"/>
              </a:endParaRPr>
            </a:p>
          </p:txBody>
        </p:sp>
        <p:cxnSp>
          <p:nvCxnSpPr>
            <p:cNvPr id="17" name="Straight Arrow Connector 16"/>
            <p:cNvCxnSpPr/>
            <p:nvPr/>
          </p:nvCxnSpPr>
          <p:spPr>
            <a:xfrm flipV="1">
              <a:off x="4572000" y="4294188"/>
              <a:ext cx="0" cy="1223962"/>
            </a:xfrm>
            <a:prstGeom prst="straightConnector1">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TextBox 58"/>
            <p:cNvSpPr txBox="1">
              <a:spLocks noChangeArrowheads="1"/>
            </p:cNvSpPr>
            <p:nvPr/>
          </p:nvSpPr>
          <p:spPr bwMode="auto">
            <a:xfrm>
              <a:off x="4048178" y="5518149"/>
              <a:ext cx="953978" cy="307777"/>
            </a:xfrm>
            <a:prstGeom prst="rect">
              <a:avLst/>
            </a:prstGeom>
            <a:noFill/>
            <a:ln w="9525">
              <a:noFill/>
              <a:miter lim="800000"/>
              <a:headEnd/>
              <a:tailEnd/>
            </a:ln>
          </p:spPr>
          <p:txBody>
            <a:bodyPr wrap="none">
              <a:spAutoFit/>
            </a:bodyPr>
            <a:lstStyle/>
            <a:p>
              <a:r>
                <a:rPr lang="en-GB" sz="2400">
                  <a:latin typeface="Calibri" pitchFamily="34" charset="0"/>
                </a:rPr>
                <a:t>Threshold</a:t>
              </a:r>
              <a:endParaRPr lang="en-US" sz="2400">
                <a:latin typeface="Calibri" pitchFamily="34" charset="0"/>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US"/>
              <a:t>Terminology</a:t>
            </a:r>
          </a:p>
        </p:txBody>
      </p:sp>
      <p:sp>
        <p:nvSpPr>
          <p:cNvPr id="16387" name="Rectangle 3"/>
          <p:cNvSpPr>
            <a:spLocks/>
          </p:cNvSpPr>
          <p:nvPr/>
        </p:nvSpPr>
        <p:spPr bwMode="auto">
          <a:xfrm>
            <a:off x="1117601" y="7404100"/>
            <a:ext cx="5524500" cy="1282699"/>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Threshold </a:t>
            </a:r>
            <a:r>
              <a:rPr lang="en-US" sz="3000" dirty="0">
                <a:solidFill>
                  <a:schemeClr val="tx1"/>
                </a:solidFill>
                <a:latin typeface="Arial" pitchFamily="34" charset="0"/>
                <a:cs typeface="Arial" pitchFamily="34" charset="0"/>
                <a:sym typeface="Arial" pitchFamily="34" charset="0"/>
              </a:rPr>
              <a:t>= input level at which </a:t>
            </a:r>
          </a:p>
          <a:p>
            <a:pPr algn="l"/>
            <a:r>
              <a:rPr lang="en-US" sz="3000" dirty="0">
                <a:solidFill>
                  <a:schemeClr val="tx1"/>
                </a:solidFill>
                <a:latin typeface="Arial" pitchFamily="34" charset="0"/>
                <a:cs typeface="Arial" pitchFamily="34" charset="0"/>
                <a:sym typeface="Arial" pitchFamily="34" charset="0"/>
              </a:rPr>
              <a:t>compressor activates</a:t>
            </a:r>
          </a:p>
          <a:p>
            <a:pPr algn="l"/>
            <a:r>
              <a:rPr lang="en-US" sz="2100" dirty="0">
                <a:solidFill>
                  <a:schemeClr val="tx1"/>
                </a:solidFill>
                <a:latin typeface="Arial" pitchFamily="34" charset="0"/>
                <a:cs typeface="Arial" pitchFamily="34" charset="0"/>
                <a:sym typeface="Arial" pitchFamily="34" charset="0"/>
              </a:rPr>
              <a:t>(below this, gain = 1)</a:t>
            </a:r>
          </a:p>
        </p:txBody>
      </p:sp>
      <p:sp>
        <p:nvSpPr>
          <p:cNvPr id="16388" name="Rectangle 4"/>
          <p:cNvSpPr>
            <a:spLocks/>
          </p:cNvSpPr>
          <p:nvPr/>
        </p:nvSpPr>
        <p:spPr bwMode="auto">
          <a:xfrm>
            <a:off x="3622080" y="1204392"/>
            <a:ext cx="5524500" cy="1816100"/>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Knee </a:t>
            </a:r>
            <a:r>
              <a:rPr lang="en-US" sz="3000" dirty="0">
                <a:solidFill>
                  <a:schemeClr val="tx1"/>
                </a:solidFill>
                <a:latin typeface="Arial" pitchFamily="34" charset="0"/>
                <a:cs typeface="Arial" pitchFamily="34" charset="0"/>
                <a:sym typeface="Arial" pitchFamily="34" charset="0"/>
              </a:rPr>
              <a:t>= transition between</a:t>
            </a:r>
          </a:p>
          <a:p>
            <a:pPr algn="l"/>
            <a:r>
              <a:rPr lang="en-US" sz="3000" dirty="0">
                <a:solidFill>
                  <a:schemeClr val="tx1"/>
                </a:solidFill>
                <a:latin typeface="Arial" pitchFamily="34" charset="0"/>
                <a:cs typeface="Arial" pitchFamily="34" charset="0"/>
                <a:sym typeface="Arial" pitchFamily="34" charset="0"/>
              </a:rPr>
              <a:t>compressed and </a:t>
            </a:r>
          </a:p>
          <a:p>
            <a:pPr algn="l"/>
            <a:r>
              <a:rPr lang="en-US" sz="3000" dirty="0">
                <a:solidFill>
                  <a:schemeClr val="tx1"/>
                </a:solidFill>
                <a:latin typeface="Arial" pitchFamily="34" charset="0"/>
                <a:cs typeface="Arial" pitchFamily="34" charset="0"/>
                <a:sym typeface="Arial" pitchFamily="34" charset="0"/>
              </a:rPr>
              <a:t>uncompressed</a:t>
            </a:r>
          </a:p>
          <a:p>
            <a:pPr algn="l"/>
            <a:r>
              <a:rPr lang="en-US" sz="3000" dirty="0">
                <a:solidFill>
                  <a:schemeClr val="tx1"/>
                </a:solidFill>
                <a:latin typeface="Arial" pitchFamily="34" charset="0"/>
                <a:cs typeface="Arial" pitchFamily="34" charset="0"/>
                <a:sym typeface="Arial" pitchFamily="34" charset="0"/>
              </a:rPr>
              <a:t>regions</a:t>
            </a:r>
          </a:p>
        </p:txBody>
      </p:sp>
      <p:sp>
        <p:nvSpPr>
          <p:cNvPr id="16389" name="Rectangle 5"/>
          <p:cNvSpPr>
            <a:spLocks/>
          </p:cNvSpPr>
          <p:nvPr/>
        </p:nvSpPr>
        <p:spPr bwMode="auto">
          <a:xfrm>
            <a:off x="7162800" y="7404100"/>
            <a:ext cx="5524500" cy="1282699"/>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Ratio </a:t>
            </a:r>
            <a:r>
              <a:rPr lang="en-US" sz="3000" dirty="0">
                <a:solidFill>
                  <a:schemeClr val="tx1"/>
                </a:solidFill>
                <a:latin typeface="Arial" pitchFamily="34" charset="0"/>
                <a:cs typeface="Arial" pitchFamily="34" charset="0"/>
                <a:sym typeface="Arial" pitchFamily="34" charset="0"/>
              </a:rPr>
              <a:t>= amount that increasing</a:t>
            </a:r>
          </a:p>
          <a:p>
            <a:pPr algn="l"/>
            <a:r>
              <a:rPr lang="en-US" sz="3000" dirty="0">
                <a:solidFill>
                  <a:schemeClr val="tx1"/>
                </a:solidFill>
                <a:latin typeface="Arial" pitchFamily="34" charset="0"/>
                <a:cs typeface="Arial" pitchFamily="34" charset="0"/>
                <a:sym typeface="Arial" pitchFamily="34" charset="0"/>
              </a:rPr>
              <a:t>input level affects output level</a:t>
            </a:r>
          </a:p>
          <a:p>
            <a:pPr algn="l"/>
            <a:r>
              <a:rPr lang="en-US" sz="2100" dirty="0">
                <a:solidFill>
                  <a:schemeClr val="tx1"/>
                </a:solidFill>
                <a:latin typeface="Arial" pitchFamily="34" charset="0"/>
                <a:cs typeface="Arial" pitchFamily="34" charset="0"/>
                <a:sym typeface="Arial" pitchFamily="34" charset="0"/>
              </a:rPr>
              <a:t>(not the same as gain -- why?)</a:t>
            </a:r>
          </a:p>
        </p:txBody>
      </p:sp>
      <p:sp>
        <p:nvSpPr>
          <p:cNvPr id="16390" name="Oval 6"/>
          <p:cNvSpPr>
            <a:spLocks/>
          </p:cNvSpPr>
          <p:nvPr/>
        </p:nvSpPr>
        <p:spPr bwMode="auto">
          <a:xfrm>
            <a:off x="3838104" y="6244952"/>
            <a:ext cx="1778000" cy="711201"/>
          </a:xfrm>
          <a:prstGeom prst="ellipse">
            <a:avLst/>
          </a:prstGeom>
          <a:noFill/>
          <a:ln w="50800">
            <a:solidFill>
              <a:srgbClr val="FF0000"/>
            </a:solidFill>
            <a:miter lim="800000"/>
            <a:headEnd/>
            <a:tailEnd/>
          </a:ln>
        </p:spPr>
        <p:txBody>
          <a:bodyPr lIns="0" tIns="0" rIns="0" bIns="0"/>
          <a:lstStyle/>
          <a:p>
            <a:endParaRPr lang="en-US"/>
          </a:p>
        </p:txBody>
      </p:sp>
      <p:sp>
        <p:nvSpPr>
          <p:cNvPr id="16391" name="Oval 7"/>
          <p:cNvSpPr>
            <a:spLocks/>
          </p:cNvSpPr>
          <p:nvPr/>
        </p:nvSpPr>
        <p:spPr bwMode="auto">
          <a:xfrm>
            <a:off x="6718424" y="1924472"/>
            <a:ext cx="1440160" cy="3384375"/>
          </a:xfrm>
          <a:prstGeom prst="ellipse">
            <a:avLst/>
          </a:prstGeom>
          <a:noFill/>
          <a:ln w="50800">
            <a:solidFill>
              <a:srgbClr val="FF0000"/>
            </a:solidFill>
            <a:miter lim="800000"/>
            <a:headEnd/>
            <a:tailEnd/>
          </a:ln>
        </p:spPr>
        <p:txBody>
          <a:bodyPr lIns="0" tIns="0" rIns="0" bIns="0"/>
          <a:lstStyle/>
          <a:p>
            <a:endParaRPr lang="en-US"/>
          </a:p>
        </p:txBody>
      </p:sp>
      <p:sp>
        <p:nvSpPr>
          <p:cNvPr id="16392" name="Oval 8"/>
          <p:cNvSpPr>
            <a:spLocks/>
          </p:cNvSpPr>
          <p:nvPr/>
        </p:nvSpPr>
        <p:spPr bwMode="auto">
          <a:xfrm>
            <a:off x="4419600" y="4051301"/>
            <a:ext cx="901700" cy="876299"/>
          </a:xfrm>
          <a:prstGeom prst="ellipse">
            <a:avLst/>
          </a:prstGeom>
          <a:noFill/>
          <a:ln w="50800">
            <a:solidFill>
              <a:srgbClr val="FF0000"/>
            </a:solidFill>
            <a:miter lim="800000"/>
            <a:headEnd/>
            <a:tailEnd/>
          </a:ln>
        </p:spPr>
        <p:txBody>
          <a:bodyPr lIns="0" tIns="0" rIns="0" bIns="0"/>
          <a:lstStyle/>
          <a:p>
            <a:endParaRPr lang="en-US"/>
          </a:p>
        </p:txBody>
      </p:sp>
      <p:grpSp>
        <p:nvGrpSpPr>
          <p:cNvPr id="10" name="Group 9"/>
          <p:cNvGrpSpPr>
            <a:grpSpLocks noChangeAspect="1"/>
          </p:cNvGrpSpPr>
          <p:nvPr/>
        </p:nvGrpSpPr>
        <p:grpSpPr>
          <a:xfrm>
            <a:off x="1689971" y="2153393"/>
            <a:ext cx="7476725" cy="4883647"/>
            <a:chOff x="2467960" y="2713038"/>
            <a:chExt cx="4984481" cy="3255764"/>
          </a:xfrm>
        </p:grpSpPr>
        <p:cxnSp>
          <p:nvCxnSpPr>
            <p:cNvPr id="11" name="Straight Arrow Connector 10"/>
            <p:cNvCxnSpPr/>
            <p:nvPr/>
          </p:nvCxnSpPr>
          <p:spPr>
            <a:xfrm>
              <a:off x="3348038" y="5518150"/>
              <a:ext cx="27368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48038" y="2781300"/>
              <a:ext cx="0" cy="2736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48038" y="2781300"/>
              <a:ext cx="2736850" cy="273685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4294188"/>
              <a:ext cx="1549400"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572000" y="3573463"/>
              <a:ext cx="1512888" cy="7207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860800"/>
              <a:ext cx="1512888" cy="43338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53"/>
            <p:cNvSpPr txBox="1">
              <a:spLocks noChangeArrowheads="1"/>
            </p:cNvSpPr>
            <p:nvPr/>
          </p:nvSpPr>
          <p:spPr bwMode="auto">
            <a:xfrm>
              <a:off x="6128618" y="2713038"/>
              <a:ext cx="1323823" cy="2113399"/>
            </a:xfrm>
            <a:prstGeom prst="rect">
              <a:avLst/>
            </a:prstGeom>
            <a:noFill/>
            <a:ln w="9525">
              <a:noFill/>
              <a:miter lim="800000"/>
              <a:headEnd/>
              <a:tailEnd/>
            </a:ln>
          </p:spPr>
          <p:txBody>
            <a:bodyPr wrap="none">
              <a:spAutoFit/>
            </a:bodyPr>
            <a:lstStyle/>
            <a:p>
              <a:r>
                <a:rPr lang="en-GB" sz="2000">
                  <a:latin typeface="Calibri" pitchFamily="34" charset="0"/>
                </a:rPr>
                <a:t>No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2:1 compression</a:t>
              </a:r>
            </a:p>
            <a:p>
              <a:endParaRPr lang="en-GB" sz="2000">
                <a:latin typeface="Calibri" pitchFamily="34" charset="0"/>
              </a:endParaRPr>
            </a:p>
            <a:p>
              <a:r>
                <a:rPr lang="en-GB" sz="2000">
                  <a:latin typeface="Calibri" pitchFamily="34" charset="0"/>
                </a:rPr>
                <a:t>3:1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∞:1 compression</a:t>
              </a:r>
            </a:p>
            <a:p>
              <a:r>
                <a:rPr lang="en-GB" sz="2000">
                  <a:latin typeface="Calibri" pitchFamily="34" charset="0"/>
                </a:rPr>
                <a:t>(limiting)</a:t>
              </a:r>
              <a:endParaRPr lang="en-US" sz="2000">
                <a:latin typeface="Calibri" pitchFamily="34" charset="0"/>
              </a:endParaRPr>
            </a:p>
          </p:txBody>
        </p:sp>
        <p:sp>
          <p:nvSpPr>
            <p:cNvPr id="18" name="TextBox 54"/>
            <p:cNvSpPr txBox="1">
              <a:spLocks noChangeArrowheads="1"/>
            </p:cNvSpPr>
            <p:nvPr/>
          </p:nvSpPr>
          <p:spPr bwMode="auto">
            <a:xfrm>
              <a:off x="5029934" y="5661025"/>
              <a:ext cx="1390765" cy="307777"/>
            </a:xfrm>
            <a:prstGeom prst="rect">
              <a:avLst/>
            </a:prstGeom>
            <a:noFill/>
            <a:ln w="9525">
              <a:noFill/>
              <a:miter lim="800000"/>
              <a:headEnd/>
              <a:tailEnd/>
            </a:ln>
          </p:spPr>
          <p:txBody>
            <a:bodyPr wrap="none">
              <a:spAutoFit/>
            </a:bodyPr>
            <a:lstStyle/>
            <a:p>
              <a:r>
                <a:rPr lang="en-GB" sz="2400">
                  <a:latin typeface="Calibri" pitchFamily="34" charset="0"/>
                </a:rPr>
                <a:t>Input level (dB)</a:t>
              </a:r>
              <a:endParaRPr lang="en-US" sz="2400">
                <a:latin typeface="Calibri" pitchFamily="34" charset="0"/>
              </a:endParaRPr>
            </a:p>
          </p:txBody>
        </p:sp>
        <p:sp>
          <p:nvSpPr>
            <p:cNvPr id="19" name="TextBox 55"/>
            <p:cNvSpPr txBox="1">
              <a:spLocks noChangeArrowheads="1"/>
            </p:cNvSpPr>
            <p:nvPr/>
          </p:nvSpPr>
          <p:spPr bwMode="auto">
            <a:xfrm>
              <a:off x="2467960" y="2997200"/>
              <a:ext cx="901315" cy="553998"/>
            </a:xfrm>
            <a:prstGeom prst="rect">
              <a:avLst/>
            </a:prstGeom>
            <a:noFill/>
            <a:ln w="9525">
              <a:noFill/>
              <a:miter lim="800000"/>
              <a:headEnd/>
              <a:tailEnd/>
            </a:ln>
          </p:spPr>
          <p:txBody>
            <a:bodyPr wrap="none">
              <a:spAutoFit/>
            </a:bodyPr>
            <a:lstStyle/>
            <a:p>
              <a:r>
                <a:rPr lang="en-GB" sz="2400" dirty="0">
                  <a:latin typeface="Calibri" pitchFamily="34" charset="0"/>
                </a:rPr>
                <a:t>Output </a:t>
              </a:r>
            </a:p>
            <a:p>
              <a:r>
                <a:rPr lang="en-GB" sz="2400" dirty="0">
                  <a:latin typeface="Calibri" pitchFamily="34" charset="0"/>
                </a:rPr>
                <a:t>level (dB)</a:t>
              </a:r>
              <a:endParaRPr lang="en-US" sz="2400" dirty="0">
                <a:latin typeface="Calibri" pitchFamily="34" charset="0"/>
              </a:endParaRPr>
            </a:p>
          </p:txBody>
        </p:sp>
        <p:cxnSp>
          <p:nvCxnSpPr>
            <p:cNvPr id="20" name="Straight Arrow Connector 19"/>
            <p:cNvCxnSpPr/>
            <p:nvPr/>
          </p:nvCxnSpPr>
          <p:spPr>
            <a:xfrm flipV="1">
              <a:off x="4572000" y="4294188"/>
              <a:ext cx="0" cy="1223962"/>
            </a:xfrm>
            <a:prstGeom prst="straightConnector1">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1" name="TextBox 58"/>
            <p:cNvSpPr txBox="1">
              <a:spLocks noChangeArrowheads="1"/>
            </p:cNvSpPr>
            <p:nvPr/>
          </p:nvSpPr>
          <p:spPr bwMode="auto">
            <a:xfrm>
              <a:off x="4048178" y="5518149"/>
              <a:ext cx="953978" cy="307777"/>
            </a:xfrm>
            <a:prstGeom prst="rect">
              <a:avLst/>
            </a:prstGeom>
            <a:noFill/>
            <a:ln w="9525">
              <a:noFill/>
              <a:miter lim="800000"/>
              <a:headEnd/>
              <a:tailEnd/>
            </a:ln>
          </p:spPr>
          <p:txBody>
            <a:bodyPr wrap="none">
              <a:spAutoFit/>
            </a:bodyPr>
            <a:lstStyle/>
            <a:p>
              <a:r>
                <a:rPr lang="en-GB" sz="2400">
                  <a:latin typeface="Calibri" pitchFamily="34" charset="0"/>
                </a:rPr>
                <a:t>Threshold</a:t>
              </a:r>
              <a:endParaRPr lang="en-US" sz="2400">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wipe(left)">
                                      <p:cBhvr>
                                        <p:cTn id="7" dur="500"/>
                                        <p:tgtEl>
                                          <p:spTgt spid="1639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6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392"/>
                                        </p:tgtEl>
                                        <p:attrNameLst>
                                          <p:attrName>style.visibility</p:attrName>
                                        </p:attrNameLst>
                                      </p:cBhvr>
                                      <p:to>
                                        <p:strVal val="visible"/>
                                      </p:to>
                                    </p:set>
                                    <p:animEffect transition="in" filter="wipe(left)">
                                      <p:cBhvr>
                                        <p:cTn id="15" dur="500"/>
                                        <p:tgtEl>
                                          <p:spTgt spid="16392"/>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63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391"/>
                                        </p:tgtEl>
                                        <p:attrNameLst>
                                          <p:attrName>style.visibility</p:attrName>
                                        </p:attrNameLst>
                                      </p:cBhvr>
                                      <p:to>
                                        <p:strVal val="visible"/>
                                      </p:to>
                                    </p:set>
                                    <p:animEffect transition="in" filter="wipe(up)">
                                      <p:cBhvr>
                                        <p:cTn id="23" dur="500"/>
                                        <p:tgtEl>
                                          <p:spTgt spid="16391"/>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autoUpdateAnimBg="0"/>
      <p:bldP spid="16390" grpId="0" animBg="1"/>
      <p:bldP spid="16391" grpId="0" animBg="1"/>
      <p:bldP spid="163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3004800" cy="1132384"/>
          </a:xfrm>
        </p:spPr>
        <p:txBody>
          <a:bodyPr/>
          <a:lstStyle/>
          <a:p>
            <a:pPr algn="ctr" defTabSz="1300460">
              <a:defRPr/>
            </a:pPr>
            <a:r>
              <a:rPr lang="en-US" sz="4000" kern="1200" dirty="0"/>
              <a:t>Effect of a compressor on a signal</a:t>
            </a:r>
          </a:p>
        </p:txBody>
      </p:sp>
      <p:sp>
        <p:nvSpPr>
          <p:cNvPr id="9220" name="Rectangle 4"/>
          <p:cNvSpPr>
            <a:spLocks noChangeArrowheads="1"/>
          </p:cNvSpPr>
          <p:nvPr/>
        </p:nvSpPr>
        <p:spPr bwMode="auto">
          <a:xfrm>
            <a:off x="6371051" y="-71398"/>
            <a:ext cx="262697" cy="79303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9219" name="Picture 4" descr="Input"/>
          <p:cNvPicPr>
            <a:picLocks noChangeAspect="1" noChangeArrowheads="1"/>
          </p:cNvPicPr>
          <p:nvPr/>
        </p:nvPicPr>
        <p:blipFill>
          <a:blip r:embed="rId2" cstate="print"/>
          <a:srcRect b="16951"/>
          <a:stretch>
            <a:fillRect/>
          </a:stretch>
        </p:blipFill>
        <p:spPr bwMode="auto">
          <a:xfrm>
            <a:off x="597745" y="1060376"/>
            <a:ext cx="7692339" cy="2579285"/>
          </a:xfrm>
          <a:prstGeom prst="rect">
            <a:avLst/>
          </a:prstGeom>
          <a:noFill/>
        </p:spPr>
      </p:pic>
      <p:pic>
        <p:nvPicPr>
          <p:cNvPr id="9218" name="Picture 5" descr="Output"/>
          <p:cNvPicPr>
            <a:picLocks noChangeAspect="1" noChangeArrowheads="1"/>
          </p:cNvPicPr>
          <p:nvPr/>
        </p:nvPicPr>
        <p:blipFill>
          <a:blip r:embed="rId3" cstate="print"/>
          <a:srcRect t="5823" b="16951"/>
          <a:stretch>
            <a:fillRect/>
          </a:stretch>
        </p:blipFill>
        <p:spPr bwMode="auto">
          <a:xfrm>
            <a:off x="597744" y="3844211"/>
            <a:ext cx="7798545" cy="2412390"/>
          </a:xfrm>
          <a:prstGeom prst="rect">
            <a:avLst/>
          </a:prstGeom>
          <a:noFill/>
        </p:spPr>
      </p:pic>
      <p:pic>
        <p:nvPicPr>
          <p:cNvPr id="9217" name="Picture 6" descr="Gain"/>
          <p:cNvPicPr>
            <a:picLocks noChangeAspect="1" noChangeArrowheads="1"/>
          </p:cNvPicPr>
          <p:nvPr/>
        </p:nvPicPr>
        <p:blipFill>
          <a:blip r:embed="rId4" cstate="print"/>
          <a:srcRect t="3685"/>
          <a:stretch>
            <a:fillRect/>
          </a:stretch>
        </p:blipFill>
        <p:spPr bwMode="auto">
          <a:xfrm>
            <a:off x="597744" y="6646813"/>
            <a:ext cx="7798545" cy="3034453"/>
          </a:xfrm>
          <a:prstGeom prst="rect">
            <a:avLst/>
          </a:prstGeom>
          <a:noFill/>
        </p:spPr>
      </p:pic>
      <p:sp>
        <p:nvSpPr>
          <p:cNvPr id="9221" name="Rectangle 5"/>
          <p:cNvSpPr>
            <a:spLocks noChangeArrowheads="1"/>
          </p:cNvSpPr>
          <p:nvPr/>
        </p:nvSpPr>
        <p:spPr bwMode="auto">
          <a:xfrm>
            <a:off x="4595622" y="1901600"/>
            <a:ext cx="262696" cy="105464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sz="6000"/>
          </a:p>
        </p:txBody>
      </p:sp>
      <p:sp>
        <p:nvSpPr>
          <p:cNvPr id="9222" name="Rectangle 6"/>
          <p:cNvSpPr>
            <a:spLocks noChangeArrowheads="1"/>
          </p:cNvSpPr>
          <p:nvPr/>
        </p:nvSpPr>
        <p:spPr bwMode="auto">
          <a:xfrm>
            <a:off x="4595622" y="5042259"/>
            <a:ext cx="262696" cy="105464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sz="6000"/>
          </a:p>
        </p:txBody>
      </p:sp>
      <p:sp>
        <p:nvSpPr>
          <p:cNvPr id="9" name="Rectangle 8"/>
          <p:cNvSpPr/>
          <p:nvPr/>
        </p:nvSpPr>
        <p:spPr>
          <a:xfrm>
            <a:off x="8446616" y="1492424"/>
            <a:ext cx="4558184" cy="1384995"/>
          </a:xfrm>
          <a:prstGeom prst="rect">
            <a:avLst/>
          </a:prstGeom>
        </p:spPr>
        <p:txBody>
          <a:bodyPr wrap="square">
            <a:spAutoFit/>
          </a:bodyPr>
          <a:lstStyle/>
          <a:p>
            <a:r>
              <a:rPr lang="en-GB" sz="2800" dirty="0"/>
              <a:t>Only middle portion of input is above the compressor's threshold</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hangingPunct="1"/>
            <a:r>
              <a:rPr lang="en-US" dirty="0"/>
              <a:t>(Non)linearity</a:t>
            </a:r>
          </a:p>
        </p:txBody>
      </p:sp>
      <p:sp>
        <p:nvSpPr>
          <p:cNvPr id="18434" name="Rectangle 2"/>
          <p:cNvSpPr>
            <a:spLocks noGrp="1" noChangeArrowheads="1"/>
          </p:cNvSpPr>
          <p:nvPr>
            <p:ph type="body" idx="1"/>
          </p:nvPr>
        </p:nvSpPr>
        <p:spPr/>
        <p:txBody>
          <a:bodyPr anchor="t"/>
          <a:lstStyle/>
          <a:p>
            <a:pPr marL="634872" eaLnBrk="1" hangingPunct="1"/>
            <a:r>
              <a:rPr lang="en-US" dirty="0"/>
              <a:t>The compressor is a </a:t>
            </a:r>
            <a:r>
              <a:rPr lang="en-US" dirty="0">
                <a:solidFill>
                  <a:srgbClr val="0000FF"/>
                </a:solidFill>
              </a:rPr>
              <a:t>nonlinear</a:t>
            </a:r>
            <a:r>
              <a:rPr lang="en-US" dirty="0"/>
              <a:t> effect (why?)</a:t>
            </a:r>
          </a:p>
          <a:p>
            <a:pPr marL="634872" eaLnBrk="1" hangingPunct="1"/>
            <a:r>
              <a:rPr lang="en-US" dirty="0">
                <a:solidFill>
                  <a:srgbClr val="0000FF"/>
                </a:solidFill>
              </a:rPr>
              <a:t>Distortion</a:t>
            </a:r>
            <a:r>
              <a:rPr lang="en-US" dirty="0"/>
              <a:t> is also a nonlinear effect</a:t>
            </a:r>
          </a:p>
          <a:p>
            <a:pPr marL="1142766" lvl="1" eaLnBrk="1" hangingPunct="1"/>
            <a:r>
              <a:rPr lang="en-US" dirty="0"/>
              <a:t>Distortion also sets gain as a function of signal level</a:t>
            </a:r>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r>
              <a:rPr lang="en-US" dirty="0"/>
              <a:t>How and why are these effects different?</a:t>
            </a:r>
          </a:p>
          <a:p>
            <a:pPr marL="1142766" lvl="1" eaLnBrk="1" hangingPunct="1"/>
            <a:r>
              <a:rPr lang="en-US" dirty="0" err="1"/>
              <a:t>Behaviour</a:t>
            </a:r>
            <a:r>
              <a:rPr lang="en-US" dirty="0"/>
              <a:t> over time: </a:t>
            </a:r>
            <a:r>
              <a:rPr lang="en-US" dirty="0">
                <a:solidFill>
                  <a:srgbClr val="0000FF"/>
                </a:solidFill>
              </a:rPr>
              <a:t>it’s all about the level detector</a:t>
            </a:r>
          </a:p>
        </p:txBody>
      </p:sp>
      <p:pic>
        <p:nvPicPr>
          <p:cNvPr id="5" name="Picture 4"/>
          <p:cNvPicPr/>
          <p:nvPr/>
        </p:nvPicPr>
        <p:blipFill>
          <a:blip r:embed="rId2" cstate="print"/>
          <a:srcRect t="6036" b="2013"/>
          <a:stretch>
            <a:fillRect/>
          </a:stretch>
        </p:blipFill>
        <p:spPr bwMode="auto">
          <a:xfrm>
            <a:off x="3478064" y="3652664"/>
            <a:ext cx="5334000" cy="368808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43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43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843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8434">
                                            <p:txEl>
                                              <p:pRg st="10" end="10"/>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84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Pages>0</Pages>
  <Words>3624</Words>
  <Characters>0</Characters>
  <Application>Microsoft Office PowerPoint</Application>
  <PresentationFormat>Custom</PresentationFormat>
  <Lines>0</Lines>
  <Paragraphs>453</Paragraphs>
  <Slides>39</Slides>
  <Notes>28</Notes>
  <HiddenSlides>0</HiddenSlides>
  <MMClips>1</MMClips>
  <ScaleCrop>false</ScaleCrop>
  <HeadingPairs>
    <vt:vector size="8" baseType="variant">
      <vt:variant>
        <vt:lpstr>Fonts Used</vt:lpstr>
      </vt:variant>
      <vt:variant>
        <vt:i4>10</vt:i4>
      </vt:variant>
      <vt:variant>
        <vt:lpstr>Theme</vt:lpstr>
      </vt:variant>
      <vt:variant>
        <vt:i4>9</vt:i4>
      </vt:variant>
      <vt:variant>
        <vt:lpstr>Embedded OLE Servers</vt:lpstr>
      </vt:variant>
      <vt:variant>
        <vt:i4>1</vt:i4>
      </vt:variant>
      <vt:variant>
        <vt:lpstr>Slide Titles</vt:lpstr>
      </vt:variant>
      <vt:variant>
        <vt:i4>39</vt:i4>
      </vt:variant>
    </vt:vector>
  </HeadingPairs>
  <TitlesOfParts>
    <vt:vector size="59" baseType="lpstr">
      <vt:lpstr>Apple Symbols</vt:lpstr>
      <vt:lpstr>Arial</vt:lpstr>
      <vt:lpstr>Arial Italic</vt:lpstr>
      <vt:lpstr>Calibri</vt:lpstr>
      <vt:lpstr>Courier New</vt:lpstr>
      <vt:lpstr>Gill Sans</vt:lpstr>
      <vt:lpstr>Lucida Grande</vt:lpstr>
      <vt:lpstr>Symbol</vt:lpstr>
      <vt:lpstr>Times New Roman</vt:lpstr>
      <vt:lpstr>Wingdings</vt:lpstr>
      <vt:lpstr>Title &amp; Subtitle</vt:lpstr>
      <vt:lpstr>Title &amp; Bullets</vt:lpstr>
      <vt:lpstr>Title &amp; Bullets 2col</vt:lpstr>
      <vt:lpstr>Title at top</vt:lpstr>
      <vt:lpstr>Title at top no logo</vt:lpstr>
      <vt:lpstr>Title &amp; Bullets no logo</vt:lpstr>
      <vt:lpstr>Blank</vt:lpstr>
      <vt:lpstr>Default Design</vt:lpstr>
      <vt:lpstr>Office Theme</vt:lpstr>
      <vt:lpstr>Equation</vt:lpstr>
      <vt:lpstr>PowerPoint Presentation</vt:lpstr>
      <vt:lpstr>Questions and Challenges</vt:lpstr>
      <vt:lpstr>Compression: the basics</vt:lpstr>
      <vt:lpstr>Introducing the dynamic range compressor</vt:lpstr>
      <vt:lpstr>Operation</vt:lpstr>
      <vt:lpstr>Input-output characteristics</vt:lpstr>
      <vt:lpstr>Terminology</vt:lpstr>
      <vt:lpstr>Effect of a compressor on a signal</vt:lpstr>
      <vt:lpstr>(Non)linearity</vt:lpstr>
      <vt:lpstr>Level detection</vt:lpstr>
      <vt:lpstr>Knee (transition region)</vt:lpstr>
      <vt:lpstr>Make-up Gain</vt:lpstr>
      <vt:lpstr>Make-up Gain</vt:lpstr>
      <vt:lpstr>Static Compression Curve</vt:lpstr>
      <vt:lpstr>That’s the easy part…                     </vt:lpstr>
      <vt:lpstr>Attack and release time</vt:lpstr>
      <vt:lpstr>Attack and release time</vt:lpstr>
      <vt:lpstr>Exponential Moving Average Filter</vt:lpstr>
      <vt:lpstr>Time constants</vt:lpstr>
      <vt:lpstr>Summary of parameters</vt:lpstr>
      <vt:lpstr>Implementation</vt:lpstr>
      <vt:lpstr>Performance- Artifacts</vt:lpstr>
      <vt:lpstr>Side effects</vt:lpstr>
      <vt:lpstr>Side effects</vt:lpstr>
      <vt:lpstr>Limiting</vt:lpstr>
      <vt:lpstr>Infinite limiting - clipping</vt:lpstr>
      <vt:lpstr>Why use compression/limiting?</vt:lpstr>
      <vt:lpstr>Compression as sustainer</vt:lpstr>
      <vt:lpstr>Dry/Wet mixing</vt:lpstr>
      <vt:lpstr>Dry/Wet mixing</vt:lpstr>
      <vt:lpstr>Look-ahead limiting</vt:lpstr>
      <vt:lpstr>Ducking and cross-limiting</vt:lpstr>
      <vt:lpstr>De-esser</vt:lpstr>
      <vt:lpstr>Multiband compression</vt:lpstr>
      <vt:lpstr>Placement in effects chain</vt:lpstr>
      <vt:lpstr>Loudness Wars</vt:lpstr>
      <vt:lpstr>C++ Compressor code</vt:lpstr>
      <vt:lpstr>C++ Compressor code</vt:lpstr>
      <vt:lpstr>C++ Compressor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 Reiss</cp:lastModifiedBy>
  <cp:revision>141</cp:revision>
  <cp:lastPrinted>2015-02-06T11:45:44Z</cp:lastPrinted>
  <dcterms:modified xsi:type="dcterms:W3CDTF">2024-03-14T10:46:36Z</dcterms:modified>
</cp:coreProperties>
</file>