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11" r:id="rId2"/>
    <p:sldId id="294" r:id="rId3"/>
    <p:sldId id="284" r:id="rId4"/>
    <p:sldId id="285" r:id="rId5"/>
    <p:sldId id="287" r:id="rId6"/>
    <p:sldId id="288" r:id="rId7"/>
    <p:sldId id="262" r:id="rId8"/>
    <p:sldId id="263" r:id="rId9"/>
    <p:sldId id="313" r:id="rId10"/>
    <p:sldId id="295" r:id="rId11"/>
    <p:sldId id="297" r:id="rId12"/>
    <p:sldId id="296" r:id="rId13"/>
    <p:sldId id="298" r:id="rId14"/>
    <p:sldId id="299" r:id="rId15"/>
    <p:sldId id="314" r:id="rId16"/>
    <p:sldId id="315" r:id="rId17"/>
    <p:sldId id="301" r:id="rId18"/>
    <p:sldId id="316" r:id="rId19"/>
    <p:sldId id="317" r:id="rId20"/>
    <p:sldId id="318" r:id="rId21"/>
    <p:sldId id="319" r:id="rId22"/>
    <p:sldId id="320" r:id="rId23"/>
    <p:sldId id="304" r:id="rId24"/>
    <p:sldId id="302" r:id="rId25"/>
    <p:sldId id="310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5" autoAdjust="0"/>
    <p:restoredTop sz="94660"/>
  </p:normalViewPr>
  <p:slideViewPr>
    <p:cSldViewPr snapToGrid="0">
      <p:cViewPr>
        <p:scale>
          <a:sx n="61" d="100"/>
          <a:sy n="61" d="100"/>
        </p:scale>
        <p:origin x="831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9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0F245-1A85-41D1-AE3B-A7E45224DBB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12D32-8BD7-4EA3-885F-97CDBE8CB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0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0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1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2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1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6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sz="24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4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483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7998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58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34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80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085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6015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6375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48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027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2514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4050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eaLnBrk="0" fontAlgn="base" hangingPunct="0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eaLnBrk="0" fontAlgn="base" hangingPunct="0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media" Target="../media/media2.WAV"/><Relationship Id="rId7" Type="http://schemas.openxmlformats.org/officeDocument/2006/relationships/image" Target="../media/image20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media" Target="../media/media2.WAV"/><Relationship Id="rId7" Type="http://schemas.openxmlformats.org/officeDocument/2006/relationships/image" Target="../media/image2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45577"/>
          </a:xfrm>
        </p:spPr>
        <p:txBody>
          <a:bodyPr/>
          <a:lstStyle/>
          <a:p>
            <a:pPr eaLnBrk="1" hangingPunct="1"/>
            <a:r>
              <a:rPr lang="en-GB" dirty="0"/>
              <a:t>Phase </a:t>
            </a:r>
            <a:r>
              <a:rPr lang="en-GB" dirty="0" err="1"/>
              <a:t>Vocoder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6083" y="990600"/>
            <a:ext cx="10161917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391" dirty="0">
                <a:latin typeface="Arial" pitchFamily="34" charset="0"/>
                <a:cs typeface="Arial" pitchFamily="34" charset="0"/>
              </a:rPr>
              <a:t>Sound analysis-synthesis techniques performed in spectral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969" dirty="0">
                <a:latin typeface="Arial" pitchFamily="34" charset="0"/>
                <a:cs typeface="Arial" pitchFamily="34" charset="0"/>
              </a:rPr>
              <a:t>widely recognised standard implementation</a:t>
            </a:r>
          </a:p>
          <a:p>
            <a:pPr algn="just" eaLnBrk="1" hangingPunct="1"/>
            <a:r>
              <a:rPr lang="en-GB" sz="2391" dirty="0">
                <a:latin typeface="Arial" pitchFamily="34" charset="0"/>
                <a:cs typeface="Arial" pitchFamily="34" charset="0"/>
              </a:rPr>
              <a:t>decompose signal over short windowed frames (STFT) to analyse frequency content over time</a:t>
            </a:r>
          </a:p>
          <a:p>
            <a:pPr lvl="1" algn="just" eaLnBrk="1" hangingPunct="1"/>
            <a:r>
              <a:rPr lang="en-GB" sz="1969" dirty="0">
                <a:latin typeface="Arial" pitchFamily="34" charset="0"/>
                <a:cs typeface="Arial" pitchFamily="34" charset="0"/>
              </a:rPr>
              <a:t>Take into account phase information </a:t>
            </a:r>
          </a:p>
          <a:p>
            <a:pPr algn="just" eaLnBrk="1" hangingPunct="1"/>
            <a:r>
              <a:rPr lang="en-GB" sz="2391" dirty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1" algn="just" eaLnBrk="1" hangingPunct="1"/>
            <a:r>
              <a:rPr lang="en-GB" sz="1969" dirty="0">
                <a:latin typeface="Arial" pitchFamily="34" charset="0"/>
                <a:cs typeface="Arial" pitchFamily="34" charset="0"/>
              </a:rPr>
              <a:t>Time scaling / pitch shifting of audio</a:t>
            </a:r>
          </a:p>
          <a:p>
            <a:pPr lvl="1" algn="just" eaLnBrk="1" hangingPunct="1"/>
            <a:r>
              <a:rPr lang="en-GB" sz="1969" dirty="0">
                <a:latin typeface="Arial" pitchFamily="34" charset="0"/>
                <a:cs typeface="Arial" pitchFamily="34" charset="0"/>
              </a:rPr>
              <a:t>Signal Content Analysis</a:t>
            </a:r>
          </a:p>
          <a:p>
            <a:pPr lvl="1" algn="just" eaLnBrk="1" hangingPunct="1"/>
            <a:r>
              <a:rPr lang="en-GB" sz="1969" dirty="0" err="1">
                <a:latin typeface="Arial" pitchFamily="34" charset="0"/>
                <a:cs typeface="Arial" pitchFamily="34" charset="0"/>
              </a:rPr>
              <a:t>Denoising</a:t>
            </a:r>
            <a:endParaRPr lang="en-GB" sz="1969" dirty="0">
              <a:latin typeface="Arial" pitchFamily="34" charset="0"/>
              <a:cs typeface="Arial" pitchFamily="34" charset="0"/>
            </a:endParaRPr>
          </a:p>
          <a:p>
            <a:pPr lvl="1" algn="just" eaLnBrk="1" hangingPunct="1"/>
            <a:r>
              <a:rPr lang="en-GB" sz="1969" dirty="0">
                <a:latin typeface="Arial" pitchFamily="34" charset="0"/>
                <a:cs typeface="Arial" pitchFamily="34" charset="0"/>
              </a:rPr>
              <a:t>Sound synthesis by example</a:t>
            </a:r>
          </a:p>
          <a:p>
            <a:pPr lvl="1" algn="just" eaLnBrk="1" hangingPunct="1"/>
            <a:r>
              <a:rPr lang="en-GB" sz="1969" dirty="0">
                <a:latin typeface="Arial" pitchFamily="34" charset="0"/>
                <a:cs typeface="Arial" pitchFamily="34" charset="0"/>
              </a:rPr>
              <a:t>Pitch detection</a:t>
            </a:r>
          </a:p>
          <a:p>
            <a:pPr lvl="1" algn="just" eaLnBrk="1" hangingPunct="1"/>
            <a:r>
              <a:rPr lang="en-GB" sz="1969" dirty="0">
                <a:latin typeface="Arial" pitchFamily="34" charset="0"/>
                <a:cs typeface="Arial" pitchFamily="34" charset="0"/>
              </a:rPr>
              <a:t>Steady State/Transient Separation </a:t>
            </a:r>
          </a:p>
          <a:p>
            <a:pPr lvl="1" algn="just" eaLnBrk="1" hangingPunct="1"/>
            <a:r>
              <a:rPr lang="en-GB" sz="1969" dirty="0">
                <a:latin typeface="Arial" pitchFamily="34" charset="0"/>
                <a:cs typeface="Arial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1828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baseline="0" dirty="0"/>
              <a:t> VST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8730"/>
            <a:ext cx="9090422" cy="5805692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input buffer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output (overlap-add) buffer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Read pointer into the output buffer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input buffer (in samples)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output buffer (in samples)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Counter of how many samples have elapsed since last FFT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(pre-calculated) window function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window function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time-domain samples for the FFT calculation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frequency-domain samples from FFT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Scaling factor to normalize output level; depends on window/hop sizes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Size of the FFT calculation (in samples); normally equals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size but could be longer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(in samples)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 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Collect the audio samples in the input buffer. When we've reached the next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interval, calculate the FFT and process the pitch shift.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7469"/>
            <a:ext cx="9144000" cy="5960531"/>
          </a:xfrm>
        </p:spPr>
        <p:txBody>
          <a:bodyPr anchor="t">
            <a:normAutofit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const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in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the next buffered sample in the output. Do this first before anything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changes the output buffer-- we will have at least one FFT size worth of data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stored and ready to go. Set the result to 0 when finished in preparation for the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next overlap/add procedure.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outreadpos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the current sample in the input buffer, incrementing the write pointer. Also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increment how many samples we've stored since the last transform. If it reaches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the hop size, perform an FFT and any frequency-domain processing.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45577"/>
            <a:ext cx="9144000" cy="6112423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{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Find the index of the starting sample in the buffer. When the buffer length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is equal to the transform size, this will be the current write position but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code is more general for larger buffers.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inputBufferStartPosition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                -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the buffer and copy it into the FFT input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inputBufferStartPosition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real part to windowed signal; imaginary part to 0.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Safety check, in case window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								// isn't ready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1125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45577"/>
            <a:ext cx="9144000" cy="6112423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Perform the FFT on the windowed data, going into the frequency domain.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Result will be in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fftForwardPlan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********** PHASE VOCODER PROCESSING GOES HERE **************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is the place where frequency-domain calculations are made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on the transformed signal. Put the result back into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before transforming back.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************************************************************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bin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bin++)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amplitude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				     +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the phase of each bin to 0. phase = 0 means the signal is entirely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positive-real, but the overall amplitude is the same as before.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Perform the inverse FFT to get back to the time domain. Result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wll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be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. If we've done it right (kept the frequency domain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symmetric), the time domain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resuld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should be strictly real allowing us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to ignore the imaginary part.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fftBackwardPlan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125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Robotisation</a:t>
            </a:r>
            <a:r>
              <a:rPr lang="en-GB" dirty="0"/>
              <a:t> VST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7469"/>
            <a:ext cx="9144000" cy="5960531"/>
          </a:xfrm>
        </p:spPr>
        <p:txBody>
          <a:bodyPr anchor="t"/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Add result to output buffer, starting at current write position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(Output buffer will have been zeroed after reading the last time around)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Output needs to be scaled by the transform size to get back to original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amplitude: this is a property of how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fftw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is implemented. Scaling will also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need to be adjusted based on hop size to get the same output level (smaller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produces more overlap and hence higher signal level)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{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}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Advance the write position within the buffer by the hop size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}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125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Robotisation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sz="2812" dirty="0">
                <a:solidFill>
                  <a:srgbClr val="0000FF"/>
                </a:solidFill>
              </a:rPr>
              <a:t>Window size</a:t>
            </a:r>
            <a:r>
              <a:rPr lang="en-US" sz="2812" dirty="0"/>
              <a:t> affects performance</a:t>
            </a:r>
          </a:p>
          <a:p>
            <a:pPr marL="803643" lvl="1" eaLnBrk="1" hangingPunct="1"/>
            <a:r>
              <a:rPr lang="en-US" sz="2250" dirty="0"/>
              <a:t>Use short window to capture just one period of waveform per segment</a:t>
            </a:r>
          </a:p>
          <a:p>
            <a:pPr marL="803643" lvl="1" eaLnBrk="1" hangingPunct="1"/>
            <a:r>
              <a:rPr lang="en-US" sz="2250" dirty="0"/>
              <a:t>Left: M = 1024; Right: M = 64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329" y="2682308"/>
            <a:ext cx="8455298" cy="3430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259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Whisperisation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sz="2812"/>
              <a:t>Whisperisation = erasing pitch cues</a:t>
            </a:r>
          </a:p>
          <a:p>
            <a:pPr marL="803643" lvl="1" eaLnBrk="1" hangingPunct="1"/>
            <a:r>
              <a:rPr lang="en-US" sz="2250"/>
              <a:t>Implemented by</a:t>
            </a:r>
            <a:r>
              <a:rPr lang="en-US" sz="2250">
                <a:solidFill>
                  <a:srgbClr val="0000FF"/>
                </a:solidFill>
              </a:rPr>
              <a:t> randomising DFT phases </a:t>
            </a:r>
            <a:r>
              <a:rPr lang="en-US" sz="2250"/>
              <a:t>before reconstruction</a:t>
            </a:r>
          </a:p>
          <a:p>
            <a:pPr marL="803643" lvl="1" eaLnBrk="1" hangingPunct="1"/>
            <a:r>
              <a:rPr lang="en-US" sz="2250"/>
              <a:t>Short window lengths work best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3883" y="2463478"/>
            <a:ext cx="5152430" cy="4358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4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87446" y="3080742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87446" y="3714750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2850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07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307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Whisperisation</a:t>
            </a:r>
            <a:r>
              <a:rPr lang="en-GB" dirty="0"/>
              <a:t> </a:t>
            </a:r>
            <a:r>
              <a:rPr lang="en-GB" baseline="0" dirty="0"/>
              <a:t>VST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45577"/>
            <a:ext cx="9144000" cy="6112423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tabLst>
                <a:tab pos="236182" algn="l"/>
              </a:tabLst>
            </a:pPr>
            <a:r>
              <a:rPr lang="en-US" sz="1687" dirty="0"/>
              <a:t>adapt previous </a:t>
            </a:r>
            <a:r>
              <a:rPr lang="en-US" sz="1687" dirty="0" err="1"/>
              <a:t>robotization</a:t>
            </a:r>
            <a:r>
              <a:rPr lang="en-US" sz="1687" dirty="0"/>
              <a:t> code example to perform </a:t>
            </a:r>
            <a:r>
              <a:rPr lang="en-US" sz="1687" dirty="0" err="1"/>
              <a:t>whisperization</a:t>
            </a:r>
            <a:endParaRPr lang="en-US" sz="1687" dirty="0"/>
          </a:p>
          <a:p>
            <a:pPr lvl="1">
              <a:spcAft>
                <a:spcPts val="0"/>
              </a:spcAft>
              <a:tabLst>
                <a:tab pos="236182" algn="l"/>
              </a:tabLst>
            </a:pPr>
            <a:r>
              <a:rPr lang="en-US" sz="1266" dirty="0"/>
              <a:t>basic overlap-add structure stays </a:t>
            </a:r>
          </a:p>
          <a:p>
            <a:pPr lvl="1">
              <a:spcAft>
                <a:spcPts val="0"/>
              </a:spcAft>
              <a:tabLst>
                <a:tab pos="236182" algn="l"/>
              </a:tabLst>
            </a:pPr>
            <a:r>
              <a:rPr lang="en-US" sz="1266" dirty="0"/>
              <a:t>only need to change lines following FFT calculation</a:t>
            </a:r>
            <a:endParaRPr lang="en-US" sz="1266" dirty="0">
              <a:solidFill>
                <a:srgbClr val="AA0D91"/>
              </a:solidFill>
              <a:latin typeface="Courier New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bin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 &lt;=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bin++)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{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amplitude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This is what we would use to exactly reconstruct the signal: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float phase = atan2(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[bin][1],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[bin][0]);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Instead, use this to scramble phase: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(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)rand() / (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)RAND_MAX;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Set phase of each bin to 0. phase = 0 means signal entirely positive-real, </a:t>
            </a: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  // but overall amplitude same as before.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sin(phase);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FFTs of real signals are conjugate-symmetric. We need to maintain that symmetry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to produce a real output, even as we randomize the phase.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(bin &gt;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&amp;&amp; bin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{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- 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amplitude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- bin][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-amplitude * sin(phase);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}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45577"/>
            <a:ext cx="9144000" cy="6112423"/>
          </a:xfrm>
        </p:spPr>
        <p:txBody>
          <a:bodyPr/>
          <a:lstStyle/>
          <a:p>
            <a:pPr marL="446469" eaLnBrk="1" hangingPunct="1"/>
            <a:r>
              <a:rPr lang="en-US" sz="2531" dirty="0"/>
              <a:t>Removal of unwanted low level sounds not intended to be in signal</a:t>
            </a:r>
          </a:p>
          <a:p>
            <a:pPr marL="803643" lvl="1" eaLnBrk="1" hangingPunct="1"/>
            <a:r>
              <a:rPr lang="en-US" sz="1969" dirty="0"/>
              <a:t>Reduce unwanted low level sound on musical recording usually 'hiss' or 'hums'</a:t>
            </a:r>
          </a:p>
          <a:p>
            <a:pPr marL="803643" lvl="1" eaLnBrk="1" hangingPunct="1"/>
            <a:r>
              <a:rPr lang="en-US" sz="1969" dirty="0"/>
              <a:t>Remove </a:t>
            </a:r>
            <a:r>
              <a:rPr lang="en-US" sz="1969" dirty="0" err="1"/>
              <a:t>artefacts</a:t>
            </a:r>
            <a:r>
              <a:rPr lang="en-US" sz="1969" dirty="0"/>
              <a:t> produced by nonlinear operations </a:t>
            </a:r>
          </a:p>
          <a:p>
            <a:pPr marL="803643" lvl="1" eaLnBrk="1" hangingPunct="1"/>
            <a:r>
              <a:rPr lang="en-US" sz="1969" dirty="0"/>
              <a:t>Minimize unwanted low level (generally high) frequencies</a:t>
            </a:r>
          </a:p>
          <a:p>
            <a:pPr marL="446469" eaLnBrk="1" hangingPunct="1"/>
            <a:r>
              <a:rPr lang="en-US" sz="2531" dirty="0"/>
              <a:t>Noise from any number of sources</a:t>
            </a:r>
          </a:p>
          <a:p>
            <a:pPr marL="803643" lvl="1" eaLnBrk="1" hangingPunct="1"/>
            <a:r>
              <a:rPr lang="en-US" sz="1969" dirty="0"/>
              <a:t>usually appears as high frequency 'hiss', or low level 'hum'</a:t>
            </a:r>
          </a:p>
          <a:p>
            <a:pPr marL="446469" eaLnBrk="1" hangingPunct="1"/>
            <a:r>
              <a:rPr lang="en-US" sz="2531" dirty="0"/>
              <a:t>Goals</a:t>
            </a:r>
          </a:p>
          <a:p>
            <a:pPr marL="803643" lvl="1" eaLnBrk="1" hangingPunct="1"/>
            <a:r>
              <a:rPr lang="en-US" sz="1969" dirty="0"/>
              <a:t>achieve clean crisp signal by reducing overall noise</a:t>
            </a:r>
          </a:p>
          <a:p>
            <a:pPr marL="803643" lvl="1" eaLnBrk="1" hangingPunct="1"/>
            <a:r>
              <a:rPr lang="en-US" sz="1969" dirty="0"/>
              <a:t>Don’t disrupt wanted signal</a:t>
            </a:r>
          </a:p>
          <a:p>
            <a:pPr marL="446469" eaLnBrk="1" hangingPunct="1"/>
            <a:r>
              <a:rPr lang="en-US" sz="2531" dirty="0" err="1"/>
              <a:t>Denoising</a:t>
            </a:r>
            <a:r>
              <a:rPr lang="en-US" sz="2531" dirty="0"/>
              <a:t> performed using analysis and synthesis</a:t>
            </a:r>
          </a:p>
          <a:p>
            <a:pPr marL="803643" lvl="1" eaLnBrk="1" hangingPunct="1">
              <a:buFont typeface="Arial" charset="0"/>
              <a:buChar char="•"/>
            </a:pPr>
            <a:r>
              <a:rPr lang="en-US" sz="2250" dirty="0"/>
              <a:t>extract magnitude and phase information</a:t>
            </a:r>
          </a:p>
          <a:p>
            <a:pPr marL="803643" lvl="1" eaLnBrk="1" hangingPunct="1">
              <a:buFont typeface="Arial" charset="0"/>
              <a:buChar char="•"/>
            </a:pPr>
            <a:r>
              <a:rPr lang="en-US" sz="2250" dirty="0"/>
              <a:t>Phase unchanged</a:t>
            </a:r>
          </a:p>
          <a:p>
            <a:pPr marL="803643" lvl="1" eaLnBrk="1" hangingPunct="1">
              <a:buFont typeface="Arial" charset="0"/>
              <a:buChar char="•"/>
            </a:pPr>
            <a:r>
              <a:rPr lang="en-US" sz="2250" dirty="0"/>
              <a:t>Low magnitudes attenuated</a:t>
            </a:r>
          </a:p>
          <a:p>
            <a:pPr marL="446469" eaLnBrk="1" hangingPunct="1"/>
            <a:endParaRPr lang="en-US" sz="2531" dirty="0"/>
          </a:p>
        </p:txBody>
      </p:sp>
    </p:spTree>
    <p:extLst>
      <p:ext uri="{BB962C8B-B14F-4D97-AF65-F5344CB8AC3E}">
        <p14:creationId xmlns:p14="http://schemas.microsoft.com/office/powerpoint/2010/main" val="36077649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Two basic </a:t>
            </a:r>
            <a:r>
              <a:rPr lang="en-US" dirty="0">
                <a:solidFill>
                  <a:srgbClr val="0000FF"/>
                </a:solidFill>
              </a:rPr>
              <a:t>nonlinear</a:t>
            </a:r>
            <a:r>
              <a:rPr lang="en-US" dirty="0"/>
              <a:t> algorithms:</a:t>
            </a:r>
          </a:p>
          <a:p>
            <a:pPr marL="803643" lvl="1" eaLnBrk="1" hangingPunct="1">
              <a:spcBef>
                <a:spcPts val="2039"/>
              </a:spcBef>
            </a:pPr>
            <a:r>
              <a:rPr lang="en-US" dirty="0"/>
              <a:t>                       and</a:t>
            </a:r>
          </a:p>
          <a:p>
            <a:pPr marL="803643" lvl="1" eaLnBrk="1" hangingPunct="1">
              <a:spcBef>
                <a:spcPts val="2039"/>
              </a:spcBef>
            </a:pP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x</a:t>
            </a:r>
            <a:r>
              <a:rPr lang="en-US" dirty="0"/>
              <a:t> is input signal,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c</a:t>
            </a:r>
            <a:r>
              <a:rPr lang="en-US" dirty="0"/>
              <a:t> is noise reduction coefficient</a:t>
            </a:r>
          </a:p>
          <a:p>
            <a:pPr marL="803643" lvl="1" eaLnBrk="1" hangingPunct="1"/>
            <a:r>
              <a:rPr lang="en-US" dirty="0"/>
              <a:t>Another example implementation:</a:t>
            </a:r>
          </a:p>
          <a:p>
            <a:pPr marL="803643" lvl="1" eaLnBrk="1" hangingPunct="1"/>
            <a:endParaRPr lang="en-US" dirty="0"/>
          </a:p>
          <a:p>
            <a:pPr marL="803643" lvl="1" eaLnBrk="1" hangingPunct="1"/>
            <a:endParaRPr lang="en-US" dirty="0"/>
          </a:p>
          <a:p>
            <a:pPr marL="803643" lvl="1" eaLnBrk="1" hangingPunct="1"/>
            <a:endParaRPr lang="en-US" dirty="0"/>
          </a:p>
          <a:p>
            <a:pPr marL="803643" lvl="1" eaLnBrk="1" hangingPunct="1"/>
            <a:endParaRPr lang="en-US" dirty="0"/>
          </a:p>
          <a:p>
            <a:pPr marL="446469" eaLnBrk="1" hangingPunct="1"/>
            <a:r>
              <a:rPr lang="en-US" dirty="0"/>
              <a:t>Similar to applying </a:t>
            </a:r>
            <a:r>
              <a:rPr lang="en-US" dirty="0">
                <a:solidFill>
                  <a:srgbClr val="0000FF"/>
                </a:solidFill>
              </a:rPr>
              <a:t>noise gate</a:t>
            </a:r>
            <a:endParaRPr lang="en-US" dirty="0"/>
          </a:p>
          <a:p>
            <a:pPr marL="803643" lvl="1" eaLnBrk="1" hangingPunct="1"/>
            <a:r>
              <a:rPr lang="en-US" dirty="0"/>
              <a:t>However, operates on each frequency component</a:t>
            </a:r>
          </a:p>
          <a:p>
            <a:pPr marL="803643" lvl="1" eaLnBrk="1" hangingPunct="1"/>
            <a:r>
              <a:rPr lang="en-US" dirty="0"/>
              <a:t>Only magnitude modified; phase remains as it was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984" y="1312664"/>
            <a:ext cx="1794867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4102" y="1366242"/>
            <a:ext cx="1794867" cy="625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54" name="Rectangle 5"/>
          <p:cNvSpPr>
            <a:spLocks/>
          </p:cNvSpPr>
          <p:nvPr/>
        </p:nvSpPr>
        <p:spPr bwMode="auto">
          <a:xfrm>
            <a:off x="2934891" y="2977306"/>
            <a:ext cx="3590727" cy="1644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function ft = denoise(f,r,coef)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if abs(f) &gt;= 0.001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endParaRPr lang="en-US" sz="1336">
              <a:solidFill>
                <a:srgbClr val="000000"/>
              </a:solidFill>
              <a:latin typeface="Times" charset="0"/>
              <a:cs typeface="Times" charset="0"/>
              <a:sym typeface="Times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ft   = f.*(r./(r+coef));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else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b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ft   = f.*(r./(r+sqrt(coef)));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tabLst>
                <a:tab pos="98223" algn="l"/>
                <a:tab pos="321457" algn="l"/>
              </a:tabLst>
            </a:pPr>
            <a:r>
              <a:rPr lang="en-US" sz="1336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8922992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Windowing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304" y="2770802"/>
            <a:ext cx="8425160" cy="29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81188" y="2821572"/>
            <a:ext cx="8420695" cy="283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81188" y="2821572"/>
            <a:ext cx="8420695" cy="283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5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sz="2812" dirty="0"/>
              <a:t>Look at short slice of input signal</a:t>
            </a:r>
          </a:p>
          <a:p>
            <a:pPr marL="803643" lvl="1" eaLnBrk="1" hangingPunct="1"/>
            <a:r>
              <a:rPr lang="en-US" sz="2250" dirty="0"/>
              <a:t>Want instantaneous snapshot of frequency content</a:t>
            </a:r>
          </a:p>
          <a:p>
            <a:pPr marL="803643" lvl="1" eaLnBrk="1" hangingPunct="1"/>
            <a:r>
              <a:rPr lang="en-US" sz="2250" dirty="0">
                <a:solidFill>
                  <a:srgbClr val="0000FF"/>
                </a:solidFill>
              </a:rPr>
              <a:t>Window</a:t>
            </a:r>
            <a:r>
              <a:rPr lang="en-US" sz="2250" dirty="0"/>
              <a:t> signal, then apply DFT</a:t>
            </a:r>
          </a:p>
          <a:p>
            <a:pPr marL="1071524" lvl="2" eaLnBrk="1" hangingPunct="1"/>
            <a:r>
              <a:rPr lang="en-US" sz="1969" dirty="0"/>
              <a:t>Multiply by </a:t>
            </a:r>
            <a:r>
              <a:rPr lang="en-US" sz="1969" dirty="0">
                <a:solidFill>
                  <a:srgbClr val="0000FF"/>
                </a:solidFill>
              </a:rPr>
              <a:t>nonzero function for fixed length M</a:t>
            </a:r>
            <a:endParaRPr lang="en-US" sz="1969" dirty="0"/>
          </a:p>
          <a:p>
            <a:pPr marL="1071524" lvl="2" eaLnBrk="1" hangingPunct="1"/>
            <a:r>
              <a:rPr lang="en-US" sz="1969" dirty="0"/>
              <a:t>Might have shape in nonzero section: rectangular, triangular (Bartlett), Hamming, Blackman...</a:t>
            </a:r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r>
              <a:rPr lang="en-US" sz="1969" dirty="0"/>
              <a:t>Can reconstruct windowed signal from DFT length N as long as </a:t>
            </a:r>
            <a:r>
              <a:rPr lang="en-US" sz="1969" dirty="0">
                <a:solidFill>
                  <a:srgbClr val="0000FF"/>
                </a:solidFill>
              </a:rPr>
              <a:t>N ≥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Denoising</a:t>
            </a:r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/>
              <a:t>Example spectra for </a:t>
            </a:r>
            <a:r>
              <a:rPr lang="en-US">
                <a:solidFill>
                  <a:srgbClr val="0000FF"/>
                </a:solidFill>
              </a:rPr>
              <a:t>windowed FFT</a:t>
            </a:r>
            <a:r>
              <a:rPr lang="en-US"/>
              <a:t> of flute sound</a:t>
            </a:r>
          </a:p>
          <a:p>
            <a:pPr marL="803643" lvl="1" eaLnBrk="1" hangingPunct="1"/>
            <a:r>
              <a:rPr lang="en-US"/>
              <a:t>Left: input signal</a:t>
            </a:r>
          </a:p>
          <a:p>
            <a:pPr marL="803643" lvl="1" eaLnBrk="1" hangingPunct="1"/>
            <a:r>
              <a:rPr lang="en-US"/>
              <a:t>Right: output according to                       with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c </a:t>
            </a:r>
            <a:r>
              <a:rPr lang="en-US"/>
              <a:t>= 0.01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5297" y="1651992"/>
            <a:ext cx="1794867" cy="625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0" y="2374181"/>
            <a:ext cx="8206383" cy="34033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52093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 example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/>
              <a:t>Denoising reduces amplitudes of each bin</a:t>
            </a:r>
          </a:p>
          <a:p>
            <a:pPr marL="803643" lvl="1" eaLnBrk="1" hangingPunct="1"/>
            <a:r>
              <a:rPr lang="en-US"/>
              <a:t>Need to boost overall signal level to maintain loudness</a:t>
            </a:r>
          </a:p>
          <a:p>
            <a:pPr marL="1071524" lvl="2" eaLnBrk="1" hangingPunct="1"/>
            <a:r>
              <a:rPr lang="en-US"/>
              <a:t>Similar to </a:t>
            </a:r>
            <a:r>
              <a:rPr lang="en-US">
                <a:solidFill>
                  <a:srgbClr val="0000FF"/>
                </a:solidFill>
              </a:rPr>
              <a:t>dynamic range compressor</a:t>
            </a:r>
          </a:p>
          <a:p>
            <a:pPr marL="803643" lvl="1" eaLnBrk="1" hangingPunct="1"/>
            <a:r>
              <a:rPr lang="en-US"/>
              <a:t>In this example, gain of 4.75 to restore level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5102" y="2571750"/>
            <a:ext cx="5274097" cy="39558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0964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3071" y="3286125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3071" y="4054078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130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09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409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6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6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Denoising variations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469" eaLnBrk="1" hangingPunct="1"/>
            <a:r>
              <a:rPr lang="en-US" dirty="0" err="1">
                <a:solidFill>
                  <a:srgbClr val="0000FF"/>
                </a:solidFill>
              </a:rPr>
              <a:t>Analyse</a:t>
            </a:r>
            <a:r>
              <a:rPr lang="en-US" dirty="0"/>
              <a:t> noise content first</a:t>
            </a:r>
          </a:p>
          <a:p>
            <a:pPr marL="803643" lvl="1" eaLnBrk="1" hangingPunct="1"/>
            <a:r>
              <a:rPr lang="en-US" dirty="0"/>
              <a:t>Apply different nonlinear function to each bin</a:t>
            </a:r>
          </a:p>
          <a:p>
            <a:pPr marL="803643" lvl="1" eaLnBrk="1" hangingPunct="1"/>
            <a:r>
              <a:rPr lang="en-US" dirty="0"/>
              <a:t>For example, reducing ventilation noise in a room</a:t>
            </a:r>
          </a:p>
          <a:p>
            <a:pPr marL="446469" eaLnBrk="1" hangingPunct="1"/>
            <a:r>
              <a:rPr lang="en-US" dirty="0">
                <a:solidFill>
                  <a:srgbClr val="0000FF"/>
                </a:solidFill>
              </a:rPr>
              <a:t>Time-varying </a:t>
            </a:r>
            <a:r>
              <a:rPr lang="en-US" dirty="0"/>
              <a:t>noise estimation</a:t>
            </a:r>
          </a:p>
          <a:p>
            <a:pPr marL="803643" lvl="1" eaLnBrk="1" hangingPunct="1"/>
            <a:r>
              <a:rPr lang="en-US" dirty="0"/>
              <a:t>Estimate noise threshold as function of spectrum</a:t>
            </a:r>
          </a:p>
          <a:p>
            <a:pPr marL="803643" lvl="1" eaLnBrk="1" hangingPunct="1"/>
            <a:r>
              <a:rPr lang="en-US" dirty="0"/>
              <a:t>Often involves LPC or </a:t>
            </a:r>
            <a:r>
              <a:rPr lang="en-US" dirty="0" err="1"/>
              <a:t>cepstral</a:t>
            </a:r>
            <a:r>
              <a:rPr lang="en-US" dirty="0"/>
              <a:t> techniques</a:t>
            </a:r>
          </a:p>
          <a:p>
            <a:pPr marL="446469" eaLnBrk="1" hangingPunct="1"/>
            <a:r>
              <a:rPr lang="en-US" dirty="0"/>
              <a:t>Use noise estimation to decrease </a:t>
            </a:r>
            <a:r>
              <a:rPr lang="en-US" dirty="0">
                <a:solidFill>
                  <a:srgbClr val="0000FF"/>
                </a:solidFill>
              </a:rPr>
              <a:t>pumping</a:t>
            </a:r>
            <a:r>
              <a:rPr lang="en-US" dirty="0"/>
              <a:t> effects</a:t>
            </a:r>
          </a:p>
          <a:p>
            <a:pPr marL="446469" eaLnBrk="1" hangingPunct="1"/>
            <a:r>
              <a:rPr lang="en-US" dirty="0" err="1"/>
              <a:t>Denoising</a:t>
            </a:r>
            <a:r>
              <a:rPr lang="en-US" dirty="0"/>
              <a:t> is nonlinear and can produce </a:t>
            </a:r>
            <a:r>
              <a:rPr lang="en-US" dirty="0" err="1"/>
              <a:t>artefacts</a:t>
            </a:r>
            <a:endParaRPr lang="en-US" dirty="0"/>
          </a:p>
          <a:p>
            <a:pPr marL="803643" lvl="1" eaLnBrk="1" hangingPunct="1"/>
            <a:r>
              <a:rPr lang="en-US" dirty="0"/>
              <a:t>Small grains (spurious components) that jump out</a:t>
            </a:r>
          </a:p>
          <a:p>
            <a:pPr marL="803643" lvl="1" eaLnBrk="1" hangingPunct="1"/>
            <a:r>
              <a:rPr lang="en-US" dirty="0"/>
              <a:t>Noise can also be a useful component of a sound</a:t>
            </a:r>
          </a:p>
        </p:txBody>
      </p:sp>
    </p:spTree>
    <p:extLst>
      <p:ext uri="{BB962C8B-B14F-4D97-AF65-F5344CB8AC3E}">
        <p14:creationId xmlns:p14="http://schemas.microsoft.com/office/powerpoint/2010/main" val="26957994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scaling and pitch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Analysis identical to any standard phase </a:t>
            </a:r>
            <a:r>
              <a:rPr lang="en-GB" dirty="0" err="1"/>
              <a:t>vocoder</a:t>
            </a:r>
            <a:endParaRPr lang="en-GB" dirty="0"/>
          </a:p>
          <a:p>
            <a:r>
              <a:rPr lang="en-GB" dirty="0"/>
              <a:t>Synthesis hop size varied for time compression/expansion</a:t>
            </a:r>
          </a:p>
          <a:p>
            <a:pPr lvl="1"/>
            <a:r>
              <a:rPr lang="en-GB" dirty="0"/>
              <a:t>Changes time scale without changing pitch</a:t>
            </a:r>
          </a:p>
          <a:p>
            <a:r>
              <a:rPr lang="en-GB" dirty="0"/>
              <a:t>If pitch shifting, interpolate back to original time scale</a:t>
            </a:r>
          </a:p>
          <a:p>
            <a:pPr lvl="1"/>
            <a:r>
              <a:rPr lang="en-GB" dirty="0"/>
              <a:t>Now pitch changed, but time scale is unchanged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455" y="756397"/>
            <a:ext cx="9134545" cy="6101603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Temporary write pointer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Buffered input samples awaiting FFT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input buffer (in samples)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Buffered output samples for overlap-add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output buffer (in samples)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Counter of how many samples have elapsed since last FFT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analysis window function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analysis window function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synthWindowBuffer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synthesis window function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synthesis window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time-domain samples for the FFT calculation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frequency-domain samples from FFT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Scaling factor to normalize output level; depends on window/hop sizes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resampledOutput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holding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resampled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(interpolated) output from FFT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Previous phase values for each bin and channel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**psi; 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Adjusted phase values for each bin and channel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Size of the FFT calculation (in samples); normally equals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size but could be longer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pitchRatio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Ratio of output to input frequency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for input (in samples)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for output (in samples)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r>
              <a:rPr lang="en-US" sz="1125" dirty="0">
                <a:latin typeface="Courier New"/>
                <a:ea typeface="Times New Roman"/>
                <a:cs typeface="Times New Roman"/>
              </a:rPr>
              <a:t>                      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// synthesis / analysis size should match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pitchRatio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_ 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455" y="756397"/>
            <a:ext cx="9134545" cy="6101603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endParaRPr lang="en-US" sz="1125" dirty="0">
              <a:solidFill>
                <a:srgbClr val="000000"/>
              </a:solidFill>
              <a:latin typeface="Courier New"/>
              <a:ea typeface="ヒラギノ角ゴ Pro W3"/>
              <a:cs typeface="Times New Roman"/>
            </a:endParaRPr>
          </a:p>
          <a:p>
            <a:r>
              <a:rPr lang="en-US" sz="1125" dirty="0"/>
              <a:t>executes </a:t>
            </a:r>
            <a:r>
              <a:rPr lang="en-US" sz="1125"/>
              <a:t>the pitch  </a:t>
            </a:r>
            <a:r>
              <a:rPr lang="en-US" sz="1125" dirty="0"/>
              <a:t>shift for one (overlapped) FFT window</a:t>
            </a:r>
            <a:endParaRPr lang="en-US" sz="1125" dirty="0">
              <a:solidFill>
                <a:srgbClr val="000000"/>
              </a:solidFill>
              <a:latin typeface="Courier New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fftForwardPlan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266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Convert bin into magnitude-phase representation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magnitude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                  		                     +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 = atan2(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],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Calculate frequency for this bin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frequency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(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/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Increment the phase based on frequency and hop sizes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deltaPhi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(frequency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+ </a:t>
            </a: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princArg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-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- (frequency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= phase;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psi[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princArg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(psi[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+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deltaPhi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Convert back to real-imaginary form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magnitude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(psi[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magnitude * sin(psi[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fftBackwardPlan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// Perform inverse FFT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455" y="756397"/>
            <a:ext cx="9134545" cy="6101603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Resample output using linear interpolation to stretch it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floor(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pitchRatio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x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ix = floor(x);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x - (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)ix;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resampleOutput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[ix]*(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+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[(ix+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)%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_]*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Add the result to the output buffer, starting at the current write position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2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resampleOutput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		                                         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synthesisWindowBuffer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112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2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Advance the write position within the buffer by the hop size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(Use original hop size since we have </a:t>
            </a:r>
            <a:r>
              <a:rPr lang="en-US" sz="1125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resampled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output back to</a:t>
            </a:r>
            <a:r>
              <a:rPr lang="en-US" sz="1125" dirty="0">
                <a:solidFill>
                  <a:srgbClr val="007400"/>
                </a:solidFill>
                <a:latin typeface="Courier New"/>
                <a:ea typeface="Calibri"/>
                <a:cs typeface="Times New Roman"/>
              </a:rPr>
              <a:t> expected length)</a:t>
            </a:r>
            <a:endParaRPr lang="en-US" sz="1125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112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112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</a:t>
            </a:r>
            <a:endParaRPr lang="en-US" sz="112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endParaRPr lang="en-US" sz="1125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Short-Time Fourier Transform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919" y="1306179"/>
            <a:ext cx="7563445" cy="884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9109" y="4240486"/>
            <a:ext cx="6974086" cy="234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49203" y="4223742"/>
            <a:ext cx="5715000" cy="2402086"/>
            <a:chOff x="0" y="0"/>
            <a:chExt cx="5120" cy="2152"/>
          </a:xfrm>
        </p:grpSpPr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>
              <a:off x="0" y="1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46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92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139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5" name="Line 8"/>
            <p:cNvSpPr>
              <a:spLocks noChangeShapeType="1"/>
            </p:cNvSpPr>
            <p:nvPr/>
          </p:nvSpPr>
          <p:spPr bwMode="auto">
            <a:xfrm>
              <a:off x="18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6" name="Line 9"/>
            <p:cNvSpPr>
              <a:spLocks noChangeShapeType="1"/>
            </p:cNvSpPr>
            <p:nvPr/>
          </p:nvSpPr>
          <p:spPr bwMode="auto">
            <a:xfrm>
              <a:off x="2320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7" name="Line 10"/>
            <p:cNvSpPr>
              <a:spLocks noChangeShapeType="1"/>
            </p:cNvSpPr>
            <p:nvPr/>
          </p:nvSpPr>
          <p:spPr bwMode="auto">
            <a:xfrm>
              <a:off x="2784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>
              <a:off x="32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>
              <a:off x="371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>
              <a:off x="418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4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5120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270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sz="2812" dirty="0">
                <a:solidFill>
                  <a:srgbClr val="0000FF"/>
                </a:solidFill>
              </a:rPr>
              <a:t>Short-Time Fourier Transform (STFT)</a:t>
            </a:r>
            <a:r>
              <a:rPr lang="en-US" sz="2812" dirty="0"/>
              <a:t> is </a:t>
            </a:r>
            <a:r>
              <a:rPr lang="en-US" sz="2812" dirty="0">
                <a:solidFill>
                  <a:srgbClr val="0000FF"/>
                </a:solidFill>
              </a:rPr>
              <a:t>DTFT</a:t>
            </a:r>
            <a:r>
              <a:rPr lang="en-US" sz="2812" dirty="0"/>
              <a:t> of windowed signal</a:t>
            </a:r>
          </a:p>
          <a:p>
            <a:pPr marL="803643" lvl="1" eaLnBrk="1" hangingPunct="1">
              <a:spcBef>
                <a:spcPts val="1687"/>
              </a:spcBef>
            </a:pPr>
            <a:r>
              <a:rPr lang="en-US" sz="2250" dirty="0"/>
              <a:t> </a:t>
            </a:r>
          </a:p>
          <a:p>
            <a:pPr marL="803643" lvl="1" eaLnBrk="1" hangingPunct="1">
              <a:spcBef>
                <a:spcPts val="3234"/>
              </a:spcBef>
            </a:pPr>
            <a:r>
              <a:rPr lang="en-US" sz="2250" dirty="0"/>
              <a:t>Similarly, can take </a:t>
            </a:r>
            <a:r>
              <a:rPr lang="en-US" sz="2250" dirty="0">
                <a:solidFill>
                  <a:srgbClr val="0000FF"/>
                </a:solidFill>
              </a:rPr>
              <a:t>DFT/FFT</a:t>
            </a:r>
            <a:r>
              <a:rPr lang="en-US" sz="2250" dirty="0"/>
              <a:t> for discrete samples of windowed signals</a:t>
            </a:r>
          </a:p>
          <a:p>
            <a:pPr marL="446469" eaLnBrk="1" hangingPunct="1"/>
            <a:r>
              <a:rPr lang="en-US" sz="2812" dirty="0"/>
              <a:t>Can break signal into windowed </a:t>
            </a:r>
            <a:r>
              <a:rPr lang="en-US" sz="2812" dirty="0">
                <a:solidFill>
                  <a:srgbClr val="0000FF"/>
                </a:solidFill>
              </a:rPr>
              <a:t>segments</a:t>
            </a:r>
            <a:endParaRPr lang="en-US" sz="2812" dirty="0"/>
          </a:p>
          <a:p>
            <a:pPr marL="803643" lvl="1" eaLnBrk="1" hangingPunct="1"/>
            <a:r>
              <a:rPr lang="en-US" sz="2250" dirty="0"/>
              <a:t>...then (in right circumstances) put it back together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Overlap-Add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59830"/>
            <a:ext cx="7411065" cy="6009680"/>
          </a:xfrm>
        </p:spPr>
        <p:txBody>
          <a:bodyPr anchor="t"/>
          <a:lstStyle/>
          <a:p>
            <a:pPr marL="446469" eaLnBrk="1" hangingPunct="1"/>
            <a:r>
              <a:rPr lang="en-US" sz="2812" dirty="0"/>
              <a:t>Can split signal into </a:t>
            </a:r>
            <a:r>
              <a:rPr lang="en-US" sz="2812" dirty="0">
                <a:solidFill>
                  <a:srgbClr val="0000FF"/>
                </a:solidFill>
              </a:rPr>
              <a:t>overlapping segments</a:t>
            </a:r>
            <a:endParaRPr lang="en-US" sz="2812" dirty="0"/>
          </a:p>
          <a:p>
            <a:pPr marL="803643" lvl="1" eaLnBrk="1" hangingPunct="1"/>
            <a:r>
              <a:rPr lang="en-US" sz="2250" dirty="0"/>
              <a:t>Distance between segments is called </a:t>
            </a:r>
            <a:r>
              <a:rPr lang="en-US" sz="2250" dirty="0">
                <a:solidFill>
                  <a:srgbClr val="0000FF"/>
                </a:solidFill>
              </a:rPr>
              <a:t>hop size</a:t>
            </a:r>
            <a:endParaRPr lang="en-US" sz="2250" dirty="0"/>
          </a:p>
          <a:p>
            <a:pPr marL="803643" lvl="1" eaLnBrk="1" hangingPunct="1"/>
            <a:r>
              <a:rPr lang="en-US" sz="2250" dirty="0"/>
              <a:t>Reconstruct from windows</a:t>
            </a:r>
            <a:endParaRPr lang="en-US" sz="2250" dirty="0">
              <a:solidFill>
                <a:srgbClr val="0000FF"/>
              </a:solidFill>
            </a:endParaRPr>
          </a:p>
          <a:p>
            <a:pPr marL="1071524" lvl="2" eaLnBrk="1" hangingPunct="1"/>
            <a:r>
              <a:rPr lang="en-US" sz="1900" dirty="0"/>
              <a:t>Used triangular windows, hop size </a:t>
            </a:r>
            <a:r>
              <a:rPr lang="en-US" sz="1900" dirty="0">
                <a:solidFill>
                  <a:srgbClr val="0000FF"/>
                </a:solidFill>
              </a:rPr>
              <a:t>M/2</a:t>
            </a:r>
            <a:endParaRPr lang="en-US" sz="1900" dirty="0"/>
          </a:p>
          <a:p>
            <a:pPr marL="803643" lvl="1" eaLnBrk="1" hangingPunct="1"/>
            <a:endParaRPr lang="en-US" sz="2250" dirty="0"/>
          </a:p>
          <a:p>
            <a:pPr marL="803643" lvl="1" eaLnBrk="1" hangingPunct="1"/>
            <a:endParaRPr lang="en-GB" sz="2250" dirty="0"/>
          </a:p>
          <a:p>
            <a:pPr marL="803643" lvl="1" eaLnBrk="1" hangingPunct="1"/>
            <a:endParaRPr lang="en-US" sz="2250" dirty="0"/>
          </a:p>
          <a:p>
            <a:pPr marL="803643" lvl="1" eaLnBrk="1" hangingPunct="1"/>
            <a:endParaRPr lang="en-US" sz="2250" dirty="0"/>
          </a:p>
          <a:p>
            <a:pPr marL="803643" lvl="1" eaLnBrk="1" hangingPunct="1"/>
            <a:endParaRPr lang="en-US" sz="2250" dirty="0"/>
          </a:p>
          <a:p>
            <a:pPr marL="803643" lvl="1" eaLnBrk="1" hangingPunct="1"/>
            <a:endParaRPr lang="en-US" sz="2250" dirty="0"/>
          </a:p>
          <a:p>
            <a:pPr marL="803643" lvl="1" eaLnBrk="1" hangingPunct="1"/>
            <a:endParaRPr lang="en-US" sz="2250" dirty="0"/>
          </a:p>
          <a:p>
            <a:pPr marL="803643" lvl="1" eaLnBrk="1" hangingPunct="1"/>
            <a:endParaRPr lang="en-US" sz="2250" dirty="0"/>
          </a:p>
          <a:p>
            <a:pPr marL="446469" eaLnBrk="1" hangingPunct="1"/>
            <a:r>
              <a:rPr lang="en-US" sz="2812" dirty="0"/>
              <a:t>Take </a:t>
            </a:r>
            <a:r>
              <a:rPr lang="en-US" sz="2812" dirty="0">
                <a:solidFill>
                  <a:srgbClr val="0000FF"/>
                </a:solidFill>
              </a:rPr>
              <a:t>DFT of each segment </a:t>
            </a:r>
            <a:r>
              <a:rPr lang="en-US" sz="2812" dirty="0"/>
              <a:t>to get frequency content, </a:t>
            </a:r>
            <a:r>
              <a:rPr lang="en-US" sz="2812" dirty="0">
                <a:solidFill>
                  <a:srgbClr val="0000FF"/>
                </a:solidFill>
              </a:rPr>
              <a:t>IDFT</a:t>
            </a:r>
            <a:r>
              <a:rPr lang="en-US" sz="2812" dirty="0"/>
              <a:t> to get back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071" y="2467018"/>
            <a:ext cx="9161859" cy="3085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Many possibilities between DFT and IDFT</a:t>
            </a:r>
          </a:p>
          <a:p>
            <a:pPr marL="803643" lvl="1" eaLnBrk="1" hangingPunct="1"/>
            <a:r>
              <a:rPr lang="en-US" dirty="0"/>
              <a:t>Efficient FIR </a:t>
            </a:r>
            <a:r>
              <a:rPr lang="en-US" dirty="0">
                <a:solidFill>
                  <a:srgbClr val="0000FF"/>
                </a:solidFill>
              </a:rPr>
              <a:t>convolution</a:t>
            </a:r>
          </a:p>
          <a:p>
            <a:pPr marL="1071524" lvl="2" eaLnBrk="1" hangingPunct="1"/>
            <a:r>
              <a:rPr lang="en-US" dirty="0"/>
              <a:t>FIR filter of length </a:t>
            </a:r>
            <a:r>
              <a:rPr lang="en-US" i="1" dirty="0"/>
              <a:t>N</a:t>
            </a:r>
            <a:r>
              <a:rPr lang="en-US" dirty="0"/>
              <a:t> needs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multiplies per sample</a:t>
            </a:r>
          </a:p>
          <a:p>
            <a:pPr marL="1071524" lvl="2" eaLnBrk="1" hangingPunct="1"/>
            <a:r>
              <a:rPr lang="en-US" dirty="0"/>
              <a:t>Convolution in time = multiplication in frequency</a:t>
            </a:r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803643" lvl="1" eaLnBrk="1" hangingPunct="1">
              <a:spcBef>
                <a:spcPts val="2320"/>
              </a:spcBef>
            </a:pPr>
            <a:r>
              <a:rPr lang="en-US" dirty="0"/>
              <a:t>Mutation and cross-synthesis</a:t>
            </a:r>
          </a:p>
          <a:p>
            <a:pPr marL="803643" lvl="1" eaLnBrk="1" hangingPunct="1"/>
            <a:r>
              <a:rPr lang="en-US" dirty="0" err="1"/>
              <a:t>Robotisation</a:t>
            </a:r>
            <a:r>
              <a:rPr lang="en-US" dirty="0"/>
              <a:t> and </a:t>
            </a:r>
            <a:r>
              <a:rPr lang="en-US" dirty="0" err="1"/>
              <a:t>whisperisation</a:t>
            </a:r>
            <a:endParaRPr lang="en-US" dirty="0"/>
          </a:p>
          <a:p>
            <a:pPr marL="803643" lvl="1" eaLnBrk="1" hangingPunct="1"/>
            <a:r>
              <a:rPr lang="en-US" dirty="0"/>
              <a:t>Time-stretching and pitch-shifting</a:t>
            </a:r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4819055" y="2571750"/>
            <a:ext cx="1616273" cy="89296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5" name="Rectangle 4"/>
          <p:cNvSpPr>
            <a:spLocks/>
          </p:cNvSpPr>
          <p:nvPr/>
        </p:nvSpPr>
        <p:spPr bwMode="auto">
          <a:xfrm>
            <a:off x="5277849" y="2786559"/>
            <a:ext cx="716543" cy="45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4077891" y="3018234"/>
            <a:ext cx="731119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6444258" y="3018234"/>
            <a:ext cx="731119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8" name="Rectangle 7"/>
          <p:cNvSpPr>
            <a:spLocks/>
          </p:cNvSpPr>
          <p:nvPr/>
        </p:nvSpPr>
        <p:spPr bwMode="auto">
          <a:xfrm>
            <a:off x="3323181" y="2786559"/>
            <a:ext cx="695704" cy="45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9" name="Rectangle 8"/>
          <p:cNvSpPr>
            <a:spLocks/>
          </p:cNvSpPr>
          <p:nvPr/>
        </p:nvSpPr>
        <p:spPr bwMode="auto">
          <a:xfrm>
            <a:off x="7251127" y="2786559"/>
            <a:ext cx="695704" cy="45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Y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328" y="3580805"/>
            <a:ext cx="5268516" cy="892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4705946"/>
            <a:ext cx="2473523" cy="330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DFT bins have </a:t>
            </a:r>
            <a:r>
              <a:rPr lang="en-US" dirty="0">
                <a:solidFill>
                  <a:srgbClr val="0000FF"/>
                </a:solidFill>
              </a:rPr>
              <a:t>magnitude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phase</a:t>
            </a:r>
          </a:p>
          <a:p>
            <a:pPr marL="803643" lvl="1" eaLnBrk="1" hangingPunct="1"/>
            <a:endParaRPr lang="en-US" dirty="0">
              <a:solidFill>
                <a:srgbClr val="0000FF"/>
              </a:solidFill>
            </a:endParaRPr>
          </a:p>
          <a:p>
            <a:pPr marL="446469" eaLnBrk="1" hangingPunct="1">
              <a:spcBef>
                <a:spcPts val="2109"/>
              </a:spcBef>
            </a:pPr>
            <a:r>
              <a:rPr lang="en-US" dirty="0"/>
              <a:t>Suppose we have DFTs of two signals</a:t>
            </a:r>
          </a:p>
          <a:p>
            <a:pPr marL="803643" lvl="1" eaLnBrk="1" hangingPunct="1"/>
            <a:r>
              <a:rPr lang="en-US" dirty="0"/>
              <a:t>Combine magnitudes and phases in interesting combinations</a:t>
            </a:r>
          </a:p>
          <a:p>
            <a:pPr marL="803643" lvl="1" eaLnBrk="1" hangingPunct="1"/>
            <a:r>
              <a:rPr lang="en-US" dirty="0"/>
              <a:t>Sometimes known as </a:t>
            </a:r>
            <a:r>
              <a:rPr lang="en-US" dirty="0">
                <a:solidFill>
                  <a:srgbClr val="0000FF"/>
                </a:solidFill>
              </a:rPr>
              <a:t>cross-synthesis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morphing</a:t>
            </a:r>
          </a:p>
          <a:p>
            <a:pPr marL="803643" lvl="1" eaLnBrk="1" hangingPunct="1"/>
            <a:r>
              <a:rPr lang="en-US" dirty="0"/>
              <a:t>For example, magnitude from one, phase from other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883" y="1446609"/>
            <a:ext cx="1464469" cy="294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5414" y="1384101"/>
            <a:ext cx="2089547" cy="410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0008" y="1285875"/>
            <a:ext cx="3312914" cy="616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65352" y="4441613"/>
            <a:ext cx="4563070" cy="2187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Example operations on </a:t>
            </a:r>
            <a:r>
              <a:rPr lang="en-US" dirty="0">
                <a:solidFill>
                  <a:srgbClr val="0000FF"/>
                </a:solidFill>
              </a:rPr>
              <a:t>magnitude only </a:t>
            </a:r>
            <a:endParaRPr lang="en-US" dirty="0"/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Multiplication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*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endParaRPr lang="en-US" dirty="0">
              <a:latin typeface="Times" pitchFamily="18" charset="0"/>
              <a:cs typeface="Times" pitchFamily="18" charset="0"/>
            </a:endParaRPr>
          </a:p>
          <a:p>
            <a:pPr marL="1071524" lvl="2" eaLnBrk="1" hangingPunct="1"/>
            <a:r>
              <a:rPr lang="en-US" dirty="0"/>
              <a:t>Multiplication in linear terms = addition in dB scale</a:t>
            </a:r>
          </a:p>
          <a:p>
            <a:pPr marL="1071524" lvl="2" eaLnBrk="1" hangingPunct="1"/>
            <a:r>
              <a:rPr lang="en-US" dirty="0"/>
              <a:t>Similar to spectral AND operation, keeping zones where energy is located in both signals</a:t>
            </a:r>
          </a:p>
          <a:p>
            <a:pPr marL="1071524" lvl="2" eaLnBrk="1" hangingPunct="1"/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fixed</a:t>
            </a:r>
            <a:r>
              <a:rPr lang="en-US" dirty="0"/>
              <a:t> r</a:t>
            </a:r>
            <a:r>
              <a:rPr lang="en-US" baseline="-6000" dirty="0"/>
              <a:t>2</a:t>
            </a:r>
            <a:r>
              <a:rPr lang="en-US" dirty="0"/>
              <a:t> (and zero phase z</a:t>
            </a:r>
            <a:r>
              <a:rPr lang="en-US" baseline="-6000" dirty="0"/>
              <a:t>2</a:t>
            </a:r>
            <a:r>
              <a:rPr lang="en-US" dirty="0"/>
              <a:t>), equivalent to </a:t>
            </a:r>
            <a:r>
              <a:rPr lang="en-US" dirty="0">
                <a:solidFill>
                  <a:srgbClr val="0000FF"/>
                </a:solidFill>
              </a:rPr>
              <a:t>FIR filtering</a:t>
            </a:r>
            <a:endParaRPr lang="en-US" dirty="0"/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Addition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+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endParaRPr lang="en-US" dirty="0">
              <a:latin typeface="Times" pitchFamily="18" charset="0"/>
              <a:cs typeface="Times" pitchFamily="18" charset="0"/>
            </a:endParaRPr>
          </a:p>
          <a:p>
            <a:pPr marL="1071524" lvl="2" eaLnBrk="1" hangingPunct="1"/>
            <a:r>
              <a:rPr lang="en-US" dirty="0"/>
              <a:t>Similar to spectral OR operation</a:t>
            </a:r>
          </a:p>
          <a:p>
            <a:pPr marL="1071524" lvl="2" eaLnBrk="1" hangingPunct="1"/>
            <a:r>
              <a:rPr lang="en-US" dirty="0"/>
              <a:t>Not simple mixing: only operating on magnitudes, not phases</a:t>
            </a:r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Masking</a:t>
            </a:r>
            <a:r>
              <a:rPr lang="en-US" dirty="0"/>
              <a:t>: </a:t>
            </a:r>
            <a:r>
              <a:rPr lang="en-US" dirty="0">
                <a:latin typeface="Times" pitchFamily="18" charset="0"/>
                <a:cs typeface="Times" pitchFamily="18" charset="0"/>
              </a:rPr>
              <a:t>r = (r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2</a:t>
            </a:r>
            <a:r>
              <a:rPr lang="en-US" dirty="0">
                <a:latin typeface="Times" pitchFamily="18" charset="0"/>
                <a:cs typeface="Times" pitchFamily="18" charset="0"/>
              </a:rPr>
              <a:t> &gt; threshold ? r</a:t>
            </a:r>
            <a:r>
              <a:rPr lang="en-US" baseline="-6000" dirty="0">
                <a:latin typeface="Times" pitchFamily="18" charset="0"/>
                <a:cs typeface="Times" pitchFamily="18" charset="0"/>
              </a:rPr>
              <a:t>1</a:t>
            </a:r>
            <a:r>
              <a:rPr lang="en-US" dirty="0">
                <a:latin typeface="Times" pitchFamily="18" charset="0"/>
                <a:cs typeface="Times" pitchFamily="18" charset="0"/>
              </a:rPr>
              <a:t> : 0)</a:t>
            </a:r>
          </a:p>
          <a:p>
            <a:pPr marL="1071524" lvl="2" eaLnBrk="1" hangingPunct="1"/>
            <a:r>
              <a:rPr lang="en-US" dirty="0"/>
              <a:t>Keep magnitude of one sound only if the other is above a threshold</a:t>
            </a:r>
          </a:p>
          <a:p>
            <a:pPr marL="1071524" lvl="2" eaLnBrk="1" hangingPunct="1"/>
            <a:r>
              <a:rPr lang="en-US" dirty="0"/>
              <a:t>(A ? B : C) syntax means “if A, then B, otherwise C”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469" eaLnBrk="1" hangingPunct="1"/>
            <a:r>
              <a:rPr lang="en-US" dirty="0"/>
              <a:t>Phase is critical to </a:t>
            </a:r>
            <a:r>
              <a:rPr lang="en-US" dirty="0">
                <a:solidFill>
                  <a:srgbClr val="0000FF"/>
                </a:solidFill>
              </a:rPr>
              <a:t>time-frequency</a:t>
            </a:r>
            <a:r>
              <a:rPr lang="en-US" dirty="0"/>
              <a:t> representations</a:t>
            </a:r>
          </a:p>
          <a:p>
            <a:pPr marL="803643" lvl="1" eaLnBrk="1" hangingPunct="1"/>
            <a:r>
              <a:rPr lang="en-US" dirty="0"/>
              <a:t>Explains how signals evolve from frame to frame</a:t>
            </a:r>
          </a:p>
          <a:p>
            <a:pPr marL="803643" lvl="1" eaLnBrk="1" hangingPunct="1"/>
            <a:r>
              <a:rPr lang="en-US" dirty="0"/>
              <a:t>Has an important influence on output quality</a:t>
            </a:r>
          </a:p>
          <a:p>
            <a:pPr marL="446469" eaLnBrk="1" hangingPunct="1"/>
            <a:r>
              <a:rPr lang="en-US" dirty="0"/>
              <a:t>Example operations on </a:t>
            </a:r>
            <a:r>
              <a:rPr lang="en-US" dirty="0">
                <a:solidFill>
                  <a:srgbClr val="0000FF"/>
                </a:solidFill>
              </a:rPr>
              <a:t>phase </a:t>
            </a:r>
            <a:r>
              <a:rPr lang="en-US" dirty="0"/>
              <a:t>of two inputs</a:t>
            </a:r>
          </a:p>
          <a:p>
            <a:pPr marL="803643" lvl="1" eaLnBrk="1" hangingPunct="1"/>
            <a:r>
              <a:rPr lang="en-US" dirty="0"/>
              <a:t>Keep phase of </a:t>
            </a:r>
            <a:r>
              <a:rPr lang="en-US" dirty="0">
                <a:solidFill>
                  <a:srgbClr val="0000FF"/>
                </a:solidFill>
              </a:rPr>
              <a:t>only one</a:t>
            </a:r>
            <a:r>
              <a:rPr lang="en-US" dirty="0"/>
              <a:t> sound, change magnitude</a:t>
            </a:r>
          </a:p>
          <a:p>
            <a:pPr marL="1071524" lvl="2" eaLnBrk="1" hangingPunct="1"/>
            <a:r>
              <a:rPr lang="en-US" dirty="0"/>
              <a:t>Phase is a strong cue for </a:t>
            </a:r>
            <a:r>
              <a:rPr lang="en-US" dirty="0">
                <a:solidFill>
                  <a:srgbClr val="0000FF"/>
                </a:solidFill>
              </a:rPr>
              <a:t>pitch</a:t>
            </a:r>
            <a:r>
              <a:rPr lang="en-US" dirty="0"/>
              <a:t> of sound (why?)</a:t>
            </a:r>
          </a:p>
          <a:p>
            <a:pPr marL="1071524" lvl="2" eaLnBrk="1" hangingPunct="1"/>
            <a:r>
              <a:rPr lang="en-US" dirty="0"/>
              <a:t>Result: pitch influenced by the phase you keep</a:t>
            </a:r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Add</a:t>
            </a:r>
            <a:r>
              <a:rPr lang="en-US" dirty="0"/>
              <a:t> phases</a:t>
            </a:r>
          </a:p>
          <a:p>
            <a:pPr marL="1071524" lvl="2" eaLnBrk="1" hangingPunct="1"/>
            <a:r>
              <a:rPr lang="en-US" dirty="0"/>
              <a:t>Strong alteration: phase moves at double speed on average</a:t>
            </a:r>
          </a:p>
          <a:p>
            <a:pPr marL="1071524" lvl="2" eaLnBrk="1" hangingPunct="1"/>
            <a:r>
              <a:rPr lang="en-US" dirty="0"/>
              <a:t>Or double the reconstruction hop size: n</a:t>
            </a:r>
            <a:r>
              <a:rPr lang="en-US" baseline="-6000" dirty="0"/>
              <a:t>2</a:t>
            </a:r>
            <a:r>
              <a:rPr lang="en-US" dirty="0"/>
              <a:t> = 2 * n</a:t>
            </a:r>
            <a:r>
              <a:rPr lang="en-US" baseline="-6000" dirty="0"/>
              <a:t>1</a:t>
            </a:r>
            <a:r>
              <a:rPr lang="en-US" dirty="0"/>
              <a:t> </a:t>
            </a:r>
          </a:p>
          <a:p>
            <a:pPr marL="803643" lvl="1" eaLnBrk="1" hangingPunct="1"/>
            <a:r>
              <a:rPr lang="en-US" dirty="0"/>
              <a:t>Arbitrary combination or variation on phases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Robotisation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469" eaLnBrk="1" hangingPunct="1"/>
            <a:r>
              <a:rPr lang="en-US">
                <a:solidFill>
                  <a:srgbClr val="0000FF"/>
                </a:solidFill>
              </a:rPr>
              <a:t>Robotisation</a:t>
            </a:r>
            <a:r>
              <a:rPr lang="en-US"/>
              <a:t> = applying fixed pitch onto a sound</a:t>
            </a:r>
          </a:p>
          <a:p>
            <a:pPr marL="803643" lvl="1" eaLnBrk="1" hangingPunct="1"/>
            <a:r>
              <a:rPr lang="en-US"/>
              <a:t>Implemented by setting DFT </a:t>
            </a:r>
            <a:r>
              <a:rPr lang="en-US">
                <a:solidFill>
                  <a:srgbClr val="0000FF"/>
                </a:solidFill>
              </a:rPr>
              <a:t>phase values to 0 </a:t>
            </a:r>
            <a:r>
              <a:rPr lang="en-US"/>
              <a:t>before reconstruction</a:t>
            </a:r>
          </a:p>
          <a:p>
            <a:pPr marL="803643" lvl="1" eaLnBrk="1" hangingPunct="1"/>
            <a:r>
              <a:rPr lang="en-US"/>
              <a:t>Forces </a:t>
            </a:r>
            <a:r>
              <a:rPr lang="en-US">
                <a:solidFill>
                  <a:srgbClr val="0000FF"/>
                </a:solidFill>
              </a:rPr>
              <a:t>periodicity</a:t>
            </a:r>
            <a:r>
              <a:rPr lang="en-US"/>
              <a:t>: erratic and random variations converted into fixed-pitch sound</a:t>
            </a:r>
          </a:p>
          <a:p>
            <a:pPr marL="803643" lvl="1" eaLnBrk="1" hangingPunct="1"/>
            <a:r>
              <a:rPr lang="en-US"/>
              <a:t>Pitch determined by</a:t>
            </a:r>
            <a:r>
              <a:rPr lang="en-US">
                <a:solidFill>
                  <a:srgbClr val="0000FF"/>
                </a:solidFill>
              </a:rPr>
              <a:t> hop size</a:t>
            </a:r>
            <a:r>
              <a:rPr lang="en-US"/>
              <a:t> between segments</a:t>
            </a:r>
          </a:p>
          <a:p>
            <a:pPr marL="1071524" lvl="2" eaLnBrk="1" hangingPunct="1"/>
            <a:r>
              <a:rPr lang="en-US"/>
              <a:t>Can even be adjusted dynamically to create pitch changes</a:t>
            </a:r>
          </a:p>
          <a:p>
            <a:pPr marL="803643" lvl="1" eaLnBrk="1" hangingPunct="1"/>
            <a:r>
              <a:rPr lang="en-US"/>
              <a:t>“Robot voice” effect</a:t>
            </a:r>
          </a:p>
          <a:p>
            <a:pPr marL="446469" eaLnBrk="1" hangingPunct="1"/>
            <a:r>
              <a:rPr lang="en-US"/>
              <a:t>Sound examples: before and after robotisation</a:t>
            </a:r>
          </a:p>
        </p:txBody>
      </p:sp>
      <p:pic>
        <p:nvPicPr>
          <p:cNvPr id="2560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29633" y="5938242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22664" y="5938242"/>
            <a:ext cx="473273" cy="47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9944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56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256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03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0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2975</Words>
  <Application>Microsoft Office PowerPoint</Application>
  <PresentationFormat>Widescreen</PresentationFormat>
  <Paragraphs>379</Paragraphs>
  <Slides>26</Slides>
  <Notes>9</Notes>
  <HiddenSlides>0</HiddenSlides>
  <MMClips>6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Aptos</vt:lpstr>
      <vt:lpstr>Arial</vt:lpstr>
      <vt:lpstr>Arial Italic</vt:lpstr>
      <vt:lpstr>Calibri</vt:lpstr>
      <vt:lpstr>Courier</vt:lpstr>
      <vt:lpstr>Courier New</vt:lpstr>
      <vt:lpstr>Gill Sans</vt:lpstr>
      <vt:lpstr>Lucida Grande</vt:lpstr>
      <vt:lpstr>Times</vt:lpstr>
      <vt:lpstr>Title &amp; Bullets</vt:lpstr>
      <vt:lpstr>Phase Vocoder</vt:lpstr>
      <vt:lpstr>Windowing</vt:lpstr>
      <vt:lpstr>Short-Time Fourier Transform</vt:lpstr>
      <vt:lpstr>Overlap-Add</vt:lpstr>
      <vt:lpstr>Applications</vt:lpstr>
      <vt:lpstr>Mutation</vt:lpstr>
      <vt:lpstr>Mutation</vt:lpstr>
      <vt:lpstr>Mutation</vt:lpstr>
      <vt:lpstr>Robotisation</vt:lpstr>
      <vt:lpstr>Robotisation VST I</vt:lpstr>
      <vt:lpstr>Robotisation VST II</vt:lpstr>
      <vt:lpstr>Robotisation VST III</vt:lpstr>
      <vt:lpstr>Robotisation VST IV</vt:lpstr>
      <vt:lpstr>Robotisation VST V</vt:lpstr>
      <vt:lpstr>Robotisation</vt:lpstr>
      <vt:lpstr>Whisperisation</vt:lpstr>
      <vt:lpstr>Whisperisation VST</vt:lpstr>
      <vt:lpstr>Denoising</vt:lpstr>
      <vt:lpstr>Denoising</vt:lpstr>
      <vt:lpstr>Denoising</vt:lpstr>
      <vt:lpstr>Denoising example</vt:lpstr>
      <vt:lpstr>Denoising variations</vt:lpstr>
      <vt:lpstr>Time scaling and pitch shifting</vt:lpstr>
      <vt:lpstr>Pitch shifting VST I</vt:lpstr>
      <vt:lpstr>Pitch shifting VST II</vt:lpstr>
      <vt:lpstr>Pitch Shifting VST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Reiss</dc:creator>
  <cp:lastModifiedBy>Josh Reiss</cp:lastModifiedBy>
  <cp:revision>7</cp:revision>
  <dcterms:created xsi:type="dcterms:W3CDTF">2024-03-16T12:36:12Z</dcterms:created>
  <dcterms:modified xsi:type="dcterms:W3CDTF">2024-03-20T09:32:09Z</dcterms:modified>
</cp:coreProperties>
</file>