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9" autoAdjust="0"/>
    <p:restoredTop sz="86410"/>
  </p:normalViewPr>
  <p:slideViewPr>
    <p:cSldViewPr snapToGrid="0">
      <p:cViewPr varScale="1">
        <p:scale>
          <a:sx n="72" d="100"/>
          <a:sy n="72" d="100"/>
        </p:scale>
        <p:origin x="518" y="43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KeyboardState.html" TargetMode="External"/><Relationship Id="rId2" Type="http://schemas.openxmlformats.org/officeDocument/2006/relationships/hyperlink" Target="https://docs.juce.com/master/classAudioDeviceManag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MIDI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Displaying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2" y="1164265"/>
            <a:ext cx="11832266" cy="55934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300" dirty="0" err="1"/>
              <a:t>addMessageToList</a:t>
            </a:r>
            <a:r>
              <a:rPr lang="en-GB" sz="2300" dirty="0"/>
              <a:t>() &amp; </a:t>
            </a:r>
            <a:r>
              <a:rPr lang="en-GB" sz="2300" dirty="0" err="1"/>
              <a:t>getMidiMessageDescription</a:t>
            </a:r>
            <a:r>
              <a:rPr lang="en-GB" sz="2300" dirty="0"/>
              <a:t>() are also in Create MIDI data tutorial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300" dirty="0"/>
              <a:t>main difference is we make note of source of MIDI message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sz="1900" dirty="0"/>
              <a:t>which hardware input, or on-screen keyboard)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266CA-3202-17AF-3308-ADC5585F69AD}"/>
              </a:ext>
            </a:extLst>
          </p:cNvPr>
          <p:cNvSpPr txBox="1"/>
          <p:nvPr/>
        </p:nvSpPr>
        <p:spPr>
          <a:xfrm>
            <a:off x="312774" y="1807758"/>
            <a:ext cx="11409622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addMessageToList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.getTimeStamp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hours   =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(time / 3600.0)) % 24;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minutes =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(time / 60.0)) % 60;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time) % 60;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=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(time * 1000.0)) % 1000;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timecode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::formatted(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"%02d:%02d:%02d.%03d"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hours,minutes,seconds,millis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description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getMidiMessageDescription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midiMessageString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(timecode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"-"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description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midiMessageString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6971E9-503C-6D03-4047-5A72485E55E1}"/>
              </a:ext>
            </a:extLst>
          </p:cNvPr>
          <p:cNvCxnSpPr>
            <a:cxnSpLocks/>
          </p:cNvCxnSpPr>
          <p:nvPr/>
        </p:nvCxnSpPr>
        <p:spPr>
          <a:xfrm flipV="1">
            <a:off x="7713921" y="4965405"/>
            <a:ext cx="2445488" cy="95089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109574"/>
            <a:ext cx="11761694" cy="5583621"/>
          </a:xfrm>
        </p:spPr>
        <p:txBody>
          <a:bodyPr>
            <a:normAutofit/>
          </a:bodyPr>
          <a:lstStyle/>
          <a:p>
            <a:r>
              <a:rPr lang="en-GB" dirty="0"/>
              <a:t>Demonstrate how to handle MIDI input in basic application</a:t>
            </a:r>
          </a:p>
          <a:p>
            <a:r>
              <a:rPr lang="en-US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present on-screen MIDI keyboard </a:t>
            </a:r>
          </a:p>
          <a:p>
            <a:r>
              <a:rPr lang="en-US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allow user to select hardware device MIDI inputs using a combo-box</a:t>
            </a:r>
          </a:p>
          <a:p>
            <a:r>
              <a:rPr lang="en-US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MIDI events received from either source displayed in lower part of window</a:t>
            </a:r>
          </a:p>
          <a:p>
            <a:r>
              <a:rPr lang="en-GB" dirty="0"/>
              <a:t>JUCE</a:t>
            </a:r>
          </a:p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8BC3B7-AF5E-2730-7139-6A3B67E5D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8840" r="7799" b="14364"/>
          <a:stretch/>
        </p:blipFill>
        <p:spPr bwMode="auto">
          <a:xfrm>
            <a:off x="6772941" y="3151775"/>
            <a:ext cx="5419060" cy="37062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C2E3F-2F36-26F7-D433-548F11760C0D}"/>
              </a:ext>
            </a:extLst>
          </p:cNvPr>
          <p:cNvSpPr txBox="1"/>
          <p:nvPr/>
        </p:nvSpPr>
        <p:spPr>
          <a:xfrm>
            <a:off x="292847" y="3780986"/>
            <a:ext cx="655218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makes it easy to discover connected hardware MIDI interfaces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</a:t>
            </a:r>
            <a:r>
              <a:rPr kumimoji="0" lang="en-GB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MidiKeyboardComponent</a:t>
            </a: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that allows you to display on-screen keyboard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BF1-0ADF-7EBF-7812-8441F0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0"/>
            <a:ext cx="10525283" cy="901613"/>
          </a:xfrm>
        </p:spPr>
        <p:txBody>
          <a:bodyPr>
            <a:normAutofit/>
          </a:bodyPr>
          <a:lstStyle/>
          <a:p>
            <a:r>
              <a:rPr lang="en-GB" dirty="0"/>
              <a:t>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EE5A-FC33-73BE-58D5-D907D94B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" y="901613"/>
            <a:ext cx="11809542" cy="5743736"/>
          </a:xfrm>
        </p:spPr>
        <p:txBody>
          <a:bodyPr>
            <a:noAutofit/>
          </a:bodyPr>
          <a:lstStyle/>
          <a:p>
            <a:r>
              <a:rPr lang="en-GB" sz="2200" dirty="0"/>
              <a:t>Look at member variables in </a:t>
            </a:r>
            <a:r>
              <a:rPr lang="en-GB" sz="2200" dirty="0" err="1"/>
              <a:t>MainContentComponent</a:t>
            </a:r>
            <a:r>
              <a:rPr lang="en-GB" sz="2200" dirty="0"/>
              <a:t> class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Use </a:t>
            </a:r>
            <a:r>
              <a:rPr lang="en-US" sz="2200" b="1" u="sng" dirty="0" err="1">
                <a:solidFill>
                  <a:srgbClr val="441EAE"/>
                </a:solidFill>
                <a:effectLst/>
                <a:ea typeface="Times New Roman" panose="02020603050405020304" pitchFamily="18" charset="0"/>
                <a:hlinkClick r:id="rId2" tooltip="Manages the state of some audio and midi i/o devices."/>
              </a:rPr>
              <a:t>AudioDeviceManager</a:t>
            </a: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class to find which MIDI input devices are enabled</a:t>
            </a:r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We display MIDI input device names in this combo-box for user to select</a:t>
            </a:r>
            <a:endParaRPr lang="en-GB" sz="2200" dirty="0">
              <a:effectLst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This is used to de-register previously selected MIDI input when user selects different input</a:t>
            </a:r>
            <a:endParaRPr lang="en-GB" sz="2200" dirty="0">
              <a:effectLst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Flag indicates MIDI data arriving from external source instead of on-screen keyboard</a:t>
            </a:r>
            <a:endParaRPr lang="en-GB" sz="2200" dirty="0">
              <a:effectLst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u="sng" dirty="0" err="1">
                <a:solidFill>
                  <a:srgbClr val="441EAE"/>
                </a:solidFill>
                <a:effectLst/>
                <a:ea typeface="Times New Roman" panose="02020603050405020304" pitchFamily="18" charset="0"/>
                <a:hlinkClick r:id="rId3" tooltip="Represents a piano keyboard, keeping track of which keys are currently pressed."/>
              </a:rPr>
              <a:t>MidiKeyboardState</a:t>
            </a: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class keeps track of which MIDI keys are currently held down</a:t>
            </a:r>
            <a:endParaRPr lang="en-GB" sz="2200" dirty="0">
              <a:effectLst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SzPct val="80000"/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This is on-screen keyboard component</a:t>
            </a:r>
            <a:endParaRPr lang="en-GB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A1102-16F3-4225-B567-6F26699FCE52}"/>
              </a:ext>
            </a:extLst>
          </p:cNvPr>
          <p:cNvSpPr txBox="1"/>
          <p:nvPr/>
        </p:nvSpPr>
        <p:spPr>
          <a:xfrm>
            <a:off x="1323752" y="1297293"/>
            <a:ext cx="7682025" cy="2723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AudioDeviceManager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[1]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ComboBox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[2]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>
                <a:solidFill>
                  <a:srgbClr val="2B91AF"/>
                </a:solidFill>
                <a:latin typeface="Cascadia Mono" panose="020B0609020000020004" pitchFamily="49" charset="0"/>
              </a:rPr>
              <a:t>Label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midiInputListLabel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lastInputIndex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             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[3]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isAddingFromMidiInput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[4]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[5]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MidiKeyboardComponent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keyboardComponent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// [6]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TextEditor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midiMessagesBox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74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F327-41C7-81AF-0C33-3FFA72B9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C5CF-2EF3-8B17-CF58-1B526D59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8" y="1244009"/>
            <a:ext cx="11345826" cy="448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24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In </a:t>
            </a:r>
            <a:r>
              <a:rPr lang="en-GB" sz="2400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MainContentComponent</a:t>
            </a:r>
            <a:r>
              <a:rPr lang="en-GB" sz="24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constructor we initialise </a:t>
            </a:r>
            <a:r>
              <a:rPr lang="en-GB" sz="2400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lastInputIndex</a:t>
            </a:r>
            <a:r>
              <a:rPr lang="en-GB" sz="24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isAddingFromMidiInput</a:t>
            </a:r>
            <a:r>
              <a:rPr lang="en-GB" sz="24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lang="en-GB" sz="2400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keyboardComponent</a:t>
            </a:r>
            <a:endParaRPr lang="en-GB" sz="2400" dirty="0">
              <a:solidFill>
                <a:srgbClr val="180C28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24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Get application start time so we can display MIDI data timestamps relative to this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2400" dirty="0">
              <a:solidFill>
                <a:srgbClr val="180C28"/>
              </a:solidFill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2400" dirty="0">
              <a:solidFill>
                <a:srgbClr val="180C28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2400" dirty="0">
              <a:solidFill>
                <a:srgbClr val="180C28"/>
              </a:solidFill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2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24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24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 object to initialise </a:t>
            </a:r>
            <a:r>
              <a:rPr lang="en-GB" sz="2400" dirty="0" err="1">
                <a:effectLst/>
                <a:ea typeface="Times New Roman" panose="02020603050405020304" pitchFamily="18" charset="0"/>
              </a:rPr>
              <a:t>MidiKeyboardComponent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 object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2400" dirty="0">
                <a:effectLst/>
                <a:ea typeface="Times New Roman" panose="02020603050405020304" pitchFamily="18" charset="0"/>
              </a:rPr>
              <a:t>Since these are statically allocated objects </a:t>
            </a:r>
            <a:r>
              <a:rPr lang="en-GB" sz="24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 must be listed first in our member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EDAAF-5964-5CD1-ACA8-DCD83EFA2A32}"/>
              </a:ext>
            </a:extLst>
          </p:cNvPr>
          <p:cNvSpPr txBox="1"/>
          <p:nvPr/>
        </p:nvSpPr>
        <p:spPr>
          <a:xfrm>
            <a:off x="186955" y="2669453"/>
            <a:ext cx="11818089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MainContentComponent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keyboardComponent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MidiKeyboardComponent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F4F4F"/>
                </a:solidFill>
                <a:latin typeface="Cascadia Mono" panose="020B0609020000020004" pitchFamily="49" charset="0"/>
              </a:rPr>
              <a:t>horizontalKeyboard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getMillisecondCounterHiRes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* 0.001)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MIDI input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6" y="916975"/>
            <a:ext cx="10329530" cy="1060515"/>
          </a:xfrm>
        </p:spPr>
        <p:txBody>
          <a:bodyPr>
            <a:normAutofit/>
          </a:bodyPr>
          <a:lstStyle/>
          <a:p>
            <a:r>
              <a:rPr lang="en-GB" dirty="0"/>
              <a:t>Populate </a:t>
            </a:r>
            <a:r>
              <a:rPr lang="en-GB" dirty="0" err="1"/>
              <a:t>combobox</a:t>
            </a:r>
            <a:r>
              <a:rPr lang="en-GB" dirty="0"/>
              <a:t> using </a:t>
            </a:r>
            <a:r>
              <a:rPr lang="en-GB" dirty="0" err="1"/>
              <a:t>MidiInput</a:t>
            </a:r>
            <a:r>
              <a:rPr lang="en-GB" dirty="0"/>
              <a:t>::</a:t>
            </a:r>
            <a:r>
              <a:rPr lang="en-GB" dirty="0" err="1"/>
              <a:t>getDevices</a:t>
            </a:r>
            <a:r>
              <a:rPr lang="en-GB" dirty="0"/>
              <a:t>() to get list of MIDI inputs connected to computer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F5FF6-CDDF-EB84-7706-C8A8D7EB5151}"/>
              </a:ext>
            </a:extLst>
          </p:cNvPr>
          <p:cNvSpPr txBox="1"/>
          <p:nvPr/>
        </p:nvSpPr>
        <p:spPr>
          <a:xfrm>
            <a:off x="186955" y="1977490"/>
            <a:ext cx="11818089" cy="471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100"/>
              </a:spcBef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midiInputList.setTextWhenNoChoicesAvailable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 MIDI Inputs Enabled"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getAvailableDevices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Bef>
                <a:spcPts val="100"/>
              </a:spcBef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StringArray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midiInputNames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: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midiInputNames.add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(input.name);</a:t>
            </a:r>
          </a:p>
          <a:p>
            <a:pPr>
              <a:spcBef>
                <a:spcPts val="100"/>
              </a:spcBef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midiInputList.addItemList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midiInputNames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1);</a:t>
            </a:r>
          </a:p>
          <a:p>
            <a:pPr>
              <a:spcBef>
                <a:spcPts val="100"/>
              </a:spcBef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midiInputList.onChange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{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midiInputList.getSelectedItemIndex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());};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first enabled device and use that by default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: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deviceManager.isMidiInputDeviceEnabled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input.identifier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midiInputs.indexOf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(input));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if no enabled devices were found just use the first one in the list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1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midiInputList.getSelectedId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(0);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MIDI input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1100470"/>
            <a:ext cx="12004157" cy="5308481"/>
          </a:xfrm>
        </p:spPr>
        <p:txBody>
          <a:bodyPr>
            <a:normAutofit/>
          </a:bodyPr>
          <a:lstStyle/>
          <a:p>
            <a:r>
              <a:rPr lang="en-GB" dirty="0"/>
              <a:t>Call </a:t>
            </a:r>
            <a:r>
              <a:rPr lang="en-GB" dirty="0" err="1"/>
              <a:t>ComboBox</a:t>
            </a:r>
            <a:r>
              <a:rPr lang="en-GB" dirty="0"/>
              <a:t>::</a:t>
            </a:r>
            <a:r>
              <a:rPr lang="en-GB" dirty="0" err="1"/>
              <a:t>onChange</a:t>
            </a:r>
            <a:r>
              <a:rPr lang="en-GB" dirty="0"/>
              <a:t> lambda function if user changes selected MIDI input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setMidiInput</a:t>
            </a:r>
            <a:r>
              <a:rPr lang="en-GB" dirty="0"/>
              <a:t>() makes application start listening to selected device</a:t>
            </a:r>
          </a:p>
          <a:p>
            <a:pPr lvl="1"/>
            <a:r>
              <a:rPr lang="en-GB" dirty="0"/>
              <a:t>Also enables device if it is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F5FF6-CDDF-EB84-7706-C8A8D7EB5151}"/>
              </a:ext>
            </a:extLst>
          </p:cNvPr>
          <p:cNvSpPr txBox="1"/>
          <p:nvPr/>
        </p:nvSpPr>
        <p:spPr>
          <a:xfrm>
            <a:off x="380112" y="3450266"/>
            <a:ext cx="11528353" cy="3093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getAvailableDevices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deviceManager.removeMidiInputDeviceCallback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(list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lastInputIndex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.identifier,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spcBef>
                <a:spcPts val="200"/>
              </a:spcBef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list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deviceManager.isMidiInputDeviceEnabled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newInput.identifier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deviceManager.setMidiInputDeviceEnabled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newInput.identifier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deviceManager.addMidiInputDeviceCallback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newInput.identifier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midiInputList.setSelectedId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F4F4F"/>
                </a:solidFill>
                <a:latin typeface="Cascadia Mono" panose="020B0609020000020004" pitchFamily="49" charset="0"/>
              </a:rPr>
              <a:t>dontSendNotification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lastInputIndex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187AB-524C-68CC-B4B7-19BD38D3E91A}"/>
              </a:ext>
            </a:extLst>
          </p:cNvPr>
          <p:cNvSpPr txBox="1"/>
          <p:nvPr/>
        </p:nvSpPr>
        <p:spPr>
          <a:xfrm>
            <a:off x="380112" y="1846187"/>
            <a:ext cx="1152835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midiInputList.onChange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{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midiInputList.getSelectedItemIndex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());};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Handling external 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217429"/>
            <a:ext cx="11926186" cy="554487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implement </a:t>
            </a:r>
            <a:r>
              <a:rPr lang="en-GB" dirty="0" err="1"/>
              <a:t>MidiInputCallback</a:t>
            </a:r>
            <a:r>
              <a:rPr lang="en-GB" dirty="0"/>
              <a:t>::</a:t>
            </a:r>
            <a:r>
              <a:rPr lang="en-GB" dirty="0" err="1"/>
              <a:t>handleIncomingMidiMessage</a:t>
            </a:r>
            <a:r>
              <a:rPr lang="en-GB" dirty="0"/>
              <a:t>() pure virtual function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updates keyboard state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which updates </a:t>
            </a:r>
            <a:r>
              <a:rPr lang="en-GB" dirty="0" err="1"/>
              <a:t>MidiKeyboardComponent</a:t>
            </a:r>
            <a:r>
              <a:rPr lang="en-GB" dirty="0"/>
              <a:t> object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dirty="0"/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endParaRPr lang="en-GB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dirty="0" err="1"/>
              <a:t>scopedInputFlag</a:t>
            </a:r>
            <a:r>
              <a:rPr lang="en-GB" dirty="0"/>
              <a:t> variable makes use of </a:t>
            </a:r>
            <a:r>
              <a:rPr lang="en-GB" dirty="0" err="1"/>
              <a:t>ScopedValueSetter</a:t>
            </a:r>
            <a:r>
              <a:rPr lang="en-GB" dirty="0"/>
              <a:t> class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Stores current state of </a:t>
            </a:r>
            <a:r>
              <a:rPr lang="en-GB" dirty="0" err="1"/>
              <a:t>isAddingFromMidiInput</a:t>
            </a:r>
            <a:r>
              <a:rPr lang="en-GB" dirty="0"/>
              <a:t> member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Sets </a:t>
            </a:r>
            <a:r>
              <a:rPr lang="en-GB" dirty="0" err="1"/>
              <a:t>isAddingFromMidiInput</a:t>
            </a:r>
            <a:r>
              <a:rPr lang="en-GB" dirty="0"/>
              <a:t> member to true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GB" dirty="0"/>
              <a:t>When function exits it reset value of </a:t>
            </a:r>
            <a:r>
              <a:rPr lang="en-GB" dirty="0" err="1"/>
              <a:t>isAddingFromMidiInput</a:t>
            </a:r>
            <a:r>
              <a:rPr lang="en-GB" dirty="0"/>
              <a:t> to state it was in at function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187AB-524C-68CC-B4B7-19BD38D3E91A}"/>
              </a:ext>
            </a:extLst>
          </p:cNvPr>
          <p:cNvSpPr txBox="1"/>
          <p:nvPr/>
        </p:nvSpPr>
        <p:spPr>
          <a:xfrm>
            <a:off x="473149" y="2675525"/>
            <a:ext cx="11387469" cy="203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handleIncomingMidiMessage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ScopedValueSetter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scopedInputFlag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isAddingFromMidiInput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keyboardState.processNextMidiEvent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postMessageToList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MIDI keyboard state and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222743"/>
            <a:ext cx="11297093" cy="498666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GB" sz="2500" dirty="0"/>
              <a:t>In </a:t>
            </a:r>
            <a:r>
              <a:rPr lang="en-GB" sz="2500" dirty="0" err="1"/>
              <a:t>MainContentComponent</a:t>
            </a:r>
            <a:r>
              <a:rPr lang="en-GB" sz="2500" dirty="0"/>
              <a:t> constructor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500" dirty="0" err="1"/>
              <a:t>MidiKeyboardComponent</a:t>
            </a:r>
            <a:r>
              <a:rPr lang="en-GB" sz="2500" dirty="0"/>
              <a:t> object added to </a:t>
            </a:r>
            <a:r>
              <a:rPr lang="en-GB" sz="2500" dirty="0" err="1"/>
              <a:t>MainContentComponent</a:t>
            </a:r>
            <a:r>
              <a:rPr lang="en-GB" sz="2500" dirty="0"/>
              <a:t> parent component and made visible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500" dirty="0"/>
              <a:t>Also listen to </a:t>
            </a:r>
            <a:r>
              <a:rPr lang="en-GB" sz="2500" dirty="0" err="1"/>
              <a:t>MidiKeyboardState</a:t>
            </a:r>
            <a:r>
              <a:rPr lang="en-GB" sz="2500" dirty="0"/>
              <a:t> object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187AB-524C-68CC-B4B7-19BD38D3E91A}"/>
              </a:ext>
            </a:extLst>
          </p:cNvPr>
          <p:cNvSpPr txBox="1"/>
          <p:nvPr/>
        </p:nvSpPr>
        <p:spPr>
          <a:xfrm>
            <a:off x="2046767" y="3780470"/>
            <a:ext cx="7272670" cy="93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keyboardComponent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keyboardState.addListener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384-9D94-80A1-683C-1B19903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MIDI keyboard state and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3A4F-2E59-A130-6B94-C18FC778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1060515"/>
            <a:ext cx="11626702" cy="57974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300" dirty="0" err="1"/>
              <a:t>MidiKeyboardStateListener</a:t>
            </a:r>
            <a:r>
              <a:rPr lang="en-GB" sz="2300" dirty="0"/>
              <a:t> class must implement two pure virtual functions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en-GB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GB" sz="2300" dirty="0" err="1"/>
              <a:t>isAddingFromMidiInput</a:t>
            </a:r>
            <a:r>
              <a:rPr lang="en-GB" sz="2300" dirty="0"/>
              <a:t> prevents posting events from hardware input to list more than once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266CA-3202-17AF-3308-ADC5585F69AD}"/>
              </a:ext>
            </a:extLst>
          </p:cNvPr>
          <p:cNvSpPr txBox="1"/>
          <p:nvPr/>
        </p:nvSpPr>
        <p:spPr>
          <a:xfrm>
            <a:off x="702192" y="1667057"/>
            <a:ext cx="10259975" cy="4278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handleNoteOn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 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(!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isAddingFromMidiInput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m =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noteOn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m.setTimeStamp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Time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getMillisecondCounterHiRes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 * 0.001);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postMessageToList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(m, 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"On-Screen Keyboard"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handleNoteOff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 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(!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isAddingFromMidiInput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m =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noteOff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m.setTimeStamp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Time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getMillisecondCounterHiRes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 * 0.001);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postMessageToList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(m, 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"On-Screen Keyboard"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1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Widescreen</PresentationFormat>
  <Paragraphs>166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Times New Roman</vt:lpstr>
      <vt:lpstr>Office Theme</vt:lpstr>
      <vt:lpstr>MIDI handling</vt:lpstr>
      <vt:lpstr>Demo project</vt:lpstr>
      <vt:lpstr>Midi input</vt:lpstr>
      <vt:lpstr>Midi input</vt:lpstr>
      <vt:lpstr>MIDI input list</vt:lpstr>
      <vt:lpstr>MIDI input list</vt:lpstr>
      <vt:lpstr>Handling external MIDI input</vt:lpstr>
      <vt:lpstr>The MIDI keyboard state and component</vt:lpstr>
      <vt:lpstr>The MIDI keyboard state and component</vt:lpstr>
      <vt:lpstr>Displaying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 Reiss</cp:lastModifiedBy>
  <cp:revision>21</cp:revision>
  <dcterms:created xsi:type="dcterms:W3CDTF">2023-06-20T09:57:25Z</dcterms:created>
  <dcterms:modified xsi:type="dcterms:W3CDTF">2023-07-17T15:59:22Z</dcterms:modified>
</cp:coreProperties>
</file>