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9" autoAdjust="0"/>
    <p:restoredTop sz="86410"/>
  </p:normalViewPr>
  <p:slideViewPr>
    <p:cSldViewPr snapToGrid="0">
      <p:cViewPr varScale="1">
        <p:scale>
          <a:sx n="72" d="100"/>
          <a:sy n="72" d="100"/>
        </p:scale>
        <p:origin x="518" y="43"/>
      </p:cViewPr>
      <p:guideLst/>
    </p:cSldViewPr>
  </p:slideViewPr>
  <p:outlineViewPr>
    <p:cViewPr>
      <p:scale>
        <a:sx n="33" d="100"/>
        <a:sy n="33" d="100"/>
      </p:scale>
      <p:origin x="0" y="-2693"/>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991" y="5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87CCF-3B53-4F90-977B-B099D72D42DC}" type="datetimeFigureOut">
              <a:rPr lang="en-GB" smtClean="0"/>
              <a:t>15/07/2023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DB78B-1C29-47A0-98D1-C458191ECDD0}" type="slidenum">
              <a:rPr lang="en-GB" smtClean="0"/>
              <a:t>‹#›</a:t>
            </a:fld>
            <a:endParaRPr lang="en-GB"/>
          </a:p>
        </p:txBody>
      </p:sp>
    </p:spTree>
    <p:extLst>
      <p:ext uri="{BB962C8B-B14F-4D97-AF65-F5344CB8AC3E}">
        <p14:creationId xmlns:p14="http://schemas.microsoft.com/office/powerpoint/2010/main" val="170009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20F1-1594-FD41-FDE1-F9DCF8992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4AEC5EE-B10C-C75C-0445-1C5335868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120876B-B6E2-E6A7-1A8B-4C37653BC0EF}"/>
              </a:ext>
            </a:extLst>
          </p:cNvPr>
          <p:cNvSpPr>
            <a:spLocks noGrp="1"/>
          </p:cNvSpPr>
          <p:nvPr>
            <p:ph type="dt" sz="half" idx="10"/>
          </p:nvPr>
        </p:nvSpPr>
        <p:spPr/>
        <p:txBody>
          <a:bodyPr/>
          <a:lstStyle/>
          <a:p>
            <a:fld id="{F8A5948D-6B6B-4AEB-B022-F2A9ADD6F77D}" type="datetimeFigureOut">
              <a:rPr lang="en-GB" smtClean="0"/>
              <a:t>15/07/2023</a:t>
            </a:fld>
            <a:endParaRPr lang="en-GB"/>
          </a:p>
        </p:txBody>
      </p:sp>
      <p:sp>
        <p:nvSpPr>
          <p:cNvPr id="5" name="Footer Placeholder 4">
            <a:extLst>
              <a:ext uri="{FF2B5EF4-FFF2-40B4-BE49-F238E27FC236}">
                <a16:creationId xmlns:a16="http://schemas.microsoft.com/office/drawing/2014/main" id="{7E116719-7EBA-9230-D9F3-132BB52432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1AB138-8394-DC1D-9709-BE840B0AE7AF}"/>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76019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8168-A340-5E94-C8EC-B3C710D78C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8FCA33-5094-17B7-90EA-9DE1A0F65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3A5B84-477E-5ADE-7F54-601A296B70CD}"/>
              </a:ext>
            </a:extLst>
          </p:cNvPr>
          <p:cNvSpPr>
            <a:spLocks noGrp="1"/>
          </p:cNvSpPr>
          <p:nvPr>
            <p:ph type="dt" sz="half" idx="10"/>
          </p:nvPr>
        </p:nvSpPr>
        <p:spPr/>
        <p:txBody>
          <a:bodyPr/>
          <a:lstStyle/>
          <a:p>
            <a:fld id="{F8A5948D-6B6B-4AEB-B022-F2A9ADD6F77D}" type="datetimeFigureOut">
              <a:rPr lang="en-GB" smtClean="0"/>
              <a:t>15/07/2023</a:t>
            </a:fld>
            <a:endParaRPr lang="en-GB"/>
          </a:p>
        </p:txBody>
      </p:sp>
      <p:sp>
        <p:nvSpPr>
          <p:cNvPr id="5" name="Footer Placeholder 4">
            <a:extLst>
              <a:ext uri="{FF2B5EF4-FFF2-40B4-BE49-F238E27FC236}">
                <a16:creationId xmlns:a16="http://schemas.microsoft.com/office/drawing/2014/main" id="{69062A8E-0AEC-D5A7-1DE4-8EB3061EED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04326-39FE-2C31-7309-1E256E77FA88}"/>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12221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06169-A105-69F1-2450-D448F66448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01EE3E-7F82-2723-DDC0-811FA080AB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783F32-828E-3434-85FE-841A9451CCC2}"/>
              </a:ext>
            </a:extLst>
          </p:cNvPr>
          <p:cNvSpPr>
            <a:spLocks noGrp="1"/>
          </p:cNvSpPr>
          <p:nvPr>
            <p:ph type="dt" sz="half" idx="10"/>
          </p:nvPr>
        </p:nvSpPr>
        <p:spPr/>
        <p:txBody>
          <a:bodyPr/>
          <a:lstStyle/>
          <a:p>
            <a:fld id="{F8A5948D-6B6B-4AEB-B022-F2A9ADD6F77D}" type="datetimeFigureOut">
              <a:rPr lang="en-GB" smtClean="0"/>
              <a:t>15/07/2023</a:t>
            </a:fld>
            <a:endParaRPr lang="en-GB"/>
          </a:p>
        </p:txBody>
      </p:sp>
      <p:sp>
        <p:nvSpPr>
          <p:cNvPr id="5" name="Footer Placeholder 4">
            <a:extLst>
              <a:ext uri="{FF2B5EF4-FFF2-40B4-BE49-F238E27FC236}">
                <a16:creationId xmlns:a16="http://schemas.microsoft.com/office/drawing/2014/main" id="{9C5B999C-7A42-C6CF-9A44-7E72449AE6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6C4698-3E37-F007-D0EA-404DC7D3A843}"/>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91509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1C7-B7B1-4608-E8EB-0A830728A31F}"/>
              </a:ext>
            </a:extLst>
          </p:cNvPr>
          <p:cNvSpPr>
            <a:spLocks noGrp="1"/>
          </p:cNvSpPr>
          <p:nvPr>
            <p:ph type="title"/>
          </p:nvPr>
        </p:nvSpPr>
        <p:spPr>
          <a:xfrm>
            <a:off x="527901" y="0"/>
            <a:ext cx="10736345" cy="1060515"/>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89E9E4-5343-F54A-68E6-810B4D888D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2D2438-C3B5-95BC-33B9-5A8A7AA184F8}"/>
              </a:ext>
            </a:extLst>
          </p:cNvPr>
          <p:cNvSpPr>
            <a:spLocks noGrp="1"/>
          </p:cNvSpPr>
          <p:nvPr>
            <p:ph type="dt" sz="half" idx="10"/>
          </p:nvPr>
        </p:nvSpPr>
        <p:spPr/>
        <p:txBody>
          <a:bodyPr/>
          <a:lstStyle/>
          <a:p>
            <a:fld id="{F8A5948D-6B6B-4AEB-B022-F2A9ADD6F77D}" type="datetimeFigureOut">
              <a:rPr lang="en-GB" smtClean="0"/>
              <a:t>15/07/2023</a:t>
            </a:fld>
            <a:endParaRPr lang="en-GB"/>
          </a:p>
        </p:txBody>
      </p:sp>
      <p:sp>
        <p:nvSpPr>
          <p:cNvPr id="5" name="Footer Placeholder 4">
            <a:extLst>
              <a:ext uri="{FF2B5EF4-FFF2-40B4-BE49-F238E27FC236}">
                <a16:creationId xmlns:a16="http://schemas.microsoft.com/office/drawing/2014/main" id="{388EA789-1EC6-DF94-C83C-17A76D2F8D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9AF22-D4DF-B8BF-BC20-B5FDF69DDDC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2829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7D48-0B60-2A9A-7AAD-981885773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CC6E586-D35C-F9CC-E27B-C4154BF3B9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53BC7-51D2-7949-362C-342ADAA2F716}"/>
              </a:ext>
            </a:extLst>
          </p:cNvPr>
          <p:cNvSpPr>
            <a:spLocks noGrp="1"/>
          </p:cNvSpPr>
          <p:nvPr>
            <p:ph type="dt" sz="half" idx="10"/>
          </p:nvPr>
        </p:nvSpPr>
        <p:spPr/>
        <p:txBody>
          <a:bodyPr/>
          <a:lstStyle/>
          <a:p>
            <a:fld id="{F8A5948D-6B6B-4AEB-B022-F2A9ADD6F77D}" type="datetimeFigureOut">
              <a:rPr lang="en-GB" smtClean="0"/>
              <a:t>15/07/2023</a:t>
            </a:fld>
            <a:endParaRPr lang="en-GB"/>
          </a:p>
        </p:txBody>
      </p:sp>
      <p:sp>
        <p:nvSpPr>
          <p:cNvPr id="5" name="Footer Placeholder 4">
            <a:extLst>
              <a:ext uri="{FF2B5EF4-FFF2-40B4-BE49-F238E27FC236}">
                <a16:creationId xmlns:a16="http://schemas.microsoft.com/office/drawing/2014/main" id="{8C20C10B-6349-39BE-9949-8B8E78577B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C434F8-8B4A-B499-8A55-674E70955DF3}"/>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693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3520-30BC-ECBF-A43E-3422C7A16C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12C838-ED97-EEA8-FECC-64A50E737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6FD509-0E28-336B-9D3B-77B1296BD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241D1C-804F-34B5-96F0-CF73C9EA0B5F}"/>
              </a:ext>
            </a:extLst>
          </p:cNvPr>
          <p:cNvSpPr>
            <a:spLocks noGrp="1"/>
          </p:cNvSpPr>
          <p:nvPr>
            <p:ph type="dt" sz="half" idx="10"/>
          </p:nvPr>
        </p:nvSpPr>
        <p:spPr/>
        <p:txBody>
          <a:bodyPr/>
          <a:lstStyle/>
          <a:p>
            <a:fld id="{F8A5948D-6B6B-4AEB-B022-F2A9ADD6F77D}" type="datetimeFigureOut">
              <a:rPr lang="en-GB" smtClean="0"/>
              <a:t>15/07/2023</a:t>
            </a:fld>
            <a:endParaRPr lang="en-GB"/>
          </a:p>
        </p:txBody>
      </p:sp>
      <p:sp>
        <p:nvSpPr>
          <p:cNvPr id="6" name="Footer Placeholder 5">
            <a:extLst>
              <a:ext uri="{FF2B5EF4-FFF2-40B4-BE49-F238E27FC236}">
                <a16:creationId xmlns:a16="http://schemas.microsoft.com/office/drawing/2014/main" id="{AF173D8E-4DE5-ED64-9C47-E3D9F5BDC9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9805F2-0F67-8F05-A3DE-C2343051054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64823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B6AB-9530-1C8D-B3A4-34A563643C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E2E87C-32A6-9900-3742-99CFB4146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7A4002-7BA2-BC5C-D50F-D5137E922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9E79011-FB71-B8E5-E167-8E93CD0E0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60BAA1-1A70-D36E-692B-20D35F4AE9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D706C5-003C-0FB8-FEC1-5B225DD08F39}"/>
              </a:ext>
            </a:extLst>
          </p:cNvPr>
          <p:cNvSpPr>
            <a:spLocks noGrp="1"/>
          </p:cNvSpPr>
          <p:nvPr>
            <p:ph type="dt" sz="half" idx="10"/>
          </p:nvPr>
        </p:nvSpPr>
        <p:spPr/>
        <p:txBody>
          <a:bodyPr/>
          <a:lstStyle/>
          <a:p>
            <a:fld id="{F8A5948D-6B6B-4AEB-B022-F2A9ADD6F77D}" type="datetimeFigureOut">
              <a:rPr lang="en-GB" smtClean="0"/>
              <a:t>15/07/2023</a:t>
            </a:fld>
            <a:endParaRPr lang="en-GB"/>
          </a:p>
        </p:txBody>
      </p:sp>
      <p:sp>
        <p:nvSpPr>
          <p:cNvPr id="8" name="Footer Placeholder 7">
            <a:extLst>
              <a:ext uri="{FF2B5EF4-FFF2-40B4-BE49-F238E27FC236}">
                <a16:creationId xmlns:a16="http://schemas.microsoft.com/office/drawing/2014/main" id="{F901717D-F7AF-25A3-77D0-0A7762BF82B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265075E-2634-C700-E368-CF95CE7A288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9519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7F3D-314D-B467-64B0-C345D57D585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FFB4CF5-55F8-83FC-1716-C9C0528EECA7}"/>
              </a:ext>
            </a:extLst>
          </p:cNvPr>
          <p:cNvSpPr>
            <a:spLocks noGrp="1"/>
          </p:cNvSpPr>
          <p:nvPr>
            <p:ph type="dt" sz="half" idx="10"/>
          </p:nvPr>
        </p:nvSpPr>
        <p:spPr/>
        <p:txBody>
          <a:bodyPr/>
          <a:lstStyle/>
          <a:p>
            <a:fld id="{F8A5948D-6B6B-4AEB-B022-F2A9ADD6F77D}" type="datetimeFigureOut">
              <a:rPr lang="en-GB" smtClean="0"/>
              <a:t>15/07/2023</a:t>
            </a:fld>
            <a:endParaRPr lang="en-GB"/>
          </a:p>
        </p:txBody>
      </p:sp>
      <p:sp>
        <p:nvSpPr>
          <p:cNvPr id="4" name="Footer Placeholder 3">
            <a:extLst>
              <a:ext uri="{FF2B5EF4-FFF2-40B4-BE49-F238E27FC236}">
                <a16:creationId xmlns:a16="http://schemas.microsoft.com/office/drawing/2014/main" id="{86A09E10-496D-8D08-D0C4-CF5E814C6B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0913C03-5E35-F979-F8F4-E1B07C657B27}"/>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12429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732B7-572A-4498-78E4-F87312E549FB}"/>
              </a:ext>
            </a:extLst>
          </p:cNvPr>
          <p:cNvSpPr>
            <a:spLocks noGrp="1"/>
          </p:cNvSpPr>
          <p:nvPr>
            <p:ph type="dt" sz="half" idx="10"/>
          </p:nvPr>
        </p:nvSpPr>
        <p:spPr/>
        <p:txBody>
          <a:bodyPr/>
          <a:lstStyle/>
          <a:p>
            <a:fld id="{F8A5948D-6B6B-4AEB-B022-F2A9ADD6F77D}" type="datetimeFigureOut">
              <a:rPr lang="en-GB" smtClean="0"/>
              <a:t>15/07/2023</a:t>
            </a:fld>
            <a:endParaRPr lang="en-GB"/>
          </a:p>
        </p:txBody>
      </p:sp>
      <p:sp>
        <p:nvSpPr>
          <p:cNvPr id="3" name="Footer Placeholder 2">
            <a:extLst>
              <a:ext uri="{FF2B5EF4-FFF2-40B4-BE49-F238E27FC236}">
                <a16:creationId xmlns:a16="http://schemas.microsoft.com/office/drawing/2014/main" id="{FDDDC112-1927-F4C4-76FD-EE9421DAFE6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7E93CC-7AE9-22C4-751C-F12FF2C0E5BD}"/>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82632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9803-ED73-B584-AD0E-AC6C020F8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A2F9E7-CC74-CC13-26D5-ED0CD1B76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CF5217-9713-C9E3-4ED7-387D3B1BD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959C3-E15C-0EE9-F72E-2CF7B976924C}"/>
              </a:ext>
            </a:extLst>
          </p:cNvPr>
          <p:cNvSpPr>
            <a:spLocks noGrp="1"/>
          </p:cNvSpPr>
          <p:nvPr>
            <p:ph type="dt" sz="half" idx="10"/>
          </p:nvPr>
        </p:nvSpPr>
        <p:spPr/>
        <p:txBody>
          <a:bodyPr/>
          <a:lstStyle/>
          <a:p>
            <a:fld id="{F8A5948D-6B6B-4AEB-B022-F2A9ADD6F77D}" type="datetimeFigureOut">
              <a:rPr lang="en-GB" smtClean="0"/>
              <a:t>15/07/2023</a:t>
            </a:fld>
            <a:endParaRPr lang="en-GB"/>
          </a:p>
        </p:txBody>
      </p:sp>
      <p:sp>
        <p:nvSpPr>
          <p:cNvPr id="6" name="Footer Placeholder 5">
            <a:extLst>
              <a:ext uri="{FF2B5EF4-FFF2-40B4-BE49-F238E27FC236}">
                <a16:creationId xmlns:a16="http://schemas.microsoft.com/office/drawing/2014/main" id="{806896F6-1886-C75B-33D3-25304E5DF7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4A43AE-0A19-6172-0289-A6A926A1A0E4}"/>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98451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D0B8-0AE9-3320-F5C4-E39C00C91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2179C-2095-56AD-BADA-6C73D109B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E9E493-45E0-8BCF-BF74-57CB86735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643615-6A16-2788-E46D-25E00649CED4}"/>
              </a:ext>
            </a:extLst>
          </p:cNvPr>
          <p:cNvSpPr>
            <a:spLocks noGrp="1"/>
          </p:cNvSpPr>
          <p:nvPr>
            <p:ph type="dt" sz="half" idx="10"/>
          </p:nvPr>
        </p:nvSpPr>
        <p:spPr/>
        <p:txBody>
          <a:bodyPr/>
          <a:lstStyle/>
          <a:p>
            <a:fld id="{F8A5948D-6B6B-4AEB-B022-F2A9ADD6F77D}" type="datetimeFigureOut">
              <a:rPr lang="en-GB" smtClean="0"/>
              <a:t>15/07/2023</a:t>
            </a:fld>
            <a:endParaRPr lang="en-GB"/>
          </a:p>
        </p:txBody>
      </p:sp>
      <p:sp>
        <p:nvSpPr>
          <p:cNvPr id="6" name="Footer Placeholder 5">
            <a:extLst>
              <a:ext uri="{FF2B5EF4-FFF2-40B4-BE49-F238E27FC236}">
                <a16:creationId xmlns:a16="http://schemas.microsoft.com/office/drawing/2014/main" id="{F1054FF3-18C3-9D87-6300-59CCBD6FFB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9E6B72-7C96-DEFE-FA08-071D8167855E}"/>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20242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4DF26-1F7C-850A-B03E-9AA9E113B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E0536C-9DFF-D257-A7E0-0688F54051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F0B7B0-50C0-0BA9-8310-1EFB7D4C9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5948D-6B6B-4AEB-B022-F2A9ADD6F77D}" type="datetimeFigureOut">
              <a:rPr lang="en-GB" smtClean="0"/>
              <a:t>15/07/2023</a:t>
            </a:fld>
            <a:endParaRPr lang="en-GB"/>
          </a:p>
        </p:txBody>
      </p:sp>
      <p:sp>
        <p:nvSpPr>
          <p:cNvPr id="5" name="Footer Placeholder 4">
            <a:extLst>
              <a:ext uri="{FF2B5EF4-FFF2-40B4-BE49-F238E27FC236}">
                <a16:creationId xmlns:a16="http://schemas.microsoft.com/office/drawing/2014/main" id="{72246CD6-FCDF-4D92-000A-DBC4526AD2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7F5B6B-8E64-3FFC-E859-7D7EB2D63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20F6F-BB95-41DE-BF43-FF515BB2AB83}" type="slidenum">
              <a:rPr lang="en-GB" smtClean="0"/>
              <a:t>‹#›</a:t>
            </a:fld>
            <a:endParaRPr lang="en-GB"/>
          </a:p>
        </p:txBody>
      </p:sp>
    </p:spTree>
    <p:extLst>
      <p:ext uri="{BB962C8B-B14F-4D97-AF65-F5344CB8AC3E}">
        <p14:creationId xmlns:p14="http://schemas.microsoft.com/office/powerpoint/2010/main" val="3473453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E7C0-E40C-4112-FBE3-DF64C7B94C46}"/>
              </a:ext>
            </a:extLst>
          </p:cNvPr>
          <p:cNvSpPr>
            <a:spLocks noGrp="1"/>
          </p:cNvSpPr>
          <p:nvPr>
            <p:ph type="title"/>
          </p:nvPr>
        </p:nvSpPr>
        <p:spPr/>
        <p:txBody>
          <a:bodyPr/>
          <a:lstStyle/>
          <a:p>
            <a:r>
              <a:rPr lang="en-GB" dirty="0"/>
              <a:t>MIDI messages</a:t>
            </a:r>
          </a:p>
        </p:txBody>
      </p:sp>
      <p:sp>
        <p:nvSpPr>
          <p:cNvPr id="3" name="Content Placeholder 2">
            <a:extLst>
              <a:ext uri="{FF2B5EF4-FFF2-40B4-BE49-F238E27FC236}">
                <a16:creationId xmlns:a16="http://schemas.microsoft.com/office/drawing/2014/main" id="{29250656-D284-AD0C-450C-583DE0C92255}"/>
              </a:ext>
            </a:extLst>
          </p:cNvPr>
          <p:cNvSpPr>
            <a:spLocks noGrp="1"/>
          </p:cNvSpPr>
          <p:nvPr>
            <p:ph idx="1"/>
          </p:nvPr>
        </p:nvSpPr>
        <p:spPr>
          <a:xfrm>
            <a:off x="527901" y="1060515"/>
            <a:ext cx="11652144" cy="2884164"/>
          </a:xfrm>
        </p:spPr>
        <p:txBody>
          <a:bodyPr/>
          <a:lstStyle/>
          <a:p>
            <a:r>
              <a:rPr lang="en-GB" dirty="0"/>
              <a:t>Generate MIDI data to control external synths and devices</a:t>
            </a:r>
          </a:p>
          <a:p>
            <a:r>
              <a:rPr lang="en-GB" dirty="0"/>
              <a:t>Buttons create MIDI note-on messages on MIDI channel 10</a:t>
            </a:r>
          </a:p>
          <a:p>
            <a:pPr lvl="1"/>
            <a:r>
              <a:rPr lang="en-GB" dirty="0"/>
              <a:t>for 4 standard (General MIDI) drum sounds: bass, snare, closed hi-hat, and open hi-hat</a:t>
            </a:r>
          </a:p>
          <a:p>
            <a:r>
              <a:rPr lang="en-GB" dirty="0"/>
              <a:t>Slider creates volume controller message (continuous controller 7)</a:t>
            </a:r>
          </a:p>
          <a:p>
            <a:r>
              <a:rPr lang="en-GB" b="0" i="0" dirty="0">
                <a:solidFill>
                  <a:srgbClr val="180C28"/>
                </a:solidFill>
                <a:effectLst/>
              </a:rPr>
              <a:t>Show MIDI messages</a:t>
            </a:r>
            <a:r>
              <a:rPr lang="en-GB" dirty="0">
                <a:solidFill>
                  <a:srgbClr val="180C28"/>
                </a:solidFill>
              </a:rPr>
              <a:t> </a:t>
            </a:r>
            <a:r>
              <a:rPr lang="en-GB" b="0" i="0" dirty="0">
                <a:solidFill>
                  <a:srgbClr val="180C28"/>
                </a:solidFill>
                <a:effectLst/>
              </a:rPr>
              <a:t>with time relative to application launch</a:t>
            </a:r>
            <a:endParaRPr lang="en-GB" dirty="0"/>
          </a:p>
        </p:txBody>
      </p:sp>
      <p:pic>
        <p:nvPicPr>
          <p:cNvPr id="1026" name="Picture 2">
            <a:extLst>
              <a:ext uri="{FF2B5EF4-FFF2-40B4-BE49-F238E27FC236}">
                <a16:creationId xmlns:a16="http://schemas.microsoft.com/office/drawing/2014/main" id="{E70A6AD8-C5A1-F099-C0CE-032B610FAF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22" t="13551" r="7157" b="19721"/>
          <a:stretch/>
        </p:blipFill>
        <p:spPr bwMode="auto">
          <a:xfrm>
            <a:off x="0" y="3751812"/>
            <a:ext cx="8518092" cy="31061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47F3FD-323E-C285-6357-AEDA925F08F1}"/>
              </a:ext>
            </a:extLst>
          </p:cNvPr>
          <p:cNvSpPr txBox="1"/>
          <p:nvPr/>
        </p:nvSpPr>
        <p:spPr>
          <a:xfrm>
            <a:off x="8518091" y="4633034"/>
            <a:ext cx="3661955" cy="769441"/>
          </a:xfrm>
          <a:prstGeom prst="rect">
            <a:avLst/>
          </a:prstGeom>
          <a:noFill/>
        </p:spPr>
        <p:txBody>
          <a:bodyPr wrap="square">
            <a:spAutoFit/>
          </a:bodyPr>
          <a:lstStyle/>
          <a:p>
            <a:r>
              <a:rPr lang="en-GB" sz="2200" dirty="0">
                <a:solidFill>
                  <a:srgbClr val="180C28"/>
                </a:solidFill>
              </a:rPr>
              <a:t>just displays MIDI data, doesn't </a:t>
            </a:r>
            <a:r>
              <a:rPr lang="en-GB" sz="2200" b="0" i="0" dirty="0">
                <a:solidFill>
                  <a:srgbClr val="180C28"/>
                </a:solidFill>
                <a:effectLst/>
              </a:rPr>
              <a:t>send </a:t>
            </a:r>
            <a:r>
              <a:rPr lang="en-GB" sz="2200" dirty="0">
                <a:solidFill>
                  <a:srgbClr val="180C28"/>
                </a:solidFill>
              </a:rPr>
              <a:t>it </a:t>
            </a:r>
            <a:r>
              <a:rPr lang="en-GB" sz="2200" b="0" i="0" dirty="0">
                <a:solidFill>
                  <a:srgbClr val="180C28"/>
                </a:solidFill>
                <a:effectLst/>
              </a:rPr>
              <a:t>or make sound</a:t>
            </a:r>
            <a:endParaRPr lang="en-GB" sz="2200" dirty="0"/>
          </a:p>
        </p:txBody>
      </p:sp>
    </p:spTree>
    <p:extLst>
      <p:ext uri="{BB962C8B-B14F-4D97-AF65-F5344CB8AC3E}">
        <p14:creationId xmlns:p14="http://schemas.microsoft.com/office/powerpoint/2010/main" val="155445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F923-7091-C783-AD87-493628D5CA7B}"/>
              </a:ext>
            </a:extLst>
          </p:cNvPr>
          <p:cNvSpPr>
            <a:spLocks noGrp="1"/>
          </p:cNvSpPr>
          <p:nvPr>
            <p:ph type="title"/>
          </p:nvPr>
        </p:nvSpPr>
        <p:spPr/>
        <p:txBody>
          <a:bodyPr/>
          <a:lstStyle/>
          <a:p>
            <a:r>
              <a:rPr lang="en-GB" dirty="0" err="1"/>
              <a:t>MidiBuffer</a:t>
            </a:r>
            <a:r>
              <a:rPr lang="en-GB" dirty="0"/>
              <a:t> Class</a:t>
            </a:r>
          </a:p>
        </p:txBody>
      </p:sp>
      <p:sp>
        <p:nvSpPr>
          <p:cNvPr id="3" name="Content Placeholder 2">
            <a:extLst>
              <a:ext uri="{FF2B5EF4-FFF2-40B4-BE49-F238E27FC236}">
                <a16:creationId xmlns:a16="http://schemas.microsoft.com/office/drawing/2014/main" id="{89D6F55F-2244-9956-CF19-5E6FDF34B070}"/>
              </a:ext>
            </a:extLst>
          </p:cNvPr>
          <p:cNvSpPr>
            <a:spLocks noGrp="1"/>
          </p:cNvSpPr>
          <p:nvPr>
            <p:ph idx="1"/>
          </p:nvPr>
        </p:nvSpPr>
        <p:spPr>
          <a:xfrm>
            <a:off x="69113" y="983513"/>
            <a:ext cx="12122887" cy="5507664"/>
          </a:xfrm>
        </p:spPr>
        <p:txBody>
          <a:bodyPr>
            <a:normAutofit fontScale="70000" lnSpcReduction="20000"/>
          </a:bodyPr>
          <a:lstStyle/>
          <a:p>
            <a:r>
              <a:rPr lang="en-GB" dirty="0" err="1"/>
              <a:t>MidiBuffer</a:t>
            </a:r>
            <a:r>
              <a:rPr lang="en-GB" dirty="0"/>
              <a:t> class provides functions for iterating over buffers of MIDI messages based on their timestamps</a:t>
            </a:r>
          </a:p>
          <a:p>
            <a:r>
              <a:rPr lang="en-GB" dirty="0"/>
              <a:t>To show this we set up scheduling system where we add </a:t>
            </a:r>
            <a:r>
              <a:rPr lang="en-GB" dirty="0" err="1"/>
              <a:t>MidiMessage</a:t>
            </a:r>
            <a:r>
              <a:rPr lang="en-GB" dirty="0"/>
              <a:t> objects with specific timestamps to </a:t>
            </a:r>
            <a:r>
              <a:rPr lang="en-GB" dirty="0" err="1"/>
              <a:t>MidiBuffer</a:t>
            </a:r>
            <a:r>
              <a:rPr lang="en-GB" dirty="0"/>
              <a:t> object</a:t>
            </a:r>
          </a:p>
          <a:p>
            <a:r>
              <a:rPr lang="en-GB" dirty="0"/>
              <a:t>Use Timer object to often check whether any MIDI messages due</a:t>
            </a:r>
          </a:p>
          <a:p>
            <a:pPr lvl="1"/>
            <a:r>
              <a:rPr lang="en-GB" dirty="0"/>
              <a:t>Timer class not suitable for high-precision timing</a:t>
            </a:r>
          </a:p>
          <a:p>
            <a:pPr lvl="1"/>
            <a:r>
              <a:rPr lang="en-GB" dirty="0"/>
              <a:t>Can use audio thread for more robust timing</a:t>
            </a:r>
          </a:p>
          <a:p>
            <a:r>
              <a:rPr lang="en-GB" dirty="0"/>
              <a:t>Add some members to our </a:t>
            </a:r>
            <a:r>
              <a:rPr lang="en-GB" dirty="0" err="1"/>
              <a:t>MainContentComponent</a:t>
            </a:r>
            <a:r>
              <a:rPr lang="en-GB" dirty="0"/>
              <a:t> class</a:t>
            </a:r>
          </a:p>
          <a:p>
            <a:endParaRPr lang="en-GB" dirty="0"/>
          </a:p>
          <a:p>
            <a:endParaRPr lang="en-GB" dirty="0"/>
          </a:p>
          <a:p>
            <a:endParaRPr lang="en-GB" dirty="0"/>
          </a:p>
          <a:p>
            <a:endParaRPr lang="en-GB" dirty="0"/>
          </a:p>
          <a:p>
            <a:endParaRPr lang="en-GB" dirty="0"/>
          </a:p>
          <a:p>
            <a:pPr marL="514350" indent="-514350">
              <a:buFont typeface="+mj-lt"/>
              <a:buAutoNum type="arabicPeriod"/>
            </a:pPr>
            <a:r>
              <a:rPr lang="en-GB" dirty="0" err="1"/>
              <a:t>MidiBuffer</a:t>
            </a:r>
            <a:r>
              <a:rPr lang="en-GB" dirty="0"/>
              <a:t> object itself</a:t>
            </a:r>
          </a:p>
          <a:p>
            <a:pPr marL="514350" indent="-514350">
              <a:buFont typeface="+mj-lt"/>
              <a:buAutoNum type="arabicPeriod"/>
            </a:pPr>
            <a:r>
              <a:rPr lang="en-GB" dirty="0" err="1"/>
              <a:t>MidiBuffer</a:t>
            </a:r>
            <a:r>
              <a:rPr lang="en-GB" dirty="0"/>
              <a:t> class uses samples as units for timestamps of MIDI messages. Need to choose something to use as sample rate. use this member to store sample rate. 44,100 since this is common value.</a:t>
            </a:r>
          </a:p>
          <a:p>
            <a:pPr marL="514350" indent="-514350">
              <a:buFont typeface="+mj-lt"/>
              <a:buAutoNum type="arabicPeriod"/>
            </a:pPr>
            <a:r>
              <a:rPr lang="en-GB" dirty="0"/>
              <a:t>need to keep track of which timestamp we have already reached within the </a:t>
            </a:r>
            <a:r>
              <a:rPr lang="en-GB" dirty="0" err="1"/>
              <a:t>MidiBuffer</a:t>
            </a:r>
            <a:r>
              <a:rPr lang="en-GB" dirty="0"/>
              <a:t>. We use this member to store the this timestamp in samples</a:t>
            </a:r>
          </a:p>
          <a:p>
            <a:endParaRPr lang="en-GB" dirty="0"/>
          </a:p>
        </p:txBody>
      </p:sp>
      <p:sp>
        <p:nvSpPr>
          <p:cNvPr id="5" name="TextBox 4">
            <a:extLst>
              <a:ext uri="{FF2B5EF4-FFF2-40B4-BE49-F238E27FC236}">
                <a16:creationId xmlns:a16="http://schemas.microsoft.com/office/drawing/2014/main" id="{4F6688C0-F2FE-54C7-E452-C5729374FF16}"/>
              </a:ext>
            </a:extLst>
          </p:cNvPr>
          <p:cNvSpPr txBox="1"/>
          <p:nvPr/>
        </p:nvSpPr>
        <p:spPr>
          <a:xfrm>
            <a:off x="625904" y="3359935"/>
            <a:ext cx="5992863" cy="923330"/>
          </a:xfrm>
          <a:prstGeom prst="rect">
            <a:avLst/>
          </a:prstGeom>
          <a:noFill/>
          <a:ln w="19050">
            <a:solidFill>
              <a:srgbClr val="FF0000"/>
            </a:solidFill>
          </a:ln>
        </p:spPr>
        <p:txBody>
          <a:bodyPr wrap="square" rtlCol="0">
            <a:spAutoFit/>
          </a:bodyPr>
          <a:lstStyle/>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MidiBuffer</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midiBuffer</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[1]</a:t>
            </a:r>
          </a:p>
          <a:p>
            <a:r>
              <a:rPr lang="en-GB" dirty="0">
                <a:solidFill>
                  <a:srgbClr val="008000"/>
                </a:solidFill>
                <a:latin typeface="Cascadia Mono" panose="020B0609020000020004" pitchFamily="49" charset="0"/>
              </a:rPr>
              <a:t>  </a:t>
            </a:r>
            <a:r>
              <a:rPr lang="en-GB" sz="1800" dirty="0">
                <a:solidFill>
                  <a:srgbClr val="0000FF"/>
                </a:solidFill>
                <a:latin typeface="Cascadia Mono" panose="020B0609020000020004" pitchFamily="49" charset="0"/>
              </a:rPr>
              <a:t>double</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sampleRate</a:t>
            </a:r>
            <a:r>
              <a:rPr lang="en-GB" sz="1800" dirty="0">
                <a:solidFill>
                  <a:srgbClr val="000000"/>
                </a:solidFill>
                <a:latin typeface="Cascadia Mono" panose="020B0609020000020004" pitchFamily="49" charset="0"/>
              </a:rPr>
              <a:t> = 44100.0; </a:t>
            </a:r>
            <a:r>
              <a:rPr lang="en-GB" sz="1800" dirty="0">
                <a:solidFill>
                  <a:srgbClr val="008000"/>
                </a:solidFill>
                <a:latin typeface="Cascadia Mono" panose="020B0609020000020004" pitchFamily="49" charset="0"/>
              </a:rPr>
              <a:t>// [2]</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previousSampleNumber</a:t>
            </a:r>
            <a:r>
              <a:rPr lang="en-GB" sz="1800" dirty="0">
                <a:solidFill>
                  <a:srgbClr val="000000"/>
                </a:solidFill>
                <a:latin typeface="Cascadia Mono" panose="020B0609020000020004" pitchFamily="49" charset="0"/>
              </a:rPr>
              <a:t> = 0; </a:t>
            </a:r>
            <a:r>
              <a:rPr lang="en-GB" sz="1800" dirty="0">
                <a:solidFill>
                  <a:srgbClr val="008000"/>
                </a:solidFill>
                <a:latin typeface="Cascadia Mono" panose="020B0609020000020004" pitchFamily="49" charset="0"/>
              </a:rPr>
              <a:t>// [3]</a:t>
            </a:r>
            <a:endParaRPr lang="en-GB" sz="19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93340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755-509D-1AB4-7552-5FB7DD62DEA7}"/>
              </a:ext>
            </a:extLst>
          </p:cNvPr>
          <p:cNvSpPr>
            <a:spLocks noGrp="1"/>
          </p:cNvSpPr>
          <p:nvPr>
            <p:ph type="title"/>
          </p:nvPr>
        </p:nvSpPr>
        <p:spPr/>
        <p:txBody>
          <a:bodyPr/>
          <a:lstStyle/>
          <a:p>
            <a:r>
              <a:rPr lang="en-GB" dirty="0"/>
              <a:t>Adding MIDI messages to a </a:t>
            </a:r>
            <a:r>
              <a:rPr lang="en-GB" dirty="0" err="1"/>
              <a:t>MidiBuffer</a:t>
            </a:r>
            <a:r>
              <a:rPr lang="en-GB" dirty="0"/>
              <a:t> object</a:t>
            </a:r>
          </a:p>
        </p:txBody>
      </p:sp>
      <p:sp>
        <p:nvSpPr>
          <p:cNvPr id="3" name="Content Placeholder 2">
            <a:extLst>
              <a:ext uri="{FF2B5EF4-FFF2-40B4-BE49-F238E27FC236}">
                <a16:creationId xmlns:a16="http://schemas.microsoft.com/office/drawing/2014/main" id="{0A8CF737-113D-1B2E-B192-7587A2AAFC48}"/>
              </a:ext>
            </a:extLst>
          </p:cNvPr>
          <p:cNvSpPr>
            <a:spLocks noGrp="1"/>
          </p:cNvSpPr>
          <p:nvPr>
            <p:ph idx="1"/>
          </p:nvPr>
        </p:nvSpPr>
        <p:spPr>
          <a:xfrm>
            <a:off x="838199" y="1825624"/>
            <a:ext cx="11096847" cy="4415687"/>
          </a:xfrm>
        </p:spPr>
        <p:txBody>
          <a:bodyPr>
            <a:normAutofit/>
          </a:bodyPr>
          <a:lstStyle/>
          <a:p>
            <a:r>
              <a:rPr lang="en-US" sz="2400" dirty="0">
                <a:solidFill>
                  <a:srgbClr val="180C28"/>
                </a:solidFill>
                <a:effectLst/>
                <a:latin typeface="Open Sans" panose="020B0606030504020204" pitchFamily="34" charset="0"/>
                <a:ea typeface="Times New Roman" panose="02020603050405020304" pitchFamily="18" charset="0"/>
              </a:rPr>
              <a:t>A</a:t>
            </a:r>
            <a:r>
              <a:rPr lang="en-US" sz="2400" dirty="0">
                <a:solidFill>
                  <a:srgbClr val="180C28"/>
                </a:solidFill>
                <a:latin typeface="Open Sans" panose="020B0606030504020204" pitchFamily="34" charset="0"/>
                <a:ea typeface="Times New Roman" panose="02020603050405020304" pitchFamily="18" charset="0"/>
              </a:rPr>
              <a:t>dd MIDI messages </a:t>
            </a:r>
            <a:r>
              <a:rPr lang="en-US" sz="2400" dirty="0">
                <a:solidFill>
                  <a:srgbClr val="180C28"/>
                </a:solidFill>
                <a:effectLst/>
                <a:latin typeface="Open Sans" panose="020B0606030504020204" pitchFamily="34" charset="0"/>
                <a:ea typeface="Times New Roman" panose="02020603050405020304" pitchFamily="18" charset="0"/>
              </a:rPr>
              <a:t>to </a:t>
            </a:r>
            <a:r>
              <a:rPr lang="en-US" sz="2400" dirty="0" err="1">
                <a:solidFill>
                  <a:srgbClr val="180C28"/>
                </a:solidFill>
                <a:effectLst/>
                <a:latin typeface="Open Sans" panose="020B0606030504020204" pitchFamily="34" charset="0"/>
                <a:ea typeface="Times New Roman" panose="02020603050405020304" pitchFamily="18" charset="0"/>
              </a:rPr>
              <a:t>MidiBuffer</a:t>
            </a:r>
            <a:r>
              <a:rPr lang="en-US" sz="2400" dirty="0">
                <a:solidFill>
                  <a:srgbClr val="180C28"/>
                </a:solidFill>
                <a:effectLst/>
                <a:latin typeface="Open Sans" panose="020B0606030504020204" pitchFamily="34" charset="0"/>
                <a:ea typeface="Times New Roman" panose="02020603050405020304" pitchFamily="18" charset="0"/>
              </a:rPr>
              <a:t> object, rather than directly to list of messages</a:t>
            </a:r>
          </a:p>
          <a:p>
            <a:r>
              <a:rPr lang="en-US" sz="2400" dirty="0">
                <a:solidFill>
                  <a:srgbClr val="180C28"/>
                </a:solidFill>
                <a:effectLst/>
                <a:latin typeface="Open Sans" panose="020B0606030504020204" pitchFamily="34" charset="0"/>
                <a:ea typeface="Times New Roman" panose="02020603050405020304" pitchFamily="18" charset="0"/>
              </a:rPr>
              <a:t>Add this function, which calls </a:t>
            </a:r>
            <a:r>
              <a:rPr lang="en-US" sz="2400" dirty="0" err="1">
                <a:solidFill>
                  <a:srgbClr val="180C28"/>
                </a:solidFill>
                <a:effectLst/>
                <a:latin typeface="Open Sans" panose="020B0606030504020204" pitchFamily="34" charset="0"/>
                <a:ea typeface="Times New Roman" panose="02020603050405020304" pitchFamily="18" charset="0"/>
              </a:rPr>
              <a:t>MidiBuffer</a:t>
            </a:r>
            <a:r>
              <a:rPr lang="en-US" sz="2400" dirty="0">
                <a:solidFill>
                  <a:srgbClr val="180C28"/>
                </a:solidFill>
                <a:effectLst/>
                <a:latin typeface="Open Sans" panose="020B0606030504020204" pitchFamily="34" charset="0"/>
                <a:ea typeface="Times New Roman" panose="02020603050405020304" pitchFamily="18" charset="0"/>
              </a:rPr>
              <a:t>::</a:t>
            </a:r>
            <a:r>
              <a:rPr lang="en-US" sz="2400" dirty="0" err="1">
                <a:solidFill>
                  <a:srgbClr val="180C28"/>
                </a:solidFill>
                <a:effectLst/>
                <a:latin typeface="Open Sans" panose="020B0606030504020204" pitchFamily="34" charset="0"/>
                <a:ea typeface="Times New Roman" panose="02020603050405020304" pitchFamily="18" charset="0"/>
              </a:rPr>
              <a:t>addEvent</a:t>
            </a:r>
            <a:r>
              <a:rPr lang="en-US" sz="2400" dirty="0">
                <a:solidFill>
                  <a:srgbClr val="180C28"/>
                </a:solidFill>
                <a:effectLst/>
                <a:latin typeface="Open Sans" panose="020B0606030504020204" pitchFamily="34" charset="0"/>
                <a:ea typeface="Times New Roman" panose="02020603050405020304" pitchFamily="18" charset="0"/>
              </a:rPr>
              <a:t>() function</a:t>
            </a:r>
          </a:p>
          <a:p>
            <a:endParaRPr lang="en-US" sz="1800" dirty="0">
              <a:solidFill>
                <a:srgbClr val="180C28"/>
              </a:solidFill>
              <a:latin typeface="Open Sans" panose="020B0606030504020204" pitchFamily="34" charset="0"/>
            </a:endParaRPr>
          </a:p>
          <a:p>
            <a:endParaRPr lang="en-US" sz="1800" dirty="0">
              <a:solidFill>
                <a:srgbClr val="180C28"/>
              </a:solidFill>
              <a:latin typeface="Open Sans" panose="020B0606030504020204" pitchFamily="34" charset="0"/>
            </a:endParaRPr>
          </a:p>
          <a:p>
            <a:endParaRPr lang="en-US" sz="1800" dirty="0">
              <a:solidFill>
                <a:srgbClr val="180C28"/>
              </a:solidFill>
              <a:latin typeface="Open Sans" panose="020B0606030504020204" pitchFamily="34" charset="0"/>
            </a:endParaRPr>
          </a:p>
          <a:p>
            <a:endParaRPr lang="en-US" sz="1800" dirty="0">
              <a:solidFill>
                <a:srgbClr val="180C28"/>
              </a:solidFill>
              <a:latin typeface="Open Sans" panose="020B0606030504020204" pitchFamily="34" charset="0"/>
            </a:endParaRPr>
          </a:p>
          <a:p>
            <a:endParaRPr lang="en-US" sz="1800" dirty="0">
              <a:solidFill>
                <a:srgbClr val="180C28"/>
              </a:solidFill>
              <a:latin typeface="Open Sans" panose="020B0606030504020204" pitchFamily="34" charset="0"/>
            </a:endParaRPr>
          </a:p>
          <a:p>
            <a:endParaRPr lang="en-US" sz="1800" dirty="0">
              <a:solidFill>
                <a:srgbClr val="180C28"/>
              </a:solidFill>
              <a:latin typeface="Open Sans" panose="020B0606030504020204" pitchFamily="34" charset="0"/>
            </a:endParaRPr>
          </a:p>
        </p:txBody>
      </p:sp>
      <p:sp>
        <p:nvSpPr>
          <p:cNvPr id="4" name="TextBox 3">
            <a:extLst>
              <a:ext uri="{FF2B5EF4-FFF2-40B4-BE49-F238E27FC236}">
                <a16:creationId xmlns:a16="http://schemas.microsoft.com/office/drawing/2014/main" id="{9EFE0A37-A0AB-0270-241A-F36EF90F9B35}"/>
              </a:ext>
            </a:extLst>
          </p:cNvPr>
          <p:cNvSpPr txBox="1"/>
          <p:nvPr/>
        </p:nvSpPr>
        <p:spPr>
          <a:xfrm>
            <a:off x="1323754" y="3567270"/>
            <a:ext cx="9000460" cy="1938992"/>
          </a:xfrm>
          <a:prstGeom prst="rect">
            <a:avLst/>
          </a:prstGeom>
          <a:noFill/>
          <a:ln w="19050">
            <a:solidFill>
              <a:srgbClr val="FF0000"/>
            </a:solidFill>
          </a:ln>
        </p:spPr>
        <p:txBody>
          <a:bodyPr wrap="square" rtlCol="0">
            <a:spAutoFit/>
          </a:bodyPr>
          <a:lstStyle/>
          <a:p>
            <a:r>
              <a:rPr lang="en-GB" sz="2000" dirty="0">
                <a:solidFill>
                  <a:srgbClr val="0000FF"/>
                </a:solidFill>
                <a:latin typeface="Cascadia Mono" panose="020B0609020000020004" pitchFamily="49" charset="0"/>
              </a:rPr>
              <a:t>void</a:t>
            </a:r>
            <a:r>
              <a:rPr lang="en-GB" sz="2000" dirty="0">
                <a:solidFill>
                  <a:srgbClr val="000000"/>
                </a:solidFill>
                <a:latin typeface="Cascadia Mono" panose="020B0609020000020004" pitchFamily="49" charset="0"/>
              </a:rPr>
              <a:t> </a:t>
            </a:r>
            <a:r>
              <a:rPr lang="en-GB" sz="2000" dirty="0" err="1">
                <a:solidFill>
                  <a:srgbClr val="000000"/>
                </a:solidFill>
                <a:latin typeface="Cascadia Mono" panose="020B0609020000020004" pitchFamily="49" charset="0"/>
              </a:rPr>
              <a:t>addMessageToBuffer</a:t>
            </a:r>
            <a:r>
              <a:rPr lang="en-GB" sz="2000" dirty="0">
                <a:solidFill>
                  <a:srgbClr val="000000"/>
                </a:solidFill>
                <a:latin typeface="Cascadia Mono" panose="020B0609020000020004" pitchFamily="49" charset="0"/>
              </a:rPr>
              <a:t> (</a:t>
            </a:r>
            <a:r>
              <a:rPr lang="en-GB" sz="2000" dirty="0" err="1">
                <a:solidFill>
                  <a:srgbClr val="0000FF"/>
                </a:solidFill>
                <a:latin typeface="Cascadia Mono" panose="020B0609020000020004" pitchFamily="49" charset="0"/>
              </a:rPr>
              <a:t>const</a:t>
            </a:r>
            <a:r>
              <a:rPr lang="en-GB" sz="2000" dirty="0">
                <a:solidFill>
                  <a:srgbClr val="000000"/>
                </a:solidFill>
                <a:latin typeface="Cascadia Mono" panose="020B0609020000020004" pitchFamily="49" charset="0"/>
              </a:rPr>
              <a:t> </a:t>
            </a:r>
            <a:r>
              <a:rPr lang="en-GB" sz="2000" dirty="0" err="1">
                <a:solidFill>
                  <a:srgbClr val="000000"/>
                </a:solidFill>
                <a:latin typeface="Cascadia Mono" panose="020B0609020000020004" pitchFamily="49" charset="0"/>
              </a:rPr>
              <a:t>juce</a:t>
            </a:r>
            <a:r>
              <a:rPr lang="en-GB" sz="2000" dirty="0">
                <a:solidFill>
                  <a:srgbClr val="000000"/>
                </a:solidFill>
                <a:latin typeface="Cascadia Mono" panose="020B0609020000020004" pitchFamily="49" charset="0"/>
              </a:rPr>
              <a:t>::</a:t>
            </a:r>
            <a:r>
              <a:rPr lang="en-GB" sz="2000" dirty="0" err="1">
                <a:solidFill>
                  <a:srgbClr val="2B91AF"/>
                </a:solidFill>
                <a:latin typeface="Cascadia Mono" panose="020B0609020000020004" pitchFamily="49" charset="0"/>
              </a:rPr>
              <a:t>MidiMessage</a:t>
            </a:r>
            <a:r>
              <a:rPr lang="en-GB" sz="2000" dirty="0">
                <a:solidFill>
                  <a:srgbClr val="000000"/>
                </a:solidFill>
                <a:latin typeface="Cascadia Mono" panose="020B0609020000020004" pitchFamily="49" charset="0"/>
              </a:rPr>
              <a:t>&amp; </a:t>
            </a:r>
            <a:r>
              <a:rPr lang="en-GB" sz="2000" dirty="0">
                <a:solidFill>
                  <a:srgbClr val="808080"/>
                </a:solidFill>
                <a:latin typeface="Cascadia Mono" panose="020B0609020000020004" pitchFamily="49" charset="0"/>
              </a:rPr>
              <a:t>message</a:t>
            </a:r>
            <a:r>
              <a:rPr lang="en-GB" sz="2000" dirty="0">
                <a:solidFill>
                  <a:srgbClr val="000000"/>
                </a:solidFill>
                <a:latin typeface="Cascadia Mono" panose="020B0609020000020004" pitchFamily="49" charset="0"/>
              </a:rPr>
              <a:t>)</a:t>
            </a:r>
          </a:p>
          <a:p>
            <a:r>
              <a:rPr lang="en-GB" sz="2000" dirty="0">
                <a:solidFill>
                  <a:srgbClr val="000000"/>
                </a:solidFill>
                <a:latin typeface="Cascadia Mono" panose="020B0609020000020004" pitchFamily="49" charset="0"/>
              </a:rPr>
              <a:t>{</a:t>
            </a:r>
          </a:p>
          <a:p>
            <a:r>
              <a:rPr lang="en-GB" sz="2000" dirty="0">
                <a:solidFill>
                  <a:srgbClr val="000000"/>
                </a:solidFill>
                <a:latin typeface="Cascadia Mono" panose="020B0609020000020004" pitchFamily="49" charset="0"/>
              </a:rPr>
              <a:t>  </a:t>
            </a:r>
            <a:r>
              <a:rPr lang="en-GB" sz="2000" dirty="0">
                <a:solidFill>
                  <a:srgbClr val="0000FF"/>
                </a:solidFill>
                <a:latin typeface="Cascadia Mono" panose="020B0609020000020004" pitchFamily="49" charset="0"/>
              </a:rPr>
              <a:t>auto</a:t>
            </a:r>
            <a:r>
              <a:rPr lang="en-GB" sz="2000" dirty="0">
                <a:solidFill>
                  <a:srgbClr val="000000"/>
                </a:solidFill>
                <a:latin typeface="Cascadia Mono" panose="020B0609020000020004" pitchFamily="49" charset="0"/>
              </a:rPr>
              <a:t> timestamp = </a:t>
            </a:r>
            <a:r>
              <a:rPr lang="en-GB" sz="2000" dirty="0" err="1">
                <a:solidFill>
                  <a:srgbClr val="000000"/>
                </a:solidFill>
                <a:latin typeface="Cascadia Mono" panose="020B0609020000020004" pitchFamily="49" charset="0"/>
              </a:rPr>
              <a:t>message.getTimeStamp</a:t>
            </a:r>
            <a:r>
              <a:rPr lang="en-GB" sz="2000" dirty="0">
                <a:solidFill>
                  <a:srgbClr val="000000"/>
                </a:solidFill>
                <a:latin typeface="Cascadia Mono" panose="020B0609020000020004" pitchFamily="49" charset="0"/>
              </a:rPr>
              <a:t>();</a:t>
            </a:r>
          </a:p>
          <a:p>
            <a:r>
              <a:rPr lang="en-GB" sz="2000" dirty="0">
                <a:solidFill>
                  <a:srgbClr val="000000"/>
                </a:solidFill>
                <a:latin typeface="Cascadia Mono" panose="020B0609020000020004" pitchFamily="49" charset="0"/>
              </a:rPr>
              <a:t>  </a:t>
            </a:r>
            <a:r>
              <a:rPr lang="en-GB" sz="2000" dirty="0">
                <a:solidFill>
                  <a:srgbClr val="0000FF"/>
                </a:solidFill>
                <a:latin typeface="Cascadia Mono" panose="020B0609020000020004" pitchFamily="49" charset="0"/>
              </a:rPr>
              <a:t>auto</a:t>
            </a:r>
            <a:r>
              <a:rPr lang="en-GB" sz="2000" dirty="0">
                <a:solidFill>
                  <a:srgbClr val="000000"/>
                </a:solidFill>
                <a:latin typeface="Cascadia Mono" panose="020B0609020000020004" pitchFamily="49" charset="0"/>
              </a:rPr>
              <a:t> </a:t>
            </a:r>
            <a:r>
              <a:rPr lang="en-GB" sz="2000" dirty="0" err="1">
                <a:solidFill>
                  <a:srgbClr val="000000"/>
                </a:solidFill>
                <a:latin typeface="Cascadia Mono" panose="020B0609020000020004" pitchFamily="49" charset="0"/>
              </a:rPr>
              <a:t>sampleNumber</a:t>
            </a:r>
            <a:r>
              <a:rPr lang="en-GB" sz="2000" dirty="0">
                <a:solidFill>
                  <a:srgbClr val="000000"/>
                </a:solidFill>
                <a:latin typeface="Cascadia Mono" panose="020B0609020000020004" pitchFamily="49" charset="0"/>
              </a:rPr>
              <a:t> = (</a:t>
            </a:r>
            <a:r>
              <a:rPr lang="en-GB" sz="2000" dirty="0">
                <a:solidFill>
                  <a:srgbClr val="0000FF"/>
                </a:solidFill>
                <a:latin typeface="Cascadia Mono" panose="020B0609020000020004" pitchFamily="49" charset="0"/>
              </a:rPr>
              <a:t>int</a:t>
            </a:r>
            <a:r>
              <a:rPr lang="en-GB" sz="2000" dirty="0">
                <a:solidFill>
                  <a:srgbClr val="000000"/>
                </a:solidFill>
                <a:latin typeface="Cascadia Mono" panose="020B0609020000020004" pitchFamily="49" charset="0"/>
              </a:rPr>
              <a:t>)(timestamp * </a:t>
            </a:r>
            <a:r>
              <a:rPr lang="en-GB" sz="2000" dirty="0" err="1">
                <a:solidFill>
                  <a:srgbClr val="000000"/>
                </a:solidFill>
                <a:latin typeface="Cascadia Mono" panose="020B0609020000020004" pitchFamily="49" charset="0"/>
              </a:rPr>
              <a:t>sampleRate</a:t>
            </a:r>
            <a:r>
              <a:rPr lang="en-GB" sz="2000" dirty="0">
                <a:solidFill>
                  <a:srgbClr val="000000"/>
                </a:solidFill>
                <a:latin typeface="Cascadia Mono" panose="020B0609020000020004" pitchFamily="49" charset="0"/>
              </a:rPr>
              <a:t>);</a:t>
            </a:r>
          </a:p>
          <a:p>
            <a:r>
              <a:rPr lang="en-GB" sz="2000" dirty="0">
                <a:solidFill>
                  <a:srgbClr val="000000"/>
                </a:solidFill>
                <a:latin typeface="Cascadia Mono" panose="020B0609020000020004" pitchFamily="49" charset="0"/>
              </a:rPr>
              <a:t>  </a:t>
            </a:r>
            <a:r>
              <a:rPr lang="en-GB" sz="2000" dirty="0" err="1">
                <a:solidFill>
                  <a:srgbClr val="000000"/>
                </a:solidFill>
                <a:latin typeface="Cascadia Mono" panose="020B0609020000020004" pitchFamily="49" charset="0"/>
              </a:rPr>
              <a:t>midiBuffer.addEvent</a:t>
            </a:r>
            <a:r>
              <a:rPr lang="en-GB" sz="2000" dirty="0">
                <a:solidFill>
                  <a:srgbClr val="000000"/>
                </a:solidFill>
                <a:latin typeface="Cascadia Mono" panose="020B0609020000020004" pitchFamily="49" charset="0"/>
              </a:rPr>
              <a:t>(message, </a:t>
            </a:r>
            <a:r>
              <a:rPr lang="en-GB" sz="2000" dirty="0" err="1">
                <a:solidFill>
                  <a:srgbClr val="000000"/>
                </a:solidFill>
                <a:latin typeface="Cascadia Mono" panose="020B0609020000020004" pitchFamily="49" charset="0"/>
              </a:rPr>
              <a:t>sampleNumber</a:t>
            </a:r>
            <a:r>
              <a:rPr lang="en-GB" sz="2000" dirty="0">
                <a:solidFill>
                  <a:srgbClr val="000000"/>
                </a:solidFill>
                <a:latin typeface="Cascadia Mono" panose="020B0609020000020004" pitchFamily="49" charset="0"/>
              </a:rPr>
              <a:t>);</a:t>
            </a:r>
          </a:p>
          <a:p>
            <a:r>
              <a:rPr lang="en-GB" sz="2000" dirty="0">
                <a:solidFill>
                  <a:srgbClr val="000000"/>
                </a:solidFill>
                <a:latin typeface="Cascadia Mono" panose="020B0609020000020004" pitchFamily="49" charset="0"/>
              </a:rPr>
              <a:t>}</a:t>
            </a:r>
            <a:endParaRPr lang="en-GB"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69837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755-509D-1AB4-7552-5FB7DD62DEA7}"/>
              </a:ext>
            </a:extLst>
          </p:cNvPr>
          <p:cNvSpPr>
            <a:spLocks noGrp="1"/>
          </p:cNvSpPr>
          <p:nvPr>
            <p:ph type="title"/>
          </p:nvPr>
        </p:nvSpPr>
        <p:spPr/>
        <p:txBody>
          <a:bodyPr/>
          <a:lstStyle/>
          <a:p>
            <a:r>
              <a:rPr lang="en-GB" dirty="0"/>
              <a:t>Adding MIDI messages to a </a:t>
            </a:r>
            <a:r>
              <a:rPr lang="en-GB" dirty="0" err="1"/>
              <a:t>MidiBuffer</a:t>
            </a:r>
            <a:r>
              <a:rPr lang="en-GB" dirty="0"/>
              <a:t> object</a:t>
            </a:r>
          </a:p>
        </p:txBody>
      </p:sp>
      <p:sp>
        <p:nvSpPr>
          <p:cNvPr id="3" name="Content Placeholder 2">
            <a:extLst>
              <a:ext uri="{FF2B5EF4-FFF2-40B4-BE49-F238E27FC236}">
                <a16:creationId xmlns:a16="http://schemas.microsoft.com/office/drawing/2014/main" id="{0A8CF737-113D-1B2E-B192-7587A2AAFC48}"/>
              </a:ext>
            </a:extLst>
          </p:cNvPr>
          <p:cNvSpPr>
            <a:spLocks noGrp="1"/>
          </p:cNvSpPr>
          <p:nvPr>
            <p:ph idx="1"/>
          </p:nvPr>
        </p:nvSpPr>
        <p:spPr>
          <a:xfrm>
            <a:off x="527901" y="900592"/>
            <a:ext cx="11059634" cy="2400818"/>
          </a:xfrm>
        </p:spPr>
        <p:txBody>
          <a:bodyPr>
            <a:normAutofit/>
          </a:bodyPr>
          <a:lstStyle/>
          <a:p>
            <a:r>
              <a:rPr lang="en-GB" dirty="0"/>
              <a:t>Now modify </a:t>
            </a:r>
            <a:r>
              <a:rPr lang="en-GB" dirty="0" err="1"/>
              <a:t>setNoteNumber</a:t>
            </a:r>
            <a:r>
              <a:rPr lang="en-GB" dirty="0"/>
              <a:t>() function and Slider::</a:t>
            </a:r>
            <a:r>
              <a:rPr lang="en-GB" dirty="0" err="1"/>
              <a:t>onValueChange</a:t>
            </a:r>
            <a:r>
              <a:rPr lang="en-GB" dirty="0"/>
              <a:t> helper object to make use of this function</a:t>
            </a:r>
          </a:p>
          <a:p>
            <a:r>
              <a:rPr lang="en-GB" dirty="0"/>
              <a:t>allows us to schedule MIDI message events into the future</a:t>
            </a:r>
          </a:p>
        </p:txBody>
      </p:sp>
      <p:sp>
        <p:nvSpPr>
          <p:cNvPr id="4" name="TextBox 3">
            <a:extLst>
              <a:ext uri="{FF2B5EF4-FFF2-40B4-BE49-F238E27FC236}">
                <a16:creationId xmlns:a16="http://schemas.microsoft.com/office/drawing/2014/main" id="{9EFE0A37-A0AB-0270-241A-F36EF90F9B35}"/>
              </a:ext>
            </a:extLst>
          </p:cNvPr>
          <p:cNvSpPr txBox="1"/>
          <p:nvPr/>
        </p:nvSpPr>
        <p:spPr>
          <a:xfrm>
            <a:off x="294167" y="2355113"/>
            <a:ext cx="11550503" cy="4016484"/>
          </a:xfrm>
          <a:prstGeom prst="rect">
            <a:avLst/>
          </a:prstGeom>
          <a:noFill/>
          <a:ln w="19050">
            <a:solidFill>
              <a:srgbClr val="FF0000"/>
            </a:solidFill>
          </a:ln>
        </p:spPr>
        <p:txBody>
          <a:bodyPr wrap="square" rtlCol="0">
            <a:spAutoFit/>
          </a:bodyPr>
          <a:lstStyle/>
          <a:p>
            <a:r>
              <a:rPr lang="en-GB" sz="1700" dirty="0">
                <a:solidFill>
                  <a:srgbClr val="0000FF"/>
                </a:solidFill>
                <a:latin typeface="Cascadia Mono" panose="020B0609020000020004" pitchFamily="49" charset="0"/>
              </a:rPr>
              <a:t>void</a:t>
            </a:r>
            <a:r>
              <a:rPr lang="en-GB" sz="1700" dirty="0">
                <a:solidFill>
                  <a:srgbClr val="000000"/>
                </a:solidFill>
                <a:latin typeface="Cascadia Mono" panose="020B0609020000020004" pitchFamily="49" charset="0"/>
              </a:rPr>
              <a:t> </a:t>
            </a:r>
            <a:r>
              <a:rPr lang="en-GB" sz="1700" dirty="0" err="1">
                <a:solidFill>
                  <a:srgbClr val="000000"/>
                </a:solidFill>
                <a:latin typeface="Cascadia Mono" panose="020B0609020000020004" pitchFamily="49" charset="0"/>
              </a:rPr>
              <a:t>setNoteNumber</a:t>
            </a:r>
            <a:r>
              <a:rPr lang="en-GB" sz="1700" dirty="0">
                <a:solidFill>
                  <a:srgbClr val="000000"/>
                </a:solidFill>
                <a:latin typeface="Cascadia Mono" panose="020B0609020000020004" pitchFamily="49" charset="0"/>
              </a:rPr>
              <a:t>(</a:t>
            </a:r>
            <a:r>
              <a:rPr lang="en-GB" sz="1700" dirty="0">
                <a:solidFill>
                  <a:srgbClr val="0000FF"/>
                </a:solidFill>
                <a:latin typeface="Cascadia Mono" panose="020B0609020000020004" pitchFamily="49" charset="0"/>
              </a:rPr>
              <a:t>int</a:t>
            </a:r>
            <a:r>
              <a:rPr lang="en-GB" sz="1700" dirty="0">
                <a:solidFill>
                  <a:srgbClr val="000000"/>
                </a:solidFill>
                <a:latin typeface="Cascadia Mono" panose="020B0609020000020004" pitchFamily="49" charset="0"/>
              </a:rPr>
              <a:t> </a:t>
            </a:r>
            <a:r>
              <a:rPr lang="en-GB" sz="1700" dirty="0" err="1">
                <a:solidFill>
                  <a:srgbClr val="808080"/>
                </a:solidFill>
                <a:latin typeface="Cascadia Mono" panose="020B0609020000020004" pitchFamily="49" charset="0"/>
              </a:rPr>
              <a:t>noteNumber</a:t>
            </a:r>
            <a:r>
              <a:rPr lang="en-GB" sz="1700" dirty="0">
                <a:solidFill>
                  <a:srgbClr val="000000"/>
                </a:solidFill>
                <a:latin typeface="Cascadia Mono" panose="020B0609020000020004" pitchFamily="49" charset="0"/>
              </a:rPr>
              <a:t>) {</a:t>
            </a:r>
          </a:p>
          <a:p>
            <a:r>
              <a:rPr lang="en-GB" sz="1700" dirty="0">
                <a:solidFill>
                  <a:srgbClr val="000000"/>
                </a:solidFill>
                <a:latin typeface="Cascadia Mono" panose="020B0609020000020004" pitchFamily="49" charset="0"/>
              </a:rPr>
              <a:t>  </a:t>
            </a:r>
            <a:r>
              <a:rPr lang="en-GB" sz="1700" dirty="0">
                <a:solidFill>
                  <a:srgbClr val="0000FF"/>
                </a:solidFill>
                <a:latin typeface="Cascadia Mono" panose="020B0609020000020004" pitchFamily="49" charset="0"/>
              </a:rPr>
              <a:t>auto</a:t>
            </a:r>
            <a:r>
              <a:rPr lang="en-GB" sz="1700" dirty="0">
                <a:solidFill>
                  <a:srgbClr val="000000"/>
                </a:solidFill>
                <a:latin typeface="Cascadia Mono" panose="020B0609020000020004" pitchFamily="49" charset="0"/>
              </a:rPr>
              <a:t> message = </a:t>
            </a:r>
            <a:r>
              <a:rPr lang="en-GB" sz="1700" dirty="0" err="1">
                <a:solidFill>
                  <a:srgbClr val="000000"/>
                </a:solidFill>
                <a:latin typeface="Cascadia Mono" panose="020B0609020000020004" pitchFamily="49" charset="0"/>
              </a:rPr>
              <a:t>juce</a:t>
            </a:r>
            <a:r>
              <a:rPr lang="en-GB" sz="1700" dirty="0">
                <a:solidFill>
                  <a:srgbClr val="000000"/>
                </a:solidFill>
                <a:latin typeface="Cascadia Mono" panose="020B0609020000020004" pitchFamily="49" charset="0"/>
              </a:rPr>
              <a:t>::</a:t>
            </a:r>
            <a:r>
              <a:rPr lang="en-GB" sz="1700" dirty="0" err="1">
                <a:solidFill>
                  <a:srgbClr val="2B91AF"/>
                </a:solidFill>
                <a:latin typeface="Cascadia Mono" panose="020B0609020000020004" pitchFamily="49" charset="0"/>
              </a:rPr>
              <a:t>MidiMessage</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noteOn</a:t>
            </a:r>
            <a:r>
              <a:rPr lang="en-GB" sz="1700" dirty="0">
                <a:solidFill>
                  <a:srgbClr val="000000"/>
                </a:solidFill>
                <a:latin typeface="Cascadia Mono" panose="020B0609020000020004" pitchFamily="49" charset="0"/>
              </a:rPr>
              <a:t>(1, </a:t>
            </a:r>
            <a:r>
              <a:rPr lang="en-GB" sz="1700" dirty="0" err="1">
                <a:solidFill>
                  <a:srgbClr val="808080"/>
                </a:solidFill>
                <a:latin typeface="Cascadia Mono" panose="020B0609020000020004" pitchFamily="49" charset="0"/>
              </a:rPr>
              <a:t>noteNumber</a:t>
            </a:r>
            <a:r>
              <a:rPr lang="en-GB" sz="1700" dirty="0">
                <a:solidFill>
                  <a:srgbClr val="000000"/>
                </a:solidFill>
                <a:latin typeface="Cascadia Mono" panose="020B0609020000020004" pitchFamily="49" charset="0"/>
              </a:rPr>
              <a:t>, (</a:t>
            </a:r>
            <a:r>
              <a:rPr lang="en-GB" sz="1700" dirty="0" err="1">
                <a:solidFill>
                  <a:srgbClr val="000000"/>
                </a:solidFill>
                <a:latin typeface="Cascadia Mono" panose="020B0609020000020004" pitchFamily="49" charset="0"/>
              </a:rPr>
              <a:t>juce</a:t>
            </a:r>
            <a:r>
              <a:rPr lang="en-GB" sz="1700" dirty="0">
                <a:solidFill>
                  <a:srgbClr val="000000"/>
                </a:solidFill>
                <a:latin typeface="Cascadia Mono" panose="020B0609020000020004" pitchFamily="49" charset="0"/>
              </a:rPr>
              <a:t>::</a:t>
            </a:r>
            <a:r>
              <a:rPr lang="en-GB" sz="1700" dirty="0">
                <a:solidFill>
                  <a:srgbClr val="2B91AF"/>
                </a:solidFill>
                <a:latin typeface="Cascadia Mono" panose="020B0609020000020004" pitchFamily="49" charset="0"/>
              </a:rPr>
              <a:t>uint8</a:t>
            </a:r>
            <a:r>
              <a:rPr lang="en-GB" sz="1700" dirty="0">
                <a:solidFill>
                  <a:srgbClr val="000000"/>
                </a:solidFill>
                <a:latin typeface="Cascadia Mono" panose="020B0609020000020004" pitchFamily="49" charset="0"/>
              </a:rPr>
              <a:t>)100);</a:t>
            </a:r>
          </a:p>
          <a:p>
            <a:r>
              <a:rPr lang="en-GB" sz="1700" dirty="0">
                <a:solidFill>
                  <a:srgbClr val="000000"/>
                </a:solidFill>
                <a:latin typeface="Cascadia Mono" panose="020B0609020000020004" pitchFamily="49" charset="0"/>
              </a:rPr>
              <a:t>  </a:t>
            </a:r>
            <a:r>
              <a:rPr lang="en-GB" sz="1700" dirty="0" err="1">
                <a:solidFill>
                  <a:srgbClr val="000000"/>
                </a:solidFill>
                <a:latin typeface="Cascadia Mono" panose="020B0609020000020004" pitchFamily="49" charset="0"/>
              </a:rPr>
              <a:t>message.setTimeStamp</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juce</a:t>
            </a:r>
            <a:r>
              <a:rPr lang="en-GB" sz="1700" dirty="0">
                <a:solidFill>
                  <a:srgbClr val="000000"/>
                </a:solidFill>
                <a:latin typeface="Cascadia Mono" panose="020B0609020000020004" pitchFamily="49" charset="0"/>
              </a:rPr>
              <a:t>::</a:t>
            </a:r>
            <a:r>
              <a:rPr lang="en-GB" sz="1700" dirty="0">
                <a:solidFill>
                  <a:srgbClr val="2B91AF"/>
                </a:solidFill>
                <a:latin typeface="Cascadia Mono" panose="020B0609020000020004" pitchFamily="49" charset="0"/>
              </a:rPr>
              <a:t>Time</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getMillisecondCounterHiRes</a:t>
            </a:r>
            <a:r>
              <a:rPr lang="en-GB" sz="1700" dirty="0">
                <a:solidFill>
                  <a:srgbClr val="000000"/>
                </a:solidFill>
                <a:latin typeface="Cascadia Mono" panose="020B0609020000020004" pitchFamily="49" charset="0"/>
              </a:rPr>
              <a:t>() * 0.001 - </a:t>
            </a:r>
            <a:r>
              <a:rPr lang="en-GB" sz="1700" dirty="0" err="1">
                <a:solidFill>
                  <a:srgbClr val="000000"/>
                </a:solidFill>
                <a:latin typeface="Cascadia Mono" panose="020B0609020000020004" pitchFamily="49" charset="0"/>
              </a:rPr>
              <a:t>startTime</a:t>
            </a:r>
            <a:r>
              <a:rPr lang="en-GB" sz="1700" dirty="0">
                <a:solidFill>
                  <a:srgbClr val="000000"/>
                </a:solidFill>
                <a:latin typeface="Cascadia Mono" panose="020B0609020000020004" pitchFamily="49" charset="0"/>
              </a:rPr>
              <a:t>);</a:t>
            </a:r>
          </a:p>
          <a:p>
            <a:r>
              <a:rPr lang="en-GB" sz="1700" dirty="0">
                <a:solidFill>
                  <a:srgbClr val="000000"/>
                </a:solidFill>
                <a:latin typeface="Cascadia Mono" panose="020B0609020000020004" pitchFamily="49" charset="0"/>
              </a:rPr>
              <a:t>  </a:t>
            </a:r>
            <a:r>
              <a:rPr lang="en-GB" sz="1700" dirty="0" err="1">
                <a:solidFill>
                  <a:srgbClr val="000000"/>
                </a:solidFill>
                <a:latin typeface="Cascadia Mono" panose="020B0609020000020004" pitchFamily="49" charset="0"/>
              </a:rPr>
              <a:t>addMessageToBuffer</a:t>
            </a:r>
            <a:r>
              <a:rPr lang="en-GB" sz="1700" dirty="0">
                <a:solidFill>
                  <a:srgbClr val="000000"/>
                </a:solidFill>
                <a:latin typeface="Cascadia Mono" panose="020B0609020000020004" pitchFamily="49" charset="0"/>
              </a:rPr>
              <a:t>(message);</a:t>
            </a:r>
          </a:p>
          <a:p>
            <a:r>
              <a:rPr lang="en-GB" sz="1700" dirty="0">
                <a:solidFill>
                  <a:srgbClr val="000000"/>
                </a:solidFill>
                <a:latin typeface="Cascadia Mono" panose="020B0609020000020004" pitchFamily="49" charset="0"/>
              </a:rPr>
              <a:t>  </a:t>
            </a:r>
            <a:r>
              <a:rPr lang="en-GB" sz="1700" dirty="0">
                <a:solidFill>
                  <a:srgbClr val="0000FF"/>
                </a:solidFill>
                <a:latin typeface="Cascadia Mono" panose="020B0609020000020004" pitchFamily="49" charset="0"/>
              </a:rPr>
              <a:t>auto</a:t>
            </a:r>
            <a:r>
              <a:rPr lang="en-GB" sz="1700" dirty="0">
                <a:solidFill>
                  <a:srgbClr val="000000"/>
                </a:solidFill>
                <a:latin typeface="Cascadia Mono" panose="020B0609020000020004" pitchFamily="49" charset="0"/>
              </a:rPr>
              <a:t> </a:t>
            </a:r>
            <a:r>
              <a:rPr lang="en-GB" sz="1700" dirty="0" err="1">
                <a:solidFill>
                  <a:srgbClr val="000000"/>
                </a:solidFill>
                <a:latin typeface="Cascadia Mono" panose="020B0609020000020004" pitchFamily="49" charset="0"/>
              </a:rPr>
              <a:t>messageOff</a:t>
            </a:r>
            <a:r>
              <a:rPr lang="en-GB" sz="1700" dirty="0">
                <a:solidFill>
                  <a:srgbClr val="000000"/>
                </a:solidFill>
                <a:latin typeface="Cascadia Mono" panose="020B0609020000020004" pitchFamily="49" charset="0"/>
              </a:rPr>
              <a:t> = </a:t>
            </a:r>
            <a:r>
              <a:rPr lang="en-GB" sz="1700" dirty="0" err="1">
                <a:solidFill>
                  <a:srgbClr val="000000"/>
                </a:solidFill>
                <a:latin typeface="Cascadia Mono" panose="020B0609020000020004" pitchFamily="49" charset="0"/>
              </a:rPr>
              <a:t>juce</a:t>
            </a:r>
            <a:r>
              <a:rPr lang="en-GB" sz="1700" dirty="0">
                <a:solidFill>
                  <a:srgbClr val="000000"/>
                </a:solidFill>
                <a:latin typeface="Cascadia Mono" panose="020B0609020000020004" pitchFamily="49" charset="0"/>
              </a:rPr>
              <a:t>::</a:t>
            </a:r>
            <a:r>
              <a:rPr lang="en-GB" sz="1700" dirty="0" err="1">
                <a:solidFill>
                  <a:srgbClr val="2B91AF"/>
                </a:solidFill>
                <a:latin typeface="Cascadia Mono" panose="020B0609020000020004" pitchFamily="49" charset="0"/>
              </a:rPr>
              <a:t>MidiMessage</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noteOff</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message.getChannel</a:t>
            </a:r>
            <a:r>
              <a:rPr lang="en-GB" sz="1700" dirty="0">
                <a:solidFill>
                  <a:srgbClr val="000000"/>
                </a:solidFill>
                <a:latin typeface="Cascadia Mono" panose="020B0609020000020004" pitchFamily="49" charset="0"/>
              </a:rPr>
              <a:t>(), </a:t>
            </a:r>
          </a:p>
          <a:p>
            <a:r>
              <a:rPr lang="en-GB" sz="1700" dirty="0">
                <a:solidFill>
                  <a:srgbClr val="000000"/>
                </a:solidFill>
                <a:latin typeface="Cascadia Mono" panose="020B0609020000020004" pitchFamily="49" charset="0"/>
              </a:rPr>
              <a:t>                                               </a:t>
            </a:r>
            <a:r>
              <a:rPr lang="en-GB" sz="1700" dirty="0" err="1">
                <a:solidFill>
                  <a:srgbClr val="000000"/>
                </a:solidFill>
                <a:latin typeface="Cascadia Mono" panose="020B0609020000020004" pitchFamily="49" charset="0"/>
              </a:rPr>
              <a:t>message.getNoteNumber</a:t>
            </a:r>
            <a:r>
              <a:rPr lang="en-GB" sz="1700" dirty="0">
                <a:solidFill>
                  <a:srgbClr val="000000"/>
                </a:solidFill>
                <a:latin typeface="Cascadia Mono" panose="020B0609020000020004" pitchFamily="49" charset="0"/>
              </a:rPr>
              <a:t>());</a:t>
            </a:r>
          </a:p>
          <a:p>
            <a:r>
              <a:rPr lang="it-IT" sz="1700" dirty="0">
                <a:solidFill>
                  <a:srgbClr val="000000"/>
                </a:solidFill>
                <a:latin typeface="Cascadia Mono" panose="020B0609020000020004" pitchFamily="49" charset="0"/>
              </a:rPr>
              <a:t>  </a:t>
            </a:r>
            <a:r>
              <a:rPr lang="it-IT" sz="1700" dirty="0" err="1">
                <a:solidFill>
                  <a:srgbClr val="000000"/>
                </a:solidFill>
                <a:latin typeface="Cascadia Mono" panose="020B0609020000020004" pitchFamily="49" charset="0"/>
              </a:rPr>
              <a:t>messageOff.setTimeStamp</a:t>
            </a:r>
            <a:r>
              <a:rPr lang="it-IT" sz="1700" dirty="0">
                <a:solidFill>
                  <a:srgbClr val="000000"/>
                </a:solidFill>
                <a:latin typeface="Cascadia Mono" panose="020B0609020000020004" pitchFamily="49" charset="0"/>
              </a:rPr>
              <a:t>(</a:t>
            </a:r>
            <a:r>
              <a:rPr lang="it-IT" sz="1700" dirty="0" err="1">
                <a:solidFill>
                  <a:srgbClr val="000000"/>
                </a:solidFill>
                <a:latin typeface="Cascadia Mono" panose="020B0609020000020004" pitchFamily="49" charset="0"/>
              </a:rPr>
              <a:t>message.getTimeStamp</a:t>
            </a:r>
            <a:r>
              <a:rPr lang="it-IT" sz="1700" dirty="0">
                <a:solidFill>
                  <a:srgbClr val="000000"/>
                </a:solidFill>
                <a:latin typeface="Cascadia Mono" panose="020B0609020000020004" pitchFamily="49" charset="0"/>
              </a:rPr>
              <a:t>() + 0.1);</a:t>
            </a:r>
          </a:p>
          <a:p>
            <a:r>
              <a:rPr lang="en-GB" sz="1700" dirty="0">
                <a:solidFill>
                  <a:srgbClr val="000000"/>
                </a:solidFill>
                <a:latin typeface="Cascadia Mono" panose="020B0609020000020004" pitchFamily="49" charset="0"/>
              </a:rPr>
              <a:t>  </a:t>
            </a:r>
            <a:r>
              <a:rPr lang="en-GB" sz="1700" dirty="0" err="1">
                <a:solidFill>
                  <a:srgbClr val="000000"/>
                </a:solidFill>
                <a:latin typeface="Cascadia Mono" panose="020B0609020000020004" pitchFamily="49" charset="0"/>
              </a:rPr>
              <a:t>addMessageToBuffer</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messageOff</a:t>
            </a:r>
            <a:r>
              <a:rPr lang="en-GB" sz="1700" dirty="0">
                <a:solidFill>
                  <a:srgbClr val="000000"/>
                </a:solidFill>
                <a:latin typeface="Cascadia Mono" panose="020B0609020000020004" pitchFamily="49" charset="0"/>
              </a:rPr>
              <a:t>);</a:t>
            </a:r>
          </a:p>
          <a:p>
            <a:r>
              <a:rPr lang="en-GB" sz="1700" dirty="0">
                <a:solidFill>
                  <a:srgbClr val="000000"/>
                </a:solidFill>
                <a:latin typeface="Cascadia Mono" panose="020B0609020000020004" pitchFamily="49" charset="0"/>
              </a:rPr>
              <a:t>}</a:t>
            </a:r>
          </a:p>
          <a:p>
            <a:endParaRPr lang="en-GB" sz="1700" dirty="0">
              <a:solidFill>
                <a:srgbClr val="000000"/>
              </a:solidFill>
              <a:latin typeface="Cascadia Mono" panose="020B0609020000020004" pitchFamily="49" charset="0"/>
            </a:endParaRPr>
          </a:p>
          <a:p>
            <a:r>
              <a:rPr lang="en-GB" sz="1700" dirty="0" err="1">
                <a:solidFill>
                  <a:srgbClr val="000000"/>
                </a:solidFill>
                <a:latin typeface="Cascadia Mono" panose="020B0609020000020004" pitchFamily="49" charset="0"/>
              </a:rPr>
              <a:t>volumeSlider.onValueChange</a:t>
            </a:r>
            <a:r>
              <a:rPr lang="en-GB" sz="1700" dirty="0">
                <a:solidFill>
                  <a:srgbClr val="000000"/>
                </a:solidFill>
                <a:latin typeface="Cascadia Mono" panose="020B0609020000020004" pitchFamily="49" charset="0"/>
              </a:rPr>
              <a:t> = [</a:t>
            </a:r>
            <a:r>
              <a:rPr lang="en-GB" sz="1700" dirty="0">
                <a:solidFill>
                  <a:srgbClr val="0000FF"/>
                </a:solidFill>
                <a:latin typeface="Cascadia Mono" panose="020B0609020000020004" pitchFamily="49" charset="0"/>
              </a:rPr>
              <a:t>this</a:t>
            </a:r>
            <a:r>
              <a:rPr lang="en-GB" sz="1700" dirty="0">
                <a:solidFill>
                  <a:srgbClr val="000000"/>
                </a:solidFill>
                <a:latin typeface="Cascadia Mono" panose="020B0609020000020004" pitchFamily="49" charset="0"/>
              </a:rPr>
              <a:t>] {</a:t>
            </a:r>
          </a:p>
          <a:p>
            <a:r>
              <a:rPr lang="en-GB" sz="1700" dirty="0">
                <a:solidFill>
                  <a:srgbClr val="000000"/>
                </a:solidFill>
                <a:latin typeface="Cascadia Mono" panose="020B0609020000020004" pitchFamily="49" charset="0"/>
              </a:rPr>
              <a:t>  </a:t>
            </a:r>
            <a:r>
              <a:rPr lang="en-GB" sz="1700" dirty="0">
                <a:solidFill>
                  <a:srgbClr val="0000FF"/>
                </a:solidFill>
                <a:latin typeface="Cascadia Mono" panose="020B0609020000020004" pitchFamily="49" charset="0"/>
              </a:rPr>
              <a:t>auto</a:t>
            </a:r>
            <a:r>
              <a:rPr lang="en-GB" sz="1700" dirty="0">
                <a:solidFill>
                  <a:srgbClr val="000000"/>
                </a:solidFill>
                <a:latin typeface="Cascadia Mono" panose="020B0609020000020004" pitchFamily="49" charset="0"/>
              </a:rPr>
              <a:t> message = </a:t>
            </a:r>
            <a:r>
              <a:rPr lang="en-GB" sz="1700" dirty="0" err="1">
                <a:solidFill>
                  <a:srgbClr val="000000"/>
                </a:solidFill>
                <a:latin typeface="Cascadia Mono" panose="020B0609020000020004" pitchFamily="49" charset="0"/>
              </a:rPr>
              <a:t>juce</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MidiMessage</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controllerEvent</a:t>
            </a:r>
            <a:r>
              <a:rPr lang="en-GB" sz="1700" dirty="0">
                <a:solidFill>
                  <a:srgbClr val="000000"/>
                </a:solidFill>
                <a:latin typeface="Cascadia Mono" panose="020B0609020000020004" pitchFamily="49" charset="0"/>
              </a:rPr>
              <a:t>(10, 7, (</a:t>
            </a:r>
            <a:r>
              <a:rPr lang="en-GB" sz="1700" dirty="0">
                <a:solidFill>
                  <a:srgbClr val="0000FF"/>
                </a:solidFill>
                <a:latin typeface="Cascadia Mono" panose="020B0609020000020004" pitchFamily="49" charset="0"/>
              </a:rPr>
              <a:t>int</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volumeSlider.getValue</a:t>
            </a:r>
            <a:r>
              <a:rPr lang="en-GB" sz="1700" dirty="0">
                <a:solidFill>
                  <a:srgbClr val="000000"/>
                </a:solidFill>
                <a:latin typeface="Cascadia Mono" panose="020B0609020000020004" pitchFamily="49" charset="0"/>
              </a:rPr>
              <a:t>());</a:t>
            </a:r>
          </a:p>
          <a:p>
            <a:r>
              <a:rPr lang="en-GB" sz="1700" dirty="0">
                <a:solidFill>
                  <a:srgbClr val="000000"/>
                </a:solidFill>
                <a:latin typeface="Cascadia Mono" panose="020B0609020000020004" pitchFamily="49" charset="0"/>
              </a:rPr>
              <a:t>  </a:t>
            </a:r>
            <a:r>
              <a:rPr lang="en-GB" sz="1700" dirty="0" err="1">
                <a:solidFill>
                  <a:srgbClr val="000000"/>
                </a:solidFill>
                <a:latin typeface="Cascadia Mono" panose="020B0609020000020004" pitchFamily="49" charset="0"/>
              </a:rPr>
              <a:t>message.setTimeStamp</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juce</a:t>
            </a:r>
            <a:r>
              <a:rPr lang="en-GB" sz="1700" dirty="0">
                <a:solidFill>
                  <a:srgbClr val="000000"/>
                </a:solidFill>
                <a:latin typeface="Cascadia Mono" panose="020B0609020000020004" pitchFamily="49" charset="0"/>
              </a:rPr>
              <a:t>::Time::</a:t>
            </a:r>
            <a:r>
              <a:rPr lang="en-GB" sz="1700" dirty="0" err="1">
                <a:solidFill>
                  <a:srgbClr val="000000"/>
                </a:solidFill>
                <a:latin typeface="Cascadia Mono" panose="020B0609020000020004" pitchFamily="49" charset="0"/>
              </a:rPr>
              <a:t>getMillisecondCounterHiRes</a:t>
            </a:r>
            <a:r>
              <a:rPr lang="en-GB" sz="1700" dirty="0">
                <a:solidFill>
                  <a:srgbClr val="000000"/>
                </a:solidFill>
                <a:latin typeface="Cascadia Mono" panose="020B0609020000020004" pitchFamily="49" charset="0"/>
              </a:rPr>
              <a:t>() * 0.001 - </a:t>
            </a:r>
            <a:r>
              <a:rPr lang="en-GB" sz="1700" dirty="0" err="1">
                <a:solidFill>
                  <a:srgbClr val="000000"/>
                </a:solidFill>
                <a:latin typeface="Cascadia Mono" panose="020B0609020000020004" pitchFamily="49" charset="0"/>
              </a:rPr>
              <a:t>startTime</a:t>
            </a:r>
            <a:r>
              <a:rPr lang="en-GB" sz="1700" dirty="0">
                <a:solidFill>
                  <a:srgbClr val="000000"/>
                </a:solidFill>
                <a:latin typeface="Cascadia Mono" panose="020B0609020000020004" pitchFamily="49" charset="0"/>
              </a:rPr>
              <a:t>);</a:t>
            </a:r>
          </a:p>
          <a:p>
            <a:r>
              <a:rPr lang="en-GB" sz="1700" dirty="0">
                <a:solidFill>
                  <a:srgbClr val="000000"/>
                </a:solidFill>
                <a:latin typeface="Cascadia Mono" panose="020B0609020000020004" pitchFamily="49" charset="0"/>
              </a:rPr>
              <a:t>  </a:t>
            </a:r>
            <a:r>
              <a:rPr lang="en-GB" sz="1700" dirty="0" err="1">
                <a:solidFill>
                  <a:srgbClr val="000000"/>
                </a:solidFill>
                <a:latin typeface="Cascadia Mono" panose="020B0609020000020004" pitchFamily="49" charset="0"/>
              </a:rPr>
              <a:t>addMessageToBuffer</a:t>
            </a:r>
            <a:r>
              <a:rPr lang="en-GB" sz="1700" dirty="0">
                <a:solidFill>
                  <a:srgbClr val="000000"/>
                </a:solidFill>
                <a:latin typeface="Cascadia Mono" panose="020B0609020000020004" pitchFamily="49" charset="0"/>
              </a:rPr>
              <a:t>(message);</a:t>
            </a:r>
          </a:p>
          <a:p>
            <a:r>
              <a:rPr lang="en-GB" sz="1700" dirty="0">
                <a:solidFill>
                  <a:srgbClr val="000000"/>
                </a:solidFill>
                <a:latin typeface="Cascadia Mono" panose="020B0609020000020004" pitchFamily="49" charset="0"/>
              </a:rPr>
              <a:t>};</a:t>
            </a:r>
            <a:endParaRPr lang="en-GB" sz="17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54466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755-509D-1AB4-7552-5FB7DD62DEA7}"/>
              </a:ext>
            </a:extLst>
          </p:cNvPr>
          <p:cNvSpPr>
            <a:spLocks noGrp="1"/>
          </p:cNvSpPr>
          <p:nvPr>
            <p:ph type="title"/>
          </p:nvPr>
        </p:nvSpPr>
        <p:spPr/>
        <p:txBody>
          <a:bodyPr/>
          <a:lstStyle/>
          <a:p>
            <a:r>
              <a:rPr lang="en-GB" dirty="0"/>
              <a:t>Iterating over a </a:t>
            </a:r>
            <a:r>
              <a:rPr lang="en-GB" dirty="0" err="1"/>
              <a:t>MidiBuffer</a:t>
            </a:r>
            <a:r>
              <a:rPr lang="en-GB" dirty="0"/>
              <a:t> object</a:t>
            </a:r>
          </a:p>
        </p:txBody>
      </p:sp>
      <p:sp>
        <p:nvSpPr>
          <p:cNvPr id="3" name="Content Placeholder 2">
            <a:extLst>
              <a:ext uri="{FF2B5EF4-FFF2-40B4-BE49-F238E27FC236}">
                <a16:creationId xmlns:a16="http://schemas.microsoft.com/office/drawing/2014/main" id="{0A8CF737-113D-1B2E-B192-7587A2AAFC48}"/>
              </a:ext>
            </a:extLst>
          </p:cNvPr>
          <p:cNvSpPr>
            <a:spLocks noGrp="1"/>
          </p:cNvSpPr>
          <p:nvPr>
            <p:ph idx="1"/>
          </p:nvPr>
        </p:nvSpPr>
        <p:spPr>
          <a:xfrm>
            <a:off x="527901" y="900592"/>
            <a:ext cx="11194494" cy="4234934"/>
          </a:xfrm>
        </p:spPr>
        <p:txBody>
          <a:bodyPr>
            <a:normAutofit/>
          </a:bodyPr>
          <a:lstStyle/>
          <a:p>
            <a:r>
              <a:rPr lang="en-GB" sz="2600" dirty="0">
                <a:solidFill>
                  <a:srgbClr val="180C28"/>
                </a:solidFill>
                <a:effectLst/>
                <a:ea typeface="Times New Roman" panose="02020603050405020304" pitchFamily="18" charset="0"/>
              </a:rPr>
              <a:t>To read  messages from  buffer, we need to implement our timer</a:t>
            </a:r>
          </a:p>
          <a:p>
            <a:r>
              <a:rPr lang="en-GB" sz="2600" dirty="0">
                <a:solidFill>
                  <a:srgbClr val="180C28"/>
                </a:solidFill>
                <a:effectLst/>
                <a:ea typeface="Times New Roman" panose="02020603050405020304" pitchFamily="18" charset="0"/>
              </a:rPr>
              <a:t>Add Timer class as base class:</a:t>
            </a:r>
          </a:p>
          <a:p>
            <a:endParaRPr lang="en-GB" sz="2600" dirty="0">
              <a:solidFill>
                <a:srgbClr val="180C28"/>
              </a:solidFill>
              <a:ea typeface="Times New Roman" panose="02020603050405020304" pitchFamily="18" charset="0"/>
            </a:endParaRPr>
          </a:p>
          <a:p>
            <a:endParaRPr lang="en-GB" sz="2600" dirty="0">
              <a:solidFill>
                <a:srgbClr val="180C28"/>
              </a:solidFill>
              <a:effectLst/>
              <a:ea typeface="Times New Roman" panose="02020603050405020304" pitchFamily="18" charset="0"/>
            </a:endParaRPr>
          </a:p>
          <a:p>
            <a:r>
              <a:rPr lang="en-GB" sz="2600" dirty="0">
                <a:solidFill>
                  <a:srgbClr val="180C28"/>
                </a:solidFill>
                <a:ea typeface="Times New Roman" panose="02020603050405020304" pitchFamily="18" charset="0"/>
              </a:rPr>
              <a:t>start the timer in our </a:t>
            </a:r>
            <a:r>
              <a:rPr lang="en-GB" sz="2600" dirty="0" err="1">
                <a:solidFill>
                  <a:srgbClr val="180C28"/>
                </a:solidFill>
                <a:ea typeface="Times New Roman" panose="02020603050405020304" pitchFamily="18" charset="0"/>
              </a:rPr>
              <a:t>MainContentComponent</a:t>
            </a:r>
            <a:r>
              <a:rPr lang="en-GB" sz="2600" dirty="0">
                <a:solidFill>
                  <a:srgbClr val="180C28"/>
                </a:solidFill>
                <a:ea typeface="Times New Roman" panose="02020603050405020304" pitchFamily="18" charset="0"/>
              </a:rPr>
              <a:t> constructor:</a:t>
            </a:r>
          </a:p>
          <a:p>
            <a:endParaRPr lang="en-GB" dirty="0"/>
          </a:p>
        </p:txBody>
      </p:sp>
      <p:sp>
        <p:nvSpPr>
          <p:cNvPr id="4" name="TextBox 3">
            <a:extLst>
              <a:ext uri="{FF2B5EF4-FFF2-40B4-BE49-F238E27FC236}">
                <a16:creationId xmlns:a16="http://schemas.microsoft.com/office/drawing/2014/main" id="{9EFE0A37-A0AB-0270-241A-F36EF90F9B35}"/>
              </a:ext>
            </a:extLst>
          </p:cNvPr>
          <p:cNvSpPr txBox="1"/>
          <p:nvPr/>
        </p:nvSpPr>
        <p:spPr>
          <a:xfrm>
            <a:off x="873642" y="1961107"/>
            <a:ext cx="9918405" cy="646331"/>
          </a:xfrm>
          <a:prstGeom prst="rect">
            <a:avLst/>
          </a:prstGeom>
          <a:noFill/>
          <a:ln w="19050">
            <a:solidFill>
              <a:srgbClr val="FF0000"/>
            </a:solidFill>
          </a:ln>
        </p:spPr>
        <p:txBody>
          <a:bodyPr wrap="square" rtlCol="0">
            <a:spAutoFit/>
          </a:bodyPr>
          <a:lstStyle/>
          <a:p>
            <a:r>
              <a:rPr lang="fr-FR" sz="1800" dirty="0">
                <a:solidFill>
                  <a:srgbClr val="0000FF"/>
                </a:solidFill>
                <a:latin typeface="Cascadia Mono" panose="020B0609020000020004" pitchFamily="49" charset="0"/>
              </a:rPr>
              <a:t>class</a:t>
            </a:r>
            <a:r>
              <a:rPr lang="fr-FR" sz="1800" dirty="0">
                <a:solidFill>
                  <a:srgbClr val="000000"/>
                </a:solidFill>
                <a:latin typeface="Cascadia Mono" panose="020B0609020000020004" pitchFamily="49" charset="0"/>
              </a:rPr>
              <a:t> </a:t>
            </a:r>
            <a:r>
              <a:rPr lang="fr-FR" sz="1800" dirty="0" err="1">
                <a:solidFill>
                  <a:srgbClr val="2B91AF"/>
                </a:solidFill>
                <a:latin typeface="Cascadia Mono" panose="020B0609020000020004" pitchFamily="49" charset="0"/>
              </a:rPr>
              <a:t>MainContentComponent</a:t>
            </a:r>
            <a:r>
              <a:rPr lang="fr-FR" sz="1800" dirty="0">
                <a:solidFill>
                  <a:srgbClr val="000000"/>
                </a:solidFill>
                <a:latin typeface="Cascadia Mono" panose="020B0609020000020004" pitchFamily="49" charset="0"/>
              </a:rPr>
              <a:t> : </a:t>
            </a:r>
            <a:r>
              <a:rPr lang="fr-FR" sz="1800" dirty="0">
                <a:solidFill>
                  <a:srgbClr val="0000FF"/>
                </a:solidFill>
                <a:latin typeface="Cascadia Mono" panose="020B0609020000020004" pitchFamily="49" charset="0"/>
              </a:rPr>
              <a:t>public</a:t>
            </a:r>
            <a:r>
              <a:rPr lang="fr-FR" sz="1800" dirty="0">
                <a:solidFill>
                  <a:srgbClr val="000000"/>
                </a:solidFill>
                <a:latin typeface="Cascadia Mono" panose="020B0609020000020004" pitchFamily="49" charset="0"/>
              </a:rPr>
              <a:t> </a:t>
            </a:r>
            <a:r>
              <a:rPr lang="fr-FR" sz="1800" dirty="0" err="1">
                <a:solidFill>
                  <a:srgbClr val="000000"/>
                </a:solidFill>
                <a:latin typeface="Cascadia Mono" panose="020B0609020000020004" pitchFamily="49" charset="0"/>
              </a:rPr>
              <a:t>juce</a:t>
            </a:r>
            <a:r>
              <a:rPr lang="fr-FR" sz="1800" dirty="0">
                <a:solidFill>
                  <a:srgbClr val="000000"/>
                </a:solidFill>
                <a:latin typeface="Cascadia Mono" panose="020B0609020000020004" pitchFamily="49" charset="0"/>
              </a:rPr>
              <a:t>::</a:t>
            </a:r>
            <a:r>
              <a:rPr lang="fr-FR" sz="1800" dirty="0">
                <a:solidFill>
                  <a:srgbClr val="2B91AF"/>
                </a:solidFill>
                <a:latin typeface="Cascadia Mono" panose="020B0609020000020004" pitchFamily="49" charset="0"/>
              </a:rPr>
              <a:t>Component</a:t>
            </a:r>
            <a:r>
              <a:rPr lang="fr-FR" sz="1800" dirty="0">
                <a:solidFill>
                  <a:srgbClr val="000000"/>
                </a:solidFill>
                <a:latin typeface="Cascadia Mono" panose="020B0609020000020004" pitchFamily="49" charset="0"/>
              </a:rPr>
              <a:t>,</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private</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a:solidFill>
                  <a:srgbClr val="2B91AF"/>
                </a:solidFill>
                <a:latin typeface="Cascadia Mono" panose="020B0609020000020004" pitchFamily="49" charset="0"/>
              </a:rPr>
              <a:t>Timer</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a:t>
            </a:r>
            <a:endParaRPr lang="en-GB" sz="1700" dirty="0">
              <a:solidFill>
                <a:srgbClr val="0000FF"/>
              </a:solidFill>
              <a:latin typeface="Cascadia Mono" panose="020B0609020000020004" pitchFamily="49" charset="0"/>
            </a:endParaRPr>
          </a:p>
        </p:txBody>
      </p:sp>
      <p:sp>
        <p:nvSpPr>
          <p:cNvPr id="5" name="TextBox 4">
            <a:extLst>
              <a:ext uri="{FF2B5EF4-FFF2-40B4-BE49-F238E27FC236}">
                <a16:creationId xmlns:a16="http://schemas.microsoft.com/office/drawing/2014/main" id="{D29A0A73-22E4-2485-9DD5-8F8C89C55C99}"/>
              </a:ext>
            </a:extLst>
          </p:cNvPr>
          <p:cNvSpPr txBox="1"/>
          <p:nvPr/>
        </p:nvSpPr>
        <p:spPr>
          <a:xfrm>
            <a:off x="873641" y="3788898"/>
            <a:ext cx="9918405" cy="923330"/>
          </a:xfrm>
          <a:prstGeom prst="rect">
            <a:avLst/>
          </a:prstGeom>
          <a:noFill/>
          <a:ln w="19050">
            <a:solidFill>
              <a:srgbClr val="FF0000"/>
            </a:solidFill>
          </a:ln>
        </p:spPr>
        <p:txBody>
          <a:bodyPr wrap="square" rtlCol="0">
            <a:spAutoFit/>
          </a:bodyPr>
          <a:lstStyle/>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setSize</a:t>
            </a:r>
            <a:r>
              <a:rPr lang="en-GB" sz="1800" dirty="0">
                <a:solidFill>
                  <a:srgbClr val="000000"/>
                </a:solidFill>
                <a:latin typeface="Cascadia Mono" panose="020B0609020000020004" pitchFamily="49" charset="0"/>
              </a:rPr>
              <a:t>(800, 300);</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startTimer</a:t>
            </a:r>
            <a:r>
              <a:rPr lang="en-GB" sz="1800" dirty="0">
                <a:solidFill>
                  <a:srgbClr val="000000"/>
                </a:solidFill>
                <a:latin typeface="Cascadia Mono" panose="020B0609020000020004" pitchFamily="49" charset="0"/>
              </a:rPr>
              <a:t>(1);</a:t>
            </a:r>
          </a:p>
          <a:p>
            <a:r>
              <a:rPr lang="en-GB" sz="1800" dirty="0">
                <a:solidFill>
                  <a:srgbClr val="000000"/>
                </a:solidFill>
                <a:latin typeface="Cascadia Mono" panose="020B0609020000020004" pitchFamily="49" charset="0"/>
              </a:rPr>
              <a:t>}</a:t>
            </a:r>
            <a:endParaRPr lang="en-GB" sz="1700" dirty="0">
              <a:solidFill>
                <a:srgbClr val="0000FF"/>
              </a:solidFill>
              <a:latin typeface="Cascadia Mono" panose="020B0609020000020004" pitchFamily="49" charset="0"/>
            </a:endParaRPr>
          </a:p>
        </p:txBody>
      </p:sp>
    </p:spTree>
    <p:extLst>
      <p:ext uri="{BB962C8B-B14F-4D97-AF65-F5344CB8AC3E}">
        <p14:creationId xmlns:p14="http://schemas.microsoft.com/office/powerpoint/2010/main" val="791007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755-509D-1AB4-7552-5FB7DD62DEA7}"/>
              </a:ext>
            </a:extLst>
          </p:cNvPr>
          <p:cNvSpPr>
            <a:spLocks noGrp="1"/>
          </p:cNvSpPr>
          <p:nvPr>
            <p:ph type="title"/>
          </p:nvPr>
        </p:nvSpPr>
        <p:spPr/>
        <p:txBody>
          <a:bodyPr/>
          <a:lstStyle/>
          <a:p>
            <a:r>
              <a:rPr lang="en-GB" dirty="0"/>
              <a:t>Iterating over a </a:t>
            </a:r>
            <a:r>
              <a:rPr lang="en-GB" dirty="0" err="1"/>
              <a:t>MidiBuffer</a:t>
            </a:r>
            <a:r>
              <a:rPr lang="en-GB" dirty="0"/>
              <a:t> object</a:t>
            </a:r>
          </a:p>
        </p:txBody>
      </p:sp>
      <p:sp>
        <p:nvSpPr>
          <p:cNvPr id="3" name="Content Placeholder 2">
            <a:extLst>
              <a:ext uri="{FF2B5EF4-FFF2-40B4-BE49-F238E27FC236}">
                <a16:creationId xmlns:a16="http://schemas.microsoft.com/office/drawing/2014/main" id="{0A8CF737-113D-1B2E-B192-7587A2AAFC48}"/>
              </a:ext>
            </a:extLst>
          </p:cNvPr>
          <p:cNvSpPr>
            <a:spLocks noGrp="1"/>
          </p:cNvSpPr>
          <p:nvPr>
            <p:ph idx="1"/>
          </p:nvPr>
        </p:nvSpPr>
        <p:spPr>
          <a:xfrm>
            <a:off x="527901" y="900592"/>
            <a:ext cx="11619796" cy="2087158"/>
          </a:xfrm>
        </p:spPr>
        <p:txBody>
          <a:bodyPr>
            <a:normAutofit/>
          </a:bodyPr>
          <a:lstStyle/>
          <a:p>
            <a:r>
              <a:rPr lang="en-GB" sz="2600" dirty="0">
                <a:effectLst/>
                <a:ea typeface="Times New Roman" panose="02020603050405020304" pitchFamily="18" charset="0"/>
              </a:rPr>
              <a:t>implement the Timer::</a:t>
            </a:r>
            <a:r>
              <a:rPr lang="en-GB" sz="2600" dirty="0" err="1">
                <a:effectLst/>
                <a:ea typeface="Times New Roman" panose="02020603050405020304" pitchFamily="18" charset="0"/>
              </a:rPr>
              <a:t>timerCallback</a:t>
            </a:r>
            <a:r>
              <a:rPr lang="en-GB" sz="2600" dirty="0">
                <a:effectLst/>
                <a:ea typeface="Times New Roman" panose="02020603050405020304" pitchFamily="18" charset="0"/>
              </a:rPr>
              <a:t>() function</a:t>
            </a:r>
          </a:p>
          <a:p>
            <a:endParaRPr lang="en-GB" sz="2600" dirty="0">
              <a:ea typeface="Times New Roman" panose="02020603050405020304" pitchFamily="18" charset="0"/>
            </a:endParaRPr>
          </a:p>
          <a:p>
            <a:endParaRPr lang="en-GB" sz="2600" dirty="0">
              <a:effectLst/>
              <a:ea typeface="Times New Roman" panose="02020603050405020304" pitchFamily="18" charset="0"/>
            </a:endParaRPr>
          </a:p>
          <a:p>
            <a:endParaRPr lang="en-GB" sz="2600" dirty="0">
              <a:ea typeface="Times New Roman" panose="02020603050405020304" pitchFamily="18" charset="0"/>
            </a:endParaRPr>
          </a:p>
          <a:p>
            <a:endParaRPr lang="en-GB" sz="2600" dirty="0">
              <a:effectLst/>
              <a:ea typeface="Times New Roman" panose="02020603050405020304" pitchFamily="18" charset="0"/>
            </a:endParaRPr>
          </a:p>
          <a:p>
            <a:pPr marL="0" indent="0">
              <a:buNone/>
            </a:pPr>
            <a:endParaRPr lang="en-GB" sz="2600" dirty="0">
              <a:ea typeface="Times New Roman" panose="02020603050405020304" pitchFamily="18" charset="0"/>
            </a:endParaRPr>
          </a:p>
        </p:txBody>
      </p:sp>
      <p:sp>
        <p:nvSpPr>
          <p:cNvPr id="5" name="TextBox 4">
            <a:extLst>
              <a:ext uri="{FF2B5EF4-FFF2-40B4-BE49-F238E27FC236}">
                <a16:creationId xmlns:a16="http://schemas.microsoft.com/office/drawing/2014/main" id="{D29A0A73-22E4-2485-9DD5-8F8C89C55C99}"/>
              </a:ext>
            </a:extLst>
          </p:cNvPr>
          <p:cNvSpPr txBox="1"/>
          <p:nvPr/>
        </p:nvSpPr>
        <p:spPr>
          <a:xfrm>
            <a:off x="170121" y="1254642"/>
            <a:ext cx="11977576" cy="3416320"/>
          </a:xfrm>
          <a:prstGeom prst="rect">
            <a:avLst/>
          </a:prstGeom>
          <a:noFill/>
          <a:ln w="19050">
            <a:solidFill>
              <a:srgbClr val="FF0000"/>
            </a:solidFill>
          </a:ln>
        </p:spPr>
        <p:txBody>
          <a:bodyPr wrap="square" rtlCol="0">
            <a:spAutoFit/>
          </a:bodyPr>
          <a:lstStyle/>
          <a:p>
            <a:r>
              <a:rPr lang="en-GB" sz="1800" dirty="0">
                <a:solidFill>
                  <a:srgbClr val="0000FF"/>
                </a:solidFill>
                <a:latin typeface="Cascadia Mono" panose="020B0609020000020004" pitchFamily="49" charset="0"/>
              </a:rPr>
              <a:t>void</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timerCallback</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override </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currentTime</a:t>
            </a:r>
            <a:r>
              <a:rPr lang="en-GB" sz="1800" dirty="0">
                <a:solidFill>
                  <a:srgbClr val="000000"/>
                </a:solidFill>
                <a:latin typeface="Cascadia Mono" panose="020B0609020000020004" pitchFamily="49" charset="0"/>
              </a:rPr>
              <a:t> =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a:solidFill>
                  <a:srgbClr val="2B91AF"/>
                </a:solidFill>
                <a:latin typeface="Cascadia Mono" panose="020B0609020000020004" pitchFamily="49" charset="0"/>
              </a:rPr>
              <a:t>Time</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getMillisecondCounterHiRes</a:t>
            </a:r>
            <a:r>
              <a:rPr lang="en-GB" sz="1800" dirty="0">
                <a:solidFill>
                  <a:srgbClr val="000000"/>
                </a:solidFill>
                <a:latin typeface="Cascadia Mono" panose="020B0609020000020004" pitchFamily="49" charset="0"/>
              </a:rPr>
              <a:t>() * 0.001 - </a:t>
            </a:r>
            <a:r>
              <a:rPr lang="en-GB" sz="1800" dirty="0" err="1">
                <a:solidFill>
                  <a:srgbClr val="000000"/>
                </a:solidFill>
                <a:latin typeface="Cascadia Mono" panose="020B0609020000020004" pitchFamily="49" charset="0"/>
              </a:rPr>
              <a:t>startTime</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currentSampleNumber</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currentTime</a:t>
            </a:r>
            <a:r>
              <a:rPr lang="en-GB" sz="1800" dirty="0">
                <a:solidFill>
                  <a:srgbClr val="000000"/>
                </a:solidFill>
                <a:latin typeface="Cascadia Mono" panose="020B0609020000020004" pitchFamily="49" charset="0"/>
              </a:rPr>
              <a:t> * </a:t>
            </a:r>
            <a:r>
              <a:rPr lang="en-GB" sz="1800" dirty="0" err="1">
                <a:solidFill>
                  <a:srgbClr val="000000"/>
                </a:solidFill>
                <a:latin typeface="Cascadia Mono" panose="020B0609020000020004" pitchFamily="49" charset="0"/>
              </a:rPr>
              <a:t>sampleRate</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[4]</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err="1">
                <a:solidFill>
                  <a:srgbClr val="0000FF"/>
                </a:solidFill>
                <a:latin typeface="Cascadia Mono" panose="020B0609020000020004" pitchFamily="49" charset="0"/>
              </a:rPr>
              <a:t>const</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metadata : </a:t>
            </a:r>
            <a:r>
              <a:rPr lang="en-GB" sz="1800" dirty="0" err="1">
                <a:solidFill>
                  <a:srgbClr val="000000"/>
                </a:solidFill>
                <a:latin typeface="Cascadia Mono" panose="020B0609020000020004" pitchFamily="49" charset="0"/>
              </a:rPr>
              <a:t>midiBuffer</a:t>
            </a:r>
            <a:r>
              <a:rPr lang="en-GB" sz="1800" dirty="0">
                <a:solidFill>
                  <a:srgbClr val="000000"/>
                </a:solidFill>
                <a:latin typeface="Cascadia Mono" panose="020B0609020000020004" pitchFamily="49" charset="0"/>
              </a:rPr>
              <a:t>) { </a:t>
            </a:r>
            <a:r>
              <a:rPr lang="en-GB" sz="1800" dirty="0">
                <a:solidFill>
                  <a:srgbClr val="008000"/>
                </a:solidFill>
                <a:latin typeface="Cascadia Mono" panose="020B0609020000020004" pitchFamily="49" charset="0"/>
              </a:rPr>
              <a:t>// [5]</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if</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metadata.samplePosition</a:t>
            </a:r>
            <a:r>
              <a:rPr lang="en-GB" sz="1800" dirty="0">
                <a:solidFill>
                  <a:srgbClr val="000000"/>
                </a:solidFill>
                <a:latin typeface="Cascadia Mono" panose="020B0609020000020004" pitchFamily="49" charset="0"/>
              </a:rPr>
              <a:t> &gt; </a:t>
            </a:r>
            <a:r>
              <a:rPr lang="en-GB" sz="1800" dirty="0" err="1">
                <a:solidFill>
                  <a:srgbClr val="000000"/>
                </a:solidFill>
                <a:latin typeface="Cascadia Mono" panose="020B0609020000020004" pitchFamily="49" charset="0"/>
              </a:rPr>
              <a:t>currentSampleNumber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break</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[6]</a:t>
            </a:r>
          </a:p>
          <a:p>
            <a:r>
              <a:rPr lang="en-GB" dirty="0">
                <a:solidFill>
                  <a:srgbClr val="008000"/>
                </a:solidFill>
                <a:latin typeface="Cascadia Mono" panose="020B0609020000020004" pitchFamily="49" charset="0"/>
              </a:rPr>
              <a:t>    </a:t>
            </a:r>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message = </a:t>
            </a:r>
            <a:r>
              <a:rPr lang="en-GB" sz="1800" dirty="0" err="1">
                <a:solidFill>
                  <a:srgbClr val="000000"/>
                </a:solidFill>
                <a:latin typeface="Cascadia Mono" panose="020B0609020000020004" pitchFamily="49" charset="0"/>
              </a:rPr>
              <a:t>metadata.getMessage</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message.setTimeStamp</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metadata.samplePosition</a:t>
            </a:r>
            <a:r>
              <a:rPr lang="en-GB" sz="1800" dirty="0">
                <a:solidFill>
                  <a:srgbClr val="000000"/>
                </a:solidFill>
                <a:latin typeface="Cascadia Mono" panose="020B0609020000020004" pitchFamily="49" charset="0"/>
              </a:rPr>
              <a:t> / </a:t>
            </a:r>
            <a:r>
              <a:rPr lang="en-GB" sz="1800" dirty="0" err="1">
                <a:solidFill>
                  <a:srgbClr val="000000"/>
                </a:solidFill>
                <a:latin typeface="Cascadia Mono" panose="020B0609020000020004" pitchFamily="49" charset="0"/>
              </a:rPr>
              <a:t>sampleRate</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[7]</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addMessageToList</a:t>
            </a:r>
            <a:r>
              <a:rPr lang="en-GB" sz="1800" dirty="0">
                <a:solidFill>
                  <a:srgbClr val="000000"/>
                </a:solidFill>
                <a:latin typeface="Cascadia Mono" panose="020B0609020000020004" pitchFamily="49" charset="0"/>
              </a:rPr>
              <a:t>(message);</a:t>
            </a:r>
          </a:p>
          <a:p>
            <a:r>
              <a:rPr lang="en-GB" sz="1800" dirty="0">
                <a:solidFill>
                  <a:srgbClr val="000000"/>
                </a:solidFill>
                <a:latin typeface="Cascadia Mono" panose="020B0609020000020004" pitchFamily="49" charset="0"/>
              </a:rPr>
              <a:t>  }</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midiBuffer.clear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previousSampleNumber</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currentSampleNumber</a:t>
            </a:r>
            <a:r>
              <a:rPr lang="en-GB" sz="1800" dirty="0">
                <a:solidFill>
                  <a:srgbClr val="000000"/>
                </a:solidFill>
                <a:latin typeface="Cascadia Mono" panose="020B0609020000020004" pitchFamily="49" charset="0"/>
              </a:rPr>
              <a:t> - </a:t>
            </a:r>
            <a:r>
              <a:rPr lang="en-GB" sz="1800" dirty="0" err="1">
                <a:solidFill>
                  <a:srgbClr val="000000"/>
                </a:solidFill>
                <a:latin typeface="Cascadia Mono" panose="020B0609020000020004" pitchFamily="49" charset="0"/>
              </a:rPr>
              <a:t>previousSampleNumber</a:t>
            </a:r>
            <a:r>
              <a:rPr lang="en-GB" sz="1800" dirty="0">
                <a:solidFill>
                  <a:srgbClr val="000000"/>
                </a:solidFill>
                <a:latin typeface="Cascadia Mono" panose="020B0609020000020004" pitchFamily="49" charset="0"/>
              </a:rPr>
              <a:t>);</a:t>
            </a:r>
            <a:r>
              <a:rPr lang="en-GB" sz="1800" dirty="0">
                <a:solidFill>
                  <a:srgbClr val="008000"/>
                </a:solidFill>
                <a:latin typeface="Cascadia Mono" panose="020B0609020000020004" pitchFamily="49" charset="0"/>
              </a:rPr>
              <a:t>//8</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previousSampleNumber</a:t>
            </a:r>
            <a:r>
              <a:rPr lang="en-GB" sz="1800" dirty="0">
                <a:solidFill>
                  <a:srgbClr val="000000"/>
                </a:solidFill>
                <a:latin typeface="Cascadia Mono" panose="020B0609020000020004" pitchFamily="49" charset="0"/>
              </a:rPr>
              <a:t> = </a:t>
            </a:r>
            <a:r>
              <a:rPr lang="en-GB" sz="1800" dirty="0" err="1">
                <a:solidFill>
                  <a:srgbClr val="000000"/>
                </a:solidFill>
                <a:latin typeface="Cascadia Mono" panose="020B0609020000020004" pitchFamily="49" charset="0"/>
              </a:rPr>
              <a:t>currentSampleNumber</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[9]</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a:t>
            </a:r>
            <a:endParaRPr lang="en-GB" sz="1700" dirty="0">
              <a:solidFill>
                <a:srgbClr val="0000FF"/>
              </a:solidFill>
              <a:latin typeface="Cascadia Mono" panose="020B0609020000020004" pitchFamily="49" charset="0"/>
            </a:endParaRPr>
          </a:p>
        </p:txBody>
      </p:sp>
      <p:sp>
        <p:nvSpPr>
          <p:cNvPr id="4" name="TextBox 3">
            <a:extLst>
              <a:ext uri="{FF2B5EF4-FFF2-40B4-BE49-F238E27FC236}">
                <a16:creationId xmlns:a16="http://schemas.microsoft.com/office/drawing/2014/main" id="{D940DC10-8A0B-EE12-69D7-212774CB8192}"/>
              </a:ext>
            </a:extLst>
          </p:cNvPr>
          <p:cNvSpPr txBox="1"/>
          <p:nvPr/>
        </p:nvSpPr>
        <p:spPr>
          <a:xfrm>
            <a:off x="44303" y="4612346"/>
            <a:ext cx="12619074" cy="2585323"/>
          </a:xfrm>
          <a:prstGeom prst="rect">
            <a:avLst/>
          </a:prstGeom>
          <a:noFill/>
        </p:spPr>
        <p:txBody>
          <a:bodyPr wrap="square" rtlCol="0">
            <a:spAutoFit/>
          </a:bodyPr>
          <a:lstStyle/>
          <a:p>
            <a:pPr marL="342900" indent="-342900">
              <a:buFont typeface="+mj-lt"/>
              <a:buAutoNum type="arabicPeriod" startAt="4"/>
            </a:pPr>
            <a:r>
              <a:rPr lang="en-GB" sz="1800" dirty="0">
                <a:effectLst/>
                <a:ea typeface="Times New Roman" panose="02020603050405020304" pitchFamily="18" charset="0"/>
              </a:rPr>
              <a:t>Calculate the current time in samples.</a:t>
            </a:r>
          </a:p>
          <a:p>
            <a:pPr marL="342900" indent="-342900">
              <a:buFont typeface="+mj-lt"/>
              <a:buAutoNum type="arabicPeriod" startAt="4"/>
            </a:pPr>
            <a:r>
              <a:rPr lang="en-GB" sz="1800" dirty="0">
                <a:effectLst/>
                <a:ea typeface="Times New Roman" panose="02020603050405020304" pitchFamily="18" charset="0"/>
              </a:rPr>
              <a:t>Iterate over the messages in the buffer.</a:t>
            </a:r>
          </a:p>
          <a:p>
            <a:pPr marL="342900" indent="-342900">
              <a:buFont typeface="+mj-lt"/>
              <a:buAutoNum type="arabicPeriod" startAt="4"/>
            </a:pPr>
            <a:r>
              <a:rPr lang="en-GB" sz="1800" dirty="0">
                <a:effectLst/>
                <a:ea typeface="Times New Roman" panose="02020603050405020304" pitchFamily="18" charset="0"/>
              </a:rPr>
              <a:t>If timestamp for retrieved MIDI </a:t>
            </a:r>
            <a:r>
              <a:rPr lang="en-GB" sz="1800">
                <a:effectLst/>
                <a:ea typeface="Times New Roman" panose="02020603050405020304" pitchFamily="18" charset="0"/>
              </a:rPr>
              <a:t>message in </a:t>
            </a:r>
            <a:r>
              <a:rPr lang="en-GB" sz="1800" dirty="0">
                <a:effectLst/>
                <a:ea typeface="Times New Roman" panose="02020603050405020304" pitchFamily="18" charset="0"/>
              </a:rPr>
              <a:t>future, then we have finished processing and exit while() loop.</a:t>
            </a:r>
          </a:p>
          <a:p>
            <a:pPr marL="342900" indent="-342900">
              <a:buFont typeface="+mj-lt"/>
              <a:buAutoNum type="arabicPeriod" startAt="4"/>
            </a:pPr>
            <a:r>
              <a:rPr lang="en-GB" sz="1800" dirty="0">
                <a:effectLst/>
                <a:ea typeface="Times New Roman" panose="02020603050405020304" pitchFamily="18" charset="0"/>
              </a:rPr>
              <a:t>Timestamps of </a:t>
            </a:r>
            <a:r>
              <a:rPr lang="en-GB" sz="1800" dirty="0" err="1">
                <a:effectLst/>
                <a:ea typeface="Times New Roman" panose="02020603050405020304" pitchFamily="18" charset="0"/>
              </a:rPr>
              <a:t>MidiMessage</a:t>
            </a:r>
            <a:r>
              <a:rPr lang="en-GB" sz="1800" dirty="0">
                <a:effectLst/>
                <a:ea typeface="Times New Roman" panose="02020603050405020304" pitchFamily="18" charset="0"/>
              </a:rPr>
              <a:t> objects obtained will have timestamps based on sample numbers. Reset to our seconds-based timestamp system so it works with </a:t>
            </a:r>
            <a:r>
              <a:rPr lang="en-GB" sz="1800" dirty="0" err="1">
                <a:effectLst/>
                <a:ea typeface="Times New Roman" panose="02020603050405020304" pitchFamily="18" charset="0"/>
              </a:rPr>
              <a:t>addMessageToList</a:t>
            </a:r>
            <a:r>
              <a:rPr lang="en-GB" sz="1800" dirty="0">
                <a:effectLst/>
                <a:ea typeface="Times New Roman" panose="02020603050405020304" pitchFamily="18" charset="0"/>
              </a:rPr>
              <a:t>()</a:t>
            </a:r>
          </a:p>
          <a:p>
            <a:pPr marL="342900" indent="-342900">
              <a:buFont typeface="+mj-lt"/>
              <a:buAutoNum type="arabicPeriod" startAt="4"/>
            </a:pPr>
            <a:r>
              <a:rPr lang="en-GB" sz="1800" dirty="0" err="1">
                <a:effectLst/>
                <a:ea typeface="Times New Roman" panose="02020603050405020304" pitchFamily="18" charset="0"/>
              </a:rPr>
              <a:t>MidiBuffer</a:t>
            </a:r>
            <a:r>
              <a:rPr lang="en-GB" sz="1800" dirty="0">
                <a:effectLst/>
                <a:ea typeface="Times New Roman" panose="02020603050405020304" pitchFamily="18" charset="0"/>
              </a:rPr>
              <a:t>::clear() clears MIDI messages from buffer that have timestamps within range. removes messages we processed</a:t>
            </a:r>
          </a:p>
          <a:p>
            <a:pPr marL="342900" indent="-342900">
              <a:buFont typeface="+mj-lt"/>
              <a:buAutoNum type="arabicPeriod" startAt="4"/>
            </a:pPr>
            <a:r>
              <a:rPr lang="en-GB" sz="1800" dirty="0">
                <a:effectLst/>
                <a:ea typeface="Times New Roman" panose="02020603050405020304" pitchFamily="18" charset="0"/>
              </a:rPr>
              <a:t>Keep track of the time that this function executed for use the next time that the </a:t>
            </a:r>
            <a:r>
              <a:rPr lang="en-GB" sz="1800" dirty="0" err="1">
                <a:effectLst/>
                <a:ea typeface="Times New Roman" panose="02020603050405020304" pitchFamily="18" charset="0"/>
              </a:rPr>
              <a:t>timerCallback</a:t>
            </a:r>
            <a:r>
              <a:rPr lang="en-GB" sz="1800" dirty="0">
                <a:effectLst/>
                <a:ea typeface="Times New Roman" panose="02020603050405020304" pitchFamily="18" charset="0"/>
              </a:rPr>
              <a:t>() function is called</a:t>
            </a:r>
          </a:p>
          <a:p>
            <a:pPr marL="342900" indent="-342900">
              <a:buFont typeface="+mj-lt"/>
              <a:buAutoNum type="arabicPeriod" startAt="4"/>
            </a:pPr>
            <a:endParaRPr lang="en-GB" sz="1800" dirty="0">
              <a:effectLst/>
              <a:ea typeface="Times New Roman" panose="02020603050405020304" pitchFamily="18" charset="0"/>
            </a:endParaRPr>
          </a:p>
          <a:p>
            <a:endParaRPr lang="en-GB" dirty="0"/>
          </a:p>
        </p:txBody>
      </p:sp>
    </p:spTree>
    <p:extLst>
      <p:ext uri="{BB962C8B-B14F-4D97-AF65-F5344CB8AC3E}">
        <p14:creationId xmlns:p14="http://schemas.microsoft.com/office/powerpoint/2010/main" val="1732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1BF1-0ADF-7EBF-7812-8441F0C4C7F4}"/>
              </a:ext>
            </a:extLst>
          </p:cNvPr>
          <p:cNvSpPr>
            <a:spLocks noGrp="1"/>
          </p:cNvSpPr>
          <p:nvPr>
            <p:ph type="title"/>
          </p:nvPr>
        </p:nvSpPr>
        <p:spPr/>
        <p:txBody>
          <a:bodyPr>
            <a:normAutofit/>
          </a:bodyPr>
          <a:lstStyle/>
          <a:p>
            <a:r>
              <a:rPr lang="en-GB" dirty="0" err="1"/>
              <a:t>MidiMessage</a:t>
            </a:r>
            <a:r>
              <a:rPr lang="en-GB" dirty="0"/>
              <a:t> class</a:t>
            </a:r>
          </a:p>
        </p:txBody>
      </p:sp>
      <p:sp>
        <p:nvSpPr>
          <p:cNvPr id="3" name="Content Placeholder 2">
            <a:extLst>
              <a:ext uri="{FF2B5EF4-FFF2-40B4-BE49-F238E27FC236}">
                <a16:creationId xmlns:a16="http://schemas.microsoft.com/office/drawing/2014/main" id="{EE79EE5A-FC33-73BE-58D5-D907D94B8CFB}"/>
              </a:ext>
            </a:extLst>
          </p:cNvPr>
          <p:cNvSpPr>
            <a:spLocks noGrp="1"/>
          </p:cNvSpPr>
          <p:nvPr>
            <p:ph idx="1"/>
          </p:nvPr>
        </p:nvSpPr>
        <p:spPr>
          <a:xfrm>
            <a:off x="430618" y="1162112"/>
            <a:ext cx="11467215" cy="5206792"/>
          </a:xfrm>
        </p:spPr>
        <p:txBody>
          <a:bodyPr>
            <a:normAutofit/>
          </a:bodyPr>
          <a:lstStyle/>
          <a:p>
            <a:r>
              <a:rPr lang="en-GB" dirty="0" err="1"/>
              <a:t>MidiMessage</a:t>
            </a:r>
            <a:r>
              <a:rPr lang="en-GB" dirty="0"/>
              <a:t> class has functions for creating different MIDI message types</a:t>
            </a:r>
          </a:p>
          <a:p>
            <a:r>
              <a:rPr lang="en-GB" dirty="0"/>
              <a:t>functions for creating </a:t>
            </a:r>
            <a:r>
              <a:rPr lang="en-GB" dirty="0" err="1"/>
              <a:t>MidiMessage</a:t>
            </a:r>
            <a:r>
              <a:rPr lang="en-GB" dirty="0"/>
              <a:t> objects </a:t>
            </a:r>
          </a:p>
          <a:p>
            <a:pPr lvl="1"/>
            <a:r>
              <a:rPr lang="en-GB" dirty="0" err="1">
                <a:solidFill>
                  <a:srgbClr val="0070C0"/>
                </a:solidFill>
              </a:rPr>
              <a:t>noteOn</a:t>
            </a:r>
            <a:r>
              <a:rPr lang="en-GB" dirty="0">
                <a:solidFill>
                  <a:srgbClr val="0070C0"/>
                </a:solidFill>
              </a:rPr>
              <a:t>()</a:t>
            </a:r>
            <a:r>
              <a:rPr lang="en-GB" dirty="0"/>
              <a:t> creates note-on messages</a:t>
            </a:r>
          </a:p>
          <a:p>
            <a:pPr lvl="1"/>
            <a:r>
              <a:rPr lang="en-GB" dirty="0" err="1">
                <a:solidFill>
                  <a:srgbClr val="0070C0"/>
                </a:solidFill>
              </a:rPr>
              <a:t>multiplyVelocity</a:t>
            </a:r>
            <a:r>
              <a:rPr lang="en-GB" dirty="0"/>
              <a:t> m</a:t>
            </a:r>
            <a:r>
              <a:rPr lang="en-GB" b="0" i="0" dirty="0">
                <a:solidFill>
                  <a:srgbClr val="180C28"/>
                </a:solidFill>
                <a:effectLst/>
              </a:rPr>
              <a:t>ultiplies velocity of note-on or note-off message by given amount</a:t>
            </a:r>
            <a:endParaRPr lang="en-GB" dirty="0"/>
          </a:p>
          <a:p>
            <a:pPr lvl="1"/>
            <a:r>
              <a:rPr lang="en-GB" dirty="0" err="1">
                <a:solidFill>
                  <a:srgbClr val="0070C0"/>
                </a:solidFill>
              </a:rPr>
              <a:t>setVelocity</a:t>
            </a:r>
            <a:r>
              <a:rPr lang="en-GB" b="0" i="0" dirty="0">
                <a:solidFill>
                  <a:srgbClr val="0070C0"/>
                </a:solidFill>
                <a:effectLst/>
              </a:rPr>
              <a:t> </a:t>
            </a:r>
            <a:r>
              <a:rPr lang="en-GB" b="0" i="0" dirty="0">
                <a:solidFill>
                  <a:srgbClr val="180C28"/>
                </a:solidFill>
                <a:effectLst/>
              </a:rPr>
              <a:t>changes velocity of note-on or note-off message</a:t>
            </a:r>
          </a:p>
          <a:p>
            <a:pPr lvl="1"/>
            <a:r>
              <a:rPr lang="en-GB" dirty="0"/>
              <a:t>…</a:t>
            </a:r>
          </a:p>
          <a:p>
            <a:r>
              <a:rPr lang="en-GB" dirty="0"/>
              <a:t>functions for querying and accessing </a:t>
            </a:r>
            <a:r>
              <a:rPr lang="en-GB" dirty="0" err="1"/>
              <a:t>MidiMessage</a:t>
            </a:r>
            <a:r>
              <a:rPr lang="en-GB" dirty="0"/>
              <a:t> objects</a:t>
            </a:r>
          </a:p>
          <a:p>
            <a:pPr lvl="1"/>
            <a:r>
              <a:rPr lang="en-GB" dirty="0" err="1">
                <a:solidFill>
                  <a:srgbClr val="0070C0"/>
                </a:solidFill>
              </a:rPr>
              <a:t>isNoteOn</a:t>
            </a:r>
            <a:r>
              <a:rPr lang="en-GB" dirty="0">
                <a:solidFill>
                  <a:srgbClr val="0070C0"/>
                </a:solidFill>
              </a:rPr>
              <a:t>()</a:t>
            </a:r>
          </a:p>
          <a:p>
            <a:pPr lvl="1"/>
            <a:r>
              <a:rPr lang="en-GB" dirty="0" err="1">
                <a:solidFill>
                  <a:srgbClr val="0070C0"/>
                </a:solidFill>
              </a:rPr>
              <a:t>getNoteNumber</a:t>
            </a:r>
            <a:r>
              <a:rPr lang="en-GB" dirty="0">
                <a:solidFill>
                  <a:srgbClr val="0070C0"/>
                </a:solidFill>
              </a:rPr>
              <a:t>()</a:t>
            </a:r>
          </a:p>
          <a:p>
            <a:pPr lvl="1"/>
            <a:r>
              <a:rPr lang="en-GB" dirty="0"/>
              <a:t>…</a:t>
            </a:r>
          </a:p>
        </p:txBody>
      </p:sp>
    </p:spTree>
    <p:extLst>
      <p:ext uri="{BB962C8B-B14F-4D97-AF65-F5344CB8AC3E}">
        <p14:creationId xmlns:p14="http://schemas.microsoft.com/office/powerpoint/2010/main" val="119745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1BF1-0ADF-7EBF-7812-8441F0C4C7F4}"/>
              </a:ext>
            </a:extLst>
          </p:cNvPr>
          <p:cNvSpPr>
            <a:spLocks noGrp="1"/>
          </p:cNvSpPr>
          <p:nvPr>
            <p:ph type="title"/>
          </p:nvPr>
        </p:nvSpPr>
        <p:spPr/>
        <p:txBody>
          <a:bodyPr>
            <a:normAutofit/>
          </a:bodyPr>
          <a:lstStyle/>
          <a:p>
            <a:r>
              <a:rPr lang="en-GB" dirty="0"/>
              <a:t>Creating </a:t>
            </a:r>
            <a:r>
              <a:rPr lang="en-GB" dirty="0" err="1"/>
              <a:t>MidiMessage</a:t>
            </a:r>
            <a:r>
              <a:rPr lang="en-GB" dirty="0"/>
              <a:t> objects</a:t>
            </a:r>
          </a:p>
        </p:txBody>
      </p:sp>
      <p:sp>
        <p:nvSpPr>
          <p:cNvPr id="3" name="Content Placeholder 2">
            <a:extLst>
              <a:ext uri="{FF2B5EF4-FFF2-40B4-BE49-F238E27FC236}">
                <a16:creationId xmlns:a16="http://schemas.microsoft.com/office/drawing/2014/main" id="{EE79EE5A-FC33-73BE-58D5-D907D94B8CFB}"/>
              </a:ext>
            </a:extLst>
          </p:cNvPr>
          <p:cNvSpPr>
            <a:spLocks noGrp="1"/>
          </p:cNvSpPr>
          <p:nvPr>
            <p:ph idx="1"/>
          </p:nvPr>
        </p:nvSpPr>
        <p:spPr>
          <a:xfrm>
            <a:off x="185271" y="1201271"/>
            <a:ext cx="12006729" cy="5450541"/>
          </a:xfrm>
        </p:spPr>
        <p:txBody>
          <a:bodyPr>
            <a:normAutofit/>
          </a:bodyPr>
          <a:lstStyle/>
          <a:p>
            <a:pPr>
              <a:lnSpc>
                <a:spcPct val="120000"/>
              </a:lnSpc>
              <a:spcBef>
                <a:spcPts val="400"/>
              </a:spcBef>
            </a:pPr>
            <a:r>
              <a:rPr lang="en-GB" dirty="0"/>
              <a:t>Can create </a:t>
            </a:r>
            <a:r>
              <a:rPr lang="en-GB" dirty="0" err="1"/>
              <a:t>MidiMessage</a:t>
            </a:r>
            <a:r>
              <a:rPr lang="en-GB" dirty="0"/>
              <a:t> objects from individual bytes or raw data but assertion generated in debug if invalid </a:t>
            </a:r>
            <a:r>
              <a:rPr lang="en-GB" dirty="0" err="1"/>
              <a:t>MidiMessage</a:t>
            </a:r>
            <a:r>
              <a:rPr lang="en-GB" dirty="0"/>
              <a:t> object</a:t>
            </a:r>
          </a:p>
          <a:p>
            <a:pPr>
              <a:lnSpc>
                <a:spcPct val="120000"/>
              </a:lnSpc>
              <a:spcBef>
                <a:spcPts val="400"/>
              </a:spcBef>
            </a:pPr>
            <a:r>
              <a:rPr lang="en-GB" dirty="0" err="1"/>
              <a:t>MidiMessage</a:t>
            </a:r>
            <a:r>
              <a:rPr lang="en-GB" dirty="0"/>
              <a:t> objects usually stored as local or member variables, passed by value</a:t>
            </a:r>
          </a:p>
          <a:p>
            <a:pPr>
              <a:lnSpc>
                <a:spcPct val="120000"/>
              </a:lnSpc>
              <a:spcBef>
                <a:spcPts val="400"/>
              </a:spcBef>
            </a:pPr>
            <a:r>
              <a:rPr lang="en-GB" dirty="0"/>
              <a:t>To create note-on use </a:t>
            </a:r>
            <a:r>
              <a:rPr lang="en-GB" dirty="0" err="1">
                <a:solidFill>
                  <a:srgbClr val="0070C0"/>
                </a:solidFill>
              </a:rPr>
              <a:t>MidiMessage</a:t>
            </a:r>
            <a:r>
              <a:rPr lang="en-GB" dirty="0">
                <a:solidFill>
                  <a:srgbClr val="0070C0"/>
                </a:solidFill>
              </a:rPr>
              <a:t>::</a:t>
            </a:r>
            <a:r>
              <a:rPr lang="en-GB" dirty="0" err="1">
                <a:solidFill>
                  <a:srgbClr val="0070C0"/>
                </a:solidFill>
              </a:rPr>
              <a:t>noteOn</a:t>
            </a:r>
            <a:r>
              <a:rPr lang="en-GB" dirty="0">
                <a:solidFill>
                  <a:srgbClr val="0070C0"/>
                </a:solidFill>
              </a:rPr>
              <a:t>()</a:t>
            </a:r>
            <a:r>
              <a:rPr lang="en-GB" dirty="0"/>
              <a:t> function</a:t>
            </a:r>
          </a:p>
          <a:p>
            <a:pPr lvl="1">
              <a:lnSpc>
                <a:spcPct val="120000"/>
              </a:lnSpc>
              <a:spcBef>
                <a:spcPts val="400"/>
              </a:spcBef>
            </a:pPr>
            <a:r>
              <a:rPr lang="en-GB" sz="2500" dirty="0"/>
              <a:t>needs MIDI channel (1 .. 16), note number (0 .. 127), velocity (uint8 value 0 .. 127)</a:t>
            </a:r>
          </a:p>
          <a:p>
            <a:pPr>
              <a:lnSpc>
                <a:spcPct val="120000"/>
              </a:lnSpc>
              <a:spcBef>
                <a:spcPts val="400"/>
              </a:spcBef>
            </a:pPr>
            <a:r>
              <a:rPr lang="en-GB" dirty="0"/>
              <a:t>Velocity can also be expressed as float to round to nearest integer, 0 .. 127 ()</a:t>
            </a:r>
          </a:p>
          <a:p>
            <a:pPr>
              <a:lnSpc>
                <a:spcPct val="120000"/>
              </a:lnSpc>
              <a:spcBef>
                <a:spcPts val="400"/>
              </a:spcBef>
            </a:pPr>
            <a:r>
              <a:rPr lang="en-GB" dirty="0"/>
              <a:t>Note-on with zero velocity is note-off so note-on velocities in range 1 .. 127 (which makes minimum floating-point velocity for note-on around 0.004f)</a:t>
            </a:r>
          </a:p>
          <a:p>
            <a:pPr>
              <a:lnSpc>
                <a:spcPct val="120000"/>
              </a:lnSpc>
              <a:spcBef>
                <a:spcPts val="400"/>
              </a:spcBef>
            </a:pPr>
            <a:r>
              <a:rPr lang="en-GB" dirty="0" err="1">
                <a:solidFill>
                  <a:srgbClr val="0070C0"/>
                </a:solidFill>
              </a:rPr>
              <a:t>MidiMessage</a:t>
            </a:r>
            <a:r>
              <a:rPr lang="en-GB" dirty="0">
                <a:solidFill>
                  <a:srgbClr val="0070C0"/>
                </a:solidFill>
              </a:rPr>
              <a:t>::</a:t>
            </a:r>
            <a:r>
              <a:rPr lang="en-GB" dirty="0" err="1">
                <a:solidFill>
                  <a:srgbClr val="0070C0"/>
                </a:solidFill>
              </a:rPr>
              <a:t>noteOff</a:t>
            </a:r>
            <a:r>
              <a:rPr lang="en-GB" dirty="0">
                <a:solidFill>
                  <a:srgbClr val="0070C0"/>
                </a:solidFill>
              </a:rPr>
              <a:t>()</a:t>
            </a:r>
            <a:r>
              <a:rPr lang="en-GB" dirty="0"/>
              <a:t> allows you to specify note-off velocity</a:t>
            </a:r>
          </a:p>
        </p:txBody>
      </p:sp>
    </p:spTree>
    <p:extLst>
      <p:ext uri="{BB962C8B-B14F-4D97-AF65-F5344CB8AC3E}">
        <p14:creationId xmlns:p14="http://schemas.microsoft.com/office/powerpoint/2010/main" val="38553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9DA6-3652-9A75-B969-9E18DC37A81F}"/>
              </a:ext>
            </a:extLst>
          </p:cNvPr>
          <p:cNvSpPr>
            <a:spLocks noGrp="1"/>
          </p:cNvSpPr>
          <p:nvPr>
            <p:ph type="title"/>
          </p:nvPr>
        </p:nvSpPr>
        <p:spPr/>
        <p:txBody>
          <a:bodyPr/>
          <a:lstStyle/>
          <a:p>
            <a:r>
              <a:rPr lang="en-GB" dirty="0"/>
              <a:t>Creating </a:t>
            </a:r>
            <a:r>
              <a:rPr lang="en-GB" dirty="0" err="1"/>
              <a:t>MidiMessage</a:t>
            </a:r>
            <a:r>
              <a:rPr lang="en-GB" dirty="0"/>
              <a:t> objects</a:t>
            </a:r>
          </a:p>
        </p:txBody>
      </p:sp>
      <p:sp>
        <p:nvSpPr>
          <p:cNvPr id="4" name="Rectangle 1">
            <a:extLst>
              <a:ext uri="{FF2B5EF4-FFF2-40B4-BE49-F238E27FC236}">
                <a16:creationId xmlns:a16="http://schemas.microsoft.com/office/drawing/2014/main" id="{95ED9EFA-F1A2-DD0B-18EA-3883B44451FA}"/>
              </a:ext>
            </a:extLst>
          </p:cNvPr>
          <p:cNvSpPr>
            <a:spLocks noGrp="1" noChangeArrowheads="1"/>
          </p:cNvSpPr>
          <p:nvPr>
            <p:ph idx="1"/>
          </p:nvPr>
        </p:nvSpPr>
        <p:spPr bwMode="auto">
          <a:xfrm>
            <a:off x="527901" y="1186750"/>
            <a:ext cx="10880834" cy="36625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spcBef>
                <a:spcPts val="300"/>
              </a:spcBef>
            </a:pPr>
            <a:r>
              <a:rPr kumimoji="0" lang="en-GB" altLang="en-US" sz="2400" b="0" i="0" u="none" strike="noStrike" cap="none" normalizeH="0" baseline="0" dirty="0">
                <a:ln>
                  <a:noFill/>
                </a:ln>
                <a:solidFill>
                  <a:srgbClr val="180C28"/>
                </a:solidFill>
                <a:effectLst/>
                <a:latin typeface="+mn-lt"/>
                <a:cs typeface="Open Sans" panose="020B0606030504020204" pitchFamily="34" charset="0"/>
              </a:rPr>
              <a:t>create note-on message</a:t>
            </a:r>
          </a:p>
          <a:p>
            <a:pPr lvl="1">
              <a:lnSpc>
                <a:spcPct val="100000"/>
              </a:lnSpc>
              <a:spcBef>
                <a:spcPts val="300"/>
              </a:spcBef>
            </a:pPr>
            <a:r>
              <a:rPr kumimoji="0" lang="en-GB" altLang="en-US" sz="2200" b="0" i="0" u="none" strike="noStrike" cap="none" normalizeH="0" baseline="0" dirty="0">
                <a:ln>
                  <a:noFill/>
                </a:ln>
                <a:solidFill>
                  <a:srgbClr val="180C28"/>
                </a:solidFill>
                <a:effectLst/>
                <a:latin typeface="+mn-lt"/>
                <a:cs typeface="Open Sans" panose="020B0606030504020204" pitchFamily="34" charset="0"/>
              </a:rPr>
              <a:t>velocity 100 and note number depends on which button clicked</a:t>
            </a:r>
          </a:p>
          <a:p>
            <a:pPr lvl="1">
              <a:lnSpc>
                <a:spcPct val="100000"/>
              </a:lnSpc>
              <a:spcBef>
                <a:spcPts val="300"/>
              </a:spcBef>
            </a:pPr>
            <a:r>
              <a:rPr kumimoji="0" lang="en-GB" altLang="en-US" sz="2200" b="0" i="0" u="none" strike="noStrike" cap="none" normalizeH="0" baseline="0" dirty="0" err="1">
                <a:ln>
                  <a:noFill/>
                </a:ln>
                <a:solidFill>
                  <a:srgbClr val="180C28"/>
                </a:solidFill>
                <a:effectLst/>
                <a:latin typeface="+mn-lt"/>
                <a:cs typeface="Open Sans" panose="020B0606030504020204" pitchFamily="34" charset="0"/>
              </a:rPr>
              <a:t>noteNumber</a:t>
            </a:r>
            <a:r>
              <a:rPr kumimoji="0" lang="en-GB" altLang="en-US" sz="2200" b="0" i="0" u="none" strike="noStrike" cap="none" normalizeH="0" baseline="0" dirty="0">
                <a:ln>
                  <a:noFill/>
                </a:ln>
                <a:solidFill>
                  <a:srgbClr val="180C28"/>
                </a:solidFill>
                <a:effectLst/>
                <a:latin typeface="+mn-lt"/>
                <a:cs typeface="Open Sans" panose="020B0606030504020204" pitchFamily="34" charset="0"/>
              </a:rPr>
              <a:t> set by one of our buttons</a:t>
            </a:r>
          </a:p>
          <a:p>
            <a:pPr>
              <a:lnSpc>
                <a:spcPct val="100000"/>
              </a:lnSpc>
              <a:spcBef>
                <a:spcPts val="300"/>
              </a:spcBef>
            </a:pPr>
            <a:r>
              <a:rPr kumimoji="0" lang="en-GB" altLang="en-US" sz="2400" b="0" i="0" u="none" strike="noStrike" cap="none" normalizeH="0" baseline="0" dirty="0">
                <a:ln>
                  <a:noFill/>
                </a:ln>
                <a:solidFill>
                  <a:srgbClr val="180C28"/>
                </a:solidFill>
                <a:effectLst/>
                <a:latin typeface="+mn-lt"/>
                <a:cs typeface="Open Sans" panose="020B0606030504020204" pitchFamily="34" charset="0"/>
              </a:rPr>
              <a:t>cast value 100 to uint8 type</a:t>
            </a:r>
          </a:p>
          <a:p>
            <a:pPr lvl="1">
              <a:lnSpc>
                <a:spcPct val="100000"/>
              </a:lnSpc>
              <a:spcBef>
                <a:spcPts val="300"/>
              </a:spcBef>
            </a:pPr>
            <a:r>
              <a:rPr lang="en-GB" altLang="en-US" sz="2200" dirty="0">
                <a:solidFill>
                  <a:srgbClr val="180C28"/>
                </a:solidFill>
                <a:latin typeface="+mn-lt"/>
                <a:cs typeface="Open Sans" panose="020B0606030504020204" pitchFamily="34" charset="0"/>
              </a:rPr>
              <a:t>else</a:t>
            </a:r>
            <a:r>
              <a:rPr kumimoji="0" lang="en-GB" altLang="en-US" sz="2200" b="0" i="0" u="none" strike="noStrike" cap="none" normalizeH="0" baseline="0" dirty="0">
                <a:ln>
                  <a:noFill/>
                </a:ln>
                <a:solidFill>
                  <a:srgbClr val="180C28"/>
                </a:solidFill>
                <a:effectLst/>
                <a:latin typeface="+mn-lt"/>
                <a:cs typeface="Open Sans" panose="020B0606030504020204" pitchFamily="34" charset="0"/>
              </a:rPr>
              <a:t> ambiguity regarding version of </a:t>
            </a:r>
            <a:r>
              <a:rPr kumimoji="0" lang="en-GB" altLang="en-US" sz="2200" b="0" i="0" u="none" strike="noStrike" cap="none" normalizeH="0" baseline="0" dirty="0" err="1">
                <a:ln>
                  <a:noFill/>
                </a:ln>
                <a:solidFill>
                  <a:srgbClr val="180C28"/>
                </a:solidFill>
                <a:effectLst/>
                <a:latin typeface="+mn-lt"/>
                <a:cs typeface="Open Sans" panose="020B0606030504020204" pitchFamily="34" charset="0"/>
              </a:rPr>
              <a:t>MidiMessage</a:t>
            </a:r>
            <a:r>
              <a:rPr kumimoji="0" lang="en-GB" altLang="en-US" sz="2200" b="0" i="0" u="none" strike="noStrike" cap="none" normalizeH="0" baseline="0" dirty="0">
                <a:ln>
                  <a:noFill/>
                </a:ln>
                <a:solidFill>
                  <a:srgbClr val="180C28"/>
                </a:solidFill>
                <a:effectLst/>
                <a:latin typeface="+mn-lt"/>
                <a:cs typeface="Open Sans" panose="020B0606030504020204" pitchFamily="34" charset="0"/>
              </a:rPr>
              <a:t>::</a:t>
            </a:r>
            <a:r>
              <a:rPr kumimoji="0" lang="en-GB" altLang="en-US" sz="2200" b="0" i="0" u="none" strike="noStrike" cap="none" normalizeH="0" baseline="0" dirty="0" err="1">
                <a:ln>
                  <a:noFill/>
                </a:ln>
                <a:solidFill>
                  <a:srgbClr val="180C28"/>
                </a:solidFill>
                <a:effectLst/>
                <a:latin typeface="+mn-lt"/>
                <a:cs typeface="Open Sans" panose="020B0606030504020204" pitchFamily="34" charset="0"/>
              </a:rPr>
              <a:t>noteOn</a:t>
            </a:r>
            <a:r>
              <a:rPr kumimoji="0" lang="en-GB" altLang="en-US" sz="2200" b="0" i="0" u="none" strike="noStrike" cap="none" normalizeH="0" baseline="0" dirty="0">
                <a:ln>
                  <a:noFill/>
                </a:ln>
                <a:solidFill>
                  <a:srgbClr val="180C28"/>
                </a:solidFill>
                <a:effectLst/>
                <a:latin typeface="+mn-lt"/>
                <a:cs typeface="Open Sans" panose="020B0606030504020204" pitchFamily="34" charset="0"/>
              </a:rPr>
              <a:t>() function to call</a:t>
            </a:r>
          </a:p>
          <a:p>
            <a:pPr>
              <a:lnSpc>
                <a:spcPct val="100000"/>
              </a:lnSpc>
              <a:spcBef>
                <a:spcPts val="300"/>
              </a:spcBef>
            </a:pPr>
            <a:r>
              <a:rPr lang="en-GB" altLang="en-US" sz="2400" dirty="0">
                <a:solidFill>
                  <a:srgbClr val="180C28"/>
                </a:solidFill>
                <a:latin typeface="+mn-lt"/>
                <a:cs typeface="Open Sans" panose="020B0606030504020204" pitchFamily="34" charset="0"/>
              </a:rPr>
              <a:t>timestamp </a:t>
            </a:r>
            <a:r>
              <a:rPr kumimoji="0" lang="en-GB" altLang="en-US" sz="2400" b="0" i="0" u="none" strike="noStrike" cap="none" normalizeH="0" baseline="0" dirty="0">
                <a:ln>
                  <a:noFill/>
                </a:ln>
                <a:solidFill>
                  <a:srgbClr val="180C28"/>
                </a:solidFill>
                <a:effectLst/>
                <a:latin typeface="+mn-lt"/>
                <a:cs typeface="Open Sans" panose="020B0606030504020204" pitchFamily="34" charset="0"/>
              </a:rPr>
              <a:t>useful for knowing when events generated or received</a:t>
            </a:r>
          </a:p>
          <a:p>
            <a:pPr lvl="1">
              <a:lnSpc>
                <a:spcPct val="100000"/>
              </a:lnSpc>
              <a:spcBef>
                <a:spcPts val="300"/>
              </a:spcBef>
            </a:pPr>
            <a:r>
              <a:rPr kumimoji="0" lang="en-GB" altLang="en-US" sz="2200" b="0" i="0" u="none" strike="noStrike" cap="none" normalizeH="0" baseline="0" dirty="0">
                <a:ln>
                  <a:noFill/>
                </a:ln>
                <a:solidFill>
                  <a:srgbClr val="180C28"/>
                </a:solidFill>
                <a:effectLst/>
                <a:latin typeface="+mn-lt"/>
                <a:cs typeface="Open Sans" panose="020B0606030504020204" pitchFamily="34" charset="0"/>
              </a:rPr>
              <a:t>default timestamp zero &amp; time units not defined</a:t>
            </a:r>
          </a:p>
          <a:p>
            <a:pPr lvl="1">
              <a:lnSpc>
                <a:spcPct val="100000"/>
              </a:lnSpc>
              <a:spcBef>
                <a:spcPts val="300"/>
              </a:spcBef>
            </a:pPr>
            <a:r>
              <a:rPr kumimoji="0" lang="en-GB" altLang="en-US" sz="2200" b="0" i="0" u="none" strike="noStrike" cap="none" normalizeH="0" baseline="0" dirty="0">
                <a:ln>
                  <a:noFill/>
                </a:ln>
                <a:solidFill>
                  <a:srgbClr val="180C28"/>
                </a:solidFill>
                <a:effectLst/>
                <a:latin typeface="+mn-lt"/>
                <a:cs typeface="Open Sans" panose="020B0606030504020204" pitchFamily="34" charset="0"/>
              </a:rPr>
              <a:t>up to application to decide what time units to use, we use seconds</a:t>
            </a:r>
          </a:p>
          <a:p>
            <a:pPr lvl="1">
              <a:lnSpc>
                <a:spcPct val="100000"/>
              </a:lnSpc>
              <a:spcBef>
                <a:spcPts val="300"/>
              </a:spcBef>
            </a:pPr>
            <a:r>
              <a:rPr kumimoji="0" lang="en-GB" altLang="en-US" sz="2200" b="0" i="0" u="none" strike="noStrike" cap="none" normalizeH="0" baseline="0" dirty="0">
                <a:ln>
                  <a:noFill/>
                </a:ln>
                <a:solidFill>
                  <a:srgbClr val="180C28"/>
                </a:solidFill>
                <a:effectLst/>
                <a:latin typeface="+mn-lt"/>
                <a:cs typeface="Open Sans" panose="020B0606030504020204" pitchFamily="34" charset="0"/>
              </a:rPr>
              <a:t>current time is millisecond counter times 0.001, minus when application started</a:t>
            </a:r>
          </a:p>
        </p:txBody>
      </p:sp>
      <p:sp>
        <p:nvSpPr>
          <p:cNvPr id="3" name="TextBox 2">
            <a:extLst>
              <a:ext uri="{FF2B5EF4-FFF2-40B4-BE49-F238E27FC236}">
                <a16:creationId xmlns:a16="http://schemas.microsoft.com/office/drawing/2014/main" id="{8EE3F944-4D80-2308-32A3-AA3D3943EBEA}"/>
              </a:ext>
            </a:extLst>
          </p:cNvPr>
          <p:cNvSpPr txBox="1"/>
          <p:nvPr/>
        </p:nvSpPr>
        <p:spPr>
          <a:xfrm>
            <a:off x="133793" y="4918035"/>
            <a:ext cx="11924414" cy="1631216"/>
          </a:xfrm>
          <a:prstGeom prst="rect">
            <a:avLst/>
          </a:prstGeom>
          <a:noFill/>
          <a:ln w="19050">
            <a:solidFill>
              <a:srgbClr val="FF0000"/>
            </a:solidFill>
          </a:ln>
        </p:spPr>
        <p:txBody>
          <a:bodyPr wrap="square" rtlCol="0">
            <a:spAutoFit/>
          </a:bodyPr>
          <a:lstStyle/>
          <a:p>
            <a:pPr>
              <a:spcBef>
                <a:spcPts val="300"/>
              </a:spcBef>
            </a:pPr>
            <a:r>
              <a:rPr lang="en-GB" sz="1800" dirty="0">
                <a:solidFill>
                  <a:srgbClr val="0000FF"/>
                </a:solidFill>
                <a:latin typeface="Cascadia Mono" panose="020B0609020000020004" pitchFamily="49" charset="0"/>
              </a:rPr>
              <a:t>void</a:t>
            </a:r>
            <a:r>
              <a:rPr lang="en-GB" sz="1800" dirty="0">
                <a:solidFill>
                  <a:srgbClr val="000000"/>
                </a:solidFill>
                <a:latin typeface="Cascadia Mono" panose="020B0609020000020004" pitchFamily="49" charset="0"/>
              </a:rPr>
              <a:t> </a:t>
            </a:r>
            <a:r>
              <a:rPr lang="en-GB" sz="1800" dirty="0" err="1">
                <a:solidFill>
                  <a:srgbClr val="2B91AF"/>
                </a:solidFill>
                <a:latin typeface="Cascadia Mono" panose="020B0609020000020004" pitchFamily="49" charset="0"/>
              </a:rPr>
              <a:t>NewProjectAudioProcessorEditor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setNoteNumber</a:t>
            </a:r>
            <a:r>
              <a:rPr lang="en-GB" sz="1800" dirty="0">
                <a:solidFill>
                  <a:srgbClr val="000000"/>
                </a:solidFill>
                <a:latin typeface="Cascadia Mono" panose="020B0609020000020004" pitchFamily="49" charset="0"/>
              </a:rPr>
              <a:t>(</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808080"/>
                </a:solidFill>
                <a:latin typeface="Cascadia Mono" panose="020B0609020000020004" pitchFamily="49" charset="0"/>
              </a:rPr>
              <a:t>noteNumber</a:t>
            </a:r>
            <a:r>
              <a:rPr lang="en-GB" sz="1800" dirty="0">
                <a:solidFill>
                  <a:srgbClr val="000000"/>
                </a:solidFill>
                <a:latin typeface="Cascadia Mono" panose="020B0609020000020004" pitchFamily="49" charset="0"/>
              </a:rPr>
              <a:t>) {</a:t>
            </a:r>
          </a:p>
          <a:p>
            <a:pPr>
              <a:spcBef>
                <a:spcPts val="300"/>
              </a:spcBef>
            </a:pP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message =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MidiMessage</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noteOn</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midiChannel</a:t>
            </a:r>
            <a:r>
              <a:rPr lang="en-GB" sz="1800" dirty="0">
                <a:solidFill>
                  <a:srgbClr val="000000"/>
                </a:solidFill>
                <a:latin typeface="Cascadia Mono" panose="020B0609020000020004" pitchFamily="49" charset="0"/>
              </a:rPr>
              <a:t>, </a:t>
            </a:r>
            <a:r>
              <a:rPr lang="en-GB" sz="1800" dirty="0" err="1">
                <a:solidFill>
                  <a:srgbClr val="808080"/>
                </a:solidFill>
                <a:latin typeface="Cascadia Mono" panose="020B0609020000020004" pitchFamily="49" charset="0"/>
              </a:rPr>
              <a:t>noteNumber</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a:solidFill>
                  <a:srgbClr val="2B91AF"/>
                </a:solidFill>
                <a:latin typeface="Cascadia Mono" panose="020B0609020000020004" pitchFamily="49" charset="0"/>
              </a:rPr>
              <a:t>uint8</a:t>
            </a:r>
            <a:r>
              <a:rPr lang="en-GB" sz="1800" dirty="0">
                <a:solidFill>
                  <a:srgbClr val="000000"/>
                </a:solidFill>
                <a:latin typeface="Cascadia Mono" panose="020B0609020000020004" pitchFamily="49" charset="0"/>
              </a:rPr>
              <a:t>)100);</a:t>
            </a:r>
          </a:p>
          <a:p>
            <a:pPr>
              <a:spcBef>
                <a:spcPts val="300"/>
              </a:spcBef>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message.setTimeStamp</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a:solidFill>
                  <a:srgbClr val="2B91AF"/>
                </a:solidFill>
                <a:latin typeface="Cascadia Mono" panose="020B0609020000020004" pitchFamily="49" charset="0"/>
              </a:rPr>
              <a:t>Time</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getMillisecondCounterHiRes</a:t>
            </a:r>
            <a:r>
              <a:rPr lang="en-GB" sz="1800" dirty="0">
                <a:solidFill>
                  <a:srgbClr val="000000"/>
                </a:solidFill>
                <a:latin typeface="Cascadia Mono" panose="020B0609020000020004" pitchFamily="49" charset="0"/>
              </a:rPr>
              <a:t>() * 0.001 - </a:t>
            </a:r>
            <a:r>
              <a:rPr lang="en-GB" sz="1800" dirty="0" err="1">
                <a:solidFill>
                  <a:srgbClr val="000000"/>
                </a:solidFill>
                <a:latin typeface="Cascadia Mono" panose="020B0609020000020004" pitchFamily="49" charset="0"/>
              </a:rPr>
              <a:t>startTime</a:t>
            </a:r>
            <a:r>
              <a:rPr lang="en-GB" sz="1800" dirty="0">
                <a:solidFill>
                  <a:srgbClr val="000000"/>
                </a:solidFill>
                <a:latin typeface="Cascadia Mono" panose="020B0609020000020004" pitchFamily="49" charset="0"/>
              </a:rPr>
              <a:t>);</a:t>
            </a:r>
          </a:p>
          <a:p>
            <a:pPr>
              <a:spcBef>
                <a:spcPts val="300"/>
              </a:spcBef>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addMessageToList</a:t>
            </a:r>
            <a:r>
              <a:rPr lang="en-GB" sz="1800" dirty="0">
                <a:solidFill>
                  <a:srgbClr val="000000"/>
                </a:solidFill>
                <a:latin typeface="Cascadia Mono" panose="020B0609020000020004" pitchFamily="49" charset="0"/>
              </a:rPr>
              <a:t>(message);</a:t>
            </a:r>
          </a:p>
          <a:p>
            <a:pPr>
              <a:spcBef>
                <a:spcPts val="300"/>
              </a:spcBef>
            </a:pPr>
            <a:r>
              <a:rPr lang="en-GB"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10329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9DA6-3652-9A75-B969-9E18DC37A81F}"/>
              </a:ext>
            </a:extLst>
          </p:cNvPr>
          <p:cNvSpPr>
            <a:spLocks noGrp="1"/>
          </p:cNvSpPr>
          <p:nvPr>
            <p:ph type="title"/>
          </p:nvPr>
        </p:nvSpPr>
        <p:spPr/>
        <p:txBody>
          <a:bodyPr/>
          <a:lstStyle/>
          <a:p>
            <a:r>
              <a:rPr lang="en-GB" dirty="0"/>
              <a:t>Creating </a:t>
            </a:r>
            <a:r>
              <a:rPr lang="en-GB" dirty="0" err="1"/>
              <a:t>MidiMessage</a:t>
            </a:r>
            <a:r>
              <a:rPr lang="en-GB" dirty="0"/>
              <a:t> objects</a:t>
            </a:r>
          </a:p>
        </p:txBody>
      </p:sp>
      <p:sp>
        <p:nvSpPr>
          <p:cNvPr id="4" name="Rectangle 1">
            <a:extLst>
              <a:ext uri="{FF2B5EF4-FFF2-40B4-BE49-F238E27FC236}">
                <a16:creationId xmlns:a16="http://schemas.microsoft.com/office/drawing/2014/main" id="{95ED9EFA-F1A2-DD0B-18EA-3883B44451FA}"/>
              </a:ext>
            </a:extLst>
          </p:cNvPr>
          <p:cNvSpPr>
            <a:spLocks noGrp="1" noChangeArrowheads="1"/>
          </p:cNvSpPr>
          <p:nvPr>
            <p:ph idx="1"/>
          </p:nvPr>
        </p:nvSpPr>
        <p:spPr bwMode="auto">
          <a:xfrm>
            <a:off x="455656" y="1607331"/>
            <a:ext cx="10880834" cy="9925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spcBef>
                <a:spcPts val="300"/>
              </a:spcBef>
            </a:pPr>
            <a:r>
              <a:rPr lang="en-GB" altLang="en-US" dirty="0">
                <a:solidFill>
                  <a:srgbClr val="180C28"/>
                </a:solidFill>
                <a:latin typeface="+mn-lt"/>
                <a:cs typeface="Open Sans" panose="020B0606030504020204" pitchFamily="34" charset="0"/>
              </a:rPr>
              <a:t>V</a:t>
            </a:r>
            <a:r>
              <a:rPr kumimoji="0" lang="en-GB" altLang="en-US" b="0" i="0" u="none" strike="noStrike" cap="none" normalizeH="0" baseline="0" dirty="0">
                <a:ln>
                  <a:noFill/>
                </a:ln>
                <a:solidFill>
                  <a:srgbClr val="180C28"/>
                </a:solidFill>
                <a:effectLst/>
                <a:latin typeface="+mn-lt"/>
                <a:cs typeface="Open Sans" panose="020B0606030504020204" pitchFamily="34" charset="0"/>
              </a:rPr>
              <a:t>olume slider used to create continuous controller (CC) message</a:t>
            </a:r>
          </a:p>
          <a:p>
            <a:pPr>
              <a:lnSpc>
                <a:spcPct val="100000"/>
              </a:lnSpc>
              <a:spcBef>
                <a:spcPts val="300"/>
              </a:spcBef>
            </a:pPr>
            <a:r>
              <a:rPr kumimoji="0" lang="en-GB" altLang="en-US" b="0" i="0" u="none" strike="noStrike" cap="none" normalizeH="0" baseline="0" dirty="0">
                <a:ln>
                  <a:noFill/>
                </a:ln>
                <a:solidFill>
                  <a:srgbClr val="180C28"/>
                </a:solidFill>
                <a:effectLst/>
                <a:latin typeface="+mn-lt"/>
                <a:cs typeface="Open Sans" panose="020B0606030504020204" pitchFamily="34" charset="0"/>
              </a:rPr>
              <a:t>CC7 is volume control change message</a:t>
            </a:r>
            <a:endParaRPr kumimoji="0" lang="en-GB" altLang="en-US" sz="2400" b="0" i="0" u="none" strike="noStrike" cap="none" normalizeH="0" baseline="0" dirty="0">
              <a:ln>
                <a:noFill/>
              </a:ln>
              <a:solidFill>
                <a:srgbClr val="180C28"/>
              </a:solidFill>
              <a:effectLst/>
              <a:latin typeface="+mn-lt"/>
              <a:cs typeface="Open Sans" panose="020B0606030504020204" pitchFamily="34" charset="0"/>
            </a:endParaRPr>
          </a:p>
        </p:txBody>
      </p:sp>
      <p:sp>
        <p:nvSpPr>
          <p:cNvPr id="3" name="TextBox 2">
            <a:extLst>
              <a:ext uri="{FF2B5EF4-FFF2-40B4-BE49-F238E27FC236}">
                <a16:creationId xmlns:a16="http://schemas.microsoft.com/office/drawing/2014/main" id="{8EE3F944-4D80-2308-32A3-AA3D3943EBEA}"/>
              </a:ext>
            </a:extLst>
          </p:cNvPr>
          <p:cNvSpPr txBox="1"/>
          <p:nvPr/>
        </p:nvSpPr>
        <p:spPr>
          <a:xfrm>
            <a:off x="171007" y="3535803"/>
            <a:ext cx="11849986" cy="2031325"/>
          </a:xfrm>
          <a:prstGeom prst="rect">
            <a:avLst/>
          </a:prstGeom>
          <a:noFill/>
          <a:ln w="19050">
            <a:solidFill>
              <a:srgbClr val="FF0000"/>
            </a:solidFill>
          </a:ln>
        </p:spPr>
        <p:txBody>
          <a:bodyPr wrap="square" rtlCol="0">
            <a:spAutoFit/>
          </a:bodyPr>
          <a:lstStyle/>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volumeSlider.onValueChange</a:t>
            </a:r>
            <a:r>
              <a:rPr lang="en-GB" sz="1800" dirty="0">
                <a:solidFill>
                  <a:srgbClr val="000000"/>
                </a:solidFill>
                <a:latin typeface="Cascadia Mono" panose="020B0609020000020004" pitchFamily="49" charset="0"/>
              </a:rPr>
              <a:t> </a:t>
            </a:r>
            <a:r>
              <a:rPr lang="en-GB" sz="1800" dirty="0">
                <a:solidFill>
                  <a:srgbClr val="008080"/>
                </a:solidFill>
                <a:latin typeface="Cascadia Mono" panose="020B0609020000020004" pitchFamily="49" charset="0"/>
              </a:rPr>
              <a:t>=</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this</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message =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MidiMessage</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controllerEvent</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midiChannel</a:t>
            </a:r>
            <a:r>
              <a:rPr lang="en-GB" sz="1800" dirty="0">
                <a:solidFill>
                  <a:srgbClr val="000000"/>
                </a:solidFill>
                <a:latin typeface="Cascadia Mono" panose="020B0609020000020004" pitchFamily="49" charset="0"/>
              </a:rPr>
              <a:t>, 7, </a:t>
            </a:r>
          </a:p>
          <a:p>
            <a:r>
              <a:rPr lang="en-GB" dirty="0">
                <a:solidFill>
                  <a:srgbClr val="000000"/>
                </a:solidFill>
                <a:latin typeface="Cascadia Mono" panose="020B0609020000020004" pitchFamily="49" charset="0"/>
              </a:rPr>
              <a:t>    </a:t>
            </a:r>
            <a:r>
              <a:rPr lang="en-GB" sz="1800" dirty="0">
                <a:solidFill>
                  <a:srgbClr val="000000"/>
                </a:solidFill>
                <a:latin typeface="Cascadia Mono" panose="020B0609020000020004" pitchFamily="49" charset="0"/>
              </a:rPr>
              <a:t>(</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volumeSlider.getValue</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message.setTimeStamp</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a:solidFill>
                  <a:srgbClr val="2B91AF"/>
                </a:solidFill>
                <a:latin typeface="Cascadia Mono" panose="020B0609020000020004" pitchFamily="49" charset="0"/>
              </a:rPr>
              <a:t>Time</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getMillisecondCounterHiRes</a:t>
            </a:r>
            <a:r>
              <a:rPr lang="en-GB" sz="1800" dirty="0">
                <a:solidFill>
                  <a:srgbClr val="000000"/>
                </a:solidFill>
                <a:latin typeface="Cascadia Mono" panose="020B0609020000020004" pitchFamily="49" charset="0"/>
              </a:rPr>
              <a:t>() * 0.001 - </a:t>
            </a:r>
            <a:r>
              <a:rPr lang="en-GB" sz="1800" dirty="0" err="1">
                <a:solidFill>
                  <a:srgbClr val="000000"/>
                </a:solidFill>
                <a:latin typeface="Cascadia Mono" panose="020B0609020000020004" pitchFamily="49" charset="0"/>
              </a:rPr>
              <a:t>startTime</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addMessageToList</a:t>
            </a:r>
            <a:r>
              <a:rPr lang="en-GB" sz="1800" dirty="0">
                <a:solidFill>
                  <a:srgbClr val="000000"/>
                </a:solidFill>
                <a:latin typeface="Cascadia Mono" panose="020B0609020000020004" pitchFamily="49" charset="0"/>
              </a:rPr>
              <a:t>(message);</a:t>
            </a:r>
          </a:p>
          <a:p>
            <a:r>
              <a:rPr lang="en-GB" sz="1800" dirty="0">
                <a:solidFill>
                  <a:srgbClr val="000000"/>
                </a:solidFill>
                <a:latin typeface="Cascadia Mono" panose="020B0609020000020004" pitchFamily="49" charset="0"/>
              </a:rPr>
              <a:t> };</a:t>
            </a:r>
          </a:p>
        </p:txBody>
      </p:sp>
    </p:spTree>
    <p:extLst>
      <p:ext uri="{BB962C8B-B14F-4D97-AF65-F5344CB8AC3E}">
        <p14:creationId xmlns:p14="http://schemas.microsoft.com/office/powerpoint/2010/main" val="118469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9DA6-3652-9A75-B969-9E18DC37A81F}"/>
              </a:ext>
            </a:extLst>
          </p:cNvPr>
          <p:cNvSpPr>
            <a:spLocks noGrp="1"/>
          </p:cNvSpPr>
          <p:nvPr>
            <p:ph type="title"/>
          </p:nvPr>
        </p:nvSpPr>
        <p:spPr/>
        <p:txBody>
          <a:bodyPr/>
          <a:lstStyle/>
          <a:p>
            <a:r>
              <a:rPr lang="en-GB" dirty="0"/>
              <a:t>Parsing </a:t>
            </a:r>
            <a:r>
              <a:rPr lang="en-GB" dirty="0" err="1"/>
              <a:t>MidiMessage</a:t>
            </a:r>
            <a:r>
              <a:rPr lang="en-GB" dirty="0"/>
              <a:t> objects</a:t>
            </a:r>
          </a:p>
        </p:txBody>
      </p:sp>
      <p:sp>
        <p:nvSpPr>
          <p:cNvPr id="3" name="TextBox 2">
            <a:extLst>
              <a:ext uri="{FF2B5EF4-FFF2-40B4-BE49-F238E27FC236}">
                <a16:creationId xmlns:a16="http://schemas.microsoft.com/office/drawing/2014/main" id="{8EE3F944-4D80-2308-32A3-AA3D3943EBEA}"/>
              </a:ext>
            </a:extLst>
          </p:cNvPr>
          <p:cNvSpPr txBox="1"/>
          <p:nvPr/>
        </p:nvSpPr>
        <p:spPr>
          <a:xfrm>
            <a:off x="171007" y="3535803"/>
            <a:ext cx="11849986" cy="3139321"/>
          </a:xfrm>
          <a:prstGeom prst="rect">
            <a:avLst/>
          </a:prstGeom>
          <a:noFill/>
          <a:ln w="19050">
            <a:solidFill>
              <a:srgbClr val="FF0000"/>
            </a:solidFill>
          </a:ln>
        </p:spPr>
        <p:txBody>
          <a:bodyPr wrap="square" rtlCol="0">
            <a:spAutoFit/>
          </a:bodyPr>
          <a:lstStyle/>
          <a:p>
            <a:r>
              <a:rPr lang="en-GB" sz="1800" dirty="0">
                <a:solidFill>
                  <a:srgbClr val="0000FF"/>
                </a:solidFill>
                <a:latin typeface="Cascadia Mono" panose="020B0609020000020004" pitchFamily="49" charset="0"/>
              </a:rPr>
              <a:t>void</a:t>
            </a:r>
            <a:r>
              <a:rPr lang="en-GB" sz="1800" dirty="0">
                <a:solidFill>
                  <a:srgbClr val="000000"/>
                </a:solidFill>
                <a:latin typeface="Cascadia Mono" panose="020B0609020000020004" pitchFamily="49" charset="0"/>
              </a:rPr>
              <a:t> </a:t>
            </a:r>
            <a:r>
              <a:rPr lang="en-GB" sz="1800" dirty="0" err="1">
                <a:solidFill>
                  <a:srgbClr val="2B91AF"/>
                </a:solidFill>
                <a:latin typeface="Cascadia Mono" panose="020B0609020000020004" pitchFamily="49" charset="0"/>
              </a:rPr>
              <a:t>NewProjectAudioProcessorEditor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addMessageToList</a:t>
            </a:r>
            <a:r>
              <a:rPr lang="en-GB" sz="1800" dirty="0">
                <a:solidFill>
                  <a:srgbClr val="000000"/>
                </a:solidFill>
                <a:latin typeface="Cascadia Mono" panose="020B0609020000020004" pitchFamily="49" charset="0"/>
              </a:rPr>
              <a:t>(</a:t>
            </a:r>
            <a:r>
              <a:rPr lang="en-GB" sz="1800" dirty="0" err="1">
                <a:solidFill>
                  <a:srgbClr val="0000FF"/>
                </a:solidFill>
                <a:latin typeface="Cascadia Mono" panose="020B0609020000020004" pitchFamily="49" charset="0"/>
              </a:rPr>
              <a:t>const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MidiMessage</a:t>
            </a:r>
            <a:r>
              <a:rPr lang="en-GB" sz="1800" dirty="0">
                <a:solidFill>
                  <a:srgbClr val="000000"/>
                </a:solidFill>
                <a:latin typeface="Cascadia Mono" panose="020B0609020000020004" pitchFamily="49" charset="0"/>
              </a:rPr>
              <a:t>&amp; </a:t>
            </a:r>
            <a:r>
              <a:rPr lang="en-GB" sz="1800" dirty="0">
                <a:solidFill>
                  <a:srgbClr val="808080"/>
                </a:solidFill>
                <a:latin typeface="Cascadia Mono" panose="020B0609020000020004" pitchFamily="49" charset="0"/>
              </a:rPr>
              <a:t>message</a:t>
            </a:r>
            <a:r>
              <a:rPr lang="en-GB" sz="1800" dirty="0">
                <a:solidFill>
                  <a:srgbClr val="000000"/>
                </a:solidFill>
                <a:latin typeface="Cascadia Mono" panose="020B0609020000020004" pitchFamily="49" charset="0"/>
              </a:rPr>
              <a:t>) {</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time = </a:t>
            </a:r>
            <a:r>
              <a:rPr lang="en-GB" sz="1800" dirty="0" err="1">
                <a:solidFill>
                  <a:srgbClr val="808080"/>
                </a:solidFill>
                <a:latin typeface="Cascadia Mono" panose="020B0609020000020004" pitchFamily="49" charset="0"/>
              </a:rPr>
              <a:t>message</a:t>
            </a:r>
            <a:r>
              <a:rPr lang="en-GB" sz="1800" dirty="0" err="1">
                <a:solidFill>
                  <a:srgbClr val="000000"/>
                </a:solidFill>
                <a:latin typeface="Cascadia Mono" panose="020B0609020000020004" pitchFamily="49" charset="0"/>
              </a:rPr>
              <a:t>.getTimeStamp</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hours =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)(time / 3600.0)) % 24;</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minutes =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)(time / 60.0)) % 60;</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seconds =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)time) % 60;</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millis</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)(time * 1000.0)) % 1000;</a:t>
            </a:r>
          </a:p>
          <a:p>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auto</a:t>
            </a:r>
            <a:r>
              <a:rPr lang="en-GB" sz="1800" dirty="0">
                <a:solidFill>
                  <a:srgbClr val="000000"/>
                </a:solidFill>
                <a:latin typeface="Cascadia Mono" panose="020B0609020000020004" pitchFamily="49" charset="0"/>
              </a:rPr>
              <a:t> timecode =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a:solidFill>
                  <a:srgbClr val="2B91AF"/>
                </a:solidFill>
                <a:latin typeface="Cascadia Mono" panose="020B0609020000020004" pitchFamily="49" charset="0"/>
              </a:rPr>
              <a:t>String</a:t>
            </a:r>
            <a:r>
              <a:rPr lang="en-GB" sz="1800" dirty="0">
                <a:solidFill>
                  <a:srgbClr val="000000"/>
                </a:solidFill>
                <a:latin typeface="Cascadia Mono" panose="020B0609020000020004" pitchFamily="49" charset="0"/>
              </a:rPr>
              <a:t>::formatted(</a:t>
            </a:r>
            <a:r>
              <a:rPr lang="en-GB" sz="1800" dirty="0">
                <a:solidFill>
                  <a:srgbClr val="A31515"/>
                </a:solidFill>
                <a:latin typeface="Cascadia Mono" panose="020B0609020000020004" pitchFamily="49" charset="0"/>
              </a:rPr>
              <a:t>"%02d:%02d:%02d.%03d"</a:t>
            </a:r>
            <a:r>
              <a:rPr lang="en-GB" sz="1800" dirty="0">
                <a:solidFill>
                  <a:srgbClr val="000000"/>
                </a:solidFill>
                <a:latin typeface="Cascadia Mono" panose="020B0609020000020004" pitchFamily="49" charset="0"/>
              </a:rPr>
              <a:t>,</a:t>
            </a:r>
          </a:p>
          <a:p>
            <a:r>
              <a:rPr lang="en-GB" dirty="0">
                <a:solidFill>
                  <a:srgbClr val="000000"/>
                </a:solidFill>
                <a:latin typeface="Cascadia Mono" panose="020B0609020000020004" pitchFamily="49" charset="0"/>
              </a:rPr>
              <a:t>   </a:t>
            </a:r>
            <a:r>
              <a:rPr lang="en-GB" sz="1800" dirty="0">
                <a:solidFill>
                  <a:srgbClr val="000000"/>
                </a:solidFill>
                <a:latin typeface="Cascadia Mono" panose="020B0609020000020004" pitchFamily="49" charset="0"/>
              </a:rPr>
              <a:t>hours, minutes, seconds, </a:t>
            </a:r>
            <a:r>
              <a:rPr lang="en-GB" sz="1800" dirty="0" err="1">
                <a:solidFill>
                  <a:srgbClr val="000000"/>
                </a:solidFill>
                <a:latin typeface="Cascadia Mono" panose="020B0609020000020004" pitchFamily="49" charset="0"/>
              </a:rPr>
              <a:t>millis</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logMessage</a:t>
            </a:r>
            <a:r>
              <a:rPr lang="en-GB" sz="1800" dirty="0">
                <a:solidFill>
                  <a:srgbClr val="000000"/>
                </a:solidFill>
                <a:latin typeface="Cascadia Mono" panose="020B0609020000020004" pitchFamily="49" charset="0"/>
              </a:rPr>
              <a:t>(timecode </a:t>
            </a:r>
            <a:r>
              <a:rPr lang="en-GB" sz="1800" dirty="0">
                <a:solidFill>
                  <a:srgbClr val="008080"/>
                </a:solidFill>
                <a:latin typeface="Cascadia Mono" panose="020B0609020000020004" pitchFamily="49" charset="0"/>
              </a:rPr>
              <a:t>+</a:t>
            </a:r>
            <a:r>
              <a:rPr lang="en-GB" sz="1800" dirty="0">
                <a:solidFill>
                  <a:srgbClr val="000000"/>
                </a:solidFill>
                <a:latin typeface="Cascadia Mono" panose="020B0609020000020004" pitchFamily="49" charset="0"/>
              </a:rPr>
              <a:t> </a:t>
            </a:r>
            <a:r>
              <a:rPr lang="en-GB" sz="1800" dirty="0">
                <a:solidFill>
                  <a:srgbClr val="A31515"/>
                </a:solidFill>
                <a:latin typeface="Cascadia Mono" panose="020B0609020000020004" pitchFamily="49" charset="0"/>
              </a:rPr>
              <a:t>" - "</a:t>
            </a:r>
            <a:r>
              <a:rPr lang="en-GB" sz="1800" dirty="0">
                <a:solidFill>
                  <a:srgbClr val="000000"/>
                </a:solidFill>
                <a:latin typeface="Cascadia Mono" panose="020B0609020000020004" pitchFamily="49" charset="0"/>
              </a:rPr>
              <a:t> </a:t>
            </a:r>
            <a:r>
              <a:rPr lang="en-GB" sz="1800" dirty="0">
                <a:solidFill>
                  <a:srgbClr val="008080"/>
                </a:solidFill>
                <a:latin typeface="Cascadia Mono" panose="020B0609020000020004" pitchFamily="49" charset="0"/>
              </a:rPr>
              <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getMidiMessageDescription</a:t>
            </a:r>
            <a:r>
              <a:rPr lang="en-GB" sz="1800" dirty="0">
                <a:solidFill>
                  <a:srgbClr val="000000"/>
                </a:solidFill>
                <a:latin typeface="Cascadia Mono" panose="020B0609020000020004" pitchFamily="49" charset="0"/>
              </a:rPr>
              <a:t>(</a:t>
            </a:r>
            <a:r>
              <a:rPr lang="en-GB" sz="1800" dirty="0">
                <a:solidFill>
                  <a:srgbClr val="808080"/>
                </a:solidFill>
                <a:latin typeface="Cascadia Mono" panose="020B0609020000020004" pitchFamily="49" charset="0"/>
              </a:rPr>
              <a:t>message</a:t>
            </a:r>
            <a:r>
              <a:rPr lang="en-GB" sz="1800" dirty="0">
                <a:solidFill>
                  <a:srgbClr val="000000"/>
                </a:solidFill>
                <a:latin typeface="Cascadia Mono" panose="020B0609020000020004" pitchFamily="49" charset="0"/>
              </a:rPr>
              <a:t>));</a:t>
            </a:r>
          </a:p>
          <a:p>
            <a:r>
              <a:rPr lang="en-GB" sz="1800" dirty="0">
                <a:solidFill>
                  <a:srgbClr val="000000"/>
                </a:solidFill>
                <a:latin typeface="Cascadia Mono" panose="020B0609020000020004" pitchFamily="49" charset="0"/>
              </a:rPr>
              <a:t>}</a:t>
            </a:r>
          </a:p>
        </p:txBody>
      </p:sp>
      <p:sp>
        <p:nvSpPr>
          <p:cNvPr id="5" name="Content Placeholder 4">
            <a:extLst>
              <a:ext uri="{FF2B5EF4-FFF2-40B4-BE49-F238E27FC236}">
                <a16:creationId xmlns:a16="http://schemas.microsoft.com/office/drawing/2014/main" id="{2EFAC8C6-8450-71F7-3702-AFA3405B8BCC}"/>
              </a:ext>
            </a:extLst>
          </p:cNvPr>
          <p:cNvSpPr>
            <a:spLocks noGrp="1"/>
          </p:cNvSpPr>
          <p:nvPr>
            <p:ph idx="1"/>
          </p:nvPr>
        </p:nvSpPr>
        <p:spPr>
          <a:xfrm>
            <a:off x="838200" y="1825625"/>
            <a:ext cx="10877550" cy="1710178"/>
          </a:xfrm>
        </p:spPr>
        <p:txBody>
          <a:bodyPr/>
          <a:lstStyle/>
          <a:p>
            <a:r>
              <a:rPr lang="en-GB" dirty="0" err="1"/>
              <a:t>addMessageToList</a:t>
            </a:r>
            <a:r>
              <a:rPr lang="en-GB" dirty="0"/>
              <a:t>() parses timestamp &amp; MIDI message so it can be displayed in list of messages in our interface</a:t>
            </a:r>
          </a:p>
        </p:txBody>
      </p:sp>
    </p:spTree>
    <p:extLst>
      <p:ext uri="{BB962C8B-B14F-4D97-AF65-F5344CB8AC3E}">
        <p14:creationId xmlns:p14="http://schemas.microsoft.com/office/powerpoint/2010/main" val="6595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9DA6-3652-9A75-B969-9E18DC37A81F}"/>
              </a:ext>
            </a:extLst>
          </p:cNvPr>
          <p:cNvSpPr>
            <a:spLocks noGrp="1"/>
          </p:cNvSpPr>
          <p:nvPr>
            <p:ph type="title"/>
          </p:nvPr>
        </p:nvSpPr>
        <p:spPr/>
        <p:txBody>
          <a:bodyPr/>
          <a:lstStyle/>
          <a:p>
            <a:r>
              <a:rPr lang="en-GB" dirty="0"/>
              <a:t>Parsing </a:t>
            </a:r>
            <a:r>
              <a:rPr lang="en-GB" dirty="0" err="1"/>
              <a:t>MidiMessage</a:t>
            </a:r>
            <a:r>
              <a:rPr lang="en-GB" dirty="0"/>
              <a:t> objects</a:t>
            </a:r>
          </a:p>
        </p:txBody>
      </p:sp>
      <p:sp>
        <p:nvSpPr>
          <p:cNvPr id="3" name="TextBox 2">
            <a:extLst>
              <a:ext uri="{FF2B5EF4-FFF2-40B4-BE49-F238E27FC236}">
                <a16:creationId xmlns:a16="http://schemas.microsoft.com/office/drawing/2014/main" id="{8EE3F944-4D80-2308-32A3-AA3D3943EBEA}"/>
              </a:ext>
            </a:extLst>
          </p:cNvPr>
          <p:cNvSpPr txBox="1"/>
          <p:nvPr/>
        </p:nvSpPr>
        <p:spPr>
          <a:xfrm>
            <a:off x="269579" y="1812030"/>
            <a:ext cx="11652841" cy="4880823"/>
          </a:xfrm>
          <a:prstGeom prst="rect">
            <a:avLst/>
          </a:prstGeom>
          <a:noFill/>
          <a:ln w="19050">
            <a:solidFill>
              <a:srgbClr val="FF0000"/>
            </a:solidFill>
          </a:ln>
        </p:spPr>
        <p:txBody>
          <a:bodyPr wrap="square" rtlCol="0">
            <a:spAutoFit/>
          </a:bodyPr>
          <a:lstStyle/>
          <a:p>
            <a:pPr>
              <a:spcBef>
                <a:spcPts val="100"/>
              </a:spcBef>
            </a:pP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.isNoteOn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return</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"Note on "</a:t>
            </a:r>
            <a:r>
              <a:rPr lang="en-GB" sz="1650" dirty="0">
                <a:solidFill>
                  <a:srgbClr val="000000"/>
                </a:solidFill>
                <a:latin typeface="Consolas" panose="020B0609020204030204" pitchFamily="49" charset="0"/>
              </a:rPr>
              <a:t>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a:t>
            </a:r>
          </a:p>
          <a:p>
            <a:pPr>
              <a:spcBef>
                <a:spcPts val="100"/>
              </a:spcBef>
            </a:pP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juce</a:t>
            </a:r>
            <a:r>
              <a:rPr lang="en-GB" sz="1650" dirty="0">
                <a:solidFill>
                  <a:srgbClr val="000000"/>
                </a:solidFill>
                <a:latin typeface="Consolas" panose="020B0609020204030204" pitchFamily="49" charset="0"/>
              </a:rPr>
              <a:t>::</a:t>
            </a:r>
            <a:r>
              <a:rPr lang="en-GB" sz="1650" dirty="0" err="1">
                <a:solidFill>
                  <a:srgbClr val="2B91AF"/>
                </a:solidFill>
                <a:latin typeface="Consolas" panose="020B0609020204030204" pitchFamily="49" charset="0"/>
              </a:rPr>
              <a:t>MidiMessage</a:t>
            </a:r>
            <a:r>
              <a:rPr lang="en-GB" sz="1650" dirty="0">
                <a:solidFill>
                  <a:srgbClr val="000000"/>
                </a:solidFill>
                <a:latin typeface="Consolas" panose="020B0609020204030204" pitchFamily="49" charset="0"/>
              </a:rPr>
              <a:t>::</a:t>
            </a:r>
            <a:r>
              <a:rPr lang="en-GB" sz="1650" dirty="0" err="1">
                <a:solidFill>
                  <a:srgbClr val="000000"/>
                </a:solidFill>
                <a:latin typeface="Consolas" panose="020B0609020204030204" pitchFamily="49" charset="0"/>
              </a:rPr>
              <a:t>getMidiNoteName</a:t>
            </a:r>
            <a:r>
              <a:rPr lang="en-GB" sz="1650" dirty="0">
                <a:solidFill>
                  <a:srgbClr val="000000"/>
                </a:solidFill>
                <a:latin typeface="Consolas" panose="020B0609020204030204" pitchFamily="49" charset="0"/>
              </a:rPr>
              <a:t>(</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.getNoteNumber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true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true</a:t>
            </a:r>
            <a:r>
              <a:rPr lang="en-GB" sz="1650" dirty="0">
                <a:solidFill>
                  <a:srgbClr val="000000"/>
                </a:solidFill>
                <a:latin typeface="Consolas" panose="020B0609020204030204" pitchFamily="49" charset="0"/>
              </a:rPr>
              <a:t>, 3);</a:t>
            </a:r>
          </a:p>
          <a:p>
            <a:pPr>
              <a:spcBef>
                <a:spcPts val="100"/>
              </a:spcBef>
            </a:pP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.isNoteOff</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return</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"Note off "</a:t>
            </a:r>
            <a:r>
              <a:rPr lang="en-GB" sz="1650" dirty="0">
                <a:solidFill>
                  <a:srgbClr val="000000"/>
                </a:solidFill>
                <a:latin typeface="Consolas" panose="020B0609020204030204" pitchFamily="49" charset="0"/>
              </a:rPr>
              <a:t>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a:t>
            </a:r>
          </a:p>
          <a:p>
            <a:pPr>
              <a:spcBef>
                <a:spcPts val="100"/>
              </a:spcBef>
            </a:pP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juce</a:t>
            </a:r>
            <a:r>
              <a:rPr lang="en-GB" sz="1650" dirty="0">
                <a:solidFill>
                  <a:srgbClr val="000000"/>
                </a:solidFill>
                <a:latin typeface="Consolas" panose="020B0609020204030204" pitchFamily="49" charset="0"/>
              </a:rPr>
              <a:t>::</a:t>
            </a:r>
            <a:r>
              <a:rPr lang="en-GB" sz="1650" dirty="0" err="1">
                <a:solidFill>
                  <a:srgbClr val="2B91AF"/>
                </a:solidFill>
                <a:latin typeface="Consolas" panose="020B0609020204030204" pitchFamily="49" charset="0"/>
              </a:rPr>
              <a:t>MidiMessage</a:t>
            </a:r>
            <a:r>
              <a:rPr lang="en-GB" sz="1650" dirty="0">
                <a:solidFill>
                  <a:srgbClr val="000000"/>
                </a:solidFill>
                <a:latin typeface="Consolas" panose="020B0609020204030204" pitchFamily="49" charset="0"/>
              </a:rPr>
              <a:t>::</a:t>
            </a:r>
            <a:r>
              <a:rPr lang="en-GB" sz="1650" dirty="0" err="1">
                <a:solidFill>
                  <a:srgbClr val="000000"/>
                </a:solidFill>
                <a:latin typeface="Consolas" panose="020B0609020204030204" pitchFamily="49" charset="0"/>
              </a:rPr>
              <a:t>getMidiNoteName</a:t>
            </a:r>
            <a:r>
              <a:rPr lang="en-GB" sz="1650" dirty="0">
                <a:solidFill>
                  <a:srgbClr val="000000"/>
                </a:solidFill>
                <a:latin typeface="Consolas" panose="020B0609020204030204" pitchFamily="49" charset="0"/>
              </a:rPr>
              <a:t>(</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.getNoteNumber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true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true</a:t>
            </a:r>
            <a:r>
              <a:rPr lang="en-GB" sz="1650" dirty="0">
                <a:solidFill>
                  <a:srgbClr val="000000"/>
                </a:solidFill>
                <a:latin typeface="Consolas" panose="020B0609020204030204" pitchFamily="49" charset="0"/>
              </a:rPr>
              <a:t>, 3);</a:t>
            </a:r>
          </a:p>
          <a:p>
            <a:pPr>
              <a:spcBef>
                <a:spcPts val="100"/>
              </a:spcBef>
            </a:pP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.isProgramChange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return</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"Program change "</a:t>
            </a:r>
            <a:r>
              <a:rPr lang="en-GB" sz="1650" dirty="0">
                <a:solidFill>
                  <a:srgbClr val="000000"/>
                </a:solidFill>
                <a:latin typeface="Consolas" panose="020B0609020204030204" pitchFamily="49" charset="0"/>
              </a:rPr>
              <a:t>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juce</a:t>
            </a:r>
            <a:r>
              <a:rPr lang="en-GB" sz="1650" dirty="0">
                <a:solidFill>
                  <a:srgbClr val="000000"/>
                </a:solidFill>
                <a:latin typeface="Consolas" panose="020B0609020204030204" pitchFamily="49" charset="0"/>
              </a:rPr>
              <a:t>::</a:t>
            </a:r>
            <a:r>
              <a:rPr lang="en-GB" sz="1650" dirty="0">
                <a:solidFill>
                  <a:srgbClr val="2B91AF"/>
                </a:solidFill>
                <a:latin typeface="Consolas" panose="020B0609020204030204" pitchFamily="49" charset="0"/>
              </a:rPr>
              <a:t>String</a:t>
            </a:r>
            <a:r>
              <a:rPr lang="en-GB" sz="1650" dirty="0">
                <a:solidFill>
                  <a:srgbClr val="000000"/>
                </a:solidFill>
                <a:latin typeface="Consolas" panose="020B0609020204030204" pitchFamily="49" charset="0"/>
              </a:rPr>
              <a:t>(</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.getProgramChangeNumber</a:t>
            </a:r>
            <a:r>
              <a:rPr lang="en-GB" sz="1650" dirty="0">
                <a:solidFill>
                  <a:srgbClr val="000000"/>
                </a:solidFill>
                <a:latin typeface="Consolas" panose="020B0609020204030204" pitchFamily="49" charset="0"/>
              </a:rPr>
              <a:t>());</a:t>
            </a:r>
          </a:p>
          <a:p>
            <a:pPr>
              <a:spcBef>
                <a:spcPts val="100"/>
              </a:spcBef>
            </a:pP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.isPitchWheel</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return</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"Pitch wheel "</a:t>
            </a:r>
            <a:r>
              <a:rPr lang="en-GB" sz="1650" dirty="0">
                <a:solidFill>
                  <a:srgbClr val="000000"/>
                </a:solidFill>
                <a:latin typeface="Consolas" panose="020B0609020204030204" pitchFamily="49" charset="0"/>
              </a:rPr>
              <a:t>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juce</a:t>
            </a:r>
            <a:r>
              <a:rPr lang="en-GB" sz="1650" dirty="0">
                <a:solidFill>
                  <a:srgbClr val="000000"/>
                </a:solidFill>
                <a:latin typeface="Consolas" panose="020B0609020204030204" pitchFamily="49" charset="0"/>
              </a:rPr>
              <a:t>::</a:t>
            </a:r>
            <a:r>
              <a:rPr lang="en-GB" sz="1650" dirty="0">
                <a:solidFill>
                  <a:srgbClr val="2B91AF"/>
                </a:solidFill>
                <a:latin typeface="Consolas" panose="020B0609020204030204" pitchFamily="49" charset="0"/>
              </a:rPr>
              <a:t>String</a:t>
            </a:r>
            <a:r>
              <a:rPr lang="en-GB" sz="1650" dirty="0">
                <a:solidFill>
                  <a:srgbClr val="000000"/>
                </a:solidFill>
                <a:latin typeface="Consolas" panose="020B0609020204030204" pitchFamily="49" charset="0"/>
              </a:rPr>
              <a:t>(</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.getPitchWheelValue</a:t>
            </a:r>
            <a:r>
              <a:rPr lang="en-GB" sz="1650" dirty="0">
                <a:solidFill>
                  <a:srgbClr val="000000"/>
                </a:solidFill>
                <a:latin typeface="Consolas" panose="020B0609020204030204" pitchFamily="49" charset="0"/>
              </a:rPr>
              <a:t>());</a:t>
            </a:r>
          </a:p>
          <a:p>
            <a:pPr>
              <a:spcBef>
                <a:spcPts val="100"/>
              </a:spcBef>
            </a:pP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.isAftertouch</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return</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"After touch "</a:t>
            </a:r>
            <a:r>
              <a:rPr lang="en-GB" sz="1650" dirty="0">
                <a:solidFill>
                  <a:srgbClr val="000000"/>
                </a:solidFill>
                <a:latin typeface="Consolas" panose="020B0609020204030204" pitchFamily="49" charset="0"/>
              </a:rPr>
              <a:t>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juce</a:t>
            </a:r>
            <a:r>
              <a:rPr lang="en-GB" sz="1650" dirty="0">
                <a:solidFill>
                  <a:srgbClr val="000000"/>
                </a:solidFill>
                <a:latin typeface="Consolas" panose="020B0609020204030204" pitchFamily="49" charset="0"/>
              </a:rPr>
              <a:t>::</a:t>
            </a:r>
            <a:r>
              <a:rPr lang="en-GB" sz="1650" dirty="0" err="1">
                <a:solidFill>
                  <a:srgbClr val="2B91AF"/>
                </a:solidFill>
                <a:latin typeface="Consolas" panose="020B0609020204030204" pitchFamily="49" charset="0"/>
              </a:rPr>
              <a:t>MidiMessage</a:t>
            </a:r>
            <a:r>
              <a:rPr lang="en-GB" sz="1650" dirty="0">
                <a:solidFill>
                  <a:srgbClr val="000000"/>
                </a:solidFill>
                <a:latin typeface="Consolas" panose="020B0609020204030204" pitchFamily="49" charset="0"/>
              </a:rPr>
              <a:t>::</a:t>
            </a:r>
            <a:r>
              <a:rPr lang="en-GB" sz="1650" dirty="0" err="1">
                <a:solidFill>
                  <a:srgbClr val="000000"/>
                </a:solidFill>
                <a:latin typeface="Consolas" panose="020B0609020204030204" pitchFamily="49" charset="0"/>
              </a:rPr>
              <a:t>getMidiNoteName</a:t>
            </a:r>
            <a:r>
              <a:rPr lang="en-GB" sz="1650" dirty="0">
                <a:solidFill>
                  <a:srgbClr val="000000"/>
                </a:solidFill>
                <a:latin typeface="Consolas" panose="020B0609020204030204" pitchFamily="49" charset="0"/>
              </a:rPr>
              <a:t>(</a:t>
            </a:r>
          </a:p>
          <a:p>
            <a:pPr>
              <a:spcBef>
                <a:spcPts val="100"/>
              </a:spcBef>
            </a:pPr>
            <a:r>
              <a:rPr lang="en-GB" sz="1650" dirty="0">
                <a:solidFill>
                  <a:srgbClr val="000000"/>
                </a:solidFill>
                <a:latin typeface="Consolas" panose="020B0609020204030204" pitchFamily="49" charset="0"/>
              </a:rPr>
              <a:t>                </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.getNoteNumber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true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true</a:t>
            </a:r>
            <a:r>
              <a:rPr lang="en-GB" sz="1650" dirty="0">
                <a:solidFill>
                  <a:srgbClr val="000000"/>
                </a:solidFill>
                <a:latin typeface="Consolas" panose="020B0609020204030204" pitchFamily="49" charset="0"/>
              </a:rPr>
              <a:t>, 3)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 "</a:t>
            </a:r>
            <a:r>
              <a:rPr lang="en-GB" sz="1650" dirty="0">
                <a:solidFill>
                  <a:srgbClr val="000000"/>
                </a:solidFill>
                <a:latin typeface="Consolas" panose="020B0609020204030204" pitchFamily="49" charset="0"/>
              </a:rPr>
              <a:t>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juce</a:t>
            </a:r>
            <a:r>
              <a:rPr lang="en-GB" sz="1650" dirty="0">
                <a:solidFill>
                  <a:srgbClr val="000000"/>
                </a:solidFill>
                <a:latin typeface="Consolas" panose="020B0609020204030204" pitchFamily="49" charset="0"/>
              </a:rPr>
              <a:t>::</a:t>
            </a:r>
            <a:r>
              <a:rPr lang="en-GB" sz="1650" dirty="0">
                <a:solidFill>
                  <a:srgbClr val="2B91AF"/>
                </a:solidFill>
                <a:latin typeface="Consolas" panose="020B0609020204030204" pitchFamily="49" charset="0"/>
              </a:rPr>
              <a:t>String</a:t>
            </a:r>
            <a:r>
              <a:rPr lang="en-GB" sz="1650" dirty="0">
                <a:solidFill>
                  <a:srgbClr val="000000"/>
                </a:solidFill>
                <a:latin typeface="Consolas" panose="020B0609020204030204" pitchFamily="49" charset="0"/>
              </a:rPr>
              <a:t>(</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.getAfterTouchValue</a:t>
            </a:r>
            <a:r>
              <a:rPr lang="en-GB" sz="1650" dirty="0">
                <a:solidFill>
                  <a:srgbClr val="000000"/>
                </a:solidFill>
                <a:latin typeface="Consolas" panose="020B0609020204030204" pitchFamily="49" charset="0"/>
              </a:rPr>
              <a:t>());</a:t>
            </a:r>
          </a:p>
          <a:p>
            <a:pPr>
              <a:spcBef>
                <a:spcPts val="100"/>
              </a:spcBef>
            </a:pP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.isChannelPressure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return</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"Channel pressure "</a:t>
            </a:r>
            <a:r>
              <a:rPr lang="en-GB" sz="1650" dirty="0">
                <a:solidFill>
                  <a:srgbClr val="000000"/>
                </a:solidFill>
                <a:latin typeface="Consolas" panose="020B0609020204030204" pitchFamily="49" charset="0"/>
              </a:rPr>
              <a:t>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juce</a:t>
            </a:r>
            <a:r>
              <a:rPr lang="en-GB" sz="1650" dirty="0">
                <a:solidFill>
                  <a:srgbClr val="000000"/>
                </a:solidFill>
                <a:latin typeface="Consolas" panose="020B0609020204030204" pitchFamily="49" charset="0"/>
              </a:rPr>
              <a:t>::</a:t>
            </a:r>
            <a:r>
              <a:rPr lang="en-GB" sz="1650" dirty="0">
                <a:solidFill>
                  <a:srgbClr val="2B91AF"/>
                </a:solidFill>
                <a:latin typeface="Consolas" panose="020B0609020204030204" pitchFamily="49" charset="0"/>
              </a:rPr>
              <a:t>String</a:t>
            </a:r>
            <a:r>
              <a:rPr lang="en-GB" sz="1650" dirty="0">
                <a:solidFill>
                  <a:srgbClr val="000000"/>
                </a:solidFill>
                <a:latin typeface="Consolas" panose="020B0609020204030204" pitchFamily="49" charset="0"/>
              </a:rPr>
              <a:t>(</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.getChannelPressureValue</a:t>
            </a:r>
            <a:r>
              <a:rPr lang="en-GB" sz="1650" dirty="0">
                <a:solidFill>
                  <a:srgbClr val="000000"/>
                </a:solidFill>
                <a:latin typeface="Consolas" panose="020B0609020204030204" pitchFamily="49" charset="0"/>
              </a:rPr>
              <a:t>());</a:t>
            </a:r>
          </a:p>
          <a:p>
            <a:pPr>
              <a:spcBef>
                <a:spcPts val="100"/>
              </a:spcBef>
            </a:pP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.isAllNotesOff</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return</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"All notes off"</a:t>
            </a:r>
            <a:r>
              <a:rPr lang="en-GB" sz="1650" dirty="0">
                <a:solidFill>
                  <a:srgbClr val="000000"/>
                </a:solidFill>
                <a:latin typeface="Consolas" panose="020B0609020204030204" pitchFamily="49" charset="0"/>
              </a:rPr>
              <a:t>;</a:t>
            </a:r>
          </a:p>
          <a:p>
            <a:pPr>
              <a:spcBef>
                <a:spcPts val="100"/>
              </a:spcBef>
            </a:pP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.isAllSoundOff</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return</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"All sound off"</a:t>
            </a:r>
            <a:r>
              <a:rPr lang="en-GB" sz="1650" dirty="0">
                <a:solidFill>
                  <a:srgbClr val="000000"/>
                </a:solidFill>
                <a:latin typeface="Consolas" panose="020B0609020204030204" pitchFamily="49" charset="0"/>
              </a:rPr>
              <a:t>;</a:t>
            </a:r>
          </a:p>
          <a:p>
            <a:pPr>
              <a:spcBef>
                <a:spcPts val="100"/>
              </a:spcBef>
            </a:pP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.isMetaEvent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return</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"Meta event"</a:t>
            </a:r>
            <a:r>
              <a:rPr lang="en-GB" sz="1650" dirty="0">
                <a:solidFill>
                  <a:srgbClr val="000000"/>
                </a:solidFill>
                <a:latin typeface="Consolas" panose="020B0609020204030204" pitchFamily="49" charset="0"/>
              </a:rPr>
              <a:t>;</a:t>
            </a:r>
          </a:p>
          <a:p>
            <a:pPr>
              <a:spcBef>
                <a:spcPts val="100"/>
              </a:spcBef>
            </a:pP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.isController</a:t>
            </a:r>
            <a:r>
              <a:rPr lang="en-GB" sz="1650" dirty="0">
                <a:solidFill>
                  <a:srgbClr val="000000"/>
                </a:solidFill>
                <a:latin typeface="Consolas" panose="020B0609020204030204" pitchFamily="49" charset="0"/>
              </a:rPr>
              <a:t>()) {</a:t>
            </a:r>
          </a:p>
          <a:p>
            <a:pPr>
              <a:spcBef>
                <a:spcPts val="100"/>
              </a:spcBef>
            </a:pP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juce</a:t>
            </a:r>
            <a:r>
              <a:rPr lang="en-GB" sz="1650" dirty="0">
                <a:solidFill>
                  <a:srgbClr val="000000"/>
                </a:solidFill>
                <a:latin typeface="Consolas" panose="020B0609020204030204" pitchFamily="49" charset="0"/>
              </a:rPr>
              <a:t>::</a:t>
            </a:r>
            <a:r>
              <a:rPr lang="en-GB" sz="1650" dirty="0">
                <a:solidFill>
                  <a:srgbClr val="2B91AF"/>
                </a:solidFill>
                <a:latin typeface="Consolas" panose="020B0609020204030204" pitchFamily="49" charset="0"/>
              </a:rPr>
              <a:t>String</a:t>
            </a:r>
            <a:r>
              <a:rPr lang="en-GB" sz="1650" dirty="0">
                <a:solidFill>
                  <a:srgbClr val="000000"/>
                </a:solidFill>
                <a:latin typeface="Consolas" panose="020B0609020204030204" pitchFamily="49" charset="0"/>
              </a:rPr>
              <a:t> name(</a:t>
            </a:r>
            <a:r>
              <a:rPr lang="en-GB" sz="1650" dirty="0" err="1">
                <a:solidFill>
                  <a:srgbClr val="000000"/>
                </a:solidFill>
                <a:latin typeface="Consolas" panose="020B0609020204030204" pitchFamily="49" charset="0"/>
              </a:rPr>
              <a:t>juce</a:t>
            </a:r>
            <a:r>
              <a:rPr lang="en-GB" sz="1650" dirty="0">
                <a:solidFill>
                  <a:srgbClr val="000000"/>
                </a:solidFill>
                <a:latin typeface="Consolas" panose="020B0609020204030204" pitchFamily="49" charset="0"/>
              </a:rPr>
              <a:t>::</a:t>
            </a:r>
            <a:r>
              <a:rPr lang="en-GB" sz="1650" dirty="0" err="1">
                <a:solidFill>
                  <a:srgbClr val="2B91AF"/>
                </a:solidFill>
                <a:latin typeface="Consolas" panose="020B0609020204030204" pitchFamily="49" charset="0"/>
              </a:rPr>
              <a:t>MidiMessage</a:t>
            </a:r>
            <a:r>
              <a:rPr lang="en-GB" sz="1650" dirty="0">
                <a:solidFill>
                  <a:srgbClr val="000000"/>
                </a:solidFill>
                <a:latin typeface="Consolas" panose="020B0609020204030204" pitchFamily="49" charset="0"/>
              </a:rPr>
              <a:t>::</a:t>
            </a:r>
            <a:r>
              <a:rPr lang="en-GB" sz="1650" dirty="0" err="1">
                <a:solidFill>
                  <a:srgbClr val="000000"/>
                </a:solidFill>
                <a:latin typeface="Consolas" panose="020B0609020204030204" pitchFamily="49" charset="0"/>
              </a:rPr>
              <a:t>getControllerName</a:t>
            </a:r>
            <a:r>
              <a:rPr lang="en-GB" sz="1650" dirty="0">
                <a:solidFill>
                  <a:srgbClr val="000000"/>
                </a:solidFill>
                <a:latin typeface="Consolas" panose="020B0609020204030204" pitchFamily="49" charset="0"/>
              </a:rPr>
              <a:t>(</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.getControllerNumber</a:t>
            </a:r>
            <a:r>
              <a:rPr lang="en-GB" sz="1650" dirty="0">
                <a:solidFill>
                  <a:srgbClr val="000000"/>
                </a:solidFill>
                <a:latin typeface="Consolas" panose="020B0609020204030204" pitchFamily="49" charset="0"/>
              </a:rPr>
              <a:t>()));</a:t>
            </a:r>
          </a:p>
          <a:p>
            <a:pPr>
              <a:spcBef>
                <a:spcPts val="100"/>
              </a:spcBef>
            </a:pP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name.isEmpty</a:t>
            </a:r>
            <a:r>
              <a:rPr lang="en-GB" sz="1650" dirty="0">
                <a:solidFill>
                  <a:srgbClr val="000000"/>
                </a:solidFill>
                <a:latin typeface="Consolas" panose="020B0609020204030204" pitchFamily="49" charset="0"/>
              </a:rPr>
              <a:t>()) name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juce</a:t>
            </a:r>
            <a:r>
              <a:rPr lang="en-GB" sz="1650" dirty="0">
                <a:solidFill>
                  <a:srgbClr val="000000"/>
                </a:solidFill>
                <a:latin typeface="Consolas" panose="020B0609020204030204" pitchFamily="49" charset="0"/>
              </a:rPr>
              <a:t>::</a:t>
            </a:r>
            <a:r>
              <a:rPr lang="en-GB" sz="1650" dirty="0">
                <a:solidFill>
                  <a:srgbClr val="2B91AF"/>
                </a:solidFill>
                <a:latin typeface="Consolas" panose="020B0609020204030204" pitchFamily="49" charset="0"/>
              </a:rPr>
              <a:t>String</a:t>
            </a:r>
            <a:r>
              <a:rPr lang="en-GB" sz="1650" dirty="0">
                <a:solidFill>
                  <a:srgbClr val="000000"/>
                </a:solidFill>
                <a:latin typeface="Consolas" panose="020B0609020204030204" pitchFamily="49" charset="0"/>
              </a:rPr>
              <a:t>(</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.getControllerNumber</a:t>
            </a:r>
            <a:r>
              <a:rPr lang="en-GB" sz="1650" dirty="0">
                <a:solidFill>
                  <a:srgbClr val="000000"/>
                </a:solidFill>
                <a:latin typeface="Consolas" panose="020B0609020204030204" pitchFamily="49" charset="0"/>
              </a:rPr>
              <a:t>())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a:t>
            </a:r>
            <a:r>
              <a:rPr lang="en-GB" sz="1650" dirty="0">
                <a:solidFill>
                  <a:srgbClr val="000000"/>
                </a:solidFill>
                <a:latin typeface="Consolas" panose="020B0609020204030204" pitchFamily="49" charset="0"/>
              </a:rPr>
              <a:t>;</a:t>
            </a:r>
          </a:p>
          <a:p>
            <a:pPr>
              <a:spcBef>
                <a:spcPts val="100"/>
              </a:spcBef>
            </a:pP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return</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"Controller "</a:t>
            </a:r>
            <a:r>
              <a:rPr lang="en-GB" sz="1650" dirty="0">
                <a:solidFill>
                  <a:srgbClr val="000000"/>
                </a:solidFill>
                <a:latin typeface="Consolas" panose="020B0609020204030204" pitchFamily="49" charset="0"/>
              </a:rPr>
              <a:t>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name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A31515"/>
                </a:solidFill>
                <a:latin typeface="Consolas" panose="020B0609020204030204" pitchFamily="49" charset="0"/>
              </a:rPr>
              <a:t>": "</a:t>
            </a:r>
            <a:r>
              <a:rPr lang="en-GB" sz="1650" dirty="0">
                <a:solidFill>
                  <a:srgbClr val="000000"/>
                </a:solidFill>
                <a:latin typeface="Consolas" panose="020B0609020204030204" pitchFamily="49" charset="0"/>
              </a:rPr>
              <a:t> </a:t>
            </a:r>
            <a:r>
              <a:rPr lang="en-GB" sz="1650" dirty="0">
                <a:solidFill>
                  <a:srgbClr val="0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juce</a:t>
            </a:r>
            <a:r>
              <a:rPr lang="en-GB" sz="1650" dirty="0">
                <a:solidFill>
                  <a:srgbClr val="000000"/>
                </a:solidFill>
                <a:latin typeface="Consolas" panose="020B0609020204030204" pitchFamily="49" charset="0"/>
              </a:rPr>
              <a:t>::</a:t>
            </a:r>
            <a:r>
              <a:rPr lang="en-GB" sz="1650" dirty="0">
                <a:solidFill>
                  <a:srgbClr val="2B91AF"/>
                </a:solidFill>
                <a:latin typeface="Consolas" panose="020B0609020204030204" pitchFamily="49" charset="0"/>
              </a:rPr>
              <a:t>String</a:t>
            </a:r>
            <a:r>
              <a:rPr lang="en-GB" sz="1650" dirty="0">
                <a:solidFill>
                  <a:srgbClr val="000000"/>
                </a:solidFill>
                <a:latin typeface="Consolas" panose="020B0609020204030204" pitchFamily="49" charset="0"/>
              </a:rPr>
              <a:t>(</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.getControllerValue</a:t>
            </a:r>
            <a:r>
              <a:rPr lang="en-GB" sz="1650" dirty="0">
                <a:solidFill>
                  <a:srgbClr val="000000"/>
                </a:solidFill>
                <a:latin typeface="Consolas" panose="020B0609020204030204" pitchFamily="49" charset="0"/>
              </a:rPr>
              <a:t>());</a:t>
            </a:r>
          </a:p>
          <a:p>
            <a:pPr>
              <a:spcBef>
                <a:spcPts val="100"/>
              </a:spcBef>
            </a:pPr>
            <a:r>
              <a:rPr lang="en-GB" sz="1650" dirty="0">
                <a:solidFill>
                  <a:srgbClr val="000000"/>
                </a:solidFill>
                <a:latin typeface="Consolas" panose="020B0609020204030204" pitchFamily="49" charset="0"/>
              </a:rPr>
              <a:t>}</a:t>
            </a:r>
          </a:p>
          <a:p>
            <a:pPr>
              <a:spcBef>
                <a:spcPts val="100"/>
              </a:spcBef>
            </a:pPr>
            <a:r>
              <a:rPr lang="en-GB" sz="1650" dirty="0">
                <a:solidFill>
                  <a:srgbClr val="0000FF"/>
                </a:solidFill>
                <a:latin typeface="Consolas" panose="020B0609020204030204" pitchFamily="49" charset="0"/>
              </a:rPr>
              <a:t>return</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juce</a:t>
            </a:r>
            <a:r>
              <a:rPr lang="en-GB" sz="1650" dirty="0">
                <a:solidFill>
                  <a:srgbClr val="000000"/>
                </a:solidFill>
                <a:latin typeface="Consolas" panose="020B0609020204030204" pitchFamily="49" charset="0"/>
              </a:rPr>
              <a:t>::</a:t>
            </a:r>
            <a:r>
              <a:rPr lang="en-GB" sz="1650" dirty="0">
                <a:solidFill>
                  <a:srgbClr val="2B91AF"/>
                </a:solidFill>
                <a:latin typeface="Consolas" panose="020B0609020204030204" pitchFamily="49" charset="0"/>
              </a:rPr>
              <a:t>String</a:t>
            </a:r>
            <a:r>
              <a:rPr lang="en-GB" sz="1650" dirty="0">
                <a:solidFill>
                  <a:srgbClr val="000000"/>
                </a:solidFill>
                <a:latin typeface="Consolas" panose="020B0609020204030204" pitchFamily="49" charset="0"/>
              </a:rPr>
              <a:t>::</a:t>
            </a:r>
            <a:r>
              <a:rPr lang="en-GB" sz="1650" dirty="0" err="1">
                <a:solidFill>
                  <a:srgbClr val="000000"/>
                </a:solidFill>
                <a:latin typeface="Consolas" panose="020B0609020204030204" pitchFamily="49" charset="0"/>
              </a:rPr>
              <a:t>toHexString</a:t>
            </a:r>
            <a:r>
              <a:rPr lang="en-GB" sz="1650" dirty="0">
                <a:solidFill>
                  <a:srgbClr val="000000"/>
                </a:solidFill>
                <a:latin typeface="Consolas" panose="020B0609020204030204" pitchFamily="49" charset="0"/>
              </a:rPr>
              <a:t>(</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.getRawData</a:t>
            </a:r>
            <a:r>
              <a:rPr lang="en-GB" sz="1650" dirty="0">
                <a:solidFill>
                  <a:srgbClr val="000000"/>
                </a:solidFill>
                <a:latin typeface="Consolas" panose="020B0609020204030204" pitchFamily="49" charset="0"/>
              </a:rPr>
              <a:t>(), </a:t>
            </a:r>
            <a:r>
              <a:rPr lang="en-GB" sz="1650" dirty="0" err="1">
                <a:solidFill>
                  <a:srgbClr val="808080"/>
                </a:solidFill>
                <a:latin typeface="Consolas" panose="020B0609020204030204" pitchFamily="49" charset="0"/>
              </a:rPr>
              <a:t>m</a:t>
            </a:r>
            <a:r>
              <a:rPr lang="en-GB" sz="1650" dirty="0" err="1">
                <a:solidFill>
                  <a:srgbClr val="000000"/>
                </a:solidFill>
                <a:latin typeface="Consolas" panose="020B0609020204030204" pitchFamily="49" charset="0"/>
              </a:rPr>
              <a:t>.getRawDataSize</a:t>
            </a:r>
            <a:r>
              <a:rPr lang="en-GB" sz="1650" dirty="0">
                <a:solidFill>
                  <a:srgbClr val="000000"/>
                </a:solidFill>
                <a:latin typeface="Consolas" panose="020B0609020204030204" pitchFamily="49" charset="0"/>
              </a:rPr>
              <a:t>());</a:t>
            </a:r>
          </a:p>
        </p:txBody>
      </p:sp>
      <p:sp>
        <p:nvSpPr>
          <p:cNvPr id="5" name="Content Placeholder 4">
            <a:extLst>
              <a:ext uri="{FF2B5EF4-FFF2-40B4-BE49-F238E27FC236}">
                <a16:creationId xmlns:a16="http://schemas.microsoft.com/office/drawing/2014/main" id="{2EFAC8C6-8450-71F7-3702-AFA3405B8BCC}"/>
              </a:ext>
            </a:extLst>
          </p:cNvPr>
          <p:cNvSpPr>
            <a:spLocks noGrp="1"/>
          </p:cNvSpPr>
          <p:nvPr>
            <p:ph idx="1"/>
          </p:nvPr>
        </p:nvSpPr>
        <p:spPr>
          <a:xfrm>
            <a:off x="675167" y="1060515"/>
            <a:ext cx="9760689" cy="751515"/>
          </a:xfrm>
        </p:spPr>
        <p:txBody>
          <a:bodyPr>
            <a:normAutofit fontScale="85000" lnSpcReduction="10000"/>
          </a:bodyPr>
          <a:lstStyle/>
          <a:p>
            <a:r>
              <a:rPr lang="en-GB" sz="2400" dirty="0" err="1"/>
              <a:t>getMidiMessageDescription</a:t>
            </a:r>
            <a:r>
              <a:rPr lang="en-GB" sz="2400" dirty="0"/>
              <a:t>() parses MIDI data </a:t>
            </a:r>
            <a:r>
              <a:rPr lang="en-GB" sz="2400" i="1" dirty="0"/>
              <a:t>m</a:t>
            </a:r>
            <a:r>
              <a:rPr lang="en-GB" sz="2400" dirty="0"/>
              <a:t> to get human-readable description</a:t>
            </a:r>
          </a:p>
          <a:p>
            <a:r>
              <a:rPr lang="en-GB" sz="2400" dirty="0"/>
              <a:t>Could have used </a:t>
            </a:r>
            <a:r>
              <a:rPr lang="en-GB" sz="2400" dirty="0" err="1"/>
              <a:t>MidiMessage</a:t>
            </a:r>
            <a:r>
              <a:rPr lang="en-GB" sz="2400" dirty="0"/>
              <a:t>::</a:t>
            </a:r>
            <a:r>
              <a:rPr lang="en-GB" sz="2400" dirty="0" err="1"/>
              <a:t>getDescription</a:t>
            </a:r>
            <a:r>
              <a:rPr lang="en-GB" sz="2400" dirty="0"/>
              <a:t>()</a:t>
            </a:r>
          </a:p>
        </p:txBody>
      </p:sp>
    </p:spTree>
    <p:extLst>
      <p:ext uri="{BB962C8B-B14F-4D97-AF65-F5344CB8AC3E}">
        <p14:creationId xmlns:p14="http://schemas.microsoft.com/office/powerpoint/2010/main" val="300714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9DA6-3652-9A75-B969-9E18DC37A81F}"/>
              </a:ext>
            </a:extLst>
          </p:cNvPr>
          <p:cNvSpPr>
            <a:spLocks noGrp="1"/>
          </p:cNvSpPr>
          <p:nvPr>
            <p:ph type="title"/>
          </p:nvPr>
        </p:nvSpPr>
        <p:spPr>
          <a:xfrm>
            <a:off x="527901" y="0"/>
            <a:ext cx="10736345" cy="898451"/>
          </a:xfrm>
        </p:spPr>
        <p:txBody>
          <a:bodyPr/>
          <a:lstStyle/>
          <a:p>
            <a:r>
              <a:rPr lang="en-GB" dirty="0"/>
              <a:t>Parsing </a:t>
            </a:r>
            <a:r>
              <a:rPr lang="en-GB" dirty="0" err="1"/>
              <a:t>MidiMessage</a:t>
            </a:r>
            <a:r>
              <a:rPr lang="en-GB" dirty="0"/>
              <a:t> objects</a:t>
            </a:r>
          </a:p>
        </p:txBody>
      </p:sp>
      <p:sp>
        <p:nvSpPr>
          <p:cNvPr id="3" name="TextBox 2">
            <a:extLst>
              <a:ext uri="{FF2B5EF4-FFF2-40B4-BE49-F238E27FC236}">
                <a16:creationId xmlns:a16="http://schemas.microsoft.com/office/drawing/2014/main" id="{8EE3F944-4D80-2308-32A3-AA3D3943EBEA}"/>
              </a:ext>
            </a:extLst>
          </p:cNvPr>
          <p:cNvSpPr txBox="1"/>
          <p:nvPr/>
        </p:nvSpPr>
        <p:spPr>
          <a:xfrm>
            <a:off x="777766" y="4739039"/>
            <a:ext cx="9833527" cy="1910779"/>
          </a:xfrm>
          <a:prstGeom prst="rect">
            <a:avLst/>
          </a:prstGeom>
          <a:noFill/>
          <a:ln w="19050">
            <a:solidFill>
              <a:srgbClr val="FF0000"/>
            </a:solidFill>
          </a:ln>
        </p:spPr>
        <p:txBody>
          <a:bodyPr wrap="square" rtlCol="0">
            <a:spAutoFit/>
          </a:bodyPr>
          <a:lstStyle/>
          <a:p>
            <a:pPr>
              <a:spcBef>
                <a:spcPts val="100"/>
              </a:spcBef>
            </a:pPr>
            <a:r>
              <a:rPr lang="en-GB" sz="1900" dirty="0">
                <a:solidFill>
                  <a:srgbClr val="0000FF"/>
                </a:solidFill>
                <a:latin typeface="Consolas" panose="020B0609020204030204" pitchFamily="49" charset="0"/>
              </a:rPr>
              <a:t>if</a:t>
            </a:r>
            <a:r>
              <a:rPr lang="en-GB" sz="1900" dirty="0">
                <a:solidFill>
                  <a:srgbClr val="000000"/>
                </a:solidFill>
                <a:latin typeface="Consolas" panose="020B0609020204030204" pitchFamily="49" charset="0"/>
              </a:rPr>
              <a:t> (</a:t>
            </a:r>
            <a:r>
              <a:rPr lang="en-GB" sz="1900" dirty="0" err="1">
                <a:solidFill>
                  <a:srgbClr val="808080"/>
                </a:solidFill>
                <a:latin typeface="Consolas" panose="020B0609020204030204" pitchFamily="49" charset="0"/>
              </a:rPr>
              <a:t>m</a:t>
            </a:r>
            <a:r>
              <a:rPr lang="en-GB" sz="1900" dirty="0" err="1">
                <a:solidFill>
                  <a:srgbClr val="000000"/>
                </a:solidFill>
                <a:latin typeface="Consolas" panose="020B0609020204030204" pitchFamily="49" charset="0"/>
              </a:rPr>
              <a:t>.isNoteOn</a:t>
            </a:r>
            <a:r>
              <a:rPr lang="en-GB" sz="1900" dirty="0">
                <a:solidFill>
                  <a:srgbClr val="000000"/>
                </a:solidFill>
                <a:latin typeface="Consolas" panose="020B0609020204030204" pitchFamily="49" charset="0"/>
              </a:rPr>
              <a:t>()) </a:t>
            </a:r>
            <a:r>
              <a:rPr lang="en-GB" sz="1900" dirty="0">
                <a:solidFill>
                  <a:srgbClr val="0000FF"/>
                </a:solidFill>
                <a:latin typeface="Consolas" panose="020B0609020204030204" pitchFamily="49" charset="0"/>
              </a:rPr>
              <a:t>return</a:t>
            </a:r>
            <a:r>
              <a:rPr lang="en-GB" sz="1900" dirty="0">
                <a:solidFill>
                  <a:srgbClr val="000000"/>
                </a:solidFill>
                <a:latin typeface="Consolas" panose="020B0609020204030204" pitchFamily="49" charset="0"/>
              </a:rPr>
              <a:t> </a:t>
            </a:r>
            <a:r>
              <a:rPr lang="en-GB" sz="1900" dirty="0">
                <a:solidFill>
                  <a:srgbClr val="A31515"/>
                </a:solidFill>
                <a:latin typeface="Consolas" panose="020B0609020204030204" pitchFamily="49" charset="0"/>
              </a:rPr>
              <a:t>…</a:t>
            </a:r>
            <a:endParaRPr lang="en-GB" sz="1900" dirty="0">
              <a:solidFill>
                <a:srgbClr val="000000"/>
              </a:solidFill>
              <a:latin typeface="Consolas" panose="020B0609020204030204" pitchFamily="49" charset="0"/>
            </a:endParaRPr>
          </a:p>
          <a:p>
            <a:pPr>
              <a:spcBef>
                <a:spcPts val="100"/>
              </a:spcBef>
            </a:pPr>
            <a:r>
              <a:rPr lang="en-GB" sz="1900" dirty="0">
                <a:solidFill>
                  <a:srgbClr val="0000FF"/>
                </a:solidFill>
                <a:latin typeface="Consolas" panose="020B0609020204030204" pitchFamily="49" charset="0"/>
              </a:rPr>
              <a:t>…</a:t>
            </a:r>
            <a:endParaRPr lang="en-GB" sz="1900" dirty="0">
              <a:solidFill>
                <a:srgbClr val="000000"/>
              </a:solidFill>
              <a:latin typeface="Consolas" panose="020B0609020204030204" pitchFamily="49" charset="0"/>
            </a:endParaRPr>
          </a:p>
          <a:p>
            <a:pPr>
              <a:spcBef>
                <a:spcPts val="100"/>
              </a:spcBef>
            </a:pPr>
            <a:r>
              <a:rPr lang="en-GB" sz="1900" dirty="0">
                <a:solidFill>
                  <a:srgbClr val="0000FF"/>
                </a:solidFill>
                <a:latin typeface="Consolas" panose="020B0609020204030204" pitchFamily="49" charset="0"/>
              </a:rPr>
              <a:t>if</a:t>
            </a:r>
            <a:r>
              <a:rPr lang="en-GB" sz="1900" dirty="0">
                <a:solidFill>
                  <a:srgbClr val="000000"/>
                </a:solidFill>
                <a:latin typeface="Consolas" panose="020B0609020204030204" pitchFamily="49" charset="0"/>
              </a:rPr>
              <a:t> (</a:t>
            </a:r>
            <a:r>
              <a:rPr lang="en-GB" sz="1900" dirty="0" err="1">
                <a:solidFill>
                  <a:srgbClr val="808080"/>
                </a:solidFill>
                <a:latin typeface="Consolas" panose="020B0609020204030204" pitchFamily="49" charset="0"/>
              </a:rPr>
              <a:t>m</a:t>
            </a:r>
            <a:r>
              <a:rPr lang="en-GB" sz="1900" dirty="0" err="1">
                <a:solidFill>
                  <a:srgbClr val="000000"/>
                </a:solidFill>
                <a:latin typeface="Consolas" panose="020B0609020204030204" pitchFamily="49" charset="0"/>
              </a:rPr>
              <a:t>.isController</a:t>
            </a:r>
            <a:r>
              <a:rPr lang="en-GB" sz="1900" dirty="0">
                <a:solidFill>
                  <a:srgbClr val="000000"/>
                </a:solidFill>
                <a:latin typeface="Consolas" panose="020B0609020204030204" pitchFamily="49" charset="0"/>
              </a:rPr>
              <a:t>()) {</a:t>
            </a:r>
          </a:p>
          <a:p>
            <a:pPr>
              <a:spcBef>
                <a:spcPts val="100"/>
              </a:spcBef>
            </a:pPr>
            <a:r>
              <a:rPr lang="en-GB" sz="1900" dirty="0">
                <a:solidFill>
                  <a:srgbClr val="000000"/>
                </a:solidFill>
                <a:latin typeface="Consolas" panose="020B0609020204030204" pitchFamily="49" charset="0"/>
              </a:rPr>
              <a:t> …</a:t>
            </a:r>
          </a:p>
          <a:p>
            <a:pPr>
              <a:spcBef>
                <a:spcPts val="100"/>
              </a:spcBef>
            </a:pPr>
            <a:r>
              <a:rPr lang="en-GB" sz="1900" dirty="0">
                <a:solidFill>
                  <a:srgbClr val="000000"/>
                </a:solidFill>
                <a:latin typeface="Consolas" panose="020B0609020204030204" pitchFamily="49" charset="0"/>
              </a:rPr>
              <a:t>}</a:t>
            </a:r>
          </a:p>
          <a:p>
            <a:pPr>
              <a:spcBef>
                <a:spcPts val="100"/>
              </a:spcBef>
            </a:pPr>
            <a:r>
              <a:rPr lang="en-GB" sz="1900" dirty="0">
                <a:solidFill>
                  <a:srgbClr val="0000FF"/>
                </a:solidFill>
                <a:latin typeface="Consolas" panose="020B0609020204030204" pitchFamily="49" charset="0"/>
              </a:rPr>
              <a:t>return</a:t>
            </a:r>
            <a:r>
              <a:rPr lang="en-GB" sz="1900" dirty="0">
                <a:solidFill>
                  <a:srgbClr val="000000"/>
                </a:solidFill>
                <a:latin typeface="Consolas" panose="020B0609020204030204" pitchFamily="49" charset="0"/>
              </a:rPr>
              <a:t> </a:t>
            </a:r>
            <a:r>
              <a:rPr lang="en-GB" sz="1900" dirty="0" err="1">
                <a:solidFill>
                  <a:srgbClr val="000000"/>
                </a:solidFill>
                <a:latin typeface="Consolas" panose="020B0609020204030204" pitchFamily="49" charset="0"/>
              </a:rPr>
              <a:t>juce</a:t>
            </a:r>
            <a:r>
              <a:rPr lang="en-GB" sz="1900" dirty="0">
                <a:solidFill>
                  <a:srgbClr val="000000"/>
                </a:solidFill>
                <a:latin typeface="Consolas" panose="020B0609020204030204" pitchFamily="49" charset="0"/>
              </a:rPr>
              <a:t>::</a:t>
            </a:r>
            <a:r>
              <a:rPr lang="en-GB" sz="1900" dirty="0">
                <a:solidFill>
                  <a:srgbClr val="2B91AF"/>
                </a:solidFill>
                <a:latin typeface="Consolas" panose="020B0609020204030204" pitchFamily="49" charset="0"/>
              </a:rPr>
              <a:t>String</a:t>
            </a:r>
            <a:r>
              <a:rPr lang="en-GB" sz="1900" dirty="0">
                <a:solidFill>
                  <a:srgbClr val="000000"/>
                </a:solidFill>
                <a:latin typeface="Consolas" panose="020B0609020204030204" pitchFamily="49" charset="0"/>
              </a:rPr>
              <a:t>::</a:t>
            </a:r>
            <a:r>
              <a:rPr lang="en-GB" sz="1900" dirty="0" err="1">
                <a:solidFill>
                  <a:srgbClr val="000000"/>
                </a:solidFill>
                <a:latin typeface="Consolas" panose="020B0609020204030204" pitchFamily="49" charset="0"/>
              </a:rPr>
              <a:t>toHexString</a:t>
            </a:r>
            <a:r>
              <a:rPr lang="en-GB" sz="1900" dirty="0">
                <a:solidFill>
                  <a:srgbClr val="000000"/>
                </a:solidFill>
                <a:latin typeface="Consolas" panose="020B0609020204030204" pitchFamily="49" charset="0"/>
              </a:rPr>
              <a:t>(</a:t>
            </a:r>
            <a:r>
              <a:rPr lang="en-GB" sz="1900" dirty="0" err="1">
                <a:solidFill>
                  <a:srgbClr val="808080"/>
                </a:solidFill>
                <a:latin typeface="Consolas" panose="020B0609020204030204" pitchFamily="49" charset="0"/>
              </a:rPr>
              <a:t>m</a:t>
            </a:r>
            <a:r>
              <a:rPr lang="en-GB" sz="1900" dirty="0" err="1">
                <a:solidFill>
                  <a:srgbClr val="000000"/>
                </a:solidFill>
                <a:latin typeface="Consolas" panose="020B0609020204030204" pitchFamily="49" charset="0"/>
              </a:rPr>
              <a:t>.getRawData</a:t>
            </a:r>
            <a:r>
              <a:rPr lang="en-GB" sz="1900" dirty="0">
                <a:solidFill>
                  <a:srgbClr val="000000"/>
                </a:solidFill>
                <a:latin typeface="Consolas" panose="020B0609020204030204" pitchFamily="49" charset="0"/>
              </a:rPr>
              <a:t>(), </a:t>
            </a:r>
            <a:r>
              <a:rPr lang="en-GB" sz="1900" dirty="0" err="1">
                <a:solidFill>
                  <a:srgbClr val="808080"/>
                </a:solidFill>
                <a:latin typeface="Consolas" panose="020B0609020204030204" pitchFamily="49" charset="0"/>
              </a:rPr>
              <a:t>m</a:t>
            </a:r>
            <a:r>
              <a:rPr lang="en-GB" sz="1900" dirty="0" err="1">
                <a:solidFill>
                  <a:srgbClr val="000000"/>
                </a:solidFill>
                <a:latin typeface="Consolas" panose="020B0609020204030204" pitchFamily="49" charset="0"/>
              </a:rPr>
              <a:t>.getRawDataSize</a:t>
            </a:r>
            <a:r>
              <a:rPr lang="en-GB" sz="1900" dirty="0">
                <a:solidFill>
                  <a:srgbClr val="000000"/>
                </a:solidFill>
                <a:latin typeface="Consolas" panose="020B0609020204030204" pitchFamily="49" charset="0"/>
              </a:rPr>
              <a:t>());</a:t>
            </a:r>
          </a:p>
        </p:txBody>
      </p:sp>
      <p:sp>
        <p:nvSpPr>
          <p:cNvPr id="5" name="Content Placeholder 4">
            <a:extLst>
              <a:ext uri="{FF2B5EF4-FFF2-40B4-BE49-F238E27FC236}">
                <a16:creationId xmlns:a16="http://schemas.microsoft.com/office/drawing/2014/main" id="{2EFAC8C6-8450-71F7-3702-AFA3405B8BCC}"/>
              </a:ext>
            </a:extLst>
          </p:cNvPr>
          <p:cNvSpPr>
            <a:spLocks noGrp="1"/>
          </p:cNvSpPr>
          <p:nvPr>
            <p:ph idx="1"/>
          </p:nvPr>
        </p:nvSpPr>
        <p:spPr>
          <a:xfrm>
            <a:off x="393406" y="898451"/>
            <a:ext cx="11754292" cy="3833037"/>
          </a:xfrm>
        </p:spPr>
        <p:txBody>
          <a:bodyPr>
            <a:normAutofit fontScale="92500" lnSpcReduction="10000"/>
          </a:bodyPr>
          <a:lstStyle/>
          <a:p>
            <a:pPr>
              <a:lnSpc>
                <a:spcPct val="120000"/>
              </a:lnSpc>
              <a:spcBef>
                <a:spcPts val="200"/>
              </a:spcBef>
            </a:pPr>
            <a:r>
              <a:rPr lang="en-GB" sz="2400" dirty="0"/>
              <a:t>attempts to parse all types of MIDI message</a:t>
            </a:r>
          </a:p>
          <a:p>
            <a:pPr lvl="1">
              <a:lnSpc>
                <a:spcPct val="120000"/>
              </a:lnSpc>
              <a:spcBef>
                <a:spcPts val="200"/>
              </a:spcBef>
            </a:pPr>
            <a:r>
              <a:rPr lang="en-GB" sz="2000" dirty="0"/>
              <a:t>only looked at  note-on and controller messages so far</a:t>
            </a:r>
          </a:p>
          <a:p>
            <a:pPr>
              <a:lnSpc>
                <a:spcPct val="120000"/>
              </a:lnSpc>
              <a:spcBef>
                <a:spcPts val="200"/>
              </a:spcBef>
            </a:pPr>
            <a:r>
              <a:rPr lang="en-GB" sz="2400" dirty="0"/>
              <a:t>recommended method of accessing the data in a </a:t>
            </a:r>
            <a:r>
              <a:rPr lang="en-GB" sz="2400" dirty="0" err="1"/>
              <a:t>MidiMessage</a:t>
            </a:r>
            <a:r>
              <a:rPr lang="en-GB" sz="2400" dirty="0"/>
              <a:t> object:</a:t>
            </a:r>
          </a:p>
          <a:p>
            <a:pPr lvl="1">
              <a:lnSpc>
                <a:spcPct val="120000"/>
              </a:lnSpc>
              <a:spcBef>
                <a:spcPts val="200"/>
              </a:spcBef>
            </a:pPr>
            <a:r>
              <a:rPr lang="en-GB" sz="2000" dirty="0"/>
              <a:t>determine MIDI message type using functions starting with </a:t>
            </a:r>
            <a:r>
              <a:rPr lang="en-GB" sz="2000" i="1" dirty="0"/>
              <a:t>is</a:t>
            </a:r>
            <a:endParaRPr lang="en-GB" sz="2000" dirty="0"/>
          </a:p>
          <a:p>
            <a:pPr lvl="1">
              <a:lnSpc>
                <a:spcPct val="120000"/>
              </a:lnSpc>
              <a:spcBef>
                <a:spcPts val="200"/>
              </a:spcBef>
            </a:pPr>
            <a:r>
              <a:rPr lang="en-GB" sz="2000" dirty="0"/>
              <a:t>use appropriate functions for accessing that type of MIDI message.</a:t>
            </a:r>
          </a:p>
          <a:p>
            <a:pPr>
              <a:lnSpc>
                <a:spcPct val="120000"/>
              </a:lnSpc>
              <a:spcBef>
                <a:spcPts val="200"/>
              </a:spcBef>
            </a:pPr>
            <a:r>
              <a:rPr lang="en-GB" sz="2400" dirty="0"/>
              <a:t>only reach final line if message was system message (system exclusive, for example)</a:t>
            </a:r>
          </a:p>
          <a:p>
            <a:pPr>
              <a:lnSpc>
                <a:spcPct val="120000"/>
              </a:lnSpc>
              <a:spcBef>
                <a:spcPts val="200"/>
              </a:spcBef>
            </a:pPr>
            <a:r>
              <a:rPr lang="en-GB" sz="2400" dirty="0"/>
              <a:t>can access raw data of any message using </a:t>
            </a:r>
            <a:r>
              <a:rPr lang="en-GB" sz="2400" dirty="0" err="1"/>
              <a:t>getRawData</a:t>
            </a:r>
            <a:r>
              <a:rPr lang="en-GB" sz="2400" dirty="0"/>
              <a:t>()</a:t>
            </a:r>
          </a:p>
          <a:p>
            <a:pPr>
              <a:lnSpc>
                <a:spcPct val="120000"/>
              </a:lnSpc>
              <a:spcBef>
                <a:spcPts val="200"/>
              </a:spcBef>
            </a:pPr>
            <a:r>
              <a:rPr lang="en-GB" sz="2400" dirty="0"/>
              <a:t>Using functions to access </a:t>
            </a:r>
            <a:r>
              <a:rPr lang="en-GB" sz="2400" dirty="0" err="1"/>
              <a:t>MidiMessage</a:t>
            </a:r>
            <a:r>
              <a:rPr lang="en-GB" sz="2400" dirty="0"/>
              <a:t> data for messages of wrong type leads to errors</a:t>
            </a:r>
          </a:p>
          <a:p>
            <a:pPr lvl="1">
              <a:lnSpc>
                <a:spcPct val="120000"/>
              </a:lnSpc>
              <a:spcBef>
                <a:spcPts val="200"/>
              </a:spcBef>
            </a:pPr>
            <a:r>
              <a:rPr lang="en-GB" sz="2000" dirty="0"/>
              <a:t>For example, </a:t>
            </a:r>
            <a:r>
              <a:rPr lang="en-GB" sz="2000" dirty="0" err="1"/>
              <a:t>getNoteNumber</a:t>
            </a:r>
            <a:r>
              <a:rPr lang="en-GB" sz="2000" dirty="0"/>
              <a:t>() returns value from any message but doesn’t check it is note-on or off</a:t>
            </a:r>
          </a:p>
          <a:p>
            <a:pPr lvl="1">
              <a:lnSpc>
                <a:spcPct val="120000"/>
              </a:lnSpc>
              <a:spcBef>
                <a:spcPts val="200"/>
              </a:spcBef>
            </a:pPr>
            <a:r>
              <a:rPr lang="en-GB" sz="2000" dirty="0"/>
              <a:t>Check first with one of </a:t>
            </a:r>
            <a:r>
              <a:rPr lang="en-GB" sz="2000" dirty="0" err="1"/>
              <a:t>isNoteOn</a:t>
            </a:r>
            <a:r>
              <a:rPr lang="en-GB" sz="2000" dirty="0"/>
              <a:t>(), </a:t>
            </a:r>
            <a:r>
              <a:rPr lang="en-GB" sz="2000" dirty="0" err="1"/>
              <a:t>isNoteOff</a:t>
            </a:r>
            <a:r>
              <a:rPr lang="en-GB" sz="2000" dirty="0"/>
              <a:t>(), or </a:t>
            </a:r>
            <a:r>
              <a:rPr lang="en-GB" sz="2000" dirty="0" err="1"/>
              <a:t>isNoteOnOrOff</a:t>
            </a:r>
            <a:r>
              <a:rPr lang="en-GB" sz="2000" dirty="0"/>
              <a:t>()</a:t>
            </a:r>
          </a:p>
        </p:txBody>
      </p:sp>
    </p:spTree>
    <p:extLst>
      <p:ext uri="{BB962C8B-B14F-4D97-AF65-F5344CB8AC3E}">
        <p14:creationId xmlns:p14="http://schemas.microsoft.com/office/powerpoint/2010/main" val="140249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9DA6-3652-9A75-B969-9E18DC37A81F}"/>
              </a:ext>
            </a:extLst>
          </p:cNvPr>
          <p:cNvSpPr>
            <a:spLocks noGrp="1"/>
          </p:cNvSpPr>
          <p:nvPr>
            <p:ph type="title"/>
          </p:nvPr>
        </p:nvSpPr>
        <p:spPr>
          <a:xfrm>
            <a:off x="527901" y="0"/>
            <a:ext cx="10736345" cy="898451"/>
          </a:xfrm>
        </p:spPr>
        <p:txBody>
          <a:bodyPr/>
          <a:lstStyle/>
          <a:p>
            <a:r>
              <a:rPr lang="en-GB" dirty="0" err="1"/>
              <a:t>MidiBuffer</a:t>
            </a:r>
            <a:r>
              <a:rPr lang="en-GB" dirty="0"/>
              <a:t> Class</a:t>
            </a:r>
          </a:p>
        </p:txBody>
      </p:sp>
      <p:sp>
        <p:nvSpPr>
          <p:cNvPr id="3" name="TextBox 2">
            <a:extLst>
              <a:ext uri="{FF2B5EF4-FFF2-40B4-BE49-F238E27FC236}">
                <a16:creationId xmlns:a16="http://schemas.microsoft.com/office/drawing/2014/main" id="{8EE3F944-4D80-2308-32A3-AA3D3943EBEA}"/>
              </a:ext>
            </a:extLst>
          </p:cNvPr>
          <p:cNvSpPr txBox="1"/>
          <p:nvPr/>
        </p:nvSpPr>
        <p:spPr>
          <a:xfrm>
            <a:off x="134023" y="2262539"/>
            <a:ext cx="11902033" cy="1400383"/>
          </a:xfrm>
          <a:prstGeom prst="rect">
            <a:avLst/>
          </a:prstGeom>
          <a:noFill/>
          <a:ln w="19050">
            <a:solidFill>
              <a:srgbClr val="FF0000"/>
            </a:solidFill>
          </a:ln>
        </p:spPr>
        <p:txBody>
          <a:bodyPr wrap="square" rtlCol="0">
            <a:spAutoFit/>
          </a:bodyPr>
          <a:lstStyle/>
          <a:p>
            <a:r>
              <a:rPr lang="en-GB" sz="1700" dirty="0">
                <a:solidFill>
                  <a:srgbClr val="0000FF"/>
                </a:solidFill>
                <a:latin typeface="Cascadia Mono" panose="020B0609020000020004" pitchFamily="49" charset="0"/>
              </a:rPr>
              <a:t>…</a:t>
            </a:r>
            <a:endParaRPr lang="en-GB" sz="1700" dirty="0">
              <a:solidFill>
                <a:srgbClr val="000000"/>
              </a:solidFill>
              <a:latin typeface="Cascadia Mono" panose="020B0609020000020004" pitchFamily="49" charset="0"/>
            </a:endParaRPr>
          </a:p>
          <a:p>
            <a:r>
              <a:rPr lang="en-GB" sz="1700" dirty="0" err="1">
                <a:solidFill>
                  <a:srgbClr val="000000"/>
                </a:solidFill>
                <a:latin typeface="Cascadia Mono" panose="020B0609020000020004" pitchFamily="49" charset="0"/>
              </a:rPr>
              <a:t>addMessageToList</a:t>
            </a:r>
            <a:r>
              <a:rPr lang="en-GB" sz="1700" dirty="0">
                <a:solidFill>
                  <a:srgbClr val="000000"/>
                </a:solidFill>
                <a:latin typeface="Cascadia Mono" panose="020B0609020000020004" pitchFamily="49" charset="0"/>
              </a:rPr>
              <a:t>(message);</a:t>
            </a:r>
          </a:p>
          <a:p>
            <a:r>
              <a:rPr lang="en-GB" sz="1700" dirty="0">
                <a:solidFill>
                  <a:srgbClr val="0000FF"/>
                </a:solidFill>
                <a:latin typeface="Cascadia Mono" panose="020B0609020000020004" pitchFamily="49" charset="0"/>
              </a:rPr>
              <a:t>auto</a:t>
            </a:r>
            <a:r>
              <a:rPr lang="en-GB" sz="1700" dirty="0">
                <a:solidFill>
                  <a:srgbClr val="000000"/>
                </a:solidFill>
                <a:latin typeface="Cascadia Mono" panose="020B0609020000020004" pitchFamily="49" charset="0"/>
              </a:rPr>
              <a:t> </a:t>
            </a:r>
            <a:r>
              <a:rPr lang="en-GB" sz="1700" dirty="0" err="1">
                <a:solidFill>
                  <a:srgbClr val="000000"/>
                </a:solidFill>
                <a:latin typeface="Cascadia Mono" panose="020B0609020000020004" pitchFamily="49" charset="0"/>
              </a:rPr>
              <a:t>messageOff</a:t>
            </a:r>
            <a:r>
              <a:rPr lang="en-GB" sz="1700" dirty="0">
                <a:solidFill>
                  <a:srgbClr val="000000"/>
                </a:solidFill>
                <a:latin typeface="Cascadia Mono" panose="020B0609020000020004" pitchFamily="49" charset="0"/>
              </a:rPr>
              <a:t> = </a:t>
            </a:r>
            <a:r>
              <a:rPr lang="en-GB" sz="1700" dirty="0" err="1">
                <a:solidFill>
                  <a:srgbClr val="000000"/>
                </a:solidFill>
                <a:latin typeface="Cascadia Mono" panose="020B0609020000020004" pitchFamily="49" charset="0"/>
              </a:rPr>
              <a:t>juce</a:t>
            </a:r>
            <a:r>
              <a:rPr lang="en-GB" sz="1700" dirty="0">
                <a:solidFill>
                  <a:srgbClr val="000000"/>
                </a:solidFill>
                <a:latin typeface="Cascadia Mono" panose="020B0609020000020004" pitchFamily="49" charset="0"/>
              </a:rPr>
              <a:t>::</a:t>
            </a:r>
            <a:r>
              <a:rPr lang="en-GB" sz="1700" dirty="0" err="1">
                <a:solidFill>
                  <a:srgbClr val="2B91AF"/>
                </a:solidFill>
                <a:latin typeface="Cascadia Mono" panose="020B0609020000020004" pitchFamily="49" charset="0"/>
              </a:rPr>
              <a:t>MidiMessage</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noteOff</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message.getChannel</a:t>
            </a:r>
            <a:r>
              <a:rPr lang="en-GB" sz="1700" dirty="0">
                <a:solidFill>
                  <a:srgbClr val="000000"/>
                </a:solidFill>
                <a:latin typeface="Cascadia Mono" panose="020B0609020000020004" pitchFamily="49" charset="0"/>
              </a:rPr>
              <a:t>(), </a:t>
            </a:r>
            <a:r>
              <a:rPr lang="en-GB" sz="1700" dirty="0" err="1">
                <a:solidFill>
                  <a:srgbClr val="000000"/>
                </a:solidFill>
                <a:latin typeface="Cascadia Mono" panose="020B0609020000020004" pitchFamily="49" charset="0"/>
              </a:rPr>
              <a:t>message.getNoteNumber</a:t>
            </a:r>
            <a:r>
              <a:rPr lang="en-GB" sz="1700" dirty="0">
                <a:solidFill>
                  <a:srgbClr val="000000"/>
                </a:solidFill>
                <a:latin typeface="Cascadia Mono" panose="020B0609020000020004" pitchFamily="49" charset="0"/>
              </a:rPr>
              <a:t>());</a:t>
            </a:r>
          </a:p>
          <a:p>
            <a:r>
              <a:rPr lang="en-GB" sz="1700" dirty="0" err="1">
                <a:solidFill>
                  <a:srgbClr val="000000"/>
                </a:solidFill>
                <a:latin typeface="Cascadia Mono" panose="020B0609020000020004" pitchFamily="49" charset="0"/>
              </a:rPr>
              <a:t>messageOff.setTimeStamp</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juce</a:t>
            </a:r>
            <a:r>
              <a:rPr lang="en-GB" sz="1700" dirty="0">
                <a:solidFill>
                  <a:srgbClr val="000000"/>
                </a:solidFill>
                <a:latin typeface="Cascadia Mono" panose="020B0609020000020004" pitchFamily="49" charset="0"/>
              </a:rPr>
              <a:t>::</a:t>
            </a:r>
            <a:r>
              <a:rPr lang="en-GB" sz="1700" dirty="0">
                <a:solidFill>
                  <a:srgbClr val="2B91AF"/>
                </a:solidFill>
                <a:latin typeface="Cascadia Mono" panose="020B0609020000020004" pitchFamily="49" charset="0"/>
              </a:rPr>
              <a:t>Time</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getMillisecondCounterHiRes</a:t>
            </a:r>
            <a:r>
              <a:rPr lang="en-GB" sz="1700" dirty="0">
                <a:solidFill>
                  <a:srgbClr val="000000"/>
                </a:solidFill>
                <a:latin typeface="Cascadia Mono" panose="020B0609020000020004" pitchFamily="49" charset="0"/>
              </a:rPr>
              <a:t>() * 0.001 - </a:t>
            </a:r>
            <a:r>
              <a:rPr lang="en-GB" sz="1700" dirty="0" err="1">
                <a:solidFill>
                  <a:srgbClr val="000000"/>
                </a:solidFill>
                <a:latin typeface="Cascadia Mono" panose="020B0609020000020004" pitchFamily="49" charset="0"/>
              </a:rPr>
              <a:t>startTime</a:t>
            </a:r>
            <a:r>
              <a:rPr lang="en-GB" sz="1700" dirty="0">
                <a:solidFill>
                  <a:srgbClr val="000000"/>
                </a:solidFill>
                <a:latin typeface="Cascadia Mono" panose="020B0609020000020004" pitchFamily="49" charset="0"/>
              </a:rPr>
              <a:t>);</a:t>
            </a:r>
          </a:p>
          <a:p>
            <a:r>
              <a:rPr lang="en-GB" sz="1700" dirty="0" err="1">
                <a:solidFill>
                  <a:srgbClr val="000000"/>
                </a:solidFill>
                <a:latin typeface="Cascadia Mono" panose="020B0609020000020004" pitchFamily="49" charset="0"/>
              </a:rPr>
              <a:t>addMessageToList</a:t>
            </a:r>
            <a:r>
              <a:rPr lang="en-GB" sz="1700" dirty="0">
                <a:solidFill>
                  <a:srgbClr val="000000"/>
                </a:solidFill>
                <a:latin typeface="Cascadia Mono" panose="020B0609020000020004" pitchFamily="49" charset="0"/>
              </a:rPr>
              <a:t>(</a:t>
            </a:r>
            <a:r>
              <a:rPr lang="en-GB" sz="1700" dirty="0" err="1">
                <a:solidFill>
                  <a:srgbClr val="000000"/>
                </a:solidFill>
                <a:latin typeface="Cascadia Mono" panose="020B0609020000020004" pitchFamily="49" charset="0"/>
              </a:rPr>
              <a:t>messageOff</a:t>
            </a:r>
            <a:r>
              <a:rPr lang="en-GB" sz="1700" dirty="0">
                <a:solidFill>
                  <a:srgbClr val="000000"/>
                </a:solidFill>
                <a:latin typeface="Cascadia Mono" panose="020B0609020000020004" pitchFamily="49" charset="0"/>
              </a:rPr>
              <a:t>);</a:t>
            </a:r>
            <a:endParaRPr lang="en-GB" sz="1700" dirty="0">
              <a:solidFill>
                <a:srgbClr val="000000"/>
              </a:solidFill>
              <a:latin typeface="Consolas" panose="020B0609020204030204" pitchFamily="49" charset="0"/>
            </a:endParaRPr>
          </a:p>
        </p:txBody>
      </p:sp>
      <p:sp>
        <p:nvSpPr>
          <p:cNvPr id="5" name="Content Placeholder 4">
            <a:extLst>
              <a:ext uri="{FF2B5EF4-FFF2-40B4-BE49-F238E27FC236}">
                <a16:creationId xmlns:a16="http://schemas.microsoft.com/office/drawing/2014/main" id="{2EFAC8C6-8450-71F7-3702-AFA3405B8BCC}"/>
              </a:ext>
            </a:extLst>
          </p:cNvPr>
          <p:cNvSpPr>
            <a:spLocks noGrp="1"/>
          </p:cNvSpPr>
          <p:nvPr>
            <p:ph idx="1"/>
          </p:nvPr>
        </p:nvSpPr>
        <p:spPr>
          <a:xfrm>
            <a:off x="455784" y="898451"/>
            <a:ext cx="9863114" cy="4051005"/>
          </a:xfrm>
        </p:spPr>
        <p:txBody>
          <a:bodyPr>
            <a:normAutofit/>
          </a:bodyPr>
          <a:lstStyle/>
          <a:p>
            <a:pPr>
              <a:lnSpc>
                <a:spcPct val="120000"/>
              </a:lnSpc>
              <a:spcBef>
                <a:spcPts val="200"/>
              </a:spcBef>
            </a:pPr>
            <a:r>
              <a:rPr lang="en-GB" sz="1800" dirty="0">
                <a:solidFill>
                  <a:srgbClr val="180C28"/>
                </a:solidFill>
                <a:effectLst/>
                <a:latin typeface="Open Sans" panose="020B0606030504020204" pitchFamily="34" charset="0"/>
                <a:ea typeface="Times New Roman" panose="02020603050405020304" pitchFamily="18" charset="0"/>
              </a:rPr>
              <a:t>demo application does not create note-off messages</a:t>
            </a:r>
          </a:p>
          <a:p>
            <a:pPr lvl="1">
              <a:lnSpc>
                <a:spcPct val="120000"/>
              </a:lnSpc>
              <a:spcBef>
                <a:spcPts val="200"/>
              </a:spcBef>
            </a:pPr>
            <a:r>
              <a:rPr lang="en-GB" sz="1500" dirty="0">
                <a:solidFill>
                  <a:srgbClr val="180C28"/>
                </a:solidFill>
                <a:effectLst/>
                <a:latin typeface="Open Sans" panose="020B0606030504020204" pitchFamily="34" charset="0"/>
                <a:ea typeface="Times New Roman" panose="02020603050405020304" pitchFamily="18" charset="0"/>
              </a:rPr>
              <a:t>bad practice not to create note-off messages for corresponding note-on messages</a:t>
            </a:r>
          </a:p>
          <a:p>
            <a:pPr lvl="1">
              <a:lnSpc>
                <a:spcPct val="120000"/>
              </a:lnSpc>
              <a:spcBef>
                <a:spcPts val="200"/>
              </a:spcBef>
            </a:pPr>
            <a:r>
              <a:rPr lang="en-GB" sz="1500" dirty="0">
                <a:solidFill>
                  <a:srgbClr val="180C28"/>
                </a:solidFill>
                <a:effectLst/>
                <a:latin typeface="Open Sans" panose="020B0606030504020204" pitchFamily="34" charset="0"/>
                <a:ea typeface="Times New Roman" panose="02020603050405020304" pitchFamily="18" charset="0"/>
              </a:rPr>
              <a:t>with sustaining sounds it will lead to </a:t>
            </a:r>
            <a:r>
              <a:rPr lang="en-GB" sz="1500" i="1" dirty="0">
                <a:solidFill>
                  <a:srgbClr val="180C28"/>
                </a:solidFill>
                <a:effectLst/>
                <a:latin typeface="Open Sans" panose="020B0606030504020204" pitchFamily="34" charset="0"/>
                <a:ea typeface="Times New Roman" panose="02020603050405020304" pitchFamily="18" charset="0"/>
              </a:rPr>
              <a:t>stuck</a:t>
            </a:r>
            <a:r>
              <a:rPr lang="en-GB" sz="1500" dirty="0">
                <a:solidFill>
                  <a:srgbClr val="180C28"/>
                </a:solidFill>
                <a:effectLst/>
                <a:latin typeface="Open Sans" panose="020B0606030504020204" pitchFamily="34" charset="0"/>
                <a:ea typeface="Times New Roman" panose="02020603050405020304" pitchFamily="18" charset="0"/>
              </a:rPr>
              <a:t> notes</a:t>
            </a:r>
          </a:p>
          <a:p>
            <a:pPr>
              <a:lnSpc>
                <a:spcPct val="120000"/>
              </a:lnSpc>
              <a:spcBef>
                <a:spcPts val="200"/>
              </a:spcBef>
            </a:pPr>
            <a:r>
              <a:rPr lang="en-GB" sz="1800" dirty="0">
                <a:effectLst/>
                <a:latin typeface="Times New Roman" panose="02020603050405020304" pitchFamily="18" charset="0"/>
                <a:ea typeface="Times New Roman" panose="02020603050405020304" pitchFamily="18" charset="0"/>
              </a:rPr>
              <a:t>could add note-off immediately following note-on in </a:t>
            </a:r>
            <a:r>
              <a:rPr lang="en-GB" sz="1800" dirty="0" err="1">
                <a:effectLst/>
                <a:latin typeface="Times New Roman" panose="02020603050405020304" pitchFamily="18" charset="0"/>
                <a:ea typeface="Times New Roman" panose="02020603050405020304" pitchFamily="18" charset="0"/>
              </a:rPr>
              <a:t>setNoteNumber</a:t>
            </a:r>
            <a:r>
              <a:rPr lang="en-GB" sz="1800" dirty="0">
                <a:effectLst/>
                <a:latin typeface="Times New Roman" panose="02020603050405020304" pitchFamily="18" charset="0"/>
                <a:ea typeface="Times New Roman" panose="02020603050405020304" pitchFamily="18" charset="0"/>
              </a:rPr>
              <a:t>()</a:t>
            </a:r>
          </a:p>
          <a:p>
            <a:pPr>
              <a:lnSpc>
                <a:spcPct val="120000"/>
              </a:lnSpc>
              <a:spcBef>
                <a:spcPts val="200"/>
              </a:spcBef>
            </a:pPr>
            <a:endParaRPr lang="en-GB" sz="1800" dirty="0">
              <a:latin typeface="Times New Roman" panose="02020603050405020304" pitchFamily="18" charset="0"/>
              <a:ea typeface="Times New Roman" panose="02020603050405020304" pitchFamily="18" charset="0"/>
            </a:endParaRPr>
          </a:p>
          <a:p>
            <a:pPr>
              <a:lnSpc>
                <a:spcPct val="120000"/>
              </a:lnSpc>
              <a:spcBef>
                <a:spcPts val="200"/>
              </a:spcBef>
            </a:pPr>
            <a:endParaRPr lang="en-GB" sz="1800" dirty="0">
              <a:effectLst/>
              <a:latin typeface="Times New Roman" panose="02020603050405020304" pitchFamily="18" charset="0"/>
              <a:ea typeface="Times New Roman" panose="02020603050405020304" pitchFamily="18" charset="0"/>
            </a:endParaRPr>
          </a:p>
          <a:p>
            <a:pPr>
              <a:lnSpc>
                <a:spcPct val="120000"/>
              </a:lnSpc>
              <a:spcBef>
                <a:spcPts val="200"/>
              </a:spcBef>
            </a:pPr>
            <a:endParaRPr lang="en-GB" sz="1800" dirty="0">
              <a:latin typeface="Times New Roman" panose="02020603050405020304" pitchFamily="18" charset="0"/>
              <a:ea typeface="Times New Roman" panose="02020603050405020304" pitchFamily="18" charset="0"/>
            </a:endParaRPr>
          </a:p>
          <a:p>
            <a:pPr>
              <a:lnSpc>
                <a:spcPct val="120000"/>
              </a:lnSpc>
              <a:spcBef>
                <a:spcPts val="200"/>
              </a:spcBef>
            </a:pPr>
            <a:endParaRPr lang="en-GB" sz="1800" dirty="0">
              <a:effectLst/>
              <a:latin typeface="Times New Roman" panose="02020603050405020304" pitchFamily="18" charset="0"/>
              <a:ea typeface="Times New Roman" panose="02020603050405020304" pitchFamily="18" charset="0"/>
            </a:endParaRPr>
          </a:p>
          <a:p>
            <a:pPr>
              <a:lnSpc>
                <a:spcPct val="120000"/>
              </a:lnSpc>
              <a:spcBef>
                <a:spcPts val="200"/>
              </a:spcBef>
            </a:pPr>
            <a:endParaRPr lang="en-GB" sz="1800" dirty="0">
              <a:latin typeface="Times New Roman" panose="02020603050405020304" pitchFamily="18" charset="0"/>
              <a:ea typeface="Times New Roman" panose="02020603050405020304" pitchFamily="18" charset="0"/>
            </a:endParaRPr>
          </a:p>
          <a:p>
            <a:pPr>
              <a:lnSpc>
                <a:spcPct val="120000"/>
              </a:lnSpc>
              <a:spcBef>
                <a:spcPts val="200"/>
              </a:spcBef>
            </a:pPr>
            <a:r>
              <a:rPr lang="en-US" sz="1800" dirty="0">
                <a:solidFill>
                  <a:srgbClr val="180C28"/>
                </a:solidFill>
                <a:effectLst/>
                <a:latin typeface="Open Sans" panose="020B0606030504020204" pitchFamily="34" charset="0"/>
                <a:ea typeface="Times New Roman" panose="02020603050405020304" pitchFamily="18" charset="0"/>
              </a:rPr>
              <a:t>Or change timestamp of note-off message (for example 0.1s after note-on)</a:t>
            </a:r>
          </a:p>
          <a:p>
            <a:pPr lvl="1">
              <a:lnSpc>
                <a:spcPct val="120000"/>
              </a:lnSpc>
              <a:spcBef>
                <a:spcPts val="200"/>
              </a:spcBef>
            </a:pPr>
            <a:r>
              <a:rPr lang="en-US" sz="1500" dirty="0">
                <a:solidFill>
                  <a:srgbClr val="180C28"/>
                </a:solidFill>
                <a:latin typeface="Open Sans" panose="020B0606030504020204" pitchFamily="34" charset="0"/>
                <a:ea typeface="Times New Roman" panose="02020603050405020304" pitchFamily="18" charset="0"/>
              </a:rPr>
              <a:t>W</a:t>
            </a:r>
            <a:r>
              <a:rPr lang="en-US" sz="1500" dirty="0">
                <a:solidFill>
                  <a:srgbClr val="180C28"/>
                </a:solidFill>
                <a:effectLst/>
                <a:latin typeface="Open Sans" panose="020B0606030504020204" pitchFamily="34" charset="0"/>
                <a:ea typeface="Times New Roman" panose="02020603050405020304" pitchFamily="18" charset="0"/>
              </a:rPr>
              <a:t>on't change when the messages are posted to the list</a:t>
            </a:r>
            <a:endParaRPr lang="en-GB" sz="1500" dirty="0">
              <a:effectLst/>
              <a:latin typeface="Times New Roman" panose="02020603050405020304" pitchFamily="18" charset="0"/>
              <a:ea typeface="Times New Roman" panose="02020603050405020304" pitchFamily="18" charset="0"/>
            </a:endParaRPr>
          </a:p>
          <a:p>
            <a:pPr>
              <a:lnSpc>
                <a:spcPct val="120000"/>
              </a:lnSpc>
              <a:spcBef>
                <a:spcPts val="200"/>
              </a:spcBef>
            </a:pPr>
            <a:endParaRPr lang="en-GB" sz="2000" dirty="0"/>
          </a:p>
        </p:txBody>
      </p:sp>
      <p:sp>
        <p:nvSpPr>
          <p:cNvPr id="7" name="TextBox 6">
            <a:extLst>
              <a:ext uri="{FF2B5EF4-FFF2-40B4-BE49-F238E27FC236}">
                <a16:creationId xmlns:a16="http://schemas.microsoft.com/office/drawing/2014/main" id="{F1941E52-1DCB-F328-E856-5A469C100151}"/>
              </a:ext>
            </a:extLst>
          </p:cNvPr>
          <p:cNvSpPr txBox="1"/>
          <p:nvPr/>
        </p:nvSpPr>
        <p:spPr>
          <a:xfrm>
            <a:off x="594007" y="4790014"/>
            <a:ext cx="7534583" cy="923330"/>
          </a:xfrm>
          <a:prstGeom prst="rect">
            <a:avLst/>
          </a:prstGeom>
          <a:noFill/>
          <a:ln w="19050">
            <a:solidFill>
              <a:srgbClr val="FF0000"/>
            </a:solidFill>
          </a:ln>
        </p:spPr>
        <p:txBody>
          <a:bodyPr wrap="square" rtlCol="0">
            <a:spAutoFit/>
          </a:bodyPr>
          <a:lstStyle/>
          <a:p>
            <a:r>
              <a:rPr lang="en-GB" sz="1800" dirty="0">
                <a:solidFill>
                  <a:srgbClr val="0000FF"/>
                </a:solidFill>
                <a:latin typeface="Cascadia Mono" panose="020B0609020000020004" pitchFamily="49" charset="0"/>
              </a:rPr>
              <a:t>…</a:t>
            </a:r>
          </a:p>
          <a:p>
            <a:r>
              <a:rPr lang="it-IT" sz="1800" dirty="0" err="1">
                <a:solidFill>
                  <a:srgbClr val="000000"/>
                </a:solidFill>
                <a:latin typeface="Cascadia Mono" panose="020B0609020000020004" pitchFamily="49" charset="0"/>
              </a:rPr>
              <a:t>messageOff.setTimeStamp</a:t>
            </a:r>
            <a:r>
              <a:rPr lang="it-IT" sz="1800" dirty="0">
                <a:solidFill>
                  <a:srgbClr val="000000"/>
                </a:solidFill>
                <a:latin typeface="Cascadia Mono" panose="020B0609020000020004" pitchFamily="49" charset="0"/>
              </a:rPr>
              <a:t>(</a:t>
            </a:r>
            <a:r>
              <a:rPr lang="it-IT" sz="1800" dirty="0" err="1">
                <a:solidFill>
                  <a:srgbClr val="000000"/>
                </a:solidFill>
                <a:latin typeface="Cascadia Mono" panose="020B0609020000020004" pitchFamily="49" charset="0"/>
              </a:rPr>
              <a:t>message.getTimeStamp</a:t>
            </a:r>
            <a:r>
              <a:rPr lang="it-IT" sz="1800" dirty="0">
                <a:solidFill>
                  <a:srgbClr val="000000"/>
                </a:solidFill>
                <a:latin typeface="Cascadia Mono" panose="020B0609020000020004" pitchFamily="49" charset="0"/>
              </a:rPr>
              <a:t>() + 0.1);</a:t>
            </a:r>
          </a:p>
          <a:p>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addMessageToList</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messageOff</a:t>
            </a:r>
            <a:r>
              <a:rPr lang="en-GB" sz="1800" dirty="0">
                <a:solidFill>
                  <a:srgbClr val="000000"/>
                </a:solidFill>
                <a:latin typeface="Cascadia Mono" panose="020B0609020000020004" pitchFamily="49" charset="0"/>
              </a:rPr>
              <a:t>);</a:t>
            </a:r>
            <a:endParaRPr lang="en-GB" sz="19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1763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1849</Words>
  <Application>Microsoft Office PowerPoint</Application>
  <PresentationFormat>Widescreen</PresentationFormat>
  <Paragraphs>204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Cascadia Mono</vt:lpstr>
      <vt:lpstr>Consolas</vt:lpstr>
      <vt:lpstr>Open Sans</vt:lpstr>
      <vt:lpstr>Times New Roman</vt:lpstr>
      <vt:lpstr>Office Theme</vt:lpstr>
      <vt:lpstr>MIDI messages</vt:lpstr>
      <vt:lpstr>MidiMessage class</vt:lpstr>
      <vt:lpstr>Creating MidiMessage objects</vt:lpstr>
      <vt:lpstr>Creating MidiMessage objects</vt:lpstr>
      <vt:lpstr>Creating MidiMessage objects</vt:lpstr>
      <vt:lpstr>Parsing MidiMessage objects</vt:lpstr>
      <vt:lpstr>Parsing MidiMessage objects</vt:lpstr>
      <vt:lpstr>Parsing MidiMessage objects</vt:lpstr>
      <vt:lpstr>MidiBuffer Class</vt:lpstr>
      <vt:lpstr>MidiBuffer Class</vt:lpstr>
      <vt:lpstr>Adding MIDI messages to a MidiBuffer object</vt:lpstr>
      <vt:lpstr>Adding MIDI messages to a MidiBuffer object</vt:lpstr>
      <vt:lpstr>Iterating over a MidiBuffer object</vt:lpstr>
      <vt:lpstr>Iterating over a MidiBuffer object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Limiter</dc:title>
  <dc:creator>Josh Reiss</dc:creator>
  <cp:lastModifiedBy>Josh Reiss</cp:lastModifiedBy>
  <cp:revision>16</cp:revision>
  <dcterms:created xsi:type="dcterms:W3CDTF">2023-06-20T09:57:25Z</dcterms:created>
  <dcterms:modified xsi:type="dcterms:W3CDTF">2023-07-15T13:32:06Z</dcterms:modified>
</cp:coreProperties>
</file>