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sldIdLst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258" r:id="rId11"/>
    <p:sldId id="303" r:id="rId12"/>
    <p:sldId id="260" r:id="rId13"/>
    <p:sldId id="304" r:id="rId14"/>
    <p:sldId id="305" r:id="rId15"/>
    <p:sldId id="306" r:id="rId16"/>
    <p:sldId id="283" r:id="rId17"/>
    <p:sldId id="285" r:id="rId18"/>
    <p:sldId id="286" r:id="rId19"/>
    <p:sldId id="257" r:id="rId20"/>
    <p:sldId id="284" r:id="rId21"/>
    <p:sldId id="280" r:id="rId22"/>
    <p:sldId id="281" r:id="rId23"/>
    <p:sldId id="287" r:id="rId24"/>
    <p:sldId id="308" r:id="rId25"/>
    <p:sldId id="309" r:id="rId26"/>
    <p:sldId id="290" r:id="rId27"/>
    <p:sldId id="307" r:id="rId28"/>
    <p:sldId id="292" r:id="rId29"/>
    <p:sldId id="293" r:id="rId30"/>
    <p:sldId id="310" r:id="rId31"/>
    <p:sldId id="311" r:id="rId32"/>
    <p:sldId id="31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1B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90" autoAdjust="0"/>
    <p:restoredTop sz="86410"/>
  </p:normalViewPr>
  <p:slideViewPr>
    <p:cSldViewPr snapToGrid="0">
      <p:cViewPr>
        <p:scale>
          <a:sx n="72" d="100"/>
          <a:sy n="72" d="100"/>
        </p:scale>
        <p:origin x="384" y="43"/>
      </p:cViewPr>
      <p:guideLst/>
    </p:cSldViewPr>
  </p:slideViewPr>
  <p:outlineViewPr>
    <p:cViewPr>
      <p:scale>
        <a:sx n="33" d="100"/>
        <a:sy n="33" d="100"/>
      </p:scale>
      <p:origin x="0" y="-2693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1808"/>
    </p:cViewPr>
  </p:sorterViewPr>
  <p:notesViewPr>
    <p:cSldViewPr snapToGrid="0">
      <p:cViewPr varScale="1">
        <p:scale>
          <a:sx n="62" d="100"/>
          <a:sy n="62" d="100"/>
        </p:scale>
        <p:origin x="991" y="5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87CCF-3B53-4F90-977B-B099D72D42DC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DB78B-1C29-47A0-98D1-C458191ECD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09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107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04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637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025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805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MidiKeyboardComponent needs a </a:t>
            </a:r>
            <a:r>
              <a:rPr lang="en-GB" b="0" i="0" dirty="0" err="1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MidiKeyboardState</a:t>
            </a:r>
            <a:r>
              <a:rPr lang="en-GB" b="0" i="0" dirty="0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 and the orientation as arguments.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215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r>
              <a:rPr lang="en-GB" sz="1200" dirty="0">
                <a:effectLst/>
                <a:ea typeface="Times New Roman" panose="02020603050405020304" pitchFamily="18" charset="0"/>
              </a:rPr>
              <a:t>must pass </a:t>
            </a:r>
            <a:r>
              <a:rPr lang="en-GB" sz="1200" dirty="0" err="1">
                <a:effectLst/>
                <a:ea typeface="Times New Roman" panose="02020603050405020304" pitchFamily="18" charset="0"/>
              </a:rPr>
              <a:t>MidiKeyboardState</a:t>
            </a:r>
            <a:r>
              <a:rPr lang="en-GB" sz="1200" dirty="0">
                <a:effectLst/>
                <a:ea typeface="Times New Roman" panose="02020603050405020304" pitchFamily="18" charset="0"/>
              </a:rPr>
              <a:t> object to initialise MidiKeyboardComponent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855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r>
              <a:rPr lang="en-GB" sz="1200" dirty="0">
                <a:effectLst/>
                <a:ea typeface="Times New Roman" panose="02020603050405020304" pitchFamily="18" charset="0"/>
              </a:rPr>
              <a:t>must pass </a:t>
            </a:r>
            <a:r>
              <a:rPr lang="en-GB" sz="1200" dirty="0" err="1">
                <a:effectLst/>
                <a:ea typeface="Times New Roman" panose="02020603050405020304" pitchFamily="18" charset="0"/>
              </a:rPr>
              <a:t>MidiKeyboardState</a:t>
            </a:r>
            <a:r>
              <a:rPr lang="en-GB" sz="1200" dirty="0">
                <a:effectLst/>
                <a:ea typeface="Times New Roman" panose="02020603050405020304" pitchFamily="18" charset="0"/>
              </a:rPr>
              <a:t> object to initialise MidiKeyboardComponent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93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762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MidiKeyboardComponent needs a </a:t>
            </a:r>
            <a:r>
              <a:rPr lang="en-GB" b="0" i="0" dirty="0" err="1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MidiKeyboardState</a:t>
            </a:r>
            <a:r>
              <a:rPr lang="en-GB" b="0" i="0" dirty="0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 and the orientation as arguments.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DB78B-1C29-47A0-98D1-C458191ECD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78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r>
              <a:rPr lang="en-GB" sz="1200" dirty="0">
                <a:effectLst/>
                <a:ea typeface="Times New Roman" panose="02020603050405020304" pitchFamily="18" charset="0"/>
              </a:rPr>
              <a:t>must pass </a:t>
            </a:r>
            <a:r>
              <a:rPr lang="en-GB" sz="1200" dirty="0" err="1">
                <a:effectLst/>
                <a:ea typeface="Times New Roman" panose="02020603050405020304" pitchFamily="18" charset="0"/>
              </a:rPr>
              <a:t>MidiKeyboardState</a:t>
            </a:r>
            <a:r>
              <a:rPr lang="en-GB" sz="1200" dirty="0">
                <a:effectLst/>
                <a:ea typeface="Times New Roman" panose="02020603050405020304" pitchFamily="18" charset="0"/>
              </a:rPr>
              <a:t> object to initialise MidiKeyboardComponent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DB78B-1C29-47A0-98D1-C458191ECD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237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088" y="9721869"/>
            <a:ext cx="3076672" cy="511053"/>
          </a:xfrm>
          <a:prstGeom prst="rect">
            <a:avLst/>
          </a:prstGeom>
          <a:noFill/>
        </p:spPr>
        <p:txBody>
          <a:bodyPr lIns="93689" tIns="46845" rIns="93689" bIns="46845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6F0F2B-9CE6-4D15-90B7-AF1A0FB7D6AC}" type="slidenum">
              <a: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800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r>
              <a:rPr lang="en-GB" sz="1200" dirty="0">
                <a:effectLst/>
                <a:ea typeface="Times New Roman" panose="02020603050405020304" pitchFamily="18" charset="0"/>
              </a:rPr>
              <a:t>must pass </a:t>
            </a:r>
            <a:r>
              <a:rPr lang="en-GB" sz="1200" dirty="0" err="1">
                <a:effectLst/>
                <a:ea typeface="Times New Roman" panose="02020603050405020304" pitchFamily="18" charset="0"/>
              </a:rPr>
              <a:t>MidiKeyboardState</a:t>
            </a:r>
            <a:r>
              <a:rPr lang="en-GB" sz="1200" dirty="0">
                <a:effectLst/>
                <a:ea typeface="Times New Roman" panose="02020603050405020304" pitchFamily="18" charset="0"/>
              </a:rPr>
              <a:t> object to initialise MidiKeyboardComponent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DB78B-1C29-47A0-98D1-C458191ECD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458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08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512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014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03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z="18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883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032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1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20F1-1594-FD41-FDE1-F9DCF8992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EC5EE-B10C-C75C-0445-1C5335868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0876B-B6E2-E6A7-1A8B-4C37653B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6719-7EBA-9230-D9F3-132BB524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B138-8394-DC1D-9709-BE840B0A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19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8168-A340-5E94-C8EC-B3C710D7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FCA33-5094-17B7-90EA-9DE1A0F65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5B84-477E-5ADE-7F54-601A296B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62A8E-0AEC-D5A7-1DE4-8EB3061E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04326-39FE-2C31-7309-1E256E77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21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06169-A105-69F1-2450-D448F6644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1EE3E-7F82-2723-DDC0-811FA080A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83F32-828E-3434-85FE-841A9451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B999C-7A42-C6CF-9A44-7E72449A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C4698-3E37-F007-D0EA-404DC7D3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095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805" y="2130848"/>
            <a:ext cx="10364391" cy="147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098" y="3886647"/>
            <a:ext cx="8533805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4467540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542498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18" y="4406801"/>
            <a:ext cx="10362902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18" y="2906613"/>
            <a:ext cx="10362902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341487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156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297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654163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4588"/>
            <a:ext cx="109716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196" y="1534791"/>
            <a:ext cx="5386090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196" y="2174379"/>
            <a:ext cx="5386090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739" y="1534791"/>
            <a:ext cx="5389066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739" y="2174379"/>
            <a:ext cx="5389066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849021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462979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731002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3473"/>
            <a:ext cx="4010918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965" y="273472"/>
            <a:ext cx="6814839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196" y="1435448"/>
            <a:ext cx="4010918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349413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B1C7-B7B1-4608-E8EB-0A830728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0"/>
            <a:ext cx="10736345" cy="10605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9E9E4-5343-F54A-68E6-810B4D888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2438-C3B5-95BC-33B9-5A8A7AA1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EA789-1EC6-DF94-C83C-17A76D2F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9AF22-D4DF-B8BF-BC20-B5FDF69D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97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180" y="4800824"/>
            <a:ext cx="7314903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180" y="612800"/>
            <a:ext cx="7314903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180" y="5367859"/>
            <a:ext cx="7314903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808657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571222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1258" y="35719"/>
            <a:ext cx="3009305" cy="67687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344" y="35719"/>
            <a:ext cx="8885039" cy="67687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09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7D48-0B60-2A9A-7AAD-98188577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6E586-D35C-F9CC-E27B-C4154BF3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53BC7-51D2-7949-362C-342ADAA2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0C10B-6349-39BE-9949-8B8E7857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434F8-8B4A-B499-8A55-674E7095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3520-30BC-ECBF-A43E-3422C7A1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2C838-ED97-EEA8-FECC-64A50E737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FD509-0E28-336B-9D3B-77B1296BD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41D1C-804F-34B5-96F0-CF73C9EA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73D8E-4DE5-ED64-9C47-E3D9F5BD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805F2-0F67-8F05-A3DE-C2343051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23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B6AB-9530-1C8D-B3A4-34A56364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2E87C-32A6-9900-3742-99CFB4146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A4002-7BA2-BC5C-D50F-D5137E922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79011-FB71-B8E5-E167-8E93CD0E0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0BAA1-1A70-D36E-692B-20D35F4AE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D706C5-003C-0FB8-FEC1-5B225DD0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1717D-F7AF-25A3-77D0-0A7762B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5075E-2634-C700-E368-CF95CE7A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9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7F3D-314D-B467-64B0-C345D57D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B4CF5-55F8-83FC-1716-C9C0528E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09E10-496D-8D08-D0C4-CF5E814C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13C03-5E35-F979-F8F4-E1B07C65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9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732B7-572A-4498-78E4-F87312E5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DC112-1927-F4C4-76FD-EE9421DA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E93CC-7AE9-22C4-751C-F12FF2C0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32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9803-ED73-B584-AD0E-AC6C020F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F9E7-CC74-CC13-26D5-ED0CD1B76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F5217-9713-C9E3-4ED7-387D3B1BD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959C3-E15C-0EE9-F72E-2CF7B976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896F6-1886-C75B-33D3-25304E5D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A43AE-0A19-6172-0289-A6A926A1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51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D0B8-0AE9-3320-F5C4-E39C00C9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2179C-2095-56AD-BADA-6C73D109B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9E493-45E0-8BCF-BF74-57CB86735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43615-6A16-2788-E46D-25E00649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54FF3-18C3-9D87-6300-59CCBD6F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E6B72-7C96-DEFE-FA08-071D8167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42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4DF26-1F7C-850A-B03E-9AA9E113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0536C-9DFF-D257-A7E0-0688F5405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0B7B0-50C0-0BA9-8310-1EFB7D4C9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5948D-6B6B-4AEB-B022-F2A9ADD6F77D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46CD6-FCDF-4D92-000A-DBC4526A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F5B6B-8E64-3FFC-E859-7D7EB2D63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45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344" y="35719"/>
            <a:ext cx="12013406" cy="6518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156" y="794742"/>
            <a:ext cx="12013406" cy="60096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 rot="10800000" flipH="1">
            <a:off x="1" y="740048"/>
            <a:ext cx="12189023" cy="1116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266"/>
          </a:p>
        </p:txBody>
      </p:sp>
    </p:spTree>
    <p:extLst>
      <p:ext uri="{BB962C8B-B14F-4D97-AF65-F5344CB8AC3E}">
        <p14:creationId xmlns:p14="http://schemas.microsoft.com/office/powerpoint/2010/main" val="267261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321457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642915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964372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285829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410751" indent="-267881" algn="l" rtl="0" fontAlgn="base">
        <a:spcBef>
          <a:spcPts val="422"/>
        </a:spcBef>
        <a:spcAft>
          <a:spcPct val="0"/>
        </a:spcAft>
        <a:buSzPct val="150000"/>
        <a:buFont typeface="Arial" charset="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67926" indent="-267881" algn="l" rtl="0" fontAlgn="base">
        <a:spcBef>
          <a:spcPts val="422"/>
        </a:spcBef>
        <a:spcAft>
          <a:spcPct val="0"/>
        </a:spcAft>
        <a:buSzPct val="100000"/>
        <a:buFont typeface="Lucida Grande" charset="0"/>
        <a:buChar char="‣"/>
        <a:defRPr sz="2531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035807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348335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1660863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982320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303777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2625235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2946692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hyperlink" Target="https://ccrma.stanford.edu/~jos/st/Introduction_Sampling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6" Type="http://schemas.openxmlformats.org/officeDocument/2006/relationships/image" Target="../media/image3.png"/><Relationship Id="rId5" Type="http://schemas.openxmlformats.org/officeDocument/2006/relationships/hyperlink" Target="http://www.amnesta.net/edge_delay/" TargetMode="External"/><Relationship Id="rId4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2416969" y="267891"/>
            <a:ext cx="7358063" cy="232171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r>
              <a:rPr lang="en-US" sz="5906">
                <a:latin typeface="Arial" charset="0"/>
                <a:cs typeface="Arial" charset="0"/>
                <a:sym typeface="Arial" charset="0"/>
              </a:rPr>
              <a:t>Delay-Based Effects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1196" y="2964656"/>
            <a:ext cx="2589609" cy="258960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5176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Delay and mixing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04367" y="794742"/>
            <a:ext cx="9010055" cy="4710113"/>
          </a:xfrm>
          <a:ln/>
        </p:spPr>
        <p:txBody>
          <a:bodyPr/>
          <a:lstStyle/>
          <a:p>
            <a:pPr marL="446469"/>
            <a:r>
              <a:rPr lang="en-US" sz="3094" dirty="0"/>
              <a:t>Important when mixing for stereo</a:t>
            </a:r>
          </a:p>
          <a:p>
            <a:pPr marL="803643" lvl="1"/>
            <a:r>
              <a:rPr lang="en-US" sz="2812" dirty="0"/>
              <a:t>Enhance stereo placement of instruments</a:t>
            </a:r>
          </a:p>
          <a:p>
            <a:pPr marL="803643" lvl="1"/>
            <a:r>
              <a:rPr lang="en-US" sz="2812" dirty="0"/>
              <a:t>Make mix sound “bigger”</a:t>
            </a:r>
          </a:p>
          <a:p>
            <a:pPr marL="446469"/>
            <a:r>
              <a:rPr lang="en-US" sz="3094" dirty="0"/>
              <a:t>Small delay can be more effective than panning for spreading tracks out in stereo field</a:t>
            </a:r>
          </a:p>
          <a:p>
            <a:pPr marL="803643" lvl="1"/>
            <a:r>
              <a:rPr lang="en-US" sz="2812" dirty="0"/>
              <a:t>Simple delay ca. 20ms can make big difference</a:t>
            </a:r>
          </a:p>
          <a:p>
            <a:pPr marL="446469"/>
            <a:r>
              <a:rPr lang="en-GB" sz="3094" dirty="0"/>
              <a:t>We discuss this when covering spatial effects</a:t>
            </a:r>
            <a:endParaRPr lang="en-US" sz="3094" dirty="0"/>
          </a:p>
          <a:p>
            <a:pPr marL="446469"/>
            <a:endParaRPr lang="en-US" dirty="0"/>
          </a:p>
        </p:txBody>
      </p:sp>
      <p:pic>
        <p:nvPicPr>
          <p:cNvPr id="23555" name="Picture 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5550" y="5631842"/>
            <a:ext cx="846838" cy="84683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058163" y="5504856"/>
            <a:ext cx="7356684" cy="1001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969" dirty="0">
                <a:solidFill>
                  <a:srgbClr val="CC0000"/>
                </a:solidFill>
                <a:latin typeface="Arial" charset="0"/>
                <a:sym typeface="Gill Sans" charset="0"/>
              </a:rPr>
              <a:t>riff initially mixed to center of stereo mix. 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969" dirty="0">
                <a:solidFill>
                  <a:srgbClr val="CC0000"/>
                </a:solidFill>
                <a:latin typeface="Arial" charset="0"/>
                <a:sym typeface="Gill Sans" charset="0"/>
              </a:rPr>
              <a:t>followed by same riff with 20 ms delay between 2 channels. 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969" dirty="0">
                <a:solidFill>
                  <a:srgbClr val="CC0000"/>
                </a:solidFill>
                <a:latin typeface="Arial" charset="0"/>
                <a:sym typeface="Gill Sans" charset="0"/>
              </a:rPr>
              <a:t>NO panning involved - just pure delay with no feedback. </a:t>
            </a:r>
          </a:p>
        </p:txBody>
      </p:sp>
    </p:spTree>
    <p:extLst>
      <p:ext uri="{BB962C8B-B14F-4D97-AF65-F5344CB8AC3E}">
        <p14:creationId xmlns:p14="http://schemas.microsoft.com/office/powerpoint/2010/main" val="2178200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8093" fill="hold"/>
                                        <p:tgtEl>
                                          <p:spTgt spid="2355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555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Slapback and echo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44062" y="897469"/>
            <a:ext cx="10289512" cy="5960531"/>
          </a:xfrm>
          <a:ln/>
        </p:spPr>
        <p:txBody>
          <a:bodyPr/>
          <a:lstStyle/>
          <a:p>
            <a:pPr>
              <a:spcAft>
                <a:spcPts val="422"/>
              </a:spcAft>
            </a:pPr>
            <a:r>
              <a:rPr lang="en-US" sz="3094" dirty="0">
                <a:solidFill>
                  <a:srgbClr val="0000FF"/>
                </a:solidFill>
              </a:rPr>
              <a:t>Slapback </a:t>
            </a:r>
            <a:r>
              <a:rPr lang="en-US" sz="3094" dirty="0"/>
              <a:t>delay is not new algorithm</a:t>
            </a:r>
          </a:p>
          <a:p>
            <a:pPr lvl="1">
              <a:spcAft>
                <a:spcPts val="422"/>
              </a:spcAft>
            </a:pPr>
            <a:r>
              <a:rPr lang="en-US" sz="2812" dirty="0"/>
              <a:t>same as basic delay without feedback</a:t>
            </a:r>
          </a:p>
          <a:p>
            <a:pPr>
              <a:spcAft>
                <a:spcPts val="422"/>
              </a:spcAft>
            </a:pPr>
            <a:r>
              <a:rPr lang="en-US" sz="3094" dirty="0"/>
              <a:t>Delay is called </a:t>
            </a:r>
            <a:r>
              <a:rPr lang="en-US" sz="3094" dirty="0" err="1"/>
              <a:t>slapback</a:t>
            </a:r>
            <a:r>
              <a:rPr lang="en-US" sz="3094" dirty="0"/>
              <a:t> delay if delay time fairly short </a:t>
            </a:r>
          </a:p>
          <a:p>
            <a:pPr lvl="1">
              <a:spcAft>
                <a:spcPts val="422"/>
              </a:spcAft>
            </a:pPr>
            <a:r>
              <a:rPr lang="en-US" sz="2812" dirty="0"/>
              <a:t>between 40 and 120 milliseconds. </a:t>
            </a:r>
          </a:p>
          <a:p>
            <a:pPr>
              <a:spcAft>
                <a:spcPts val="422"/>
              </a:spcAft>
            </a:pPr>
            <a:r>
              <a:rPr lang="en-US" sz="3094" dirty="0"/>
              <a:t>Longer delay called </a:t>
            </a:r>
            <a:r>
              <a:rPr lang="en-US" sz="3094" dirty="0">
                <a:solidFill>
                  <a:srgbClr val="0000FF"/>
                </a:solidFill>
              </a:rPr>
              <a:t>echo</a:t>
            </a:r>
            <a:endParaRPr lang="en-US" sz="3094" dirty="0"/>
          </a:p>
          <a:p>
            <a:pPr marL="446469"/>
            <a:endParaRPr lang="en-GB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Typical effect delay times</a:t>
            </a:r>
          </a:p>
        </p:txBody>
      </p:sp>
      <p:pic>
        <p:nvPicPr>
          <p:cNvPr id="27650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0821" y="2762623"/>
            <a:ext cx="6624712" cy="3775025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2122" y="947664"/>
            <a:ext cx="5089922" cy="2187773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27652" name="Rectangle 4"/>
          <p:cNvSpPr>
            <a:spLocks/>
          </p:cNvSpPr>
          <p:nvPr/>
        </p:nvSpPr>
        <p:spPr bwMode="auto">
          <a:xfrm>
            <a:off x="2349334" y="5960468"/>
            <a:ext cx="2199005" cy="60606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969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(We’ll see these </a:t>
            </a:r>
          </a:p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969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other effects soon!)</a:t>
            </a:r>
          </a:p>
        </p:txBody>
      </p:sp>
    </p:spTree>
    <p:extLst>
      <p:ext uri="{BB962C8B-B14F-4D97-AF65-F5344CB8AC3E}">
        <p14:creationId xmlns:p14="http://schemas.microsoft.com/office/powerpoint/2010/main" val="168236784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Multi-tap delay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04367" y="794742"/>
            <a:ext cx="9010055" cy="3911203"/>
          </a:xfrm>
          <a:ln/>
        </p:spPr>
        <p:txBody>
          <a:bodyPr/>
          <a:lstStyle/>
          <a:p>
            <a:pPr marL="446469"/>
            <a:r>
              <a:rPr lang="en-US" sz="2812" dirty="0"/>
              <a:t>Simple delay: outputs taken after total delay time</a:t>
            </a:r>
          </a:p>
          <a:p>
            <a:pPr marL="446469"/>
            <a:r>
              <a:rPr lang="en-US" sz="2812" dirty="0">
                <a:solidFill>
                  <a:srgbClr val="0000FF"/>
                </a:solidFill>
              </a:rPr>
              <a:t>Multi-tap</a:t>
            </a:r>
            <a:r>
              <a:rPr lang="en-US" sz="2812" dirty="0"/>
              <a:t> delay is more flexible</a:t>
            </a:r>
          </a:p>
          <a:p>
            <a:pPr marL="803643" lvl="1"/>
            <a:r>
              <a:rPr lang="en-US" sz="2250" dirty="0"/>
              <a:t>Take outputs after only portion of delay time</a:t>
            </a:r>
          </a:p>
          <a:p>
            <a:pPr marL="803643" lvl="1"/>
            <a:r>
              <a:rPr lang="en-US" sz="2250" dirty="0"/>
              <a:t>Known as </a:t>
            </a:r>
            <a:r>
              <a:rPr lang="en-US" sz="2250" dirty="0">
                <a:solidFill>
                  <a:srgbClr val="0000FF"/>
                </a:solidFill>
              </a:rPr>
              <a:t>tapping</a:t>
            </a:r>
            <a:r>
              <a:rPr lang="en-US" sz="2250" dirty="0"/>
              <a:t> the delay line</a:t>
            </a:r>
          </a:p>
          <a:p>
            <a:pPr marL="1071524" lvl="2"/>
            <a:r>
              <a:rPr lang="en-US" sz="1969" dirty="0"/>
              <a:t>Like tap in water pipe allows you to get water at various points </a:t>
            </a:r>
          </a:p>
          <a:p>
            <a:pPr marL="446469"/>
            <a:r>
              <a:rPr lang="en-US" sz="2812" dirty="0"/>
              <a:t>Units labeled with number of available taps </a:t>
            </a:r>
          </a:p>
          <a:p>
            <a:pPr marL="803643" lvl="1"/>
            <a:r>
              <a:rPr lang="en-US" sz="2250" dirty="0"/>
              <a:t>3-tap delay has 3 taps to use, a 4-tap has 4, etc. </a:t>
            </a:r>
          </a:p>
          <a:p>
            <a:pPr marL="803643" lvl="1"/>
            <a:r>
              <a:rPr lang="en-US" sz="2250" dirty="0"/>
              <a:t>Unwanted taps removed by setting output level to 0</a:t>
            </a:r>
          </a:p>
          <a:p>
            <a:pPr marL="803643" lvl="1"/>
            <a:r>
              <a:rPr lang="en-US" sz="2250" dirty="0"/>
              <a:t>Amount of delay between taps can be different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576901" y="5592348"/>
            <a:ext cx="1787141" cy="698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defTabSz="642915">
              <a:defRPr/>
            </a:pP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4-tap delay in action </a:t>
            </a:r>
          </a:p>
        </p:txBody>
      </p:sp>
      <p:pic>
        <p:nvPicPr>
          <p:cNvPr id="10" name="Picture 4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81946" y="4492243"/>
            <a:ext cx="919077" cy="919077"/>
          </a:xfrm>
          <a:prstGeom prst="rect">
            <a:avLst/>
          </a:prstGeom>
          <a:noFill/>
        </p:spPr>
      </p:pic>
      <p:grpSp>
        <p:nvGrpSpPr>
          <p:cNvPr id="48" name="Group 47"/>
          <p:cNvGrpSpPr>
            <a:grpSpLocks noChangeAspect="1"/>
          </p:cNvGrpSpPr>
          <p:nvPr/>
        </p:nvGrpSpPr>
        <p:grpSpPr>
          <a:xfrm>
            <a:off x="2703748" y="4796027"/>
            <a:ext cx="4249781" cy="1900681"/>
            <a:chOff x="1821880" y="7181056"/>
            <a:chExt cx="4835306" cy="216255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397944" y="7568056"/>
              <a:ext cx="0" cy="15984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2"/>
            <p:cNvSpPr txBox="1">
              <a:spLocks noChangeArrowheads="1"/>
            </p:cNvSpPr>
            <p:nvPr/>
          </p:nvSpPr>
          <p:spPr bwMode="auto">
            <a:xfrm>
              <a:off x="3363717" y="7397080"/>
              <a:ext cx="514694" cy="4004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87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1687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633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endParaRPr lang="en-US" sz="1687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12" name="TextBox 32"/>
            <p:cNvSpPr txBox="1">
              <a:spLocks noChangeArrowheads="1"/>
            </p:cNvSpPr>
            <p:nvPr/>
          </p:nvSpPr>
          <p:spPr bwMode="auto">
            <a:xfrm>
              <a:off x="1946843" y="7181056"/>
              <a:ext cx="605887" cy="4004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68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13" name="Straight Arrow Connector 12"/>
            <p:cNvCxnSpPr>
              <a:endCxn id="23" idx="2"/>
            </p:cNvCxnSpPr>
            <p:nvPr/>
          </p:nvCxnSpPr>
          <p:spPr>
            <a:xfrm flipV="1">
              <a:off x="1821880" y="7577692"/>
              <a:ext cx="8599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sosceles Triangle 13"/>
            <p:cNvSpPr/>
            <p:nvPr/>
          </p:nvSpPr>
          <p:spPr>
            <a:xfrm rot="10800000">
              <a:off x="3766097" y="8242052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15" name="Straight Arrow Connector 14"/>
            <p:cNvCxnSpPr>
              <a:endCxn id="26" idx="2"/>
            </p:cNvCxnSpPr>
            <p:nvPr/>
          </p:nvCxnSpPr>
          <p:spPr>
            <a:xfrm>
              <a:off x="2397944" y="9161296"/>
              <a:ext cx="14043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26" idx="6"/>
              <a:endCxn id="29" idx="2"/>
            </p:cNvCxnSpPr>
            <p:nvPr/>
          </p:nvCxnSpPr>
          <p:spPr>
            <a:xfrm>
              <a:off x="4162304" y="9161296"/>
              <a:ext cx="5003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6" idx="3"/>
              <a:endCxn id="41" idx="1"/>
            </p:cNvCxnSpPr>
            <p:nvPr/>
          </p:nvCxnSpPr>
          <p:spPr>
            <a:xfrm flipV="1">
              <a:off x="5556820" y="7595480"/>
              <a:ext cx="515231" cy="18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3"/>
            </p:cNvCxnSpPr>
            <p:nvPr/>
          </p:nvCxnSpPr>
          <p:spPr>
            <a:xfrm flipV="1">
              <a:off x="3982121" y="7577176"/>
              <a:ext cx="0" cy="66487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32"/>
            <p:cNvSpPr txBox="1">
              <a:spLocks noChangeArrowheads="1"/>
            </p:cNvSpPr>
            <p:nvPr/>
          </p:nvSpPr>
          <p:spPr bwMode="auto">
            <a:xfrm>
              <a:off x="6051299" y="8765232"/>
              <a:ext cx="605887" cy="4004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68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2681815" y="7397692"/>
              <a:ext cx="36004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42915">
                <a:defRPr/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sp>
          <p:nvSpPr>
            <p:cNvPr id="24" name="TextBox 6"/>
            <p:cNvSpPr txBox="1">
              <a:spLocks noChangeArrowheads="1"/>
            </p:cNvSpPr>
            <p:nvPr/>
          </p:nvSpPr>
          <p:spPr bwMode="auto">
            <a:xfrm>
              <a:off x="2681814" y="7325073"/>
              <a:ext cx="364202" cy="4498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969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+</a:t>
              </a:r>
              <a:endParaRPr lang="en-US" sz="1969" dirty="0">
                <a:solidFill>
                  <a:srgbClr val="000000"/>
                </a:solidFill>
                <a:latin typeface="Calibri" pitchFamily="34" charset="0"/>
                <a:sym typeface="Gill Sans" charset="0"/>
              </a:endParaRPr>
            </a:p>
          </p:txBody>
        </p:sp>
        <p:cxnSp>
          <p:nvCxnSpPr>
            <p:cNvPr id="25" name="Straight Arrow Connector 24"/>
            <p:cNvCxnSpPr>
              <a:stCxn id="23" idx="6"/>
              <a:endCxn id="11" idx="1"/>
            </p:cNvCxnSpPr>
            <p:nvPr/>
          </p:nvCxnSpPr>
          <p:spPr>
            <a:xfrm>
              <a:off x="3041854" y="7577692"/>
              <a:ext cx="321863" cy="196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 bwMode="auto">
            <a:xfrm>
              <a:off x="3802264" y="8981296"/>
              <a:ext cx="36004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42915">
                <a:defRPr/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sp>
          <p:nvSpPr>
            <p:cNvPr id="27" name="Isosceles Triangle 26"/>
            <p:cNvSpPr/>
            <p:nvPr/>
          </p:nvSpPr>
          <p:spPr>
            <a:xfrm rot="10800000">
              <a:off x="4630194" y="8261176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28" name="Straight Arrow Connector 27"/>
            <p:cNvCxnSpPr>
              <a:stCxn id="29" idx="6"/>
              <a:endCxn id="32" idx="2"/>
            </p:cNvCxnSpPr>
            <p:nvPr/>
          </p:nvCxnSpPr>
          <p:spPr>
            <a:xfrm>
              <a:off x="5022704" y="9161296"/>
              <a:ext cx="5003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 bwMode="auto">
            <a:xfrm>
              <a:off x="4662664" y="8981296"/>
              <a:ext cx="36004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42915">
                <a:defRPr/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sp>
          <p:nvSpPr>
            <p:cNvPr id="30" name="Isosceles Triangle 29"/>
            <p:cNvSpPr/>
            <p:nvPr/>
          </p:nvSpPr>
          <p:spPr>
            <a:xfrm rot="10800000">
              <a:off x="5494290" y="8261176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31" name="Straight Arrow Connector 30"/>
            <p:cNvCxnSpPr>
              <a:stCxn id="32" idx="6"/>
            </p:cNvCxnSpPr>
            <p:nvPr/>
          </p:nvCxnSpPr>
          <p:spPr>
            <a:xfrm>
              <a:off x="5883104" y="9161296"/>
              <a:ext cx="6913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 bwMode="auto">
            <a:xfrm>
              <a:off x="5523064" y="8981296"/>
              <a:ext cx="36004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42915">
                <a:defRPr/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sp>
          <p:nvSpPr>
            <p:cNvPr id="33" name="TextBox 12"/>
            <p:cNvSpPr txBox="1">
              <a:spLocks noChangeArrowheads="1"/>
            </p:cNvSpPr>
            <p:nvPr/>
          </p:nvSpPr>
          <p:spPr bwMode="auto">
            <a:xfrm>
              <a:off x="4199842" y="7397080"/>
              <a:ext cx="514694" cy="4004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87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1687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633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endParaRPr lang="en-US" sz="1687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34" name="Straight Arrow Connector 33"/>
            <p:cNvCxnSpPr>
              <a:endCxn id="33" idx="1"/>
            </p:cNvCxnSpPr>
            <p:nvPr/>
          </p:nvCxnSpPr>
          <p:spPr>
            <a:xfrm>
              <a:off x="3877981" y="7577692"/>
              <a:ext cx="321861" cy="196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12"/>
            <p:cNvSpPr txBox="1">
              <a:spLocks noChangeArrowheads="1"/>
            </p:cNvSpPr>
            <p:nvPr/>
          </p:nvSpPr>
          <p:spPr bwMode="auto">
            <a:xfrm>
              <a:off x="5042125" y="7397080"/>
              <a:ext cx="514694" cy="4004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87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1687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633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3</a:t>
              </a:r>
              <a:endParaRPr lang="en-US" sz="1687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47" name="Straight Arrow Connector 46"/>
            <p:cNvCxnSpPr>
              <a:endCxn id="46" idx="1"/>
            </p:cNvCxnSpPr>
            <p:nvPr/>
          </p:nvCxnSpPr>
          <p:spPr>
            <a:xfrm>
              <a:off x="4720264" y="7577692"/>
              <a:ext cx="321861" cy="196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7" idx="3"/>
            </p:cNvCxnSpPr>
            <p:nvPr/>
          </p:nvCxnSpPr>
          <p:spPr>
            <a:xfrm flipV="1">
              <a:off x="4846218" y="7577176"/>
              <a:ext cx="0" cy="6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0" idx="3"/>
            </p:cNvCxnSpPr>
            <p:nvPr/>
          </p:nvCxnSpPr>
          <p:spPr>
            <a:xfrm flipV="1">
              <a:off x="5710314" y="7571656"/>
              <a:ext cx="0" cy="6895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6" idx="0"/>
              <a:endCxn id="14" idx="0"/>
            </p:cNvCxnSpPr>
            <p:nvPr/>
          </p:nvCxnSpPr>
          <p:spPr>
            <a:xfrm flipH="1" flipV="1">
              <a:off x="3982121" y="8602092"/>
              <a:ext cx="163" cy="37920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9" idx="0"/>
              <a:endCxn id="27" idx="0"/>
            </p:cNvCxnSpPr>
            <p:nvPr/>
          </p:nvCxnSpPr>
          <p:spPr>
            <a:xfrm flipV="1">
              <a:off x="4842684" y="8621216"/>
              <a:ext cx="3534" cy="36008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2" idx="0"/>
              <a:endCxn id="30" idx="0"/>
            </p:cNvCxnSpPr>
            <p:nvPr/>
          </p:nvCxnSpPr>
          <p:spPr>
            <a:xfrm flipV="1">
              <a:off x="5703084" y="8621216"/>
              <a:ext cx="7230" cy="36008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12"/>
            <p:cNvSpPr txBox="1">
              <a:spLocks noChangeArrowheads="1"/>
            </p:cNvSpPr>
            <p:nvPr/>
          </p:nvSpPr>
          <p:spPr bwMode="auto">
            <a:xfrm>
              <a:off x="6072051" y="7395256"/>
              <a:ext cx="514694" cy="4004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87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1687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633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4</a:t>
              </a:r>
              <a:endParaRPr lang="en-US" sz="1687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grpSp>
          <p:nvGrpSpPr>
            <p:cNvPr id="42" name="Group 113"/>
            <p:cNvGrpSpPr/>
            <p:nvPr/>
          </p:nvGrpSpPr>
          <p:grpSpPr>
            <a:xfrm>
              <a:off x="3813064" y="8943161"/>
              <a:ext cx="2092394" cy="400448"/>
              <a:chOff x="3127678" y="5202733"/>
              <a:chExt cx="2092394" cy="400448"/>
            </a:xfrm>
          </p:grpSpPr>
          <p:sp>
            <p:nvSpPr>
              <p:cNvPr id="43" name="TextBox 6"/>
              <p:cNvSpPr txBox="1">
                <a:spLocks noChangeArrowheads="1"/>
              </p:cNvSpPr>
              <p:nvPr/>
            </p:nvSpPr>
            <p:spPr bwMode="auto">
              <a:xfrm>
                <a:off x="3127678" y="5202733"/>
                <a:ext cx="364202" cy="40044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687" dirty="0">
                    <a:solidFill>
                      <a:srgbClr val="000000"/>
                    </a:solidFill>
                    <a:latin typeface="Calibri" pitchFamily="34" charset="0"/>
                    <a:sym typeface="Gill Sans" charset="0"/>
                  </a:rPr>
                  <a:t>+</a:t>
                </a:r>
                <a:endParaRPr lang="en-US" sz="1687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endParaRPr>
              </a:p>
            </p:txBody>
          </p:sp>
          <p:sp>
            <p:nvSpPr>
              <p:cNvPr id="44" name="TextBox 6"/>
              <p:cNvSpPr txBox="1">
                <a:spLocks noChangeArrowheads="1"/>
              </p:cNvSpPr>
              <p:nvPr/>
            </p:nvSpPr>
            <p:spPr bwMode="auto">
              <a:xfrm>
                <a:off x="3995937" y="5202733"/>
                <a:ext cx="364202" cy="40044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687" dirty="0">
                    <a:solidFill>
                      <a:srgbClr val="000000"/>
                    </a:solidFill>
                    <a:latin typeface="Calibri" pitchFamily="34" charset="0"/>
                    <a:sym typeface="Gill Sans" charset="0"/>
                  </a:rPr>
                  <a:t>+</a:t>
                </a:r>
                <a:endParaRPr lang="en-US" sz="1687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endParaRPr>
              </a:p>
            </p:txBody>
          </p:sp>
          <p:sp>
            <p:nvSpPr>
              <p:cNvPr id="45" name="TextBox 6"/>
              <p:cNvSpPr txBox="1">
                <a:spLocks noChangeArrowheads="1"/>
              </p:cNvSpPr>
              <p:nvPr/>
            </p:nvSpPr>
            <p:spPr bwMode="auto">
              <a:xfrm>
                <a:off x="4855870" y="5202733"/>
                <a:ext cx="364202" cy="40044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687" dirty="0">
                    <a:solidFill>
                      <a:srgbClr val="000000"/>
                    </a:solidFill>
                    <a:latin typeface="Calibri" pitchFamily="34" charset="0"/>
                    <a:sym typeface="Gill Sans" charset="0"/>
                  </a:rPr>
                  <a:t>+</a:t>
                </a:r>
                <a:endParaRPr lang="en-US" sz="1687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60322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Multi-tap delay</a:t>
            </a:r>
          </a:p>
        </p:txBody>
      </p:sp>
      <p:sp>
        <p:nvSpPr>
          <p:cNvPr id="32770" name="Rectangle 2"/>
          <p:cNvSpPr>
            <a:spLocks/>
          </p:cNvSpPr>
          <p:nvPr/>
        </p:nvSpPr>
        <p:spPr bwMode="auto">
          <a:xfrm>
            <a:off x="1604367" y="794742"/>
            <a:ext cx="9001125" cy="5715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t"/>
          <a:lstStyle/>
          <a:p>
            <a:pPr marL="267881" indent="-267881" defTabSz="642915" fontAlgn="base"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953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General case of basic delay design</a:t>
            </a:r>
          </a:p>
          <a:p>
            <a:pPr marL="589338" lvl="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Set all but one tap gain to 0, place remaining tap at delay line end </a:t>
            </a: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Wingdings" pitchFamily="2" charset="2"/>
              </a:rPr>
              <a:t> </a:t>
            </a: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results in basic delay line</a:t>
            </a:r>
          </a:p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953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Multi-tap delay can be </a:t>
            </a:r>
            <a:r>
              <a:rPr lang="en-US" sz="2953" dirty="0" err="1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generalised</a:t>
            </a:r>
            <a:r>
              <a:rPr lang="en-US" sz="2953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 further</a:t>
            </a:r>
          </a:p>
          <a:p>
            <a:pPr marL="589338" lvl="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Allow feedback from </a:t>
            </a:r>
            <a:r>
              <a:rPr lang="en-US" sz="2531" dirty="0">
                <a:solidFill>
                  <a:srgbClr val="000000"/>
                </a:solidFill>
                <a:latin typeface="Arial Italic" charset="0"/>
                <a:cs typeface="Arial Italic" charset="0"/>
                <a:sym typeface="Arial Italic" charset="0"/>
              </a:rPr>
              <a:t>each </a:t>
            </a: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delay output to beginning</a:t>
            </a:r>
          </a:p>
          <a:p>
            <a:pPr marL="589338" lvl="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Easy to create </a:t>
            </a:r>
            <a:r>
              <a:rPr lang="en-US" sz="2531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unstable</a:t>
            </a: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 system! </a:t>
            </a:r>
          </a:p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953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Looking only at single tap</a:t>
            </a:r>
          </a:p>
          <a:p>
            <a:pPr marL="589338" lvl="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Sound repeats according to total delay time</a:t>
            </a:r>
          </a:p>
          <a:p>
            <a:pPr marL="589338" lvl="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Input sound will appear at tap output before total delay time (except last, rightmost tap)</a:t>
            </a:r>
          </a:p>
        </p:txBody>
      </p:sp>
      <p:pic>
        <p:nvPicPr>
          <p:cNvPr id="32771" name="Picture 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43028" y="5656748"/>
            <a:ext cx="473273" cy="473273"/>
          </a:xfrm>
          <a:prstGeom prst="rect">
            <a:avLst/>
          </a:prstGeom>
          <a:noFill/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02487" y="5427937"/>
            <a:ext cx="6835134" cy="1304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41093" indent="-241093" defTabSz="642915">
              <a:buFontTx/>
              <a:buAutoNum type="arabicPeriod"/>
              <a:defRPr/>
            </a:pP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sound produced with 4-tap delay</a:t>
            </a:r>
          </a:p>
          <a:p>
            <a:pPr marL="241093" indent="-241093" defTabSz="642915">
              <a:buFontTx/>
              <a:buAutoNum type="arabicPeriod"/>
              <a:defRPr/>
            </a:pP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same sound with fourth tap moved 80 </a:t>
            </a:r>
            <a:r>
              <a:rPr lang="en-US" sz="1969" kern="0" dirty="0" err="1">
                <a:solidFill>
                  <a:srgbClr val="FF0000"/>
                </a:solidFill>
                <a:latin typeface="Gill Sans" charset="0"/>
                <a:sym typeface="Gill Sans" charset="0"/>
              </a:rPr>
              <a:t>ms.</a:t>
            </a: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 closer to input</a:t>
            </a:r>
          </a:p>
          <a:p>
            <a:pPr marL="241093" indent="-241093" defTabSz="642915">
              <a:buFontTx/>
              <a:buAutoNum type="arabicPeriod"/>
              <a:defRPr/>
            </a:pP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sound with increased total delay time increased by 200 </a:t>
            </a:r>
            <a:r>
              <a:rPr lang="en-US" sz="1969" kern="0" dirty="0" err="1">
                <a:solidFill>
                  <a:srgbClr val="FF0000"/>
                </a:solidFill>
                <a:latin typeface="Gill Sans" charset="0"/>
                <a:sym typeface="Gill Sans" charset="0"/>
              </a:rPr>
              <a:t>ms.</a:t>
            </a: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 (i.e., Delay 5 in the diagram increased by 200 </a:t>
            </a:r>
            <a:r>
              <a:rPr lang="en-US" sz="1969" kern="0" dirty="0" err="1">
                <a:solidFill>
                  <a:srgbClr val="FF0000"/>
                </a:solidFill>
                <a:latin typeface="Gill Sans" charset="0"/>
                <a:sym typeface="Gill Sans" charset="0"/>
              </a:rPr>
              <a:t>ms.</a:t>
            </a: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42487118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3277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771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-835243">
            <a:off x="1747242" y="4420195"/>
            <a:ext cx="2678906" cy="2678906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Delay in the recording process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4013" y="803672"/>
            <a:ext cx="11163719" cy="3991570"/>
          </a:xfrm>
          <a:ln/>
        </p:spPr>
        <p:txBody>
          <a:bodyPr/>
          <a:lstStyle/>
          <a:p>
            <a:pPr marL="446469"/>
            <a:r>
              <a:rPr lang="en-US" sz="2672" dirty="0"/>
              <a:t>Suppose we record instrument with two microphones</a:t>
            </a:r>
          </a:p>
          <a:p>
            <a:pPr marL="803643" lvl="1"/>
            <a:r>
              <a:rPr lang="en-US" sz="2250" dirty="0"/>
              <a:t>Sound travels at 340.3m/s</a:t>
            </a:r>
          </a:p>
          <a:p>
            <a:pPr marL="803643" lvl="1"/>
            <a:r>
              <a:rPr lang="en-US" sz="2250" dirty="0"/>
              <a:t>If mics are 2m apart, sound arrives 5.9ms later to the distant mic</a:t>
            </a:r>
          </a:p>
          <a:p>
            <a:pPr marL="446469"/>
            <a:r>
              <a:rPr lang="en-US" sz="2672" dirty="0"/>
              <a:t>Adding closely timed similar signals creates </a:t>
            </a:r>
            <a:r>
              <a:rPr lang="en-US" sz="2672" dirty="0">
                <a:solidFill>
                  <a:srgbClr val="0000FF"/>
                </a:solidFill>
              </a:rPr>
              <a:t>phase problems</a:t>
            </a:r>
            <a:endParaRPr lang="en-US" sz="2672" dirty="0"/>
          </a:p>
          <a:p>
            <a:pPr marL="803643" lvl="1"/>
            <a:r>
              <a:rPr lang="en-US" sz="2250" dirty="0"/>
              <a:t>Selective cancellation of certain frequencies</a:t>
            </a:r>
          </a:p>
          <a:p>
            <a:pPr marL="803643" lvl="1"/>
            <a:r>
              <a:rPr lang="en-US" sz="2250" dirty="0"/>
              <a:t>Can be used deliberately as musical effect (more on this soon)</a:t>
            </a:r>
          </a:p>
          <a:p>
            <a:pPr marL="446469"/>
            <a:r>
              <a:rPr lang="en-US" sz="2672" dirty="0"/>
              <a:t>Solution: </a:t>
            </a:r>
            <a:r>
              <a:rPr lang="en-US" sz="2672" dirty="0">
                <a:solidFill>
                  <a:srgbClr val="0000FF"/>
                </a:solidFill>
              </a:rPr>
              <a:t>delay the close mic</a:t>
            </a:r>
            <a:r>
              <a:rPr lang="en-US" sz="2672" dirty="0"/>
              <a:t> to compensate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3598479" y="5317071"/>
            <a:ext cx="956592" cy="1259086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8371397" y="5321536"/>
            <a:ext cx="956592" cy="1259086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3631407" y="6393656"/>
            <a:ext cx="4815334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triangle" w="med" len="sm"/>
            <a:tailEnd type="triangle" w="med" len="sm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8919" name="Rectangle 7"/>
          <p:cNvSpPr>
            <a:spLocks/>
          </p:cNvSpPr>
          <p:nvPr/>
        </p:nvSpPr>
        <p:spPr bwMode="auto">
          <a:xfrm>
            <a:off x="5677480" y="6393325"/>
            <a:ext cx="1131720" cy="25962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2m = 5.9ms</a:t>
            </a:r>
          </a:p>
        </p:txBody>
      </p:sp>
      <p:sp>
        <p:nvSpPr>
          <p:cNvPr id="38920" name="Rectangle 8"/>
          <p:cNvSpPr>
            <a:spLocks/>
          </p:cNvSpPr>
          <p:nvPr/>
        </p:nvSpPr>
        <p:spPr bwMode="auto">
          <a:xfrm>
            <a:off x="5033367" y="5670351"/>
            <a:ext cx="1026914" cy="553641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8921" name="Rectangle 9"/>
          <p:cNvSpPr>
            <a:spLocks/>
          </p:cNvSpPr>
          <p:nvPr/>
        </p:nvSpPr>
        <p:spPr bwMode="auto">
          <a:xfrm>
            <a:off x="5270777" y="5674155"/>
            <a:ext cx="586700" cy="51924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Delay</a:t>
            </a:r>
          </a:p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5.9ms</a:t>
            </a:r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4720829" y="5947172"/>
            <a:ext cx="319236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6042422" y="5956102"/>
            <a:ext cx="319236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9489282" y="5956102"/>
            <a:ext cx="319236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Digital delay implementation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690" y="794742"/>
            <a:ext cx="10570865" cy="5554266"/>
          </a:xfrm>
          <a:ln/>
        </p:spPr>
        <p:txBody>
          <a:bodyPr/>
          <a:lstStyle/>
          <a:p>
            <a:pPr marL="446469"/>
            <a:r>
              <a:rPr lang="en-US" sz="2812" dirty="0"/>
              <a:t>Operation</a:t>
            </a:r>
          </a:p>
          <a:p>
            <a:pPr marL="803643" lvl="1"/>
            <a:r>
              <a:rPr lang="en-US" sz="2391" dirty="0"/>
              <a:t>Read an input recorded previously</a:t>
            </a:r>
          </a:p>
          <a:p>
            <a:pPr marL="803643" lvl="1"/>
            <a:r>
              <a:rPr lang="en-US" sz="2391" dirty="0"/>
              <a:t>Store current input in another memory location </a:t>
            </a:r>
          </a:p>
          <a:p>
            <a:pPr marL="1071524" lvl="2"/>
            <a:r>
              <a:rPr lang="en-US" sz="1969" dirty="0"/>
              <a:t>Or may be same location that was just read</a:t>
            </a:r>
          </a:p>
          <a:p>
            <a:pPr marL="1071524" lvl="2"/>
            <a:r>
              <a:rPr lang="en-US" sz="1969" dirty="0"/>
              <a:t>This is why value read before writing</a:t>
            </a:r>
          </a:p>
          <a:p>
            <a:pPr marL="803643" lvl="1"/>
            <a:r>
              <a:rPr lang="en-US" sz="2391" dirty="0"/>
              <a:t>Next sampling period</a:t>
            </a:r>
          </a:p>
          <a:p>
            <a:pPr marL="1071524" lvl="2"/>
            <a:r>
              <a:rPr lang="en-US" sz="1969" dirty="0"/>
              <a:t>Read &amp; write next location in memory</a:t>
            </a:r>
          </a:p>
          <a:p>
            <a:pPr marL="1071524" lvl="2"/>
            <a:r>
              <a:rPr lang="en-US" sz="1969" dirty="0"/>
              <a:t>When end of memory, loop around to first memory location</a:t>
            </a:r>
          </a:p>
          <a:p>
            <a:pPr marL="1071524" lvl="2"/>
            <a:r>
              <a:rPr lang="en-US" sz="1969" dirty="0"/>
              <a:t>This is a </a:t>
            </a:r>
            <a:r>
              <a:rPr lang="en-US" sz="1969" dirty="0">
                <a:solidFill>
                  <a:srgbClr val="0000FF"/>
                </a:solidFill>
              </a:rPr>
              <a:t>circular buffer</a:t>
            </a:r>
            <a:r>
              <a:rPr lang="en-US" sz="1969" dirty="0"/>
              <a:t>, and it is quite efficient</a:t>
            </a:r>
          </a:p>
          <a:p>
            <a:pPr marL="446469"/>
            <a:r>
              <a:rPr lang="en-US" sz="2812" dirty="0"/>
              <a:t>Programming delays</a:t>
            </a:r>
          </a:p>
          <a:p>
            <a:pPr marL="803643" lvl="1"/>
            <a:r>
              <a:rPr lang="en-US" sz="2391" dirty="0"/>
              <a:t>Read and write </a:t>
            </a:r>
            <a:r>
              <a:rPr lang="en-US" sz="2391" dirty="0">
                <a:solidFill>
                  <a:srgbClr val="0000FF"/>
                </a:solidFill>
              </a:rPr>
              <a:t>pointers</a:t>
            </a:r>
            <a:r>
              <a:rPr lang="en-US" sz="2391" dirty="0"/>
              <a:t> keep track of where to read/write in memory</a:t>
            </a:r>
          </a:p>
          <a:p>
            <a:pPr marL="803643" lvl="1"/>
            <a:r>
              <a:rPr lang="en-US" sz="2391" dirty="0"/>
              <a:t>Pointers increment each sample</a:t>
            </a:r>
          </a:p>
          <a:p>
            <a:pPr marL="803643" lvl="1"/>
            <a:r>
              <a:rPr lang="en-US" sz="2391" dirty="0"/>
              <a:t>Multi-tap delays created using additional read pointers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Delay on a circular buffer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04367" y="4087198"/>
            <a:ext cx="9010055" cy="2717224"/>
          </a:xfrm>
          <a:ln/>
        </p:spPr>
        <p:txBody>
          <a:bodyPr anchor="t"/>
          <a:lstStyle/>
          <a:p>
            <a:pPr marL="446469"/>
            <a:r>
              <a:rPr lang="en-US" dirty="0"/>
              <a:t>Buffer is a </a:t>
            </a:r>
            <a:r>
              <a:rPr lang="en-US" dirty="0">
                <a:solidFill>
                  <a:srgbClr val="0000FF"/>
                </a:solidFill>
              </a:rPr>
              <a:t>contiguous</a:t>
            </a:r>
            <a:r>
              <a:rPr lang="en-US" dirty="0"/>
              <a:t> block of memory</a:t>
            </a:r>
          </a:p>
          <a:p>
            <a:pPr marL="803643" lvl="1"/>
            <a:r>
              <a:rPr lang="en-US" dirty="0">
                <a:solidFill>
                  <a:srgbClr val="0000FF"/>
                </a:solidFill>
              </a:rPr>
              <a:t>Read and write pointers</a:t>
            </a:r>
            <a:r>
              <a:rPr lang="en-US" dirty="0"/>
              <a:t> point to specific locations within this block</a:t>
            </a:r>
          </a:p>
          <a:p>
            <a:pPr marL="803643" lvl="1"/>
            <a:r>
              <a:rPr lang="en-US" dirty="0"/>
              <a:t>Difference in read/write pointer location determines </a:t>
            </a:r>
            <a:r>
              <a:rPr lang="en-US" dirty="0">
                <a:solidFill>
                  <a:srgbClr val="0000FF"/>
                </a:solidFill>
              </a:rPr>
              <a:t>delay</a:t>
            </a:r>
            <a:endParaRPr lang="en-US" dirty="0"/>
          </a:p>
          <a:p>
            <a:pPr marL="803643" lvl="1"/>
            <a:r>
              <a:rPr lang="en-US" dirty="0"/>
              <a:t>This is equivalent to </a:t>
            </a:r>
            <a:r>
              <a:rPr lang="en-US" dirty="0">
                <a:solidFill>
                  <a:srgbClr val="0000FF"/>
                </a:solidFill>
              </a:rPr>
              <a:t>difference equation</a:t>
            </a:r>
            <a:r>
              <a:rPr lang="en-US" dirty="0"/>
              <a:t> representations</a:t>
            </a:r>
          </a:p>
        </p:txBody>
      </p:sp>
      <p:sp>
        <p:nvSpPr>
          <p:cNvPr id="31" name="Rectangle 3"/>
          <p:cNvSpPr>
            <a:spLocks/>
          </p:cNvSpPr>
          <p:nvPr/>
        </p:nvSpPr>
        <p:spPr bwMode="auto">
          <a:xfrm>
            <a:off x="2677569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2" name="Rectangle 4"/>
          <p:cNvSpPr>
            <a:spLocks/>
          </p:cNvSpPr>
          <p:nvPr/>
        </p:nvSpPr>
        <p:spPr bwMode="auto">
          <a:xfrm>
            <a:off x="3275858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3" name="Rectangle 5"/>
          <p:cNvSpPr>
            <a:spLocks/>
          </p:cNvSpPr>
          <p:nvPr/>
        </p:nvSpPr>
        <p:spPr bwMode="auto">
          <a:xfrm>
            <a:off x="3865217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4" name="Rectangle 6"/>
          <p:cNvSpPr>
            <a:spLocks/>
          </p:cNvSpPr>
          <p:nvPr/>
        </p:nvSpPr>
        <p:spPr bwMode="auto">
          <a:xfrm>
            <a:off x="4463506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5" name="Rectangle 7"/>
          <p:cNvSpPr>
            <a:spLocks/>
          </p:cNvSpPr>
          <p:nvPr/>
        </p:nvSpPr>
        <p:spPr bwMode="auto">
          <a:xfrm>
            <a:off x="5061795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6" name="Rectangle 8"/>
          <p:cNvSpPr>
            <a:spLocks/>
          </p:cNvSpPr>
          <p:nvPr/>
        </p:nvSpPr>
        <p:spPr bwMode="auto">
          <a:xfrm>
            <a:off x="5660084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7" name="Rectangle 9"/>
          <p:cNvSpPr>
            <a:spLocks/>
          </p:cNvSpPr>
          <p:nvPr/>
        </p:nvSpPr>
        <p:spPr bwMode="auto">
          <a:xfrm>
            <a:off x="6258373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8" name="Rectangle 10"/>
          <p:cNvSpPr>
            <a:spLocks/>
          </p:cNvSpPr>
          <p:nvPr/>
        </p:nvSpPr>
        <p:spPr bwMode="auto">
          <a:xfrm>
            <a:off x="6856663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9" name="Rectangle 11"/>
          <p:cNvSpPr>
            <a:spLocks/>
          </p:cNvSpPr>
          <p:nvPr/>
        </p:nvSpPr>
        <p:spPr bwMode="auto">
          <a:xfrm>
            <a:off x="7454952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" name="Rectangle 12"/>
          <p:cNvSpPr>
            <a:spLocks/>
          </p:cNvSpPr>
          <p:nvPr/>
        </p:nvSpPr>
        <p:spPr bwMode="auto">
          <a:xfrm>
            <a:off x="8053241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1" name="Rectangle 13"/>
          <p:cNvSpPr>
            <a:spLocks/>
          </p:cNvSpPr>
          <p:nvPr/>
        </p:nvSpPr>
        <p:spPr bwMode="auto">
          <a:xfrm>
            <a:off x="8651530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2" name="Rectangle 14"/>
          <p:cNvSpPr>
            <a:spLocks/>
          </p:cNvSpPr>
          <p:nvPr/>
        </p:nvSpPr>
        <p:spPr bwMode="auto">
          <a:xfrm>
            <a:off x="9249819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3" name="Rectangle 15"/>
          <p:cNvSpPr>
            <a:spLocks/>
          </p:cNvSpPr>
          <p:nvPr/>
        </p:nvSpPr>
        <p:spPr bwMode="auto">
          <a:xfrm>
            <a:off x="2803589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x[0]</a:t>
            </a:r>
          </a:p>
        </p:txBody>
      </p:sp>
      <p:sp>
        <p:nvSpPr>
          <p:cNvPr id="44" name="Rectangle 16"/>
          <p:cNvSpPr>
            <a:spLocks/>
          </p:cNvSpPr>
          <p:nvPr/>
        </p:nvSpPr>
        <p:spPr bwMode="auto">
          <a:xfrm>
            <a:off x="3377879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x[1]</a:t>
            </a:r>
          </a:p>
        </p:txBody>
      </p:sp>
      <p:sp>
        <p:nvSpPr>
          <p:cNvPr id="45" name="Rectangle 17"/>
          <p:cNvSpPr>
            <a:spLocks/>
          </p:cNvSpPr>
          <p:nvPr/>
        </p:nvSpPr>
        <p:spPr bwMode="auto">
          <a:xfrm>
            <a:off x="3958309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x[2]</a:t>
            </a:r>
          </a:p>
        </p:txBody>
      </p:sp>
      <p:sp>
        <p:nvSpPr>
          <p:cNvPr id="46" name="Rectangle 18"/>
          <p:cNvSpPr>
            <a:spLocks/>
          </p:cNvSpPr>
          <p:nvPr/>
        </p:nvSpPr>
        <p:spPr bwMode="auto">
          <a:xfrm>
            <a:off x="4583387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x[3]</a:t>
            </a:r>
          </a:p>
        </p:txBody>
      </p:sp>
      <p:sp>
        <p:nvSpPr>
          <p:cNvPr id="47" name="Rectangle 19"/>
          <p:cNvSpPr>
            <a:spLocks/>
          </p:cNvSpPr>
          <p:nvPr/>
        </p:nvSpPr>
        <p:spPr bwMode="auto">
          <a:xfrm>
            <a:off x="5163816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x[4]</a:t>
            </a:r>
          </a:p>
        </p:txBody>
      </p:sp>
      <p:sp>
        <p:nvSpPr>
          <p:cNvPr id="48" name="Rectangle 20"/>
          <p:cNvSpPr>
            <a:spLocks/>
          </p:cNvSpPr>
          <p:nvPr/>
        </p:nvSpPr>
        <p:spPr bwMode="auto">
          <a:xfrm>
            <a:off x="5779965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x[5]</a:t>
            </a:r>
          </a:p>
        </p:txBody>
      </p:sp>
      <p:sp>
        <p:nvSpPr>
          <p:cNvPr id="49" name="Rectangle 21"/>
          <p:cNvSpPr>
            <a:spLocks/>
          </p:cNvSpPr>
          <p:nvPr/>
        </p:nvSpPr>
        <p:spPr bwMode="auto">
          <a:xfrm>
            <a:off x="6360395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x[6]</a:t>
            </a:r>
          </a:p>
        </p:txBody>
      </p:sp>
      <p:sp>
        <p:nvSpPr>
          <p:cNvPr id="50" name="Rectangle 22"/>
          <p:cNvSpPr>
            <a:spLocks/>
          </p:cNvSpPr>
          <p:nvPr/>
        </p:nvSpPr>
        <p:spPr bwMode="auto">
          <a:xfrm>
            <a:off x="6931895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x[7]</a:t>
            </a:r>
          </a:p>
        </p:txBody>
      </p:sp>
      <p:sp>
        <p:nvSpPr>
          <p:cNvPr id="51" name="Rectangle 23"/>
          <p:cNvSpPr>
            <a:spLocks/>
          </p:cNvSpPr>
          <p:nvPr/>
        </p:nvSpPr>
        <p:spPr bwMode="auto">
          <a:xfrm>
            <a:off x="7539113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x[8]</a:t>
            </a:r>
          </a:p>
        </p:txBody>
      </p:sp>
      <p:sp>
        <p:nvSpPr>
          <p:cNvPr id="52" name="Rectangle 24"/>
          <p:cNvSpPr>
            <a:spLocks/>
          </p:cNvSpPr>
          <p:nvPr/>
        </p:nvSpPr>
        <p:spPr bwMode="auto">
          <a:xfrm>
            <a:off x="8146332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x[9]</a:t>
            </a:r>
          </a:p>
        </p:txBody>
      </p:sp>
      <p:sp>
        <p:nvSpPr>
          <p:cNvPr id="53" name="Rectangle 25"/>
          <p:cNvSpPr>
            <a:spLocks/>
          </p:cNvSpPr>
          <p:nvPr/>
        </p:nvSpPr>
        <p:spPr bwMode="auto">
          <a:xfrm>
            <a:off x="8692881" y="1465690"/>
            <a:ext cx="46647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x[10]</a:t>
            </a:r>
          </a:p>
        </p:txBody>
      </p:sp>
      <p:sp>
        <p:nvSpPr>
          <p:cNvPr id="54" name="Rectangle 26"/>
          <p:cNvSpPr>
            <a:spLocks/>
          </p:cNvSpPr>
          <p:nvPr/>
        </p:nvSpPr>
        <p:spPr bwMode="auto">
          <a:xfrm>
            <a:off x="9308114" y="1465690"/>
            <a:ext cx="45044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x[11]</a:t>
            </a:r>
          </a:p>
        </p:txBody>
      </p:sp>
      <p:sp>
        <p:nvSpPr>
          <p:cNvPr id="55" name="Rectangle 27"/>
          <p:cNvSpPr>
            <a:spLocks/>
          </p:cNvSpPr>
          <p:nvPr/>
        </p:nvSpPr>
        <p:spPr bwMode="auto">
          <a:xfrm>
            <a:off x="2677569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6" name="Rectangle 28"/>
          <p:cNvSpPr>
            <a:spLocks/>
          </p:cNvSpPr>
          <p:nvPr/>
        </p:nvSpPr>
        <p:spPr bwMode="auto">
          <a:xfrm>
            <a:off x="3266928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7" name="Rectangle 29"/>
          <p:cNvSpPr>
            <a:spLocks/>
          </p:cNvSpPr>
          <p:nvPr/>
        </p:nvSpPr>
        <p:spPr bwMode="auto">
          <a:xfrm>
            <a:off x="3865217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8" name="Rectangle 30"/>
          <p:cNvSpPr>
            <a:spLocks/>
          </p:cNvSpPr>
          <p:nvPr/>
        </p:nvSpPr>
        <p:spPr bwMode="auto">
          <a:xfrm>
            <a:off x="4463506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9" name="Rectangle 31"/>
          <p:cNvSpPr>
            <a:spLocks/>
          </p:cNvSpPr>
          <p:nvPr/>
        </p:nvSpPr>
        <p:spPr bwMode="auto">
          <a:xfrm>
            <a:off x="5061795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0" name="Rectangle 32"/>
          <p:cNvSpPr>
            <a:spLocks/>
          </p:cNvSpPr>
          <p:nvPr/>
        </p:nvSpPr>
        <p:spPr bwMode="auto">
          <a:xfrm>
            <a:off x="5660084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1" name="Rectangle 33"/>
          <p:cNvSpPr>
            <a:spLocks/>
          </p:cNvSpPr>
          <p:nvPr/>
        </p:nvSpPr>
        <p:spPr bwMode="auto">
          <a:xfrm>
            <a:off x="6258373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2" name="Rectangle 34"/>
          <p:cNvSpPr>
            <a:spLocks/>
          </p:cNvSpPr>
          <p:nvPr/>
        </p:nvSpPr>
        <p:spPr bwMode="auto">
          <a:xfrm>
            <a:off x="6856663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3" name="Rectangle 35"/>
          <p:cNvSpPr>
            <a:spLocks/>
          </p:cNvSpPr>
          <p:nvPr/>
        </p:nvSpPr>
        <p:spPr bwMode="auto">
          <a:xfrm>
            <a:off x="7454952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4" name="Rectangle 36"/>
          <p:cNvSpPr>
            <a:spLocks/>
          </p:cNvSpPr>
          <p:nvPr/>
        </p:nvSpPr>
        <p:spPr bwMode="auto">
          <a:xfrm>
            <a:off x="8053241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5" name="Rectangle 37"/>
          <p:cNvSpPr>
            <a:spLocks/>
          </p:cNvSpPr>
          <p:nvPr/>
        </p:nvSpPr>
        <p:spPr bwMode="auto">
          <a:xfrm>
            <a:off x="8651530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6" name="Rectangle 38"/>
          <p:cNvSpPr>
            <a:spLocks/>
          </p:cNvSpPr>
          <p:nvPr/>
        </p:nvSpPr>
        <p:spPr bwMode="auto">
          <a:xfrm>
            <a:off x="9249819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7" name="Rectangle 39"/>
          <p:cNvSpPr>
            <a:spLocks/>
          </p:cNvSpPr>
          <p:nvPr/>
        </p:nvSpPr>
        <p:spPr bwMode="auto">
          <a:xfrm>
            <a:off x="2668639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8" name="Rectangle 40"/>
          <p:cNvSpPr>
            <a:spLocks/>
          </p:cNvSpPr>
          <p:nvPr/>
        </p:nvSpPr>
        <p:spPr bwMode="auto">
          <a:xfrm>
            <a:off x="3266928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9" name="Rectangle 41"/>
          <p:cNvSpPr>
            <a:spLocks/>
          </p:cNvSpPr>
          <p:nvPr/>
        </p:nvSpPr>
        <p:spPr bwMode="auto">
          <a:xfrm>
            <a:off x="3865217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0" name="Rectangle 42"/>
          <p:cNvSpPr>
            <a:spLocks/>
          </p:cNvSpPr>
          <p:nvPr/>
        </p:nvSpPr>
        <p:spPr bwMode="auto">
          <a:xfrm>
            <a:off x="4463506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1" name="Rectangle 43"/>
          <p:cNvSpPr>
            <a:spLocks/>
          </p:cNvSpPr>
          <p:nvPr/>
        </p:nvSpPr>
        <p:spPr bwMode="auto">
          <a:xfrm>
            <a:off x="5061795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2" name="Rectangle 44"/>
          <p:cNvSpPr>
            <a:spLocks/>
          </p:cNvSpPr>
          <p:nvPr/>
        </p:nvSpPr>
        <p:spPr bwMode="auto">
          <a:xfrm>
            <a:off x="5660084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3" name="Rectangle 45"/>
          <p:cNvSpPr>
            <a:spLocks/>
          </p:cNvSpPr>
          <p:nvPr/>
        </p:nvSpPr>
        <p:spPr bwMode="auto">
          <a:xfrm>
            <a:off x="6258373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4" name="Rectangle 46"/>
          <p:cNvSpPr>
            <a:spLocks/>
          </p:cNvSpPr>
          <p:nvPr/>
        </p:nvSpPr>
        <p:spPr bwMode="auto">
          <a:xfrm>
            <a:off x="6856663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5" name="Rectangle 47"/>
          <p:cNvSpPr>
            <a:spLocks/>
          </p:cNvSpPr>
          <p:nvPr/>
        </p:nvSpPr>
        <p:spPr bwMode="auto">
          <a:xfrm>
            <a:off x="7454952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6" name="Rectangle 48"/>
          <p:cNvSpPr>
            <a:spLocks/>
          </p:cNvSpPr>
          <p:nvPr/>
        </p:nvSpPr>
        <p:spPr bwMode="auto">
          <a:xfrm>
            <a:off x="8053241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7" name="Rectangle 49"/>
          <p:cNvSpPr>
            <a:spLocks/>
          </p:cNvSpPr>
          <p:nvPr/>
        </p:nvSpPr>
        <p:spPr bwMode="auto">
          <a:xfrm>
            <a:off x="8651530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8" name="Rectangle 50"/>
          <p:cNvSpPr>
            <a:spLocks/>
          </p:cNvSpPr>
          <p:nvPr/>
        </p:nvSpPr>
        <p:spPr bwMode="auto">
          <a:xfrm>
            <a:off x="9231959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9" name="Line 51"/>
          <p:cNvSpPr>
            <a:spLocks noChangeShapeType="1"/>
          </p:cNvSpPr>
          <p:nvPr/>
        </p:nvSpPr>
        <p:spPr bwMode="auto">
          <a:xfrm rot="10800000">
            <a:off x="2945459" y="1981711"/>
            <a:ext cx="0" cy="252264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0" name="Rectangle 53"/>
          <p:cNvSpPr>
            <a:spLocks/>
          </p:cNvSpPr>
          <p:nvPr/>
        </p:nvSpPr>
        <p:spPr bwMode="auto">
          <a:xfrm>
            <a:off x="2701060" y="2412237"/>
            <a:ext cx="46647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x[12]</a:t>
            </a:r>
          </a:p>
        </p:txBody>
      </p:sp>
      <p:sp>
        <p:nvSpPr>
          <p:cNvPr id="81" name="Rectangle 54"/>
          <p:cNvSpPr>
            <a:spLocks/>
          </p:cNvSpPr>
          <p:nvPr/>
        </p:nvSpPr>
        <p:spPr bwMode="auto">
          <a:xfrm>
            <a:off x="3377879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x[1]</a:t>
            </a:r>
          </a:p>
        </p:txBody>
      </p:sp>
      <p:sp>
        <p:nvSpPr>
          <p:cNvPr id="82" name="Rectangle 55"/>
          <p:cNvSpPr>
            <a:spLocks/>
          </p:cNvSpPr>
          <p:nvPr/>
        </p:nvSpPr>
        <p:spPr bwMode="auto">
          <a:xfrm>
            <a:off x="3958309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x[2]</a:t>
            </a:r>
          </a:p>
        </p:txBody>
      </p:sp>
      <p:sp>
        <p:nvSpPr>
          <p:cNvPr id="83" name="Rectangle 56"/>
          <p:cNvSpPr>
            <a:spLocks/>
          </p:cNvSpPr>
          <p:nvPr/>
        </p:nvSpPr>
        <p:spPr bwMode="auto">
          <a:xfrm>
            <a:off x="4583387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x[3]</a:t>
            </a:r>
          </a:p>
        </p:txBody>
      </p:sp>
      <p:sp>
        <p:nvSpPr>
          <p:cNvPr id="84" name="Rectangle 57"/>
          <p:cNvSpPr>
            <a:spLocks/>
          </p:cNvSpPr>
          <p:nvPr/>
        </p:nvSpPr>
        <p:spPr bwMode="auto">
          <a:xfrm>
            <a:off x="5163816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x[4]</a:t>
            </a:r>
          </a:p>
        </p:txBody>
      </p:sp>
      <p:sp>
        <p:nvSpPr>
          <p:cNvPr id="85" name="Rectangle 58"/>
          <p:cNvSpPr>
            <a:spLocks/>
          </p:cNvSpPr>
          <p:nvPr/>
        </p:nvSpPr>
        <p:spPr bwMode="auto">
          <a:xfrm>
            <a:off x="5779965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x[5]</a:t>
            </a:r>
          </a:p>
        </p:txBody>
      </p:sp>
      <p:sp>
        <p:nvSpPr>
          <p:cNvPr id="86" name="Rectangle 59"/>
          <p:cNvSpPr>
            <a:spLocks/>
          </p:cNvSpPr>
          <p:nvPr/>
        </p:nvSpPr>
        <p:spPr bwMode="auto">
          <a:xfrm>
            <a:off x="6360395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x[6]</a:t>
            </a:r>
          </a:p>
        </p:txBody>
      </p:sp>
      <p:sp>
        <p:nvSpPr>
          <p:cNvPr id="87" name="Rectangle 60"/>
          <p:cNvSpPr>
            <a:spLocks/>
          </p:cNvSpPr>
          <p:nvPr/>
        </p:nvSpPr>
        <p:spPr bwMode="auto">
          <a:xfrm>
            <a:off x="6931895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x[7]</a:t>
            </a:r>
          </a:p>
        </p:txBody>
      </p:sp>
      <p:sp>
        <p:nvSpPr>
          <p:cNvPr id="88" name="Rectangle 61"/>
          <p:cNvSpPr>
            <a:spLocks/>
          </p:cNvSpPr>
          <p:nvPr/>
        </p:nvSpPr>
        <p:spPr bwMode="auto">
          <a:xfrm>
            <a:off x="7539113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x[8]</a:t>
            </a:r>
          </a:p>
        </p:txBody>
      </p:sp>
      <p:sp>
        <p:nvSpPr>
          <p:cNvPr id="89" name="Rectangle 62"/>
          <p:cNvSpPr>
            <a:spLocks/>
          </p:cNvSpPr>
          <p:nvPr/>
        </p:nvSpPr>
        <p:spPr bwMode="auto">
          <a:xfrm>
            <a:off x="8146332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x[9]</a:t>
            </a:r>
          </a:p>
        </p:txBody>
      </p:sp>
      <p:sp>
        <p:nvSpPr>
          <p:cNvPr id="90" name="Rectangle 63"/>
          <p:cNvSpPr>
            <a:spLocks/>
          </p:cNvSpPr>
          <p:nvPr/>
        </p:nvSpPr>
        <p:spPr bwMode="auto">
          <a:xfrm>
            <a:off x="8690648" y="2403307"/>
            <a:ext cx="46647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x[10]</a:t>
            </a:r>
          </a:p>
        </p:txBody>
      </p:sp>
      <p:sp>
        <p:nvSpPr>
          <p:cNvPr id="91" name="Rectangle 64"/>
          <p:cNvSpPr>
            <a:spLocks/>
          </p:cNvSpPr>
          <p:nvPr/>
        </p:nvSpPr>
        <p:spPr bwMode="auto">
          <a:xfrm>
            <a:off x="9306998" y="2403307"/>
            <a:ext cx="45044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x[11]</a:t>
            </a:r>
          </a:p>
        </p:txBody>
      </p:sp>
      <p:sp>
        <p:nvSpPr>
          <p:cNvPr id="92" name="Rectangle 65"/>
          <p:cNvSpPr>
            <a:spLocks/>
          </p:cNvSpPr>
          <p:nvPr/>
        </p:nvSpPr>
        <p:spPr bwMode="auto">
          <a:xfrm>
            <a:off x="2709990" y="3340925"/>
            <a:ext cx="46647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x[12]</a:t>
            </a:r>
          </a:p>
        </p:txBody>
      </p:sp>
      <p:sp>
        <p:nvSpPr>
          <p:cNvPr id="93" name="Rectangle 66"/>
          <p:cNvSpPr>
            <a:spLocks/>
          </p:cNvSpPr>
          <p:nvPr/>
        </p:nvSpPr>
        <p:spPr bwMode="auto">
          <a:xfrm>
            <a:off x="3317209" y="3340925"/>
            <a:ext cx="46647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x[13]</a:t>
            </a:r>
          </a:p>
        </p:txBody>
      </p:sp>
      <p:sp>
        <p:nvSpPr>
          <p:cNvPr id="94" name="Rectangle 67"/>
          <p:cNvSpPr>
            <a:spLocks/>
          </p:cNvSpPr>
          <p:nvPr/>
        </p:nvSpPr>
        <p:spPr bwMode="auto">
          <a:xfrm>
            <a:off x="3958309" y="3340925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x[2]</a:t>
            </a:r>
          </a:p>
        </p:txBody>
      </p:sp>
      <p:sp>
        <p:nvSpPr>
          <p:cNvPr id="95" name="Rectangle 68"/>
          <p:cNvSpPr>
            <a:spLocks/>
          </p:cNvSpPr>
          <p:nvPr/>
        </p:nvSpPr>
        <p:spPr bwMode="auto">
          <a:xfrm>
            <a:off x="4583387" y="3340925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x[3]</a:t>
            </a:r>
          </a:p>
        </p:txBody>
      </p:sp>
      <p:sp>
        <p:nvSpPr>
          <p:cNvPr id="96" name="Rectangle 69"/>
          <p:cNvSpPr>
            <a:spLocks/>
          </p:cNvSpPr>
          <p:nvPr/>
        </p:nvSpPr>
        <p:spPr bwMode="auto">
          <a:xfrm>
            <a:off x="5163816" y="3340925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x[4]</a:t>
            </a:r>
          </a:p>
        </p:txBody>
      </p:sp>
      <p:sp>
        <p:nvSpPr>
          <p:cNvPr id="97" name="Rectangle 70"/>
          <p:cNvSpPr>
            <a:spLocks/>
          </p:cNvSpPr>
          <p:nvPr/>
        </p:nvSpPr>
        <p:spPr bwMode="auto">
          <a:xfrm>
            <a:off x="5779965" y="3340925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x[5]</a:t>
            </a:r>
          </a:p>
        </p:txBody>
      </p:sp>
      <p:sp>
        <p:nvSpPr>
          <p:cNvPr id="98" name="Rectangle 71"/>
          <p:cNvSpPr>
            <a:spLocks/>
          </p:cNvSpPr>
          <p:nvPr/>
        </p:nvSpPr>
        <p:spPr bwMode="auto">
          <a:xfrm>
            <a:off x="6360395" y="3340925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x[6]</a:t>
            </a:r>
          </a:p>
        </p:txBody>
      </p:sp>
      <p:sp>
        <p:nvSpPr>
          <p:cNvPr id="99" name="Rectangle 72"/>
          <p:cNvSpPr>
            <a:spLocks/>
          </p:cNvSpPr>
          <p:nvPr/>
        </p:nvSpPr>
        <p:spPr bwMode="auto">
          <a:xfrm>
            <a:off x="6931895" y="3340925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x[7]</a:t>
            </a:r>
          </a:p>
        </p:txBody>
      </p:sp>
      <p:sp>
        <p:nvSpPr>
          <p:cNvPr id="100" name="Rectangle 73"/>
          <p:cNvSpPr>
            <a:spLocks/>
          </p:cNvSpPr>
          <p:nvPr/>
        </p:nvSpPr>
        <p:spPr bwMode="auto">
          <a:xfrm>
            <a:off x="7539113" y="3340925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x[8]</a:t>
            </a:r>
          </a:p>
        </p:txBody>
      </p:sp>
      <p:sp>
        <p:nvSpPr>
          <p:cNvPr id="101" name="Rectangle 74"/>
          <p:cNvSpPr>
            <a:spLocks/>
          </p:cNvSpPr>
          <p:nvPr/>
        </p:nvSpPr>
        <p:spPr bwMode="auto">
          <a:xfrm>
            <a:off x="8146332" y="3340925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x[9]</a:t>
            </a:r>
          </a:p>
        </p:txBody>
      </p:sp>
      <p:sp>
        <p:nvSpPr>
          <p:cNvPr id="102" name="Rectangle 75"/>
          <p:cNvSpPr>
            <a:spLocks/>
          </p:cNvSpPr>
          <p:nvPr/>
        </p:nvSpPr>
        <p:spPr bwMode="auto">
          <a:xfrm>
            <a:off x="8690648" y="3340925"/>
            <a:ext cx="46647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x[10]</a:t>
            </a:r>
          </a:p>
        </p:txBody>
      </p:sp>
      <p:sp>
        <p:nvSpPr>
          <p:cNvPr id="103" name="Rectangle 76"/>
          <p:cNvSpPr>
            <a:spLocks/>
          </p:cNvSpPr>
          <p:nvPr/>
        </p:nvSpPr>
        <p:spPr bwMode="auto">
          <a:xfrm>
            <a:off x="9306998" y="3340925"/>
            <a:ext cx="45044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x[11]</a:t>
            </a:r>
          </a:p>
        </p:txBody>
      </p:sp>
      <p:sp>
        <p:nvSpPr>
          <p:cNvPr id="104" name="Freeform 77"/>
          <p:cNvSpPr>
            <a:spLocks/>
          </p:cNvSpPr>
          <p:nvPr/>
        </p:nvSpPr>
        <p:spPr bwMode="auto">
          <a:xfrm>
            <a:off x="9982053" y="1573177"/>
            <a:ext cx="247799" cy="916410"/>
          </a:xfrm>
          <a:custGeom>
            <a:avLst/>
            <a:gdLst>
              <a:gd name="T0" fmla="*/ 0 w 9740"/>
              <a:gd name="T1" fmla="*/ 0 h 21600"/>
              <a:gd name="T2" fmla="*/ 2147483646 w 9740"/>
              <a:gd name="T3" fmla="*/ 2147483646 h 21600"/>
              <a:gd name="T4" fmla="*/ 0 60000 65536"/>
              <a:gd name="T5" fmla="*/ 0 60000 65536"/>
              <a:gd name="T6" fmla="*/ 0 w 9740"/>
              <a:gd name="T7" fmla="*/ 0 h 21600"/>
              <a:gd name="T8" fmla="*/ 9740 w 974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740" h="21600">
                <a:moveTo>
                  <a:pt x="0" y="0"/>
                </a:moveTo>
                <a:cubicBezTo>
                  <a:pt x="0" y="0"/>
                  <a:pt x="21600" y="9144"/>
                  <a:pt x="467" y="2160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5" name="Freeform 78"/>
          <p:cNvSpPr>
            <a:spLocks/>
          </p:cNvSpPr>
          <p:nvPr/>
        </p:nvSpPr>
        <p:spPr bwMode="auto">
          <a:xfrm>
            <a:off x="9999913" y="2617951"/>
            <a:ext cx="247799" cy="916410"/>
          </a:xfrm>
          <a:custGeom>
            <a:avLst/>
            <a:gdLst>
              <a:gd name="T0" fmla="*/ 0 w 9740"/>
              <a:gd name="T1" fmla="*/ 0 h 21600"/>
              <a:gd name="T2" fmla="*/ 2147483646 w 9740"/>
              <a:gd name="T3" fmla="*/ 2147483646 h 21600"/>
              <a:gd name="T4" fmla="*/ 0 60000 65536"/>
              <a:gd name="T5" fmla="*/ 0 60000 65536"/>
              <a:gd name="T6" fmla="*/ 0 w 9740"/>
              <a:gd name="T7" fmla="*/ 0 h 21600"/>
              <a:gd name="T8" fmla="*/ 9740 w 974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740" h="21600">
                <a:moveTo>
                  <a:pt x="0" y="0"/>
                </a:moveTo>
                <a:cubicBezTo>
                  <a:pt x="0" y="0"/>
                  <a:pt x="21600" y="9144"/>
                  <a:pt x="467" y="2160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6" name="Line 79"/>
          <p:cNvSpPr>
            <a:spLocks noChangeShapeType="1"/>
          </p:cNvSpPr>
          <p:nvPr/>
        </p:nvSpPr>
        <p:spPr bwMode="auto">
          <a:xfrm rot="10800000" flipH="1">
            <a:off x="9535569" y="1028466"/>
            <a:ext cx="0" cy="251148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7" name="Line 80"/>
          <p:cNvSpPr>
            <a:spLocks noChangeShapeType="1"/>
          </p:cNvSpPr>
          <p:nvPr/>
        </p:nvSpPr>
        <p:spPr bwMode="auto">
          <a:xfrm rot="10800000" flipH="1">
            <a:off x="3552678" y="2921560"/>
            <a:ext cx="0" cy="251148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8" name="Rectangle 81"/>
          <p:cNvSpPr>
            <a:spLocks/>
          </p:cNvSpPr>
          <p:nvPr/>
        </p:nvSpPr>
        <p:spPr bwMode="auto">
          <a:xfrm>
            <a:off x="8220299" y="974557"/>
            <a:ext cx="1175002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FF00FF"/>
                </a:solidFill>
                <a:latin typeface="Arial" charset="0"/>
                <a:cs typeface="Arial" charset="0"/>
                <a:sym typeface="Arial" charset="0"/>
              </a:rPr>
              <a:t>write pointer</a:t>
            </a:r>
          </a:p>
        </p:txBody>
      </p:sp>
      <p:sp>
        <p:nvSpPr>
          <p:cNvPr id="109" name="Line 79"/>
          <p:cNvSpPr>
            <a:spLocks noChangeShapeType="1"/>
          </p:cNvSpPr>
          <p:nvPr/>
        </p:nvSpPr>
        <p:spPr bwMode="auto">
          <a:xfrm rot="10800000" flipH="1">
            <a:off x="3564469" y="1028466"/>
            <a:ext cx="0" cy="251148"/>
          </a:xfrm>
          <a:prstGeom prst="line">
            <a:avLst/>
          </a:prstGeom>
          <a:noFill/>
          <a:ln w="38100">
            <a:solidFill>
              <a:srgbClr val="C00000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C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0" name="Rectangle 81"/>
          <p:cNvSpPr>
            <a:spLocks/>
          </p:cNvSpPr>
          <p:nvPr/>
        </p:nvSpPr>
        <p:spPr bwMode="auto">
          <a:xfrm>
            <a:off x="2260420" y="974557"/>
            <a:ext cx="115256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 dirty="0">
                <a:solidFill>
                  <a:srgbClr val="C00000"/>
                </a:solidFill>
                <a:latin typeface="Arial" charset="0"/>
                <a:cs typeface="Arial" charset="0"/>
                <a:sym typeface="Arial" charset="0"/>
              </a:rPr>
              <a:t>read pointer</a:t>
            </a:r>
          </a:p>
        </p:txBody>
      </p:sp>
      <p:sp>
        <p:nvSpPr>
          <p:cNvPr id="111" name="Line 79"/>
          <p:cNvSpPr>
            <a:spLocks noChangeShapeType="1"/>
          </p:cNvSpPr>
          <p:nvPr/>
        </p:nvSpPr>
        <p:spPr bwMode="auto">
          <a:xfrm rot="10800000" flipH="1">
            <a:off x="4172036" y="2011342"/>
            <a:ext cx="0" cy="251148"/>
          </a:xfrm>
          <a:prstGeom prst="line">
            <a:avLst/>
          </a:prstGeom>
          <a:noFill/>
          <a:ln w="38100">
            <a:solidFill>
              <a:srgbClr val="C00000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C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2" name="Line 79"/>
          <p:cNvSpPr>
            <a:spLocks noChangeShapeType="1"/>
          </p:cNvSpPr>
          <p:nvPr/>
        </p:nvSpPr>
        <p:spPr bwMode="auto">
          <a:xfrm rot="10800000" flipH="1">
            <a:off x="4728973" y="2922694"/>
            <a:ext cx="0" cy="251148"/>
          </a:xfrm>
          <a:prstGeom prst="line">
            <a:avLst/>
          </a:prstGeom>
          <a:noFill/>
          <a:ln w="38100">
            <a:solidFill>
              <a:srgbClr val="C00000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C00000"/>
              </a:solidFill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Delay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051" y="1060516"/>
            <a:ext cx="11853948" cy="57974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Our Delay effect will be simple VST plugin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Start with HelloWorld UI from Getting Started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Use the first, generic version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Define variables in </a:t>
            </a:r>
            <a:r>
              <a:rPr lang="en-GB" dirty="0" err="1"/>
              <a:t>pluginprocessor.h</a:t>
            </a:r>
            <a:endParaRPr lang="en-GB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Set up the variables in </a:t>
            </a:r>
            <a:r>
              <a:rPr lang="en-GB" dirty="0" err="1"/>
              <a:t>prepareToPlay</a:t>
            </a:r>
            <a:endParaRPr lang="en-GB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Edit </a:t>
            </a:r>
            <a:r>
              <a:rPr lang="en-GB" dirty="0" err="1"/>
              <a:t>processBlock</a:t>
            </a:r>
            <a:r>
              <a:rPr lang="en-GB" dirty="0"/>
              <a:t> so that it implements delay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Use read and write pointers on circular buffer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Make sure that incrementing pointer on one channel does not affect other channels</a:t>
            </a:r>
          </a:p>
        </p:txBody>
      </p:sp>
    </p:spTree>
    <p:extLst>
      <p:ext uri="{BB962C8B-B14F-4D97-AF65-F5344CB8AC3E}">
        <p14:creationId xmlns:p14="http://schemas.microsoft.com/office/powerpoint/2010/main" val="2853114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Define and initialise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97" y="991985"/>
            <a:ext cx="11433568" cy="40178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Add private parameters to </a:t>
            </a:r>
            <a:r>
              <a:rPr lang="en-GB" dirty="0" err="1">
                <a:solidFill>
                  <a:prstClr val="black"/>
                </a:solidFill>
              </a:rPr>
              <a:t>pluginProcessor.h</a:t>
            </a: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en-GB" sz="2800" dirty="0">
                <a:solidFill>
                  <a:prstClr val="black"/>
                </a:solidFill>
              </a:rPr>
              <a:t>Set up delay buffer in </a:t>
            </a:r>
            <a:r>
              <a:rPr lang="en-GB" sz="2800" dirty="0" err="1">
                <a:solidFill>
                  <a:prstClr val="black"/>
                </a:solidFill>
              </a:rPr>
              <a:t>prepareToPlay</a:t>
            </a:r>
            <a:r>
              <a:rPr lang="en-GB" sz="2800" dirty="0">
                <a:solidFill>
                  <a:prstClr val="black"/>
                </a:solidFill>
              </a:rPr>
              <a:t> on pluginProcessor.cpp</a:t>
            </a: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346280" y="1481849"/>
            <a:ext cx="11542734" cy="215443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feedbackParam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AudioSampleBuffer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2D4123-1918-8610-2126-A946CFB407C7}"/>
              </a:ext>
            </a:extLst>
          </p:cNvPr>
          <p:cNvSpPr/>
          <p:nvPr/>
        </p:nvSpPr>
        <p:spPr>
          <a:xfrm>
            <a:off x="582460" y="1801085"/>
            <a:ext cx="6627445" cy="93102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3BF33A-4816-8882-2AA6-14AC78C711EA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7209905" y="1540990"/>
            <a:ext cx="1915307" cy="725610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DDAB8F-E880-3E31-FFAE-8A51A7D2CB79}"/>
              </a:ext>
            </a:extLst>
          </p:cNvPr>
          <p:cNvSpPr txBox="1"/>
          <p:nvPr/>
        </p:nvSpPr>
        <p:spPr>
          <a:xfrm>
            <a:off x="9125212" y="1192589"/>
            <a:ext cx="1929008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Parameters on interface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9709F0-CF9D-53C8-00AE-B2CB9E677F0B}"/>
              </a:ext>
            </a:extLst>
          </p:cNvPr>
          <p:cNvSpPr/>
          <p:nvPr/>
        </p:nvSpPr>
        <p:spPr>
          <a:xfrm>
            <a:off x="603412" y="2766523"/>
            <a:ext cx="7102258" cy="823381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135D28-A09E-2014-F71D-30A3A8849950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7705670" y="2733983"/>
            <a:ext cx="1402915" cy="444231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6D2FA2-51C9-5915-3DBC-FF23FC9DA040}"/>
              </a:ext>
            </a:extLst>
          </p:cNvPr>
          <p:cNvSpPr txBox="1"/>
          <p:nvPr/>
        </p:nvSpPr>
        <p:spPr>
          <a:xfrm>
            <a:off x="9125211" y="2610420"/>
            <a:ext cx="2655517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Circular buffer variables for implementing delay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1139F4-3691-A71D-C20B-9DEAE00A0816}"/>
              </a:ext>
            </a:extLst>
          </p:cNvPr>
          <p:cNvSpPr txBox="1"/>
          <p:nvPr/>
        </p:nvSpPr>
        <p:spPr>
          <a:xfrm>
            <a:off x="199506" y="4317804"/>
            <a:ext cx="11914908" cy="238526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prepareToPlay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samplesPerBlock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)(2.0 *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delayBuffer.setSize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(2,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delayBuffer.clear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%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F59591-6DFF-2E52-18E5-94E2F38D9E48}"/>
              </a:ext>
            </a:extLst>
          </p:cNvPr>
          <p:cNvSpPr/>
          <p:nvPr/>
        </p:nvSpPr>
        <p:spPr>
          <a:xfrm>
            <a:off x="461269" y="4682390"/>
            <a:ext cx="6593466" cy="1100988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CDF0BA-9542-8CA3-AF90-ADB9B43D866B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7054735" y="4487567"/>
            <a:ext cx="1175536" cy="745317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FF9C112-B80D-1742-E758-5398D4FBE203}"/>
              </a:ext>
            </a:extLst>
          </p:cNvPr>
          <p:cNvSpPr txBox="1"/>
          <p:nvPr/>
        </p:nvSpPr>
        <p:spPr>
          <a:xfrm>
            <a:off x="8230271" y="3979735"/>
            <a:ext cx="2238790" cy="10156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Allocate delay buffer, size depends on sample rate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056CB7-E97A-43DA-F9ED-C9AD30C11BD4}"/>
              </a:ext>
            </a:extLst>
          </p:cNvPr>
          <p:cNvSpPr/>
          <p:nvPr/>
        </p:nvSpPr>
        <p:spPr>
          <a:xfrm>
            <a:off x="531740" y="5821294"/>
            <a:ext cx="10132521" cy="61703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D7F2C9-6255-DB79-E14B-786FC63F4D0C}"/>
              </a:ext>
            </a:extLst>
          </p:cNvPr>
          <p:cNvCxnSpPr>
            <a:cxnSpLocks/>
            <a:stCxn id="26" idx="3"/>
            <a:endCxn id="28" idx="2"/>
          </p:cNvCxnSpPr>
          <p:nvPr/>
        </p:nvCxnSpPr>
        <p:spPr>
          <a:xfrm flipV="1">
            <a:off x="10664261" y="5699664"/>
            <a:ext cx="496961" cy="430149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0343C31-0589-34A5-A7FA-775D29CD9417}"/>
              </a:ext>
            </a:extLst>
          </p:cNvPr>
          <p:cNvSpPr txBox="1"/>
          <p:nvPr/>
        </p:nvSpPr>
        <p:spPr>
          <a:xfrm>
            <a:off x="10208030" y="4674738"/>
            <a:ext cx="1906384" cy="102492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determine delay position offset in samples</a:t>
            </a:r>
          </a:p>
        </p:txBody>
      </p:sp>
    </p:spTree>
    <p:extLst>
      <p:ext uri="{BB962C8B-B14F-4D97-AF65-F5344CB8AC3E}">
        <p14:creationId xmlns:p14="http://schemas.microsoft.com/office/powerpoint/2010/main" val="99814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/>
      <p:bldP spid="4" grpId="1" animBg="1"/>
      <p:bldP spid="7" grpId="0" animBg="1"/>
      <p:bldP spid="7" grpId="1" animBg="1"/>
      <p:bldP spid="14" grpId="0" animBg="1"/>
      <p:bldP spid="14" grpId="1" animBg="1"/>
      <p:bldP spid="16" grpId="0" animBg="1"/>
      <p:bldP spid="16" grpId="1" animBg="1"/>
      <p:bldP spid="23" grpId="0" animBg="1"/>
      <p:bldP spid="25" grpId="0" animBg="1"/>
      <p:bldP spid="26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Basic delay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446469"/>
            <a:r>
              <a:rPr lang="en-US" sz="2812" dirty="0"/>
              <a:t>From a digital system perspective, delay is simple:</a:t>
            </a:r>
          </a:p>
          <a:p>
            <a:pPr marL="803643" lvl="1"/>
            <a:r>
              <a:rPr lang="en-US" sz="2250" dirty="0">
                <a:solidFill>
                  <a:srgbClr val="0000FF"/>
                </a:solidFill>
              </a:rPr>
              <a:t>Difference equation</a:t>
            </a:r>
            <a:r>
              <a:rPr lang="en-US" sz="2250" dirty="0"/>
              <a:t> adding the current input sample to one </a:t>
            </a:r>
            <a:r>
              <a:rPr lang="en-US" sz="2250" i="1" dirty="0"/>
              <a:t>D</a:t>
            </a:r>
            <a:r>
              <a:rPr lang="en-US" sz="2250" dirty="0"/>
              <a:t> samples prior</a:t>
            </a:r>
          </a:p>
          <a:p>
            <a:pPr marL="803643" lvl="1" algn="ctr">
              <a:buNone/>
            </a:pPr>
            <a:r>
              <a:rPr lang="en-US" sz="2250" i="1" dirty="0">
                <a:latin typeface="Times New Roman" pitchFamily="18" charset="0"/>
              </a:rPr>
              <a:t>y</a:t>
            </a:r>
            <a:r>
              <a:rPr lang="en-US" sz="2250" dirty="0">
                <a:latin typeface="Times New Roman" pitchFamily="18" charset="0"/>
              </a:rPr>
              <a:t>[</a:t>
            </a:r>
            <a:r>
              <a:rPr lang="en-US" sz="2250" i="1" dirty="0">
                <a:latin typeface="Times New Roman" pitchFamily="18" charset="0"/>
              </a:rPr>
              <a:t>n</a:t>
            </a:r>
            <a:r>
              <a:rPr lang="en-US" sz="2250" dirty="0">
                <a:latin typeface="Times New Roman" pitchFamily="18" charset="0"/>
              </a:rPr>
              <a:t>]=</a:t>
            </a:r>
            <a:r>
              <a:rPr lang="en-US" sz="2250" i="1" dirty="0">
                <a:latin typeface="Times New Roman" pitchFamily="18" charset="0"/>
              </a:rPr>
              <a:t>x</a:t>
            </a:r>
            <a:r>
              <a:rPr lang="en-US" sz="2250" dirty="0">
                <a:latin typeface="Times New Roman" pitchFamily="18" charset="0"/>
              </a:rPr>
              <a:t>[</a:t>
            </a:r>
            <a:r>
              <a:rPr lang="en-US" sz="2250" i="1" dirty="0">
                <a:latin typeface="Times New Roman" pitchFamily="18" charset="0"/>
              </a:rPr>
              <a:t>n</a:t>
            </a:r>
            <a:r>
              <a:rPr lang="en-US" sz="2250" dirty="0">
                <a:latin typeface="Times New Roman" pitchFamily="18" charset="0"/>
              </a:rPr>
              <a:t>]+</a:t>
            </a:r>
            <a:r>
              <a:rPr lang="en-US" sz="2250" i="1" dirty="0">
                <a:latin typeface="Times New Roman" pitchFamily="18" charset="0"/>
              </a:rPr>
              <a:t>ax</a:t>
            </a:r>
            <a:r>
              <a:rPr lang="en-US" sz="2250" dirty="0">
                <a:latin typeface="Times New Roman" pitchFamily="18" charset="0"/>
              </a:rPr>
              <a:t>[</a:t>
            </a:r>
            <a:r>
              <a:rPr lang="en-US" sz="2250" i="1" dirty="0">
                <a:latin typeface="Times New Roman" pitchFamily="18" charset="0"/>
              </a:rPr>
              <a:t>n</a:t>
            </a:r>
            <a:r>
              <a:rPr lang="en-US" sz="2250" dirty="0">
                <a:latin typeface="Times New Roman" pitchFamily="18" charset="0"/>
              </a:rPr>
              <a:t>-</a:t>
            </a:r>
            <a:r>
              <a:rPr lang="en-US" sz="2250" i="1" dirty="0">
                <a:latin typeface="Times New Roman" pitchFamily="18" charset="0"/>
              </a:rPr>
              <a:t>D</a:t>
            </a:r>
            <a:r>
              <a:rPr lang="en-US" sz="2250" dirty="0">
                <a:latin typeface="Times New Roman" pitchFamily="18" charset="0"/>
              </a:rPr>
              <a:t>]	  | </a:t>
            </a:r>
            <a:r>
              <a:rPr lang="en-US" sz="2250" i="1" dirty="0">
                <a:latin typeface="Times New Roman" pitchFamily="18" charset="0"/>
              </a:rPr>
              <a:t>a</a:t>
            </a:r>
            <a:r>
              <a:rPr lang="en-US" sz="2250" dirty="0">
                <a:latin typeface="Times New Roman" pitchFamily="18" charset="0"/>
              </a:rPr>
              <a:t>|&lt;1   (usually)</a:t>
            </a:r>
            <a:endParaRPr lang="en-US" sz="2250" dirty="0"/>
          </a:p>
          <a:p>
            <a:pPr marL="446469"/>
            <a:r>
              <a:rPr lang="en-US" sz="2812" dirty="0"/>
              <a:t>For audio:</a:t>
            </a:r>
          </a:p>
          <a:p>
            <a:pPr marL="803643" lvl="1"/>
            <a:r>
              <a:rPr lang="en-US" sz="2250" dirty="0"/>
              <a:t>Delay ranges from milliseconds to several seconds</a:t>
            </a:r>
          </a:p>
          <a:p>
            <a:pPr marL="803643" lvl="1"/>
            <a:r>
              <a:rPr lang="en-US" sz="2250" dirty="0"/>
              <a:t>What values of </a:t>
            </a:r>
            <a:r>
              <a:rPr lang="en-US" sz="2250" i="1" dirty="0"/>
              <a:t>D</a:t>
            </a:r>
            <a:r>
              <a:rPr lang="en-US" sz="2250" dirty="0"/>
              <a:t> does this imply for sampling rate= 44.1kHz?</a:t>
            </a:r>
          </a:p>
        </p:txBody>
      </p:sp>
      <p:sp>
        <p:nvSpPr>
          <p:cNvPr id="9224" name="Rectangle 8"/>
          <p:cNvSpPr>
            <a:spLocks/>
          </p:cNvSpPr>
          <p:nvPr/>
        </p:nvSpPr>
        <p:spPr bwMode="auto">
          <a:xfrm>
            <a:off x="2756297" y="5807208"/>
            <a:ext cx="1407437" cy="32457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marL="0" lvl="2" defTabSz="642915" fontAlgn="base">
              <a:spcBef>
                <a:spcPts val="422"/>
              </a:spcBef>
              <a:spcAft>
                <a:spcPct val="0"/>
              </a:spcAft>
            </a:pPr>
            <a:r>
              <a:rPr lang="en-US" sz="2109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1 second = </a:t>
            </a:r>
          </a:p>
        </p:txBody>
      </p:sp>
      <p:sp>
        <p:nvSpPr>
          <p:cNvPr id="9225" name="Rectangle 9"/>
          <p:cNvSpPr>
            <a:spLocks/>
          </p:cNvSpPr>
          <p:nvPr/>
        </p:nvSpPr>
        <p:spPr bwMode="auto">
          <a:xfrm>
            <a:off x="3238500" y="6191185"/>
            <a:ext cx="896079" cy="32457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marL="0" lvl="2" defTabSz="642915" fontAlgn="base">
              <a:spcBef>
                <a:spcPts val="422"/>
              </a:spcBef>
              <a:spcAft>
                <a:spcPct val="0"/>
              </a:spcAft>
            </a:pPr>
            <a:r>
              <a:rPr lang="en-US" sz="2109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1 ms = </a:t>
            </a:r>
          </a:p>
        </p:txBody>
      </p:sp>
      <p:sp>
        <p:nvSpPr>
          <p:cNvPr id="9226" name="Rectangle 10"/>
          <p:cNvSpPr>
            <a:spLocks/>
          </p:cNvSpPr>
          <p:nvPr/>
        </p:nvSpPr>
        <p:spPr bwMode="auto">
          <a:xfrm>
            <a:off x="7721203" y="5807208"/>
            <a:ext cx="1332096" cy="32457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marL="0" lvl="2" defTabSz="642915" fontAlgn="base">
              <a:spcBef>
                <a:spcPts val="422"/>
              </a:spcBef>
              <a:spcAft>
                <a:spcPct val="0"/>
              </a:spcAft>
            </a:pPr>
            <a:r>
              <a:rPr lang="en-US" sz="2109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= 1 sample</a:t>
            </a:r>
          </a:p>
        </p:txBody>
      </p:sp>
      <p:sp>
        <p:nvSpPr>
          <p:cNvPr id="9227" name="Rectangle 11"/>
          <p:cNvSpPr>
            <a:spLocks/>
          </p:cNvSpPr>
          <p:nvPr/>
        </p:nvSpPr>
        <p:spPr bwMode="auto">
          <a:xfrm>
            <a:off x="4310063" y="5807208"/>
            <a:ext cx="1835439" cy="32457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marL="0" lvl="2" defTabSz="642915" fontAlgn="base">
              <a:spcBef>
                <a:spcPts val="422"/>
              </a:spcBef>
              <a:spcAft>
                <a:spcPct val="0"/>
              </a:spcAft>
            </a:pPr>
            <a:r>
              <a:rPr lang="en-US" sz="2109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44100 samples</a:t>
            </a:r>
          </a:p>
        </p:txBody>
      </p:sp>
      <p:sp>
        <p:nvSpPr>
          <p:cNvPr id="9228" name="Rectangle 12"/>
          <p:cNvSpPr>
            <a:spLocks/>
          </p:cNvSpPr>
          <p:nvPr/>
        </p:nvSpPr>
        <p:spPr bwMode="auto">
          <a:xfrm>
            <a:off x="4310063" y="6191185"/>
            <a:ext cx="1617430" cy="32457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marL="0" lvl="2" defTabSz="642915" fontAlgn="base">
              <a:spcBef>
                <a:spcPts val="422"/>
              </a:spcBef>
              <a:spcAft>
                <a:spcPct val="0"/>
              </a:spcAft>
            </a:pPr>
            <a:r>
              <a:rPr lang="en-US" sz="2109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~ 44 samples</a:t>
            </a:r>
          </a:p>
        </p:txBody>
      </p:sp>
      <p:sp>
        <p:nvSpPr>
          <p:cNvPr id="9229" name="Rectangle 13"/>
          <p:cNvSpPr>
            <a:spLocks/>
          </p:cNvSpPr>
          <p:nvPr/>
        </p:nvSpPr>
        <p:spPr bwMode="auto">
          <a:xfrm>
            <a:off x="6676430" y="5786438"/>
            <a:ext cx="964406" cy="36611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lvl="2" defTabSz="642915" fontAlgn="base">
              <a:spcBef>
                <a:spcPts val="422"/>
              </a:spcBef>
              <a:spcAft>
                <a:spcPct val="0"/>
              </a:spcAft>
            </a:pPr>
            <a:r>
              <a:rPr lang="en-US" sz="2109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22.6µS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210054" y="4036568"/>
            <a:ext cx="5415607" cy="1430724"/>
            <a:chOff x="179512" y="2564904"/>
            <a:chExt cx="7702196" cy="2034808"/>
          </a:xfrm>
        </p:grpSpPr>
        <p:sp>
          <p:nvSpPr>
            <p:cNvPr id="16" name="Oval 15"/>
            <p:cNvSpPr/>
            <p:nvPr/>
          </p:nvSpPr>
          <p:spPr bwMode="auto">
            <a:xfrm>
              <a:off x="6153516" y="2981302"/>
              <a:ext cx="806450" cy="80645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42915">
                <a:defRPr/>
              </a:pPr>
              <a:endParaRPr lang="en-US" sz="1969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sp>
          <p:nvSpPr>
            <p:cNvPr id="17" name="TextBox 6"/>
            <p:cNvSpPr txBox="1">
              <a:spLocks noChangeArrowheads="1"/>
            </p:cNvSpPr>
            <p:nvPr/>
          </p:nvSpPr>
          <p:spPr bwMode="auto">
            <a:xfrm>
              <a:off x="6325488" y="3009147"/>
              <a:ext cx="517978" cy="7467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812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+</a:t>
              </a:r>
              <a:endParaRPr lang="en-US" sz="2812" dirty="0">
                <a:solidFill>
                  <a:srgbClr val="000000"/>
                </a:solidFill>
                <a:latin typeface="Calibri" pitchFamily="34" charset="0"/>
                <a:sym typeface="Gill Sans" charset="0"/>
              </a:endParaRPr>
            </a:p>
          </p:txBody>
        </p:sp>
        <p:cxnSp>
          <p:nvCxnSpPr>
            <p:cNvPr id="18" name="Straight Arrow Connector 17"/>
            <p:cNvCxnSpPr>
              <a:stCxn id="20" idx="3"/>
              <a:endCxn id="23" idx="3"/>
            </p:cNvCxnSpPr>
            <p:nvPr/>
          </p:nvCxnSpPr>
          <p:spPr>
            <a:xfrm>
              <a:off x="3460334" y="3296686"/>
              <a:ext cx="1253022" cy="78889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397814" y="3284984"/>
              <a:ext cx="0" cy="1314728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2"/>
            <p:cNvSpPr txBox="1">
              <a:spLocks noChangeArrowheads="1"/>
            </p:cNvSpPr>
            <p:nvPr/>
          </p:nvSpPr>
          <p:spPr bwMode="auto">
            <a:xfrm>
              <a:off x="1868377" y="3015537"/>
              <a:ext cx="1591957" cy="562297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969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Delay (</a:t>
              </a:r>
              <a:r>
                <a:rPr lang="en-GB" sz="1969" i="1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D</a:t>
              </a:r>
              <a:r>
                <a:rPr lang="en-GB" sz="1969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)</a:t>
              </a:r>
              <a:endParaRPr lang="en-US" sz="1969" dirty="0">
                <a:solidFill>
                  <a:srgbClr val="000000"/>
                </a:solidFill>
                <a:latin typeface="Calibri" pitchFamily="34" charset="0"/>
                <a:sym typeface="Gill Sans" charset="0"/>
              </a:endParaRPr>
            </a:p>
          </p:txBody>
        </p:sp>
        <p:sp>
          <p:nvSpPr>
            <p:cNvPr id="21" name="TextBox 32"/>
            <p:cNvSpPr txBox="1">
              <a:spLocks noChangeArrowheads="1"/>
            </p:cNvSpPr>
            <p:nvPr/>
          </p:nvSpPr>
          <p:spPr bwMode="auto">
            <a:xfrm>
              <a:off x="498852" y="2564904"/>
              <a:ext cx="839432" cy="5622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969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1969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969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969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22" name="Straight Arrow Connector 21"/>
            <p:cNvCxnSpPr>
              <a:endCxn id="20" idx="1"/>
            </p:cNvCxnSpPr>
            <p:nvPr/>
          </p:nvCxnSpPr>
          <p:spPr>
            <a:xfrm>
              <a:off x="179512" y="3277146"/>
              <a:ext cx="1688865" cy="1954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Isosceles Triangle 22"/>
            <p:cNvSpPr/>
            <p:nvPr/>
          </p:nvSpPr>
          <p:spPr>
            <a:xfrm rot="5400000">
              <a:off x="4713356" y="3015536"/>
              <a:ext cx="720080" cy="720080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969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400988" y="4599712"/>
              <a:ext cx="5184576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3" idx="0"/>
              <a:endCxn id="16" idx="2"/>
            </p:cNvCxnSpPr>
            <p:nvPr/>
          </p:nvCxnSpPr>
          <p:spPr>
            <a:xfrm>
              <a:off x="5433436" y="3375576"/>
              <a:ext cx="720080" cy="8952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6" idx="6"/>
            </p:cNvCxnSpPr>
            <p:nvPr/>
          </p:nvCxnSpPr>
          <p:spPr>
            <a:xfrm>
              <a:off x="6959966" y="3384528"/>
              <a:ext cx="921742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6" idx="4"/>
            </p:cNvCxnSpPr>
            <p:nvPr/>
          </p:nvCxnSpPr>
          <p:spPr>
            <a:xfrm>
              <a:off x="6556742" y="3787752"/>
              <a:ext cx="0" cy="81196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32"/>
            <p:cNvSpPr txBox="1">
              <a:spLocks noChangeArrowheads="1"/>
            </p:cNvSpPr>
            <p:nvPr/>
          </p:nvSpPr>
          <p:spPr bwMode="auto">
            <a:xfrm>
              <a:off x="6979571" y="2583488"/>
              <a:ext cx="839432" cy="5622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969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1969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969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969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672583" y="3049797"/>
              <a:ext cx="442743" cy="5622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969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g</a:t>
              </a:r>
              <a:endParaRPr lang="en-US" sz="1969" dirty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processBlock</a:t>
            </a:r>
            <a:r>
              <a:rPr lang="en-GB" dirty="0"/>
              <a:t> 1 - Define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47" y="1268956"/>
            <a:ext cx="11761694" cy="2106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dirty="0">
                <a:solidFill>
                  <a:prstClr val="black"/>
                </a:solidFill>
              </a:rPr>
              <a:t>Set up the basics in the </a:t>
            </a:r>
            <a:r>
              <a:rPr lang="en-GB" sz="2600" dirty="0" err="1">
                <a:solidFill>
                  <a:prstClr val="black"/>
                </a:solidFill>
              </a:rPr>
              <a:t>processBlock</a:t>
            </a:r>
            <a:r>
              <a:rPr lang="en-GB" sz="2600" dirty="0">
                <a:solidFill>
                  <a:prstClr val="black"/>
                </a:solidFill>
              </a:rPr>
              <a:t> method on pluginProcessor.cpp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587433" y="1877646"/>
            <a:ext cx="10533648" cy="28623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numInputChannels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getTotalNumInputChannels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 </a:t>
            </a:r>
          </a:p>
          <a:p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numOutputChannels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getTotalNumOutputChannels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feedback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feedbackParam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channel,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dpr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= delay read pointer;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dpw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= delay write pointer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%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11C3E-FF4B-7DE0-92B9-E776B49EFDBE}"/>
              </a:ext>
            </a:extLst>
          </p:cNvPr>
          <p:cNvSpPr/>
          <p:nvPr/>
        </p:nvSpPr>
        <p:spPr>
          <a:xfrm>
            <a:off x="582460" y="1801085"/>
            <a:ext cx="8672751" cy="1288104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F1A7D-7D07-5F34-787C-0F00D4614C3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9255211" y="1355375"/>
            <a:ext cx="660296" cy="1089762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561D624-43CC-E30D-A6DA-D15EC0ED58B3}"/>
              </a:ext>
            </a:extLst>
          </p:cNvPr>
          <p:cNvSpPr txBox="1"/>
          <p:nvPr/>
        </p:nvSpPr>
        <p:spPr>
          <a:xfrm>
            <a:off x="9915507" y="1001432"/>
            <a:ext cx="2139034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/>
              <a:t>Information about these samples</a:t>
            </a:r>
          </a:p>
        </p:txBody>
      </p:sp>
    </p:spTree>
    <p:extLst>
      <p:ext uri="{BB962C8B-B14F-4D97-AF65-F5344CB8AC3E}">
        <p14:creationId xmlns:p14="http://schemas.microsoft.com/office/powerpoint/2010/main" val="244805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processBlock</a:t>
            </a:r>
            <a:r>
              <a:rPr lang="en-GB" dirty="0"/>
              <a:t> 2 – apply effects to each cannel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93785" y="1337020"/>
            <a:ext cx="12045461" cy="51937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5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(channel = 0; channel &lt;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numInputChannels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; ++channel) {</a:t>
            </a:r>
          </a:p>
          <a:p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5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6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(channel);</a:t>
            </a: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650" dirty="0">
                <a:solidFill>
                  <a:srgbClr val="0000FF"/>
                </a:solidFill>
                <a:latin typeface="Cascadia Mono" panose="020B0609020000020004" pitchFamily="49" charset="0"/>
              </a:rPr>
              <a:t>  float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delayBuffer.getWritePointer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jmin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channel,delayBuffer.getNumChannels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() -1));</a:t>
            </a: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dpr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dpw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5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6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; ++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65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in =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r>
              <a:rPr lang="en-GB" sz="1650" dirty="0">
                <a:solidFill>
                  <a:srgbClr val="0000FF"/>
                </a:solidFill>
                <a:latin typeface="Cascadia Mono" panose="020B0609020000020004" pitchFamily="49" charset="0"/>
              </a:rPr>
              <a:t>    float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out = (1-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) * in +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dpr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650" dirty="0">
                <a:solidFill>
                  <a:srgbClr val="008000"/>
                </a:solidFill>
                <a:latin typeface="Cascadia Mono" panose="020B0609020000020004" pitchFamily="49" charset="0"/>
              </a:rPr>
              <a:t>   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dpw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] = in + (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dpr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] * feedback);</a:t>
            </a: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650" dirty="0">
                <a:solidFill>
                  <a:srgbClr val="0000FF"/>
                </a:solidFill>
                <a:latin typeface="Cascadia Mono" panose="020B0609020000020004" pitchFamily="49" charset="0"/>
              </a:rPr>
              <a:t>    if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(++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dpr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dpr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en-GB" sz="1650" dirty="0">
                <a:solidFill>
                  <a:srgbClr val="0000FF"/>
                </a:solidFill>
                <a:latin typeface="Cascadia Mono" panose="020B0609020000020004" pitchFamily="49" charset="0"/>
              </a:rPr>
              <a:t>    if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(++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dpw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dpw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] = out;</a:t>
            </a:r>
          </a:p>
          <a:p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dpr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dpw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B2A15F-606E-B809-8076-828203BCAD55}"/>
              </a:ext>
            </a:extLst>
          </p:cNvPr>
          <p:cNvSpPr/>
          <p:nvPr/>
        </p:nvSpPr>
        <p:spPr>
          <a:xfrm>
            <a:off x="287307" y="1623746"/>
            <a:ext cx="6769986" cy="318052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94CAAB-FD8C-5AEA-FF81-D899C1B6637D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7057293" y="824093"/>
            <a:ext cx="1635369" cy="958679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2ABEBF-9117-1B60-1C29-FAF02512F354}"/>
              </a:ext>
            </a:extLst>
          </p:cNvPr>
          <p:cNvSpPr txBox="1"/>
          <p:nvPr/>
        </p:nvSpPr>
        <p:spPr>
          <a:xfrm>
            <a:off x="8692662" y="493601"/>
            <a:ext cx="3273956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err="1"/>
              <a:t>channelData</a:t>
            </a:r>
            <a:r>
              <a:rPr lang="en-GB" sz="2000" dirty="0"/>
              <a:t> is </a:t>
            </a:r>
            <a:r>
              <a:rPr lang="en-GB" sz="2000" dirty="0" err="1"/>
              <a:t>numSamples</a:t>
            </a:r>
            <a:r>
              <a:rPr lang="en-GB" sz="2000" dirty="0"/>
              <a:t> of audio for one channel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5642E7-463B-B44B-109F-3A652DBE5611}"/>
              </a:ext>
            </a:extLst>
          </p:cNvPr>
          <p:cNvSpPr/>
          <p:nvPr/>
        </p:nvSpPr>
        <p:spPr>
          <a:xfrm>
            <a:off x="348807" y="1993776"/>
            <a:ext cx="11494385" cy="324063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CB9BC9-A092-1713-C6C3-BFD6C15D3AC9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011559" y="1717336"/>
            <a:ext cx="2476269" cy="318051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DE63019-8049-81C7-102E-EA1188C776DB}"/>
              </a:ext>
            </a:extLst>
          </p:cNvPr>
          <p:cNvSpPr txBox="1"/>
          <p:nvPr/>
        </p:nvSpPr>
        <p:spPr>
          <a:xfrm>
            <a:off x="8487828" y="1363393"/>
            <a:ext cx="3561172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err="1"/>
              <a:t>delayData</a:t>
            </a:r>
            <a:r>
              <a:rPr lang="en-GB" sz="2000" dirty="0"/>
              <a:t> is circular buffer for finding delay on this channel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46C96D-7816-98C5-10F0-3CEB45C5C5A1}"/>
              </a:ext>
            </a:extLst>
          </p:cNvPr>
          <p:cNvSpPr/>
          <p:nvPr/>
        </p:nvSpPr>
        <p:spPr>
          <a:xfrm>
            <a:off x="377159" y="2390011"/>
            <a:ext cx="3352485" cy="564904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F28639-EB2B-533B-B309-CD06DD93A12B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3729644" y="2672463"/>
            <a:ext cx="1580237" cy="151469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E4C18E2-76F0-1118-AF8D-E73F5E0915C3}"/>
              </a:ext>
            </a:extLst>
          </p:cNvPr>
          <p:cNvSpPr txBox="1"/>
          <p:nvPr/>
        </p:nvSpPr>
        <p:spPr>
          <a:xfrm>
            <a:off x="5309881" y="2162212"/>
            <a:ext cx="3879624" cy="132343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Copy state variables maintained between </a:t>
            </a:r>
            <a:r>
              <a:rPr lang="en-GB" sz="2000" dirty="0" err="1"/>
              <a:t>processBlock</a:t>
            </a:r>
            <a:r>
              <a:rPr lang="en-GB" sz="2000" dirty="0"/>
              <a:t> calls. Processing channel can't affect state variable for next one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62B615-4D3F-FB7A-2012-86DE51D18858}"/>
              </a:ext>
            </a:extLst>
          </p:cNvPr>
          <p:cNvSpPr/>
          <p:nvPr/>
        </p:nvSpPr>
        <p:spPr>
          <a:xfrm>
            <a:off x="527900" y="3804273"/>
            <a:ext cx="6413435" cy="39929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F72B6BF-BA43-65E0-4E60-FE7A96CEDA93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6941335" y="4003923"/>
            <a:ext cx="752603" cy="211490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34A6778-F1C9-810A-AF27-762F57C32095}"/>
              </a:ext>
            </a:extLst>
          </p:cNvPr>
          <p:cNvSpPr txBox="1"/>
          <p:nvPr/>
        </p:nvSpPr>
        <p:spPr>
          <a:xfrm>
            <a:off x="7693938" y="3553693"/>
            <a:ext cx="3627998" cy="132343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Store info in delay buffer. </a:t>
            </a:r>
            <a:r>
              <a:rPr lang="en-GB" sz="2000" dirty="0" err="1"/>
              <a:t>delayData</a:t>
            </a:r>
            <a:r>
              <a:rPr lang="en-GB" sz="2000" dirty="0"/>
              <a:t>[</a:t>
            </a:r>
            <a:r>
              <a:rPr lang="en-GB" sz="2000" dirty="0" err="1"/>
              <a:t>dpr</a:t>
            </a:r>
            <a:r>
              <a:rPr lang="en-GB" sz="2000" dirty="0"/>
              <a:t>] is delay sample we just read. </a:t>
            </a:r>
            <a:r>
              <a:rPr lang="en-GB" sz="2000" dirty="0" err="1"/>
              <a:t>delayData</a:t>
            </a:r>
            <a:r>
              <a:rPr lang="en-GB" sz="2000" dirty="0"/>
              <a:t>[</a:t>
            </a:r>
            <a:r>
              <a:rPr lang="en-GB" sz="2000" dirty="0" err="1"/>
              <a:t>dpw</a:t>
            </a:r>
            <a:r>
              <a:rPr lang="en-GB" sz="2000" dirty="0"/>
              <a:t>] is what we write to buffer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4EA123-30C3-5A80-66EC-23E79507FC77}"/>
              </a:ext>
            </a:extLst>
          </p:cNvPr>
          <p:cNvSpPr/>
          <p:nvPr/>
        </p:nvSpPr>
        <p:spPr>
          <a:xfrm>
            <a:off x="559851" y="4857795"/>
            <a:ext cx="3015688" cy="39929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2D711D5-E360-DA52-420B-70A1D5ADEA2C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3575539" y="5057445"/>
            <a:ext cx="3991105" cy="524095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B11FA1C-8D32-A487-A444-A9DF52567D68}"/>
              </a:ext>
            </a:extLst>
          </p:cNvPr>
          <p:cNvSpPr txBox="1"/>
          <p:nvPr/>
        </p:nvSpPr>
        <p:spPr>
          <a:xfrm>
            <a:off x="7566644" y="5227597"/>
            <a:ext cx="2778971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Store output sample in buffer, replacing input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66F35C-037B-9560-8A77-2E1C3473C46F}"/>
              </a:ext>
            </a:extLst>
          </p:cNvPr>
          <p:cNvSpPr/>
          <p:nvPr/>
        </p:nvSpPr>
        <p:spPr>
          <a:xfrm>
            <a:off x="141423" y="5683901"/>
            <a:ext cx="3657473" cy="64485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1F114E-0376-69B7-EEEE-F4B29D60C3C9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798896" y="6006329"/>
            <a:ext cx="1824128" cy="28486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52E439-9FEB-EAC0-5B3D-22240C891CE3}"/>
              </a:ext>
            </a:extLst>
          </p:cNvPr>
          <p:cNvSpPr txBox="1"/>
          <p:nvPr/>
        </p:nvSpPr>
        <p:spPr>
          <a:xfrm>
            <a:off x="5623024" y="5680871"/>
            <a:ext cx="2879683" cy="707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dirty="0">
                <a:solidFill>
                  <a:prstClr val="black"/>
                </a:solidFill>
              </a:rPr>
              <a:t>transfer local copies back to main state variable</a:t>
            </a:r>
          </a:p>
        </p:txBody>
      </p:sp>
    </p:spTree>
    <p:extLst>
      <p:ext uri="{BB962C8B-B14F-4D97-AF65-F5344CB8AC3E}">
        <p14:creationId xmlns:p14="http://schemas.microsoft.com/office/powerpoint/2010/main" val="219338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14" grpId="0" animBg="1"/>
      <p:bldP spid="14" grpId="1" animBg="1"/>
      <p:bldP spid="16" grpId="0" animBg="1"/>
      <p:bldP spid="16" grpId="1" animBg="1"/>
      <p:bldP spid="25" grpId="0" animBg="1"/>
      <p:bldP spid="25" grpId="1" animBg="1"/>
      <p:bldP spid="27" grpId="0" animBg="1"/>
      <p:bldP spid="27" grpId="1" animBg="1"/>
      <p:bldP spid="36" grpId="0" animBg="1"/>
      <p:bldP spid="36" grpId="1" animBg="1"/>
      <p:bldP spid="38" grpId="0" animBg="1"/>
      <p:bldP spid="38" grpId="1" animBg="1"/>
      <p:bldP spid="43" grpId="0" animBg="1"/>
      <p:bldP spid="43" grpId="1" animBg="1"/>
      <p:bldP spid="45" grpId="0" animBg="1"/>
      <p:bldP spid="45" grpId="1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Fractional delay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04367" y="2973586"/>
            <a:ext cx="9010055" cy="3830836"/>
          </a:xfrm>
          <a:ln/>
        </p:spPr>
        <p:txBody>
          <a:bodyPr anchor="t"/>
          <a:lstStyle/>
          <a:p>
            <a:pPr marL="446469"/>
            <a:r>
              <a:rPr lang="en-US" dirty="0"/>
              <a:t>What happens when we want </a:t>
            </a:r>
            <a:r>
              <a:rPr lang="en-US" dirty="0">
                <a:solidFill>
                  <a:srgbClr val="0000FF"/>
                </a:solidFill>
              </a:rPr>
              <a:t>non-integer</a:t>
            </a:r>
            <a:r>
              <a:rPr lang="en-US" dirty="0"/>
              <a:t> </a:t>
            </a:r>
            <a:r>
              <a:rPr lang="en-US" dirty="0">
                <a:latin typeface="Arial Italic" charset="0"/>
                <a:cs typeface="Arial Italic" charset="0"/>
                <a:sym typeface="Arial Italic" charset="0"/>
              </a:rPr>
              <a:t>D</a:t>
            </a:r>
            <a:r>
              <a:rPr lang="en-US" dirty="0"/>
              <a:t>?</a:t>
            </a:r>
          </a:p>
          <a:p>
            <a:pPr marL="803643" lvl="1"/>
            <a:r>
              <a:rPr lang="en-US" dirty="0"/>
              <a:t>x[n] undefined if n is not an integer</a:t>
            </a:r>
          </a:p>
          <a:p>
            <a:pPr marL="446469"/>
            <a:r>
              <a:rPr lang="en-US" dirty="0"/>
              <a:t>Consider this discrete/continuous system: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4891" y="1009055"/>
            <a:ext cx="3259336" cy="33039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97898" y="1009055"/>
            <a:ext cx="2259211" cy="33039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47114" name="Rectangle 10"/>
          <p:cNvSpPr>
            <a:spLocks/>
          </p:cNvSpPr>
          <p:nvPr/>
        </p:nvSpPr>
        <p:spPr bwMode="auto">
          <a:xfrm>
            <a:off x="3318867" y="4536281"/>
            <a:ext cx="1285875" cy="759023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 flipH="1">
            <a:off x="2725043" y="4920258"/>
            <a:ext cx="575965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 flipH="1">
            <a:off x="4622602" y="4920258"/>
            <a:ext cx="574849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7117" name="Rectangle 13"/>
          <p:cNvSpPr>
            <a:spLocks/>
          </p:cNvSpPr>
          <p:nvPr/>
        </p:nvSpPr>
        <p:spPr bwMode="auto">
          <a:xfrm>
            <a:off x="3609802" y="4731833"/>
            <a:ext cx="697307" cy="36792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391">
                <a:solidFill>
                  <a:srgbClr val="000000"/>
                </a:solidFill>
                <a:latin typeface="Arial Bold" charset="0"/>
                <a:cs typeface="Arial Bold" charset="0"/>
                <a:sym typeface="Arial Bold" charset="0"/>
              </a:rPr>
              <a:t>D / C</a:t>
            </a:r>
          </a:p>
        </p:txBody>
      </p:sp>
      <p:sp>
        <p:nvSpPr>
          <p:cNvPr id="47118" name="Rectangle 14"/>
          <p:cNvSpPr>
            <a:spLocks/>
          </p:cNvSpPr>
          <p:nvPr/>
        </p:nvSpPr>
        <p:spPr bwMode="auto">
          <a:xfrm>
            <a:off x="5194102" y="4527352"/>
            <a:ext cx="1285875" cy="759023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7119" name="Rectangle 15"/>
          <p:cNvSpPr>
            <a:spLocks/>
          </p:cNvSpPr>
          <p:nvPr/>
        </p:nvSpPr>
        <p:spPr bwMode="auto">
          <a:xfrm>
            <a:off x="5433539" y="4727368"/>
            <a:ext cx="815929" cy="36792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391">
                <a:solidFill>
                  <a:srgbClr val="000000"/>
                </a:solidFill>
                <a:latin typeface="Arial Bold" charset="0"/>
                <a:cs typeface="Arial Bold" charset="0"/>
                <a:sym typeface="Arial Bold" charset="0"/>
              </a:rPr>
              <a:t>Delay</a:t>
            </a:r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 flipH="1">
            <a:off x="6488907" y="4911328"/>
            <a:ext cx="574849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7121" name="Rectangle 17"/>
          <p:cNvSpPr>
            <a:spLocks/>
          </p:cNvSpPr>
          <p:nvPr/>
        </p:nvSpPr>
        <p:spPr bwMode="auto">
          <a:xfrm>
            <a:off x="7069336" y="4527352"/>
            <a:ext cx="1285875" cy="759023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7122" name="Rectangle 18"/>
          <p:cNvSpPr>
            <a:spLocks/>
          </p:cNvSpPr>
          <p:nvPr/>
        </p:nvSpPr>
        <p:spPr bwMode="auto">
          <a:xfrm>
            <a:off x="7359713" y="4727368"/>
            <a:ext cx="697307" cy="36792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391">
                <a:solidFill>
                  <a:srgbClr val="000000"/>
                </a:solidFill>
                <a:latin typeface="Arial Bold" charset="0"/>
                <a:cs typeface="Arial Bold" charset="0"/>
                <a:sym typeface="Arial Bold" charset="0"/>
              </a:rPr>
              <a:t>C / D</a:t>
            </a:r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 flipH="1">
            <a:off x="8364141" y="4911328"/>
            <a:ext cx="574849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7124" name="Line 20"/>
          <p:cNvSpPr>
            <a:spLocks noChangeShapeType="1"/>
          </p:cNvSpPr>
          <p:nvPr/>
        </p:nvSpPr>
        <p:spPr bwMode="auto">
          <a:xfrm>
            <a:off x="3961805" y="5286376"/>
            <a:ext cx="0" cy="275704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7125" name="Rectangle 21"/>
          <p:cNvSpPr>
            <a:spLocks/>
          </p:cNvSpPr>
          <p:nvPr/>
        </p:nvSpPr>
        <p:spPr bwMode="auto">
          <a:xfrm>
            <a:off x="3576455" y="5548247"/>
            <a:ext cx="766236" cy="32457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109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48kHz</a:t>
            </a:r>
          </a:p>
        </p:txBody>
      </p:sp>
      <p:sp>
        <p:nvSpPr>
          <p:cNvPr id="47126" name="Line 22"/>
          <p:cNvSpPr>
            <a:spLocks noChangeShapeType="1"/>
          </p:cNvSpPr>
          <p:nvPr/>
        </p:nvSpPr>
        <p:spPr bwMode="auto">
          <a:xfrm>
            <a:off x="7712273" y="5286376"/>
            <a:ext cx="0" cy="275704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7127" name="Rectangle 23"/>
          <p:cNvSpPr>
            <a:spLocks/>
          </p:cNvSpPr>
          <p:nvPr/>
        </p:nvSpPr>
        <p:spPr bwMode="auto">
          <a:xfrm>
            <a:off x="7329156" y="5548247"/>
            <a:ext cx="766236" cy="32457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109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48kHz</a:t>
            </a:r>
          </a:p>
        </p:txBody>
      </p:sp>
      <p:sp>
        <p:nvSpPr>
          <p:cNvPr id="47128" name="Rectangle 24"/>
          <p:cNvSpPr>
            <a:spLocks/>
          </p:cNvSpPr>
          <p:nvPr/>
        </p:nvSpPr>
        <p:spPr bwMode="auto">
          <a:xfrm>
            <a:off x="4988605" y="5314522"/>
            <a:ext cx="1713611" cy="64915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109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dT = 10.4µs</a:t>
            </a:r>
          </a:p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109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(0.5 samples) 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412577" y="1491970"/>
            <a:ext cx="5415607" cy="1430724"/>
            <a:chOff x="179512" y="2564904"/>
            <a:chExt cx="7702196" cy="2034808"/>
          </a:xfrm>
        </p:grpSpPr>
        <p:sp>
          <p:nvSpPr>
            <p:cNvPr id="27" name="Oval 26"/>
            <p:cNvSpPr/>
            <p:nvPr/>
          </p:nvSpPr>
          <p:spPr bwMode="auto">
            <a:xfrm>
              <a:off x="6153516" y="2981302"/>
              <a:ext cx="806450" cy="80645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42915">
                <a:defRPr/>
              </a:pPr>
              <a:endParaRPr lang="en-US" sz="1969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sp>
          <p:nvSpPr>
            <p:cNvPr id="28" name="TextBox 6"/>
            <p:cNvSpPr txBox="1">
              <a:spLocks noChangeArrowheads="1"/>
            </p:cNvSpPr>
            <p:nvPr/>
          </p:nvSpPr>
          <p:spPr bwMode="auto">
            <a:xfrm>
              <a:off x="6325488" y="3009147"/>
              <a:ext cx="517978" cy="7467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812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+</a:t>
              </a:r>
              <a:endParaRPr lang="en-US" sz="2812" dirty="0">
                <a:solidFill>
                  <a:srgbClr val="000000"/>
                </a:solidFill>
                <a:latin typeface="Calibri" pitchFamily="34" charset="0"/>
                <a:sym typeface="Gill Sans" charset="0"/>
              </a:endParaRPr>
            </a:p>
          </p:txBody>
        </p:sp>
        <p:cxnSp>
          <p:nvCxnSpPr>
            <p:cNvPr id="29" name="Straight Arrow Connector 28"/>
            <p:cNvCxnSpPr>
              <a:stCxn id="31" idx="3"/>
              <a:endCxn id="34" idx="3"/>
            </p:cNvCxnSpPr>
            <p:nvPr/>
          </p:nvCxnSpPr>
          <p:spPr>
            <a:xfrm>
              <a:off x="3460334" y="3296686"/>
              <a:ext cx="1253022" cy="78889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397814" y="3284984"/>
              <a:ext cx="0" cy="1314728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12"/>
            <p:cNvSpPr txBox="1">
              <a:spLocks noChangeArrowheads="1"/>
            </p:cNvSpPr>
            <p:nvPr/>
          </p:nvSpPr>
          <p:spPr bwMode="auto">
            <a:xfrm>
              <a:off x="1868377" y="3015537"/>
              <a:ext cx="1591957" cy="562297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969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Delay (</a:t>
              </a:r>
              <a:r>
                <a:rPr lang="en-GB" sz="1969" i="1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D</a:t>
              </a:r>
              <a:r>
                <a:rPr lang="en-GB" sz="1969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)</a:t>
              </a:r>
              <a:endParaRPr lang="en-US" sz="1969" dirty="0">
                <a:solidFill>
                  <a:srgbClr val="000000"/>
                </a:solidFill>
                <a:latin typeface="Calibri" pitchFamily="34" charset="0"/>
                <a:sym typeface="Gill Sans" charset="0"/>
              </a:endParaRPr>
            </a:p>
          </p:txBody>
        </p:sp>
        <p:sp>
          <p:nvSpPr>
            <p:cNvPr id="32" name="TextBox 32"/>
            <p:cNvSpPr txBox="1">
              <a:spLocks noChangeArrowheads="1"/>
            </p:cNvSpPr>
            <p:nvPr/>
          </p:nvSpPr>
          <p:spPr bwMode="auto">
            <a:xfrm>
              <a:off x="498852" y="2564904"/>
              <a:ext cx="839432" cy="5622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969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1969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969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969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33" name="Straight Arrow Connector 32"/>
            <p:cNvCxnSpPr>
              <a:endCxn id="31" idx="1"/>
            </p:cNvCxnSpPr>
            <p:nvPr/>
          </p:nvCxnSpPr>
          <p:spPr>
            <a:xfrm>
              <a:off x="179512" y="3277146"/>
              <a:ext cx="1688865" cy="1954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Isosceles Triangle 33"/>
            <p:cNvSpPr/>
            <p:nvPr/>
          </p:nvSpPr>
          <p:spPr>
            <a:xfrm rot="5400000">
              <a:off x="4713356" y="3015536"/>
              <a:ext cx="720080" cy="720080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969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1400988" y="4599712"/>
              <a:ext cx="5184576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4" idx="0"/>
              <a:endCxn id="27" idx="2"/>
            </p:cNvCxnSpPr>
            <p:nvPr/>
          </p:nvCxnSpPr>
          <p:spPr>
            <a:xfrm>
              <a:off x="5433436" y="3375576"/>
              <a:ext cx="720080" cy="8952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7" idx="6"/>
            </p:cNvCxnSpPr>
            <p:nvPr/>
          </p:nvCxnSpPr>
          <p:spPr>
            <a:xfrm>
              <a:off x="6959966" y="3384528"/>
              <a:ext cx="921742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7" idx="4"/>
            </p:cNvCxnSpPr>
            <p:nvPr/>
          </p:nvCxnSpPr>
          <p:spPr>
            <a:xfrm>
              <a:off x="6556742" y="3787752"/>
              <a:ext cx="0" cy="81196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2"/>
            <p:cNvSpPr txBox="1">
              <a:spLocks noChangeArrowheads="1"/>
            </p:cNvSpPr>
            <p:nvPr/>
          </p:nvSpPr>
          <p:spPr bwMode="auto">
            <a:xfrm>
              <a:off x="6979571" y="2583488"/>
              <a:ext cx="839432" cy="5622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969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1969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969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969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672583" y="3049797"/>
              <a:ext cx="442743" cy="5622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969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g</a:t>
              </a:r>
              <a:endParaRPr lang="en-US" sz="1969" dirty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Fractional delay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446469"/>
            <a:r>
              <a:rPr lang="en-US" dirty="0"/>
              <a:t>Ideal </a:t>
            </a:r>
            <a:r>
              <a:rPr lang="en-US" dirty="0">
                <a:solidFill>
                  <a:srgbClr val="0000FF"/>
                </a:solidFill>
              </a:rPr>
              <a:t>discrete-to-continuous</a:t>
            </a:r>
            <a:r>
              <a:rPr lang="en-US" dirty="0"/>
              <a:t> converter</a:t>
            </a:r>
          </a:p>
          <a:p>
            <a:pPr marL="803643" lvl="1"/>
            <a:r>
              <a:rPr lang="en-US" dirty="0"/>
              <a:t>“</a:t>
            </a:r>
            <a:r>
              <a:rPr lang="en-US" dirty="0" err="1"/>
              <a:t>sinc</a:t>
            </a:r>
            <a:r>
              <a:rPr lang="en-US" dirty="0"/>
              <a:t> reconstruction”</a:t>
            </a:r>
          </a:p>
          <a:p>
            <a:pPr marL="446469">
              <a:spcBef>
                <a:spcPts val="10476"/>
              </a:spcBef>
            </a:pPr>
            <a:r>
              <a:rPr lang="en-US" dirty="0"/>
              <a:t>Delay of D samples corresponds to a </a:t>
            </a:r>
            <a:r>
              <a:rPr lang="en-US" dirty="0">
                <a:solidFill>
                  <a:srgbClr val="0000FF"/>
                </a:solidFill>
              </a:rPr>
              <a:t>convolution</a:t>
            </a:r>
            <a:r>
              <a:rPr lang="en-US" dirty="0"/>
              <a:t>:</a:t>
            </a:r>
          </a:p>
          <a:p>
            <a:pPr marL="803643" lvl="1"/>
            <a:endParaRPr lang="en-US" dirty="0"/>
          </a:p>
          <a:p>
            <a:pPr marL="803643" lvl="1"/>
            <a:endParaRPr lang="en-US" dirty="0"/>
          </a:p>
          <a:p>
            <a:pPr marL="803643" lvl="1"/>
            <a:endParaRPr lang="en-US" dirty="0"/>
          </a:p>
          <a:p>
            <a:pPr marL="803643" lvl="1"/>
            <a:r>
              <a:rPr lang="en-US" dirty="0"/>
              <a:t>Not </a:t>
            </a:r>
            <a:r>
              <a:rPr lang="en-US" dirty="0">
                <a:solidFill>
                  <a:srgbClr val="0000FF"/>
                </a:solidFill>
              </a:rPr>
              <a:t>causal</a:t>
            </a:r>
          </a:p>
          <a:p>
            <a:pPr marL="803643" lvl="1"/>
            <a:r>
              <a:rPr lang="en-US" dirty="0"/>
              <a:t>Infinitely long convolution</a:t>
            </a: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3828" y="1393031"/>
            <a:ext cx="3730377" cy="1393031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4156" y="3634383"/>
            <a:ext cx="2339578" cy="33039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48133" name="Rectangle 5"/>
          <p:cNvSpPr>
            <a:spLocks/>
          </p:cNvSpPr>
          <p:nvPr/>
        </p:nvSpPr>
        <p:spPr bwMode="auto">
          <a:xfrm>
            <a:off x="1211461" y="1964531"/>
            <a:ext cx="6259711" cy="25003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195" u="sng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  <a:hlinkClick r:id="rId4"/>
              </a:rPr>
              <a:t>https://ccrma.stanford.edu/~jos/st/Introduction_Sampling.html</a:t>
            </a:r>
            <a:endParaRPr lang="en-US" sz="1195" u="sng" dirty="0">
              <a:solidFill>
                <a:srgbClr val="0000FF"/>
              </a:solidFill>
              <a:latin typeface="Arial" charset="0"/>
              <a:cs typeface="Arial" charset="0"/>
              <a:sym typeface="Arial" charset="0"/>
            </a:endParaRPr>
          </a:p>
        </p:txBody>
      </p:sp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83086" y="4063008"/>
            <a:ext cx="5000625" cy="767953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48135" name="Rectangle 7"/>
          <p:cNvSpPr>
            <a:spLocks/>
          </p:cNvSpPr>
          <p:nvPr/>
        </p:nvSpPr>
        <p:spPr bwMode="auto">
          <a:xfrm>
            <a:off x="5553390" y="3576424"/>
            <a:ext cx="809517" cy="35702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32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where</a:t>
            </a:r>
          </a:p>
        </p:txBody>
      </p:sp>
      <p:sp>
        <p:nvSpPr>
          <p:cNvPr id="48136" name="Rectangle 8"/>
          <p:cNvSpPr>
            <a:spLocks/>
          </p:cNvSpPr>
          <p:nvPr/>
        </p:nvSpPr>
        <p:spPr bwMode="auto">
          <a:xfrm>
            <a:off x="2450595" y="6277570"/>
            <a:ext cx="5277445" cy="58043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758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Full derivation: Oppenheim, Schafer and Buck, </a:t>
            </a:r>
            <a:r>
              <a:rPr lang="en-US" sz="1758" dirty="0">
                <a:solidFill>
                  <a:srgbClr val="000000"/>
                </a:solidFill>
                <a:latin typeface="Arial Italic" charset="0"/>
                <a:cs typeface="Arial Italic" charset="0"/>
                <a:sym typeface="Arial Italic" charset="0"/>
              </a:rPr>
              <a:t>Discrete-Time Signal Processing</a:t>
            </a:r>
            <a:r>
              <a:rPr lang="en-US" sz="1758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, 2nd ed., Sec 4.5</a:t>
            </a:r>
          </a:p>
        </p:txBody>
      </p:sp>
    </p:spTree>
    <p:extLst>
      <p:ext uri="{BB962C8B-B14F-4D97-AF65-F5344CB8AC3E}">
        <p14:creationId xmlns:p14="http://schemas.microsoft.com/office/powerpoint/2010/main" val="253037420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Fractional delay in practice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446469"/>
            <a:r>
              <a:rPr lang="en-US" dirty="0"/>
              <a:t>Use </a:t>
            </a:r>
            <a:r>
              <a:rPr lang="en-US" dirty="0">
                <a:solidFill>
                  <a:srgbClr val="0000FF"/>
                </a:solidFill>
              </a:rPr>
              <a:t>interpolation</a:t>
            </a:r>
            <a:r>
              <a:rPr lang="en-US" dirty="0"/>
              <a:t> between samples</a:t>
            </a:r>
          </a:p>
          <a:p>
            <a:pPr marL="803643" lvl="1"/>
            <a:r>
              <a:rPr lang="en-US" dirty="0"/>
              <a:t>Linear (fast), second order or cubic (better quality)</a:t>
            </a:r>
          </a:p>
          <a:p>
            <a:pPr marL="446469"/>
            <a:r>
              <a:rPr lang="en-US" sz="2391" dirty="0" err="1"/>
              <a:t>Pseudocode</a:t>
            </a:r>
            <a:r>
              <a:rPr lang="en-US" sz="2391" dirty="0"/>
              <a:t> (next slide...)</a:t>
            </a:r>
          </a:p>
          <a:p>
            <a:pPr marL="803643" lvl="1"/>
            <a:r>
              <a:rPr lang="en-US" sz="1969" dirty="0"/>
              <a:t>Input: </a:t>
            </a:r>
          </a:p>
          <a:p>
            <a:pPr marL="1071524" lvl="2"/>
            <a:r>
              <a:rPr lang="en-US" sz="1547" dirty="0"/>
              <a:t>An input signal x[n] at sampling rate </a:t>
            </a:r>
            <a:r>
              <a:rPr lang="en-US" sz="1406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R</a:t>
            </a:r>
            <a:endParaRPr lang="en-US" sz="1547" dirty="0"/>
          </a:p>
          <a:p>
            <a:pPr marL="1071524" lvl="2"/>
            <a:r>
              <a:rPr lang="en-US" sz="1547" dirty="0"/>
              <a:t>Required delay line size </a:t>
            </a:r>
            <a:r>
              <a:rPr lang="en-US" sz="1406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D</a:t>
            </a:r>
            <a:endParaRPr lang="en-US" sz="1547" dirty="0"/>
          </a:p>
          <a:p>
            <a:pPr marL="1071524" lvl="2"/>
            <a:r>
              <a:rPr lang="en-US" sz="1547" dirty="0"/>
              <a:t>Starting delay for read pointer </a:t>
            </a:r>
            <a:r>
              <a:rPr lang="en-US" sz="1406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initialdelay</a:t>
            </a:r>
            <a:endParaRPr lang="en-US" sz="1547" dirty="0"/>
          </a:p>
          <a:p>
            <a:pPr marL="1071524" lvl="2"/>
            <a:r>
              <a:rPr lang="en-US" sz="1547" dirty="0"/>
              <a:t>Read pointer update rate </a:t>
            </a:r>
            <a:r>
              <a:rPr lang="en-US" sz="1406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updateread</a:t>
            </a:r>
            <a:r>
              <a:rPr lang="en-US" sz="1547" dirty="0"/>
              <a:t> (write pointer update rate=1)</a:t>
            </a:r>
          </a:p>
          <a:p>
            <a:pPr marL="803643" lvl="1"/>
            <a:r>
              <a:rPr lang="en-US" sz="1969" dirty="0"/>
              <a:t>Output: </a:t>
            </a:r>
          </a:p>
          <a:p>
            <a:pPr marL="1071524" lvl="2"/>
            <a:r>
              <a:rPr lang="en-US" sz="1547" dirty="0"/>
              <a:t>N samples of signal y[n] at sampling rate R (output of read pointer)</a:t>
            </a:r>
          </a:p>
        </p:txBody>
      </p:sp>
      <p:pic>
        <p:nvPicPr>
          <p:cNvPr id="49155" name="Picture 3"/>
          <p:cNvPicPr>
            <a:picLocks noChangeArrowheads="1"/>
          </p:cNvPicPr>
          <p:nvPr/>
        </p:nvPicPr>
        <p:blipFill>
          <a:blip r:embed="rId2" cstate="print"/>
          <a:srcRect l="11131" t="24902" r="7420" b="36278"/>
          <a:stretch>
            <a:fillRect/>
          </a:stretch>
        </p:blipFill>
        <p:spPr bwMode="auto">
          <a:xfrm>
            <a:off x="2551856" y="4822031"/>
            <a:ext cx="5339953" cy="2035969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15963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Fractional delay in practice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6508" y="745577"/>
            <a:ext cx="9054703" cy="5152430"/>
          </a:xfrm>
          <a:ln/>
        </p:spPr>
        <p:txBody>
          <a:bodyPr vert="horz" wrap="square" lIns="50800" tIns="50800" rIns="28574" bIns="50800" numCol="1" anchor="t" anchorCtr="0" compatLnSpc="1">
            <a:prstTxWarp prst="textNoShape">
              <a:avLst/>
            </a:prstTxWarp>
          </a:bodyPr>
          <a:lstStyle/>
          <a:p>
            <a:pPr marL="27905" indent="0">
              <a:buNone/>
            </a:pPr>
            <a:r>
              <a:rPr lang="en-US" sz="1547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Allocate buffer </a:t>
            </a:r>
            <a:r>
              <a:rPr lang="en-US" sz="1547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delayline</a:t>
            </a:r>
            <a:r>
              <a:rPr lang="en-US" sz="1547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 of size D for storing samples</a:t>
            </a:r>
            <a:endParaRPr lang="en-US" sz="1547" dirty="0">
              <a:latin typeface="Courier New" charset="0"/>
              <a:sym typeface="Courier New" charset="0"/>
            </a:endParaRPr>
          </a:p>
          <a:p>
            <a:pPr marL="27905" indent="0">
              <a:spcBef>
                <a:spcPts val="492"/>
              </a:spcBef>
              <a:buNone/>
            </a:pPr>
            <a:r>
              <a:rPr lang="en-US" sz="1547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writepos</a:t>
            </a:r>
            <a:r>
              <a:rPr lang="en-US" sz="1547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=0;</a:t>
            </a:r>
            <a:r>
              <a:rPr lang="en-US" sz="1547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547" dirty="0">
                <a:solidFill>
                  <a:srgbClr val="0070C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// write pointer position, start at beginning of buffer</a:t>
            </a:r>
            <a:endParaRPr lang="en-US" sz="1547" dirty="0">
              <a:solidFill>
                <a:srgbClr val="0070C0"/>
              </a:solidFill>
              <a:latin typeface="Lucida Grande" charset="0"/>
              <a:sym typeface="Lucida Grande" charset="0"/>
            </a:endParaRPr>
          </a:p>
          <a:p>
            <a:pPr marL="27905" indent="0">
              <a:spcBef>
                <a:spcPts val="492"/>
              </a:spcBef>
              <a:buNone/>
            </a:pPr>
            <a:r>
              <a:rPr lang="en-US" sz="1547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readpos</a:t>
            </a:r>
            <a:r>
              <a:rPr lang="en-US" sz="1547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=(</a:t>
            </a:r>
            <a:r>
              <a:rPr lang="en-US" sz="1547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writepos+D-initdelay</a:t>
            </a:r>
            <a:r>
              <a:rPr lang="en-US" sz="1547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)%D;</a:t>
            </a:r>
            <a:r>
              <a:rPr lang="en-US" sz="1547" dirty="0">
                <a:solidFill>
                  <a:srgbClr val="0070C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// read pointer position, modulo keeps indexing correct</a:t>
            </a:r>
            <a:endParaRPr lang="en-US" sz="1547" dirty="0">
              <a:solidFill>
                <a:srgbClr val="0070C0"/>
              </a:solidFill>
              <a:latin typeface="Lucida Grande" charset="0"/>
              <a:sym typeface="Lucida Grande" charset="0"/>
            </a:endParaRPr>
          </a:p>
          <a:p>
            <a:pPr marL="27905" indent="0">
              <a:spcBef>
                <a:spcPts val="492"/>
              </a:spcBef>
              <a:buNone/>
            </a:pPr>
            <a:r>
              <a:rPr lang="en-US" sz="1547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for (n=0; n&lt;=</a:t>
            </a:r>
            <a:r>
              <a:rPr lang="en-US" sz="1547" i="1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N</a:t>
            </a:r>
            <a:r>
              <a:rPr lang="en-US" sz="1547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-1; n++)</a:t>
            </a:r>
          </a:p>
          <a:p>
            <a:pPr marL="27905" indent="0">
              <a:spcBef>
                <a:spcPts val="492"/>
              </a:spcBef>
              <a:buNone/>
            </a:pPr>
            <a:r>
              <a:rPr lang="en-US" sz="1547" dirty="0">
                <a:latin typeface="Courier" pitchFamily="49" charset="0"/>
                <a:sym typeface="Courier" pitchFamily="49" charset="0"/>
              </a:rPr>
              <a:t>{</a:t>
            </a:r>
            <a:endParaRPr lang="en-US" sz="1547" dirty="0">
              <a:latin typeface="Courier New" charset="0"/>
              <a:sym typeface="Courier New" charset="0"/>
            </a:endParaRPr>
          </a:p>
          <a:p>
            <a:pPr marL="27905" indent="0">
              <a:spcBef>
                <a:spcPts val="492"/>
              </a:spcBef>
              <a:buNone/>
            </a:pPr>
            <a:r>
              <a:rPr lang="en-US" sz="1547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  </a:t>
            </a:r>
            <a:r>
              <a:rPr lang="en-US" sz="1547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prev</a:t>
            </a:r>
            <a:r>
              <a:rPr lang="en-US" sz="1547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=floor(</a:t>
            </a:r>
            <a:r>
              <a:rPr lang="en-US" sz="1547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readpos</a:t>
            </a:r>
            <a:r>
              <a:rPr lang="en-US" sz="1547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);</a:t>
            </a:r>
            <a:r>
              <a:rPr lang="en-US" sz="1547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547" dirty="0">
                <a:solidFill>
                  <a:srgbClr val="0070C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// get previous integer index</a:t>
            </a:r>
            <a:endParaRPr lang="en-US" sz="1547" dirty="0">
              <a:solidFill>
                <a:srgbClr val="0070C0"/>
              </a:solidFill>
              <a:latin typeface="Lucida Grande" charset="0"/>
              <a:sym typeface="Lucida Grande" charset="0"/>
            </a:endParaRPr>
          </a:p>
          <a:p>
            <a:pPr marL="27905" indent="0">
              <a:spcBef>
                <a:spcPts val="492"/>
              </a:spcBef>
              <a:buNone/>
            </a:pPr>
            <a:r>
              <a:rPr lang="en-US" sz="1547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  next=(prev+1)%D;</a:t>
            </a:r>
            <a:r>
              <a:rPr lang="en-US" sz="1547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547" dirty="0">
                <a:solidFill>
                  <a:srgbClr val="0070C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// get next integer index; because of wraparound, need modulo for safety</a:t>
            </a:r>
            <a:endParaRPr lang="en-US" sz="1547" dirty="0">
              <a:solidFill>
                <a:srgbClr val="0070C0"/>
              </a:solidFill>
              <a:latin typeface="Lucida Grande" charset="0"/>
              <a:sym typeface="Lucida Grande" charset="0"/>
            </a:endParaRPr>
          </a:p>
          <a:p>
            <a:pPr marL="27905" indent="0">
              <a:spcBef>
                <a:spcPts val="492"/>
              </a:spcBef>
              <a:buNone/>
            </a:pPr>
            <a:r>
              <a:rPr lang="en-US" sz="1547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  t=</a:t>
            </a:r>
            <a:r>
              <a:rPr lang="en-US" sz="1547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readpos</a:t>
            </a:r>
            <a:r>
              <a:rPr lang="en-US" sz="1547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 – </a:t>
            </a:r>
            <a:r>
              <a:rPr lang="en-US" sz="1547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prev</a:t>
            </a:r>
            <a:r>
              <a:rPr lang="en-US" sz="1547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; </a:t>
            </a:r>
            <a:r>
              <a:rPr lang="en-US" sz="1547" dirty="0">
                <a:solidFill>
                  <a:srgbClr val="0070C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// get fractional position of read pointer</a:t>
            </a:r>
            <a:endParaRPr lang="en-US" sz="1547" dirty="0">
              <a:solidFill>
                <a:srgbClr val="0070C0"/>
              </a:solidFill>
              <a:latin typeface="Lucida Grande" charset="0"/>
              <a:sym typeface="Lucida Grande" charset="0"/>
            </a:endParaRPr>
          </a:p>
          <a:p>
            <a:pPr marL="27905" indent="0">
              <a:spcBef>
                <a:spcPts val="492"/>
              </a:spcBef>
              <a:buNone/>
            </a:pPr>
            <a:r>
              <a:rPr lang="en-US" sz="1547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  y[n]=(1-t)*</a:t>
            </a:r>
            <a:r>
              <a:rPr lang="en-US" sz="1547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delayline</a:t>
            </a:r>
            <a:r>
              <a:rPr lang="en-US" sz="1547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[</a:t>
            </a:r>
            <a:r>
              <a:rPr lang="en-US" sz="1547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prev</a:t>
            </a:r>
            <a:r>
              <a:rPr lang="en-US" sz="1547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]+t*</a:t>
            </a:r>
            <a:r>
              <a:rPr lang="en-US" sz="1547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delayline</a:t>
            </a:r>
            <a:r>
              <a:rPr lang="en-US" sz="1547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[next];</a:t>
            </a:r>
            <a:r>
              <a:rPr lang="en-US" sz="1547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547" dirty="0">
                <a:solidFill>
                  <a:srgbClr val="0070C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// Linear interpolation</a:t>
            </a:r>
            <a:endParaRPr lang="en-US" sz="1547" dirty="0">
              <a:solidFill>
                <a:srgbClr val="0070C0"/>
              </a:solidFill>
              <a:latin typeface="Lucida Grande" charset="0"/>
              <a:sym typeface="Lucida Grande" charset="0"/>
            </a:endParaRPr>
          </a:p>
          <a:p>
            <a:pPr marL="27905" indent="0">
              <a:spcBef>
                <a:spcPts val="492"/>
              </a:spcBef>
              <a:buNone/>
            </a:pPr>
            <a:r>
              <a:rPr lang="en-US" sz="1547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  </a:t>
            </a:r>
            <a:r>
              <a:rPr lang="en-US" sz="1547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readpos</a:t>
            </a:r>
            <a:r>
              <a:rPr lang="en-US" sz="1547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=(</a:t>
            </a:r>
            <a:r>
              <a:rPr lang="en-US" sz="1547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readpos+updateread</a:t>
            </a:r>
            <a:r>
              <a:rPr lang="en-US" sz="1547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)%D;</a:t>
            </a:r>
            <a:r>
              <a:rPr lang="en-US" sz="1547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sz="1547" dirty="0">
                <a:solidFill>
                  <a:srgbClr val="0070C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// update read pointer for next time, modulo wraps</a:t>
            </a:r>
            <a:endParaRPr lang="en-US" sz="1547" dirty="0">
              <a:solidFill>
                <a:srgbClr val="0070C0"/>
              </a:solidFill>
              <a:latin typeface="Lucida Grande" charset="0"/>
              <a:sym typeface="Lucida Grande" charset="0"/>
            </a:endParaRPr>
          </a:p>
          <a:p>
            <a:pPr marL="27905" indent="0">
              <a:spcBef>
                <a:spcPts val="492"/>
              </a:spcBef>
              <a:buNone/>
            </a:pPr>
            <a:r>
              <a:rPr lang="en-US" sz="1547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  </a:t>
            </a:r>
            <a:r>
              <a:rPr lang="en-US" sz="1547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delayline</a:t>
            </a:r>
            <a:r>
              <a:rPr lang="en-US" sz="1547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[</a:t>
            </a:r>
            <a:r>
              <a:rPr lang="en-US" sz="1547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writepos</a:t>
            </a:r>
            <a:r>
              <a:rPr lang="en-US" sz="1547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]=x[n];</a:t>
            </a:r>
            <a:r>
              <a:rPr lang="en-US" sz="1547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547" dirty="0">
                <a:solidFill>
                  <a:srgbClr val="0070C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// write current sample to delay line</a:t>
            </a:r>
            <a:endParaRPr lang="en-US" sz="1547" dirty="0">
              <a:solidFill>
                <a:srgbClr val="0070C0"/>
              </a:solidFill>
              <a:latin typeface="Lucida Grande" charset="0"/>
              <a:sym typeface="Lucida Grande" charset="0"/>
            </a:endParaRPr>
          </a:p>
          <a:p>
            <a:pPr marL="27905" indent="0">
              <a:spcBef>
                <a:spcPts val="492"/>
              </a:spcBef>
              <a:buNone/>
            </a:pPr>
            <a:r>
              <a:rPr lang="en-US" sz="1547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  </a:t>
            </a:r>
            <a:r>
              <a:rPr lang="en-US" sz="1547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writepos</a:t>
            </a:r>
            <a:r>
              <a:rPr lang="en-US" sz="1547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=(writepos+1)%D;</a:t>
            </a:r>
            <a:r>
              <a:rPr lang="en-US" sz="1547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547" dirty="0">
                <a:solidFill>
                  <a:srgbClr val="0070C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// update write pointer for next time, modulo wraps</a:t>
            </a:r>
            <a:endParaRPr lang="en-US" sz="1547" dirty="0">
              <a:solidFill>
                <a:srgbClr val="0070C0"/>
              </a:solidFill>
              <a:latin typeface="Lucida Grande" charset="0"/>
              <a:sym typeface="Lucida Grande" charset="0"/>
            </a:endParaRPr>
          </a:p>
          <a:p>
            <a:pPr marL="27905" indent="0">
              <a:spcBef>
                <a:spcPts val="492"/>
              </a:spcBef>
              <a:buNone/>
            </a:pPr>
            <a:r>
              <a:rPr lang="en-US" sz="1547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}</a:t>
            </a:r>
            <a:r>
              <a:rPr lang="en-GB" sz="1547" i="1" dirty="0">
                <a:latin typeface="Courier" pitchFamily="49" charset="0"/>
                <a:sym typeface="Courier" pitchFamily="49" charset="0"/>
              </a:rPr>
              <a:t>	</a:t>
            </a:r>
            <a:endParaRPr lang="en-US" sz="1547" i="1" dirty="0">
              <a:latin typeface="Courier" pitchFamily="49" charset="0"/>
              <a:sym typeface="Courier" pitchFamily="49" charset="0"/>
            </a:endParaRPr>
          </a:p>
        </p:txBody>
      </p:sp>
      <p:sp>
        <p:nvSpPr>
          <p:cNvPr id="50179" name="Rectangle 3"/>
          <p:cNvSpPr>
            <a:spLocks/>
          </p:cNvSpPr>
          <p:nvPr/>
        </p:nvSpPr>
        <p:spPr bwMode="auto">
          <a:xfrm>
            <a:off x="1675805" y="4978527"/>
            <a:ext cx="9010055" cy="143768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321457" indent="-321457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898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Code doesn’t check whether pointers cross</a:t>
            </a:r>
          </a:p>
          <a:p>
            <a:pPr marL="589338" lvl="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1687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won’t happen when moving at same speed</a:t>
            </a:r>
          </a:p>
          <a:p>
            <a:pPr marL="589338" lvl="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1687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pointers moving at different speeds here</a:t>
            </a:r>
          </a:p>
          <a:p>
            <a:pPr marL="321457" indent="-321457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898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Read always happens before write to delays of full buffer length </a:t>
            </a:r>
          </a:p>
          <a:p>
            <a:pPr marL="589338" lvl="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1687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Should work properly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Ping-pong delay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04367" y="794742"/>
            <a:ext cx="8965406" cy="3509367"/>
          </a:xfrm>
          <a:ln/>
        </p:spPr>
        <p:txBody>
          <a:bodyPr/>
          <a:lstStyle/>
          <a:p>
            <a:pPr marL="446469"/>
            <a:r>
              <a:rPr lang="en-US" sz="2672" dirty="0"/>
              <a:t>For </a:t>
            </a:r>
            <a:r>
              <a:rPr lang="en-US" sz="2672" dirty="0">
                <a:solidFill>
                  <a:srgbClr val="0000FF"/>
                </a:solidFill>
              </a:rPr>
              <a:t>stereo</a:t>
            </a:r>
            <a:r>
              <a:rPr lang="en-US" sz="2672" dirty="0"/>
              <a:t> audio systems</a:t>
            </a:r>
          </a:p>
          <a:p>
            <a:pPr marL="446469"/>
            <a:r>
              <a:rPr lang="en-US" sz="2672" dirty="0"/>
              <a:t>Creates bouncing effect</a:t>
            </a:r>
          </a:p>
          <a:p>
            <a:pPr marL="803643" lvl="1"/>
            <a:r>
              <a:rPr lang="en-US" sz="2250" dirty="0"/>
              <a:t>Sound typically jumps between left and right channels</a:t>
            </a:r>
          </a:p>
          <a:p>
            <a:pPr marL="446469"/>
            <a:r>
              <a:rPr lang="en-US" sz="2672" dirty="0"/>
              <a:t>2 delay lines with 2 inputs, 2 outputs</a:t>
            </a:r>
          </a:p>
          <a:p>
            <a:pPr marL="803643" lvl="1"/>
            <a:r>
              <a:rPr lang="en-US" sz="2250" dirty="0"/>
              <a:t>Can use same signal for each input</a:t>
            </a:r>
          </a:p>
          <a:p>
            <a:pPr marL="803643" lvl="1"/>
            <a:r>
              <a:rPr lang="en-US" sz="2250" dirty="0"/>
              <a:t>Typically </a:t>
            </a:r>
            <a:r>
              <a:rPr lang="en-US" sz="2250" dirty="0">
                <a:solidFill>
                  <a:srgbClr val="0000FF"/>
                </a:solidFill>
              </a:rPr>
              <a:t>pan</a:t>
            </a:r>
            <a:r>
              <a:rPr lang="en-US" sz="2250" dirty="0"/>
              <a:t> outputs hard left and hard right</a:t>
            </a:r>
          </a:p>
          <a:p>
            <a:pPr marL="446469"/>
            <a:r>
              <a:rPr lang="en-US" sz="2672" dirty="0"/>
              <a:t>Feedback from each delay line goes to </a:t>
            </a:r>
            <a:r>
              <a:rPr lang="en-US" sz="2672" dirty="0">
                <a:solidFill>
                  <a:srgbClr val="0000FF"/>
                </a:solidFill>
              </a:rPr>
              <a:t>opposite</a:t>
            </a:r>
            <a:r>
              <a:rPr lang="en-US" sz="2672" dirty="0"/>
              <a:t> line</a:t>
            </a:r>
          </a:p>
        </p:txBody>
      </p:sp>
      <p:pic>
        <p:nvPicPr>
          <p:cNvPr id="34820" name="Picture 4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069586" y="4239090"/>
            <a:ext cx="927048" cy="92704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197261" y="4846658"/>
            <a:ext cx="4470739" cy="1537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42915" fontAlgn="base">
              <a:spcBef>
                <a:spcPct val="20000"/>
              </a:spcBef>
              <a:spcAft>
                <a:spcPct val="0"/>
              </a:spcAft>
            </a:pPr>
            <a:r>
              <a:rPr lang="en-US" sz="1969" dirty="0">
                <a:solidFill>
                  <a:srgbClr val="FF0000"/>
                </a:solidFill>
                <a:latin typeface="Arial" charset="0"/>
                <a:sym typeface="Gill Sans" charset="0"/>
              </a:rPr>
              <a:t>ping-pong delay</a:t>
            </a:r>
          </a:p>
          <a:p>
            <a:pPr defTabSz="642915" fontAlgn="base">
              <a:spcBef>
                <a:spcPct val="20000"/>
              </a:spcBef>
              <a:spcAft>
                <a:spcPct val="0"/>
              </a:spcAft>
            </a:pPr>
            <a:r>
              <a:rPr lang="en-US" sz="1687" dirty="0">
                <a:solidFill>
                  <a:srgbClr val="FF0000"/>
                </a:solidFill>
                <a:latin typeface="Arial" charset="0"/>
                <a:sym typeface="Gill Sans" charset="0"/>
              </a:rPr>
              <a:t>1</a:t>
            </a:r>
            <a:r>
              <a:rPr lang="en-US" sz="1687" baseline="30000" dirty="0">
                <a:solidFill>
                  <a:srgbClr val="FF0000"/>
                </a:solidFill>
                <a:latin typeface="Arial" charset="0"/>
                <a:sym typeface="Gill Sans" charset="0"/>
              </a:rPr>
              <a:t>st</a:t>
            </a:r>
            <a:r>
              <a:rPr lang="en-US" sz="1687" dirty="0">
                <a:solidFill>
                  <a:srgbClr val="FF0000"/>
                </a:solidFill>
                <a:latin typeface="Arial" charset="0"/>
                <a:sym typeface="Gill Sans" charset="0"/>
              </a:rPr>
              <a:t> sequence generated with symmetric setup (delays same length, same feedback gain) panned hard left and right</a:t>
            </a:r>
          </a:p>
          <a:p>
            <a:pPr defTabSz="642915" fontAlgn="base">
              <a:spcBef>
                <a:spcPct val="20000"/>
              </a:spcBef>
              <a:spcAft>
                <a:spcPct val="0"/>
              </a:spcAft>
            </a:pPr>
            <a:r>
              <a:rPr lang="en-US" sz="1687" dirty="0">
                <a:solidFill>
                  <a:srgbClr val="FF0000"/>
                </a:solidFill>
                <a:latin typeface="Arial" charset="0"/>
                <a:sym typeface="Gill Sans" charset="0"/>
              </a:rPr>
              <a:t> 2</a:t>
            </a:r>
            <a:r>
              <a:rPr lang="en-US" sz="1687" baseline="30000" dirty="0">
                <a:solidFill>
                  <a:srgbClr val="FF0000"/>
                </a:solidFill>
                <a:latin typeface="Arial" charset="0"/>
                <a:sym typeface="Gill Sans" charset="0"/>
              </a:rPr>
              <a:t>nd</a:t>
            </a:r>
            <a:r>
              <a:rPr lang="en-US" sz="1687" dirty="0">
                <a:solidFill>
                  <a:srgbClr val="FF0000"/>
                </a:solidFill>
                <a:latin typeface="Arial" charset="0"/>
                <a:sym typeface="Gill Sans" charset="0"/>
              </a:rPr>
              <a:t> sequence breaks symmetry and panning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524000" y="4087198"/>
            <a:ext cx="4626125" cy="2480901"/>
            <a:chOff x="467544" y="2204864"/>
            <a:chExt cx="6579377" cy="3528392"/>
          </a:xfrm>
        </p:grpSpPr>
        <p:sp>
          <p:nvSpPr>
            <p:cNvPr id="33" name="TextBox 32"/>
            <p:cNvSpPr txBox="1">
              <a:spLocks noChangeArrowheads="1"/>
            </p:cNvSpPr>
            <p:nvPr/>
          </p:nvSpPr>
          <p:spPr bwMode="auto">
            <a:xfrm>
              <a:off x="570345" y="2564904"/>
              <a:ext cx="859952" cy="5005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168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68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34" name="TextBox 32"/>
            <p:cNvSpPr txBox="1">
              <a:spLocks noChangeArrowheads="1"/>
            </p:cNvSpPr>
            <p:nvPr/>
          </p:nvSpPr>
          <p:spPr bwMode="auto">
            <a:xfrm>
              <a:off x="6186969" y="2564904"/>
              <a:ext cx="859952" cy="5005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168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68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35" name="Straight Arrow Connector 34"/>
            <p:cNvCxnSpPr>
              <a:endCxn id="79" idx="0"/>
            </p:cNvCxnSpPr>
            <p:nvPr/>
          </p:nvCxnSpPr>
          <p:spPr>
            <a:xfrm>
              <a:off x="6048000" y="2204864"/>
              <a:ext cx="164" cy="6120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475656" y="2204864"/>
              <a:ext cx="45721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475656" y="2204864"/>
              <a:ext cx="0" cy="7927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83" idx="2"/>
            </p:cNvCxnSpPr>
            <p:nvPr/>
          </p:nvCxnSpPr>
          <p:spPr>
            <a:xfrm>
              <a:off x="2339752" y="2996952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67544" y="2996952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Isosceles Triangle 39"/>
            <p:cNvSpPr/>
            <p:nvPr/>
          </p:nvSpPr>
          <p:spPr>
            <a:xfrm rot="5400000">
              <a:off x="1943708" y="2816932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41" name="Group 66"/>
            <p:cNvGrpSpPr/>
            <p:nvPr/>
          </p:nvGrpSpPr>
          <p:grpSpPr>
            <a:xfrm>
              <a:off x="2843808" y="2816952"/>
              <a:ext cx="360040" cy="360000"/>
              <a:chOff x="2987824" y="4077072"/>
              <a:chExt cx="360040" cy="360000"/>
            </a:xfrm>
          </p:grpSpPr>
          <p:sp>
            <p:nvSpPr>
              <p:cNvPr id="83" name="Oval 82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1687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84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85" name="Straight Arrow Connector 84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2" name="TextBox 12"/>
            <p:cNvSpPr txBox="1">
              <a:spLocks noChangeArrowheads="1"/>
            </p:cNvSpPr>
            <p:nvPr/>
          </p:nvSpPr>
          <p:spPr bwMode="auto">
            <a:xfrm>
              <a:off x="3761089" y="2812286"/>
              <a:ext cx="604609" cy="5005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87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1687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endParaRPr lang="en-US" sz="1687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43" name="Straight Arrow Connector 42"/>
            <p:cNvCxnSpPr>
              <a:stCxn id="83" idx="6"/>
            </p:cNvCxnSpPr>
            <p:nvPr/>
          </p:nvCxnSpPr>
          <p:spPr>
            <a:xfrm>
              <a:off x="3203848" y="2996952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6" idx="0"/>
              <a:endCxn id="79" idx="2"/>
            </p:cNvCxnSpPr>
            <p:nvPr/>
          </p:nvCxnSpPr>
          <p:spPr>
            <a:xfrm>
              <a:off x="5292080" y="2996952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283968" y="2996952"/>
              <a:ext cx="6480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45"/>
            <p:cNvSpPr/>
            <p:nvPr/>
          </p:nvSpPr>
          <p:spPr>
            <a:xfrm rot="5400000">
              <a:off x="4896036" y="2816932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47" name="Group 92"/>
            <p:cNvGrpSpPr/>
            <p:nvPr/>
          </p:nvGrpSpPr>
          <p:grpSpPr>
            <a:xfrm>
              <a:off x="5868144" y="2816952"/>
              <a:ext cx="360040" cy="360000"/>
              <a:chOff x="2987824" y="4077072"/>
              <a:chExt cx="360040" cy="360000"/>
            </a:xfrm>
          </p:grpSpPr>
          <p:sp>
            <p:nvSpPr>
              <p:cNvPr id="79" name="Oval 78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1687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80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81" name="Straight Arrow Connector 80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8" name="Straight Arrow Connector 47"/>
            <p:cNvCxnSpPr>
              <a:stCxn id="79" idx="6"/>
            </p:cNvCxnSpPr>
            <p:nvPr/>
          </p:nvCxnSpPr>
          <p:spPr>
            <a:xfrm>
              <a:off x="6228184" y="2996952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51" idx="0"/>
              <a:endCxn id="75" idx="2"/>
            </p:cNvCxnSpPr>
            <p:nvPr/>
          </p:nvCxnSpPr>
          <p:spPr>
            <a:xfrm>
              <a:off x="2339752" y="4941168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67544" y="4941168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Isosceles Triangle 50"/>
            <p:cNvSpPr/>
            <p:nvPr/>
          </p:nvSpPr>
          <p:spPr>
            <a:xfrm rot="5400000">
              <a:off x="1943708" y="4761148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52" name="Group 104"/>
            <p:cNvGrpSpPr/>
            <p:nvPr/>
          </p:nvGrpSpPr>
          <p:grpSpPr>
            <a:xfrm>
              <a:off x="2843808" y="4761168"/>
              <a:ext cx="360040" cy="360000"/>
              <a:chOff x="2987824" y="4077072"/>
              <a:chExt cx="360040" cy="360000"/>
            </a:xfrm>
          </p:grpSpPr>
          <p:sp>
            <p:nvSpPr>
              <p:cNvPr id="75" name="Oval 74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1687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76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77" name="Straight Arrow Connector 76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3" name="TextBox 12"/>
            <p:cNvSpPr txBox="1">
              <a:spLocks noChangeArrowheads="1"/>
            </p:cNvSpPr>
            <p:nvPr/>
          </p:nvSpPr>
          <p:spPr bwMode="auto">
            <a:xfrm>
              <a:off x="3761089" y="4756502"/>
              <a:ext cx="604609" cy="5005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87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1687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endParaRPr lang="en-US" sz="1687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54" name="Straight Arrow Connector 53"/>
            <p:cNvCxnSpPr>
              <a:stCxn id="75" idx="6"/>
            </p:cNvCxnSpPr>
            <p:nvPr/>
          </p:nvCxnSpPr>
          <p:spPr>
            <a:xfrm>
              <a:off x="3203848" y="4941168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7" idx="0"/>
              <a:endCxn id="71" idx="2"/>
            </p:cNvCxnSpPr>
            <p:nvPr/>
          </p:nvCxnSpPr>
          <p:spPr>
            <a:xfrm>
              <a:off x="5292080" y="494116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4283968" y="4941168"/>
              <a:ext cx="6480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Isosceles Triangle 56"/>
            <p:cNvSpPr/>
            <p:nvPr/>
          </p:nvSpPr>
          <p:spPr>
            <a:xfrm rot="5400000">
              <a:off x="4896036" y="4761148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58" name="Group 116"/>
            <p:cNvGrpSpPr/>
            <p:nvPr/>
          </p:nvGrpSpPr>
          <p:grpSpPr>
            <a:xfrm>
              <a:off x="5868144" y="4761168"/>
              <a:ext cx="360040" cy="360000"/>
              <a:chOff x="2987824" y="4077072"/>
              <a:chExt cx="360040" cy="360000"/>
            </a:xfrm>
          </p:grpSpPr>
          <p:sp>
            <p:nvSpPr>
              <p:cNvPr id="71" name="Oval 70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1687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72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73" name="Straight Arrow Connector 72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9" name="Straight Arrow Connector 58"/>
            <p:cNvCxnSpPr>
              <a:stCxn id="71" idx="6"/>
            </p:cNvCxnSpPr>
            <p:nvPr/>
          </p:nvCxnSpPr>
          <p:spPr>
            <a:xfrm>
              <a:off x="6228184" y="4941168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32"/>
            <p:cNvSpPr txBox="1">
              <a:spLocks noChangeArrowheads="1"/>
            </p:cNvSpPr>
            <p:nvPr/>
          </p:nvSpPr>
          <p:spPr bwMode="auto">
            <a:xfrm>
              <a:off x="6186969" y="4509120"/>
              <a:ext cx="859952" cy="5005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168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68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61" name="TextBox 32"/>
            <p:cNvSpPr txBox="1">
              <a:spLocks noChangeArrowheads="1"/>
            </p:cNvSpPr>
            <p:nvPr/>
          </p:nvSpPr>
          <p:spPr bwMode="auto">
            <a:xfrm>
              <a:off x="498338" y="4509120"/>
              <a:ext cx="859952" cy="5005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168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68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62" name="Straight Arrow Connector 61"/>
            <p:cNvCxnSpPr>
              <a:stCxn id="64" idx="0"/>
              <a:endCxn id="83" idx="5"/>
            </p:cNvCxnSpPr>
            <p:nvPr/>
          </p:nvCxnSpPr>
          <p:spPr>
            <a:xfrm flipH="1" flipV="1">
              <a:off x="3151121" y="3124231"/>
              <a:ext cx="259336" cy="3338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64" idx="3"/>
            </p:cNvCxnSpPr>
            <p:nvPr/>
          </p:nvCxnSpPr>
          <p:spPr>
            <a:xfrm flipH="1" flipV="1">
              <a:off x="3583549" y="3665333"/>
              <a:ext cx="1070705" cy="127583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Isosceles Triangle 63"/>
            <p:cNvSpPr>
              <a:spLocks noChangeAspect="1"/>
            </p:cNvSpPr>
            <p:nvPr/>
          </p:nvSpPr>
          <p:spPr>
            <a:xfrm rot="19207977">
              <a:off x="3334985" y="3426689"/>
              <a:ext cx="324036" cy="27003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65" name="Straight Arrow Connector 64"/>
            <p:cNvCxnSpPr>
              <a:stCxn id="67" idx="0"/>
              <a:endCxn id="75" idx="7"/>
            </p:cNvCxnSpPr>
            <p:nvPr/>
          </p:nvCxnSpPr>
          <p:spPr>
            <a:xfrm flipH="1">
              <a:off x="3151121" y="4459468"/>
              <a:ext cx="329904" cy="35442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67" idx="3"/>
            </p:cNvCxnSpPr>
            <p:nvPr/>
          </p:nvCxnSpPr>
          <p:spPr>
            <a:xfrm flipH="1">
              <a:off x="3657047" y="2996952"/>
              <a:ext cx="1058969" cy="125774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Isosceles Triangle 66"/>
            <p:cNvSpPr>
              <a:spLocks noChangeAspect="1"/>
            </p:cNvSpPr>
            <p:nvPr/>
          </p:nvSpPr>
          <p:spPr>
            <a:xfrm rot="13240908">
              <a:off x="3407018" y="4222066"/>
              <a:ext cx="324036" cy="27003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68" name="Straight Arrow Connector 67"/>
            <p:cNvCxnSpPr>
              <a:endCxn id="71" idx="4"/>
            </p:cNvCxnSpPr>
            <p:nvPr/>
          </p:nvCxnSpPr>
          <p:spPr>
            <a:xfrm flipV="1">
              <a:off x="6048000" y="5121168"/>
              <a:ext cx="164" cy="6120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475656" y="5733256"/>
              <a:ext cx="45721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1475656" y="4941168"/>
              <a:ext cx="0" cy="7920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31343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348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820"/>
                </p:tgtEl>
              </p:cMediaNode>
            </p:audi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003636" y="-273375"/>
            <a:ext cx="184729" cy="54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9" tIns="45719" rIns="91439" bIns="45719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003636" y="-273375"/>
            <a:ext cx="184729" cy="54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9" tIns="45719" rIns="91439" bIns="45719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grpSp>
        <p:nvGrpSpPr>
          <p:cNvPr id="2" name="Group 58"/>
          <p:cNvGrpSpPr/>
          <p:nvPr/>
        </p:nvGrpSpPr>
        <p:grpSpPr>
          <a:xfrm>
            <a:off x="2956901" y="1201253"/>
            <a:ext cx="6556724" cy="3528392"/>
            <a:chOff x="467544" y="2204864"/>
            <a:chExt cx="6556724" cy="3528392"/>
          </a:xfrm>
        </p:grpSpPr>
        <p:sp>
          <p:nvSpPr>
            <p:cNvPr id="10" name="TextBox 32"/>
            <p:cNvSpPr txBox="1">
              <a:spLocks noChangeArrowheads="1"/>
            </p:cNvSpPr>
            <p:nvPr/>
          </p:nvSpPr>
          <p:spPr bwMode="auto">
            <a:xfrm>
              <a:off x="592999" y="2564904"/>
              <a:ext cx="814647" cy="4817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53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2531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253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253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17" name="TextBox 32"/>
            <p:cNvSpPr txBox="1">
              <a:spLocks noChangeArrowheads="1"/>
            </p:cNvSpPr>
            <p:nvPr/>
          </p:nvSpPr>
          <p:spPr bwMode="auto">
            <a:xfrm>
              <a:off x="6209621" y="2564904"/>
              <a:ext cx="814647" cy="4817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53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2531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253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253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19" name="Straight Arrow Connector 18"/>
            <p:cNvCxnSpPr>
              <a:endCxn id="94" idx="0"/>
            </p:cNvCxnSpPr>
            <p:nvPr/>
          </p:nvCxnSpPr>
          <p:spPr>
            <a:xfrm>
              <a:off x="6048000" y="2204864"/>
              <a:ext cx="164" cy="6120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475656" y="2204864"/>
              <a:ext cx="45721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475656" y="2204864"/>
              <a:ext cx="0" cy="7927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52" idx="2"/>
            </p:cNvCxnSpPr>
            <p:nvPr/>
          </p:nvCxnSpPr>
          <p:spPr>
            <a:xfrm>
              <a:off x="2339752" y="2996952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67544" y="2996952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45"/>
            <p:cNvSpPr/>
            <p:nvPr/>
          </p:nvSpPr>
          <p:spPr>
            <a:xfrm rot="5400000">
              <a:off x="1943708" y="2816932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531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3" name="Group 66"/>
            <p:cNvGrpSpPr/>
            <p:nvPr/>
          </p:nvGrpSpPr>
          <p:grpSpPr>
            <a:xfrm>
              <a:off x="2843808" y="2816952"/>
              <a:ext cx="360040" cy="360000"/>
              <a:chOff x="2987824" y="4077072"/>
              <a:chExt cx="360040" cy="360000"/>
            </a:xfrm>
          </p:grpSpPr>
          <p:sp>
            <p:nvSpPr>
              <p:cNvPr id="52" name="Oval 51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2531" dirty="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4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1" name="TextBox 12"/>
            <p:cNvSpPr txBox="1">
              <a:spLocks noChangeArrowheads="1"/>
            </p:cNvSpPr>
            <p:nvPr/>
          </p:nvSpPr>
          <p:spPr bwMode="auto">
            <a:xfrm>
              <a:off x="3790724" y="2812286"/>
              <a:ext cx="545342" cy="4817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253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2531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endParaRPr lang="en-US" sz="253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72" name="Straight Arrow Connector 71"/>
            <p:cNvCxnSpPr>
              <a:stCxn id="52" idx="6"/>
            </p:cNvCxnSpPr>
            <p:nvPr/>
          </p:nvCxnSpPr>
          <p:spPr>
            <a:xfrm>
              <a:off x="3203848" y="2996952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78" idx="0"/>
              <a:endCxn id="94" idx="2"/>
            </p:cNvCxnSpPr>
            <p:nvPr/>
          </p:nvCxnSpPr>
          <p:spPr>
            <a:xfrm>
              <a:off x="5292080" y="2996952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4283968" y="2996952"/>
              <a:ext cx="6480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Isosceles Triangle 77"/>
            <p:cNvSpPr/>
            <p:nvPr/>
          </p:nvSpPr>
          <p:spPr>
            <a:xfrm rot="5400000">
              <a:off x="4896036" y="2816932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531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5" name="Group 92"/>
            <p:cNvGrpSpPr/>
            <p:nvPr/>
          </p:nvGrpSpPr>
          <p:grpSpPr>
            <a:xfrm>
              <a:off x="5868144" y="2816952"/>
              <a:ext cx="360040" cy="360000"/>
              <a:chOff x="2987824" y="4077072"/>
              <a:chExt cx="360040" cy="360000"/>
            </a:xfrm>
          </p:grpSpPr>
          <p:sp>
            <p:nvSpPr>
              <p:cNvPr id="94" name="Oval 93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2531" dirty="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6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96" name="Straight Arrow Connector 95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8" name="Straight Arrow Connector 97"/>
            <p:cNvCxnSpPr>
              <a:stCxn id="94" idx="6"/>
            </p:cNvCxnSpPr>
            <p:nvPr/>
          </p:nvCxnSpPr>
          <p:spPr>
            <a:xfrm>
              <a:off x="6228184" y="2996952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104" idx="0"/>
              <a:endCxn id="106" idx="2"/>
            </p:cNvCxnSpPr>
            <p:nvPr/>
          </p:nvCxnSpPr>
          <p:spPr>
            <a:xfrm>
              <a:off x="2339752" y="4941168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467544" y="4941168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Isosceles Triangle 103"/>
            <p:cNvSpPr/>
            <p:nvPr/>
          </p:nvSpPr>
          <p:spPr>
            <a:xfrm rot="5400000">
              <a:off x="1943708" y="4761148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531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7" name="Group 104"/>
            <p:cNvGrpSpPr/>
            <p:nvPr/>
          </p:nvGrpSpPr>
          <p:grpSpPr>
            <a:xfrm>
              <a:off x="2843808" y="4761168"/>
              <a:ext cx="360040" cy="360000"/>
              <a:chOff x="2987824" y="4077072"/>
              <a:chExt cx="360040" cy="360000"/>
            </a:xfrm>
          </p:grpSpPr>
          <p:sp>
            <p:nvSpPr>
              <p:cNvPr id="106" name="Oval 105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2531" dirty="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8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108" name="Straight Arrow Connector 107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0" name="TextBox 12"/>
            <p:cNvSpPr txBox="1">
              <a:spLocks noChangeArrowheads="1"/>
            </p:cNvSpPr>
            <p:nvPr/>
          </p:nvSpPr>
          <p:spPr bwMode="auto">
            <a:xfrm>
              <a:off x="3790724" y="4756502"/>
              <a:ext cx="545342" cy="4817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253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2531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endParaRPr lang="en-US" sz="253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111" name="Straight Arrow Connector 110"/>
            <p:cNvCxnSpPr>
              <a:stCxn id="106" idx="6"/>
            </p:cNvCxnSpPr>
            <p:nvPr/>
          </p:nvCxnSpPr>
          <p:spPr>
            <a:xfrm>
              <a:off x="3203848" y="4941168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16" idx="0"/>
              <a:endCxn id="118" idx="2"/>
            </p:cNvCxnSpPr>
            <p:nvPr/>
          </p:nvCxnSpPr>
          <p:spPr>
            <a:xfrm>
              <a:off x="5292080" y="494116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4283968" y="4941168"/>
              <a:ext cx="6480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Isosceles Triangle 115"/>
            <p:cNvSpPr/>
            <p:nvPr/>
          </p:nvSpPr>
          <p:spPr>
            <a:xfrm rot="5400000">
              <a:off x="4896036" y="4761148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531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9" name="Group 116"/>
            <p:cNvGrpSpPr/>
            <p:nvPr/>
          </p:nvGrpSpPr>
          <p:grpSpPr>
            <a:xfrm>
              <a:off x="5868144" y="4761168"/>
              <a:ext cx="360040" cy="360000"/>
              <a:chOff x="2987824" y="4077072"/>
              <a:chExt cx="360040" cy="360000"/>
            </a:xfrm>
          </p:grpSpPr>
          <p:sp>
            <p:nvSpPr>
              <p:cNvPr id="118" name="Oval 117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2531" dirty="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11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2" name="Straight Arrow Connector 121"/>
            <p:cNvCxnSpPr>
              <a:stCxn id="118" idx="6"/>
            </p:cNvCxnSpPr>
            <p:nvPr/>
          </p:nvCxnSpPr>
          <p:spPr>
            <a:xfrm>
              <a:off x="6228184" y="4941168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32"/>
            <p:cNvSpPr txBox="1">
              <a:spLocks noChangeArrowheads="1"/>
            </p:cNvSpPr>
            <p:nvPr/>
          </p:nvSpPr>
          <p:spPr bwMode="auto">
            <a:xfrm>
              <a:off x="6209621" y="4509120"/>
              <a:ext cx="814647" cy="4817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53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2531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253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253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125" name="TextBox 32"/>
            <p:cNvSpPr txBox="1">
              <a:spLocks noChangeArrowheads="1"/>
            </p:cNvSpPr>
            <p:nvPr/>
          </p:nvSpPr>
          <p:spPr bwMode="auto">
            <a:xfrm>
              <a:off x="520990" y="4509120"/>
              <a:ext cx="814647" cy="4817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53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2531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253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253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126" name="Straight Arrow Connector 125"/>
            <p:cNvCxnSpPr>
              <a:stCxn id="133" idx="0"/>
              <a:endCxn id="52" idx="5"/>
            </p:cNvCxnSpPr>
            <p:nvPr/>
          </p:nvCxnSpPr>
          <p:spPr>
            <a:xfrm flipH="1" flipV="1">
              <a:off x="3151121" y="3124231"/>
              <a:ext cx="259336" cy="3338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endCxn id="133" idx="3"/>
            </p:cNvCxnSpPr>
            <p:nvPr/>
          </p:nvCxnSpPr>
          <p:spPr>
            <a:xfrm flipH="1" flipV="1">
              <a:off x="3583549" y="3665333"/>
              <a:ext cx="1070705" cy="127583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Isosceles Triangle 132"/>
            <p:cNvSpPr>
              <a:spLocks noChangeAspect="1"/>
            </p:cNvSpPr>
            <p:nvPr/>
          </p:nvSpPr>
          <p:spPr>
            <a:xfrm rot="19207977">
              <a:off x="3334985" y="3426689"/>
              <a:ext cx="324036" cy="27003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531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140" name="Straight Arrow Connector 139"/>
            <p:cNvCxnSpPr>
              <a:stCxn id="142" idx="0"/>
              <a:endCxn id="106" idx="7"/>
            </p:cNvCxnSpPr>
            <p:nvPr/>
          </p:nvCxnSpPr>
          <p:spPr>
            <a:xfrm flipH="1">
              <a:off x="3151121" y="4459468"/>
              <a:ext cx="329904" cy="35442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42" idx="3"/>
            </p:cNvCxnSpPr>
            <p:nvPr/>
          </p:nvCxnSpPr>
          <p:spPr>
            <a:xfrm flipH="1">
              <a:off x="3657047" y="2996952"/>
              <a:ext cx="1058969" cy="125774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Isosceles Triangle 141"/>
            <p:cNvSpPr>
              <a:spLocks noChangeAspect="1"/>
            </p:cNvSpPr>
            <p:nvPr/>
          </p:nvSpPr>
          <p:spPr>
            <a:xfrm rot="13240908">
              <a:off x="3407018" y="4222066"/>
              <a:ext cx="324036" cy="27003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531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174" name="Straight Arrow Connector 173"/>
            <p:cNvCxnSpPr>
              <a:endCxn id="118" idx="4"/>
            </p:cNvCxnSpPr>
            <p:nvPr/>
          </p:nvCxnSpPr>
          <p:spPr>
            <a:xfrm flipV="1">
              <a:off x="6048000" y="5121168"/>
              <a:ext cx="164" cy="6120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1475656" y="5733256"/>
              <a:ext cx="45721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 flipV="1">
              <a:off x="1475656" y="4941168"/>
              <a:ext cx="0" cy="7920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itle 5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34" dirty="0">
                <a:latin typeface="Times New Roman"/>
                <a:ea typeface="Times New Roman"/>
              </a:rPr>
              <a:t>Lets work out the transfer functions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003636" y="-273375"/>
            <a:ext cx="184729" cy="54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9" tIns="45719" rIns="91439" bIns="45719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3" name="Rectangle 23"/>
          <p:cNvSpPr>
            <a:spLocks/>
          </p:cNvSpPr>
          <p:nvPr/>
        </p:nvSpPr>
        <p:spPr bwMode="auto">
          <a:xfrm>
            <a:off x="2399964" y="3906987"/>
            <a:ext cx="7595445" cy="290028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spAutoFit/>
          </a:bodyPr>
          <a:lstStyle/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)=[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b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)+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a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X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)]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</a:t>
            </a:r>
            <a:r>
              <a:rPr lang="en-GB" sz="1969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 </a:t>
            </a:r>
            <a:endParaRPr lang="en-US" sz="1969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 charset="0"/>
            </a:endParaRP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)=[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b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)+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a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X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)]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</a:t>
            </a:r>
            <a:r>
              <a:rPr lang="en-GB" sz="1969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endParaRPr lang="en-GB" sz="562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 charset="0"/>
            </a:endParaRP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Solve these equations for W</a:t>
            </a:r>
            <a:r>
              <a:rPr lang="en-GB" sz="1969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b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b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-2</a:t>
            </a:r>
            <a:r>
              <a:rPr lang="en-GB" sz="1969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+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b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a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X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-2</a:t>
            </a:r>
            <a:r>
              <a:rPr lang="en-GB" sz="1969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+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a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X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</a:t>
            </a:r>
            <a:r>
              <a:rPr lang="en-GB" sz="1969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=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endParaRPr lang="en-GB" sz="1969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 charset="0"/>
            </a:endParaRPr>
          </a:p>
          <a:p>
            <a:pPr defTabSz="642915" fontAlgn="base">
              <a:spcBef>
                <a:spcPct val="0"/>
              </a:spcBef>
              <a:spcAft>
                <a:spcPct val="0"/>
              </a:spcAft>
              <a:buFont typeface="Wingdings"/>
              <a:buChar char="à"/>
            </a:pP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=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[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a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b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X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-2</a:t>
            </a:r>
            <a:r>
              <a:rPr lang="en-GB" sz="1969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+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a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X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z</a:t>
            </a:r>
            <a:r>
              <a:rPr lang="en-GB" sz="1969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</a:t>
            </a:r>
            <a:r>
              <a:rPr lang="en-GB" sz="1969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]/[1-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b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b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-2</a:t>
            </a:r>
            <a:r>
              <a:rPr lang="en-GB" sz="1969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]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endParaRPr lang="en-GB" sz="562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 charset="0"/>
            </a:endParaRP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Now plug into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Y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 =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c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)+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X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endParaRPr lang="en-US" sz="1969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969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...and similar for the other channel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1524000" y="391163"/>
            <a:ext cx="9144000" cy="81009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94" tIns="32147" rIns="64294" bIns="32147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2" name="Group 73"/>
          <p:cNvGrpSpPr/>
          <p:nvPr/>
        </p:nvGrpSpPr>
        <p:grpSpPr>
          <a:xfrm>
            <a:off x="2653117" y="153761"/>
            <a:ext cx="6418867" cy="3528392"/>
            <a:chOff x="467544" y="2204864"/>
            <a:chExt cx="6418866" cy="3528392"/>
          </a:xfrm>
          <a:noFill/>
        </p:grpSpPr>
        <p:sp>
          <p:nvSpPr>
            <p:cNvPr id="4" name="TextBox 32"/>
            <p:cNvSpPr txBox="1">
              <a:spLocks noChangeArrowheads="1"/>
            </p:cNvSpPr>
            <p:nvPr/>
          </p:nvSpPr>
          <p:spPr bwMode="auto">
            <a:xfrm>
              <a:off x="682766" y="2564904"/>
              <a:ext cx="598241" cy="341184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(</a:t>
              </a: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)</a:t>
              </a:r>
              <a:endParaRPr lang="en-US" sz="161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5" name="TextBox 32"/>
            <p:cNvSpPr txBox="1">
              <a:spLocks noChangeArrowheads="1"/>
            </p:cNvSpPr>
            <p:nvPr/>
          </p:nvSpPr>
          <p:spPr bwMode="auto">
            <a:xfrm>
              <a:off x="6299390" y="2564904"/>
              <a:ext cx="587020" cy="341184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(</a:t>
              </a: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)</a:t>
              </a:r>
              <a:endParaRPr lang="en-US" sz="161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6" name="Straight Arrow Connector 5"/>
            <p:cNvCxnSpPr>
              <a:endCxn id="23" idx="0"/>
            </p:cNvCxnSpPr>
            <p:nvPr/>
          </p:nvCxnSpPr>
          <p:spPr>
            <a:xfrm>
              <a:off x="6048000" y="2204864"/>
              <a:ext cx="164" cy="61208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475656" y="2204864"/>
              <a:ext cx="4572120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475656" y="2204864"/>
              <a:ext cx="0" cy="79270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13" idx="2"/>
            </p:cNvCxnSpPr>
            <p:nvPr/>
          </p:nvCxnSpPr>
          <p:spPr>
            <a:xfrm>
              <a:off x="2339752" y="2996952"/>
              <a:ext cx="504056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67544" y="2996952"/>
              <a:ext cx="1512168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/>
            <p:cNvSpPr/>
            <p:nvPr/>
          </p:nvSpPr>
          <p:spPr>
            <a:xfrm rot="5400000">
              <a:off x="1943708" y="2816932"/>
              <a:ext cx="432048" cy="360040"/>
            </a:xfrm>
            <a:prstGeom prst="triangl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17" dirty="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3" name="Group 11"/>
            <p:cNvGrpSpPr/>
            <p:nvPr/>
          </p:nvGrpSpPr>
          <p:grpSpPr>
            <a:xfrm>
              <a:off x="2843808" y="2816952"/>
              <a:ext cx="360040" cy="360000"/>
              <a:chOff x="2987824" y="4077072"/>
              <a:chExt cx="360040" cy="360000"/>
            </a:xfrm>
            <a:grpFill/>
          </p:grpSpPr>
          <p:sp>
            <p:nvSpPr>
              <p:cNvPr id="13" name="Oval 12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1617" dirty="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12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  <a:grpFill/>
            </p:grpSpPr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TextBox 12"/>
            <p:cNvSpPr txBox="1">
              <a:spLocks noChangeArrowheads="1"/>
            </p:cNvSpPr>
            <p:nvPr/>
          </p:nvSpPr>
          <p:spPr bwMode="auto">
            <a:xfrm>
              <a:off x="3841219" y="2812286"/>
              <a:ext cx="415498" cy="3411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17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1617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endParaRPr lang="en-US" sz="1617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18" name="Straight Arrow Connector 17"/>
            <p:cNvCxnSpPr>
              <a:stCxn id="13" idx="6"/>
            </p:cNvCxnSpPr>
            <p:nvPr/>
          </p:nvCxnSpPr>
          <p:spPr>
            <a:xfrm>
              <a:off x="3203848" y="2996952"/>
              <a:ext cx="638974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21" idx="0"/>
              <a:endCxn id="23" idx="2"/>
            </p:cNvCxnSpPr>
            <p:nvPr/>
          </p:nvCxnSpPr>
          <p:spPr>
            <a:xfrm>
              <a:off x="5292080" y="2996952"/>
              <a:ext cx="576064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283968" y="2996952"/>
              <a:ext cx="648072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osceles Triangle 20"/>
            <p:cNvSpPr/>
            <p:nvPr/>
          </p:nvSpPr>
          <p:spPr>
            <a:xfrm rot="5400000">
              <a:off x="4896036" y="2816932"/>
              <a:ext cx="432048" cy="360040"/>
            </a:xfrm>
            <a:prstGeom prst="triangl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17" dirty="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14" name="Group 21"/>
            <p:cNvGrpSpPr/>
            <p:nvPr/>
          </p:nvGrpSpPr>
          <p:grpSpPr>
            <a:xfrm>
              <a:off x="5868144" y="2816952"/>
              <a:ext cx="360040" cy="360000"/>
              <a:chOff x="2987824" y="4077072"/>
              <a:chExt cx="360040" cy="360000"/>
            </a:xfrm>
            <a:grpFill/>
          </p:grpSpPr>
          <p:sp>
            <p:nvSpPr>
              <p:cNvPr id="23" name="Oval 22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1617" dirty="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22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  <a:grpFill/>
            </p:grpSpPr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7" name="Straight Arrow Connector 26"/>
            <p:cNvCxnSpPr>
              <a:stCxn id="23" idx="6"/>
            </p:cNvCxnSpPr>
            <p:nvPr/>
          </p:nvCxnSpPr>
          <p:spPr>
            <a:xfrm>
              <a:off x="6228184" y="2996952"/>
              <a:ext cx="638974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30" idx="0"/>
              <a:endCxn id="32" idx="2"/>
            </p:cNvCxnSpPr>
            <p:nvPr/>
          </p:nvCxnSpPr>
          <p:spPr>
            <a:xfrm>
              <a:off x="2339752" y="4941168"/>
              <a:ext cx="504056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67544" y="4941168"/>
              <a:ext cx="1512168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Isosceles Triangle 29"/>
            <p:cNvSpPr/>
            <p:nvPr/>
          </p:nvSpPr>
          <p:spPr>
            <a:xfrm rot="5400000">
              <a:off x="1943708" y="4761148"/>
              <a:ext cx="432048" cy="360040"/>
            </a:xfrm>
            <a:prstGeom prst="triangl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17" dirty="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24" name="Group 30"/>
            <p:cNvGrpSpPr/>
            <p:nvPr/>
          </p:nvGrpSpPr>
          <p:grpSpPr>
            <a:xfrm>
              <a:off x="2843808" y="4761168"/>
              <a:ext cx="360040" cy="360000"/>
              <a:chOff x="2987824" y="4077072"/>
              <a:chExt cx="360040" cy="360000"/>
            </a:xfrm>
            <a:grpFill/>
          </p:grpSpPr>
          <p:sp>
            <p:nvSpPr>
              <p:cNvPr id="32" name="Oval 31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1617" dirty="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31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  <a:grpFill/>
            </p:grpSpPr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" name="TextBox 12"/>
            <p:cNvSpPr txBox="1">
              <a:spLocks noChangeArrowheads="1"/>
            </p:cNvSpPr>
            <p:nvPr/>
          </p:nvSpPr>
          <p:spPr bwMode="auto">
            <a:xfrm>
              <a:off x="3841219" y="4756502"/>
              <a:ext cx="415498" cy="3411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17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1617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endParaRPr lang="en-US" sz="1617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37" name="Straight Arrow Connector 36"/>
            <p:cNvCxnSpPr>
              <a:stCxn id="32" idx="6"/>
            </p:cNvCxnSpPr>
            <p:nvPr/>
          </p:nvCxnSpPr>
          <p:spPr>
            <a:xfrm>
              <a:off x="3203848" y="4941168"/>
              <a:ext cx="638974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40" idx="0"/>
              <a:endCxn id="42" idx="2"/>
            </p:cNvCxnSpPr>
            <p:nvPr/>
          </p:nvCxnSpPr>
          <p:spPr>
            <a:xfrm>
              <a:off x="5292080" y="4941168"/>
              <a:ext cx="576064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283968" y="4941168"/>
              <a:ext cx="648072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Isosceles Triangle 39"/>
            <p:cNvSpPr/>
            <p:nvPr/>
          </p:nvSpPr>
          <p:spPr>
            <a:xfrm rot="5400000">
              <a:off x="4896036" y="4761148"/>
              <a:ext cx="432048" cy="360040"/>
            </a:xfrm>
            <a:prstGeom prst="triangl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17" dirty="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33" name="Group 40"/>
            <p:cNvGrpSpPr/>
            <p:nvPr/>
          </p:nvGrpSpPr>
          <p:grpSpPr>
            <a:xfrm>
              <a:off x="5868144" y="4761168"/>
              <a:ext cx="360040" cy="360000"/>
              <a:chOff x="2987824" y="4077072"/>
              <a:chExt cx="360040" cy="360000"/>
            </a:xfrm>
            <a:grpFill/>
          </p:grpSpPr>
          <p:sp>
            <p:nvSpPr>
              <p:cNvPr id="42" name="Oval 41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1617" dirty="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41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  <a:grpFill/>
            </p:grpSpPr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6" name="Straight Arrow Connector 45"/>
            <p:cNvCxnSpPr>
              <a:stCxn id="42" idx="6"/>
            </p:cNvCxnSpPr>
            <p:nvPr/>
          </p:nvCxnSpPr>
          <p:spPr>
            <a:xfrm>
              <a:off x="6228184" y="4941168"/>
              <a:ext cx="638974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32"/>
            <p:cNvSpPr txBox="1">
              <a:spLocks noChangeArrowheads="1"/>
            </p:cNvSpPr>
            <p:nvPr/>
          </p:nvSpPr>
          <p:spPr bwMode="auto">
            <a:xfrm>
              <a:off x="6299390" y="4509120"/>
              <a:ext cx="587020" cy="341184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(</a:t>
              </a: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)</a:t>
              </a:r>
              <a:endParaRPr lang="en-US" sz="161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48" name="TextBox 32"/>
            <p:cNvSpPr txBox="1">
              <a:spLocks noChangeArrowheads="1"/>
            </p:cNvSpPr>
            <p:nvPr/>
          </p:nvSpPr>
          <p:spPr bwMode="auto">
            <a:xfrm>
              <a:off x="610759" y="4509120"/>
              <a:ext cx="598241" cy="341184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(</a:t>
              </a: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)</a:t>
              </a:r>
              <a:endParaRPr lang="en-US" sz="161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49" name="Straight Arrow Connector 48"/>
            <p:cNvCxnSpPr>
              <a:stCxn id="51" idx="0"/>
              <a:endCxn id="13" idx="5"/>
            </p:cNvCxnSpPr>
            <p:nvPr/>
          </p:nvCxnSpPr>
          <p:spPr>
            <a:xfrm flipH="1" flipV="1">
              <a:off x="3151121" y="3124231"/>
              <a:ext cx="265756" cy="31200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51" idx="3"/>
            </p:cNvCxnSpPr>
            <p:nvPr/>
          </p:nvCxnSpPr>
          <p:spPr>
            <a:xfrm flipH="1" flipV="1">
              <a:off x="3613166" y="3671266"/>
              <a:ext cx="1064176" cy="123414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Isosceles Triangle 50"/>
            <p:cNvSpPr>
              <a:spLocks noChangeAspect="1"/>
            </p:cNvSpPr>
            <p:nvPr/>
          </p:nvSpPr>
          <p:spPr>
            <a:xfrm rot="19207977">
              <a:off x="3331290" y="3400640"/>
              <a:ext cx="367463" cy="306219"/>
            </a:xfrm>
            <a:prstGeom prst="triangl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17" dirty="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52" name="Straight Arrow Connector 51"/>
            <p:cNvCxnSpPr>
              <a:stCxn id="54" idx="0"/>
              <a:endCxn id="32" idx="7"/>
            </p:cNvCxnSpPr>
            <p:nvPr/>
          </p:nvCxnSpPr>
          <p:spPr>
            <a:xfrm flipH="1">
              <a:off x="3151121" y="4478285"/>
              <a:ext cx="351794" cy="33560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54" idx="3"/>
            </p:cNvCxnSpPr>
            <p:nvPr/>
          </p:nvCxnSpPr>
          <p:spPr>
            <a:xfrm flipH="1">
              <a:off x="3710299" y="2996952"/>
              <a:ext cx="1005718" cy="124007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Isosceles Triangle 53"/>
            <p:cNvSpPr>
              <a:spLocks noChangeAspect="1"/>
            </p:cNvSpPr>
            <p:nvPr/>
          </p:nvSpPr>
          <p:spPr>
            <a:xfrm rot="13240908">
              <a:off x="3415722" y="4198583"/>
              <a:ext cx="381771" cy="318143"/>
            </a:xfrm>
            <a:prstGeom prst="triangl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17" dirty="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55" name="Straight Arrow Connector 54"/>
            <p:cNvCxnSpPr>
              <a:endCxn id="42" idx="4"/>
            </p:cNvCxnSpPr>
            <p:nvPr/>
          </p:nvCxnSpPr>
          <p:spPr>
            <a:xfrm flipV="1">
              <a:off x="6048000" y="5121168"/>
              <a:ext cx="164" cy="61208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1475656" y="5733256"/>
              <a:ext cx="4572120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1475656" y="4941168"/>
              <a:ext cx="0" cy="79208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32"/>
            <p:cNvSpPr txBox="1">
              <a:spLocks noChangeArrowheads="1"/>
            </p:cNvSpPr>
            <p:nvPr/>
          </p:nvSpPr>
          <p:spPr bwMode="auto">
            <a:xfrm>
              <a:off x="4283166" y="2564904"/>
              <a:ext cx="644728" cy="341184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W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(</a:t>
              </a: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)</a:t>
              </a:r>
              <a:endParaRPr lang="en-US" sz="161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61" name="TextBox 32"/>
            <p:cNvSpPr txBox="1">
              <a:spLocks noChangeArrowheads="1"/>
            </p:cNvSpPr>
            <p:nvPr/>
          </p:nvSpPr>
          <p:spPr bwMode="auto">
            <a:xfrm>
              <a:off x="4211159" y="5085184"/>
              <a:ext cx="644728" cy="341184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W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(</a:t>
              </a: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)</a:t>
              </a:r>
              <a:endParaRPr lang="en-US" sz="161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6903" y="2780928"/>
              <a:ext cx="357790" cy="34118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a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endParaRPr lang="en-US" sz="1617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921599" y="4725144"/>
              <a:ext cx="357790" cy="34118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a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endParaRPr lang="en-US" sz="1617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860031" y="2771636"/>
              <a:ext cx="344967" cy="34118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c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endParaRPr lang="en-US" sz="1617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860031" y="4725144"/>
              <a:ext cx="344967" cy="34118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c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endParaRPr lang="en-US" sz="1617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494932" y="4098558"/>
              <a:ext cx="357790" cy="34118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b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endParaRPr lang="en-US" sz="1617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347063" y="3378478"/>
              <a:ext cx="357790" cy="34118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b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endParaRPr lang="en-US" sz="1617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Define and initialise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97" y="928190"/>
            <a:ext cx="11433568" cy="40178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Add private parameters to </a:t>
            </a:r>
            <a:r>
              <a:rPr lang="en-GB" dirty="0" err="1">
                <a:solidFill>
                  <a:prstClr val="black"/>
                </a:solidFill>
              </a:rPr>
              <a:t>pluginProcessor.h</a:t>
            </a:r>
            <a:endParaRPr lang="en-GB" dirty="0">
              <a:solidFill>
                <a:prstClr val="black"/>
              </a:solidFill>
            </a:endParaRPr>
          </a:p>
          <a:p>
            <a:pPr lvl="1"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 lvl="1"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 lvl="1"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en-GB" sz="2800" dirty="0">
                <a:solidFill>
                  <a:prstClr val="black"/>
                </a:solidFill>
              </a:rPr>
              <a:t>Set up delay buffer in </a:t>
            </a:r>
            <a:r>
              <a:rPr lang="en-GB" sz="2800" dirty="0" err="1">
                <a:solidFill>
                  <a:prstClr val="black"/>
                </a:solidFill>
              </a:rPr>
              <a:t>prepareToPlay</a:t>
            </a:r>
            <a:r>
              <a:rPr lang="en-GB" sz="2800" dirty="0">
                <a:solidFill>
                  <a:prstClr val="black"/>
                </a:solidFill>
              </a:rPr>
              <a:t> on pluginProcessor.cpp</a:t>
            </a: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1139F4-3691-A71D-C20B-9DEAE00A0816}"/>
              </a:ext>
            </a:extLst>
          </p:cNvPr>
          <p:cNvSpPr txBox="1"/>
          <p:nvPr/>
        </p:nvSpPr>
        <p:spPr>
          <a:xfrm>
            <a:off x="138546" y="3855288"/>
            <a:ext cx="11914908" cy="258532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auto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delayTime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= 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delayTimeParam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-&gt;get();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delayReadPosition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= (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int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)(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delayWritePosition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- (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delayTime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* 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getSampleRate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())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                   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+ 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delayBufferLength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) % 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delayBufferLength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leftRightDelayTime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leftRightDelayTimeParam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rightLeftDelayTime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rightLeftDelayTimeParam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delayReadPositionLeft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leftRightDelayTime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%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delayReadPositionRight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rightLeftDelayTime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%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132907" y="1345023"/>
            <a:ext cx="10587224" cy="203132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trike="sngStrik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trike="sngStrike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trike="sngStrike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trike="sngStrike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trike="sngStrike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trike="sngStrike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delayTimeParam</a:t>
            </a:r>
            <a:r>
              <a:rPr lang="en-GB" strike="sngStrike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leftRightDelayTimeParam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rightLeftDelayTimeParam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AudioParameterBool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linkDelaysParam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AudioParameterBool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reverseChannelsParam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r>
              <a:rPr lang="en-GB" strike="sngStrik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trike="sngStrike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trike="sngStrik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trike="sngStrike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trike="sngStrik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delayReadPositionLeft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delayReadPositionRight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87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Basic delay: aesthetics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446469"/>
            <a:r>
              <a:rPr lang="en-US" dirty="0"/>
              <a:t>Takes audio and plays it back after </a:t>
            </a:r>
            <a:r>
              <a:rPr lang="en-US" dirty="0">
                <a:solidFill>
                  <a:srgbClr val="0000FF"/>
                </a:solidFill>
              </a:rPr>
              <a:t>delay time</a:t>
            </a:r>
          </a:p>
          <a:p>
            <a:pPr marL="803643" lvl="1"/>
            <a:r>
              <a:rPr lang="en-US" dirty="0"/>
              <a:t>One of the simplest audio effects</a:t>
            </a:r>
          </a:p>
          <a:p>
            <a:pPr marL="446469"/>
            <a:r>
              <a:rPr lang="en-US" dirty="0"/>
              <a:t>Use delay to:</a:t>
            </a:r>
          </a:p>
          <a:p>
            <a:pPr marL="803643" lvl="1"/>
            <a:r>
              <a:rPr lang="en-US" dirty="0"/>
              <a:t>Bring to life dull mixes</a:t>
            </a:r>
          </a:p>
          <a:p>
            <a:pPr marL="803643" lvl="1"/>
            <a:r>
              <a:rPr lang="en-US" dirty="0"/>
              <a:t>Widen an instrument’s sound</a:t>
            </a:r>
          </a:p>
          <a:p>
            <a:pPr marL="803643" lvl="1"/>
            <a:r>
              <a:rPr lang="en-US" dirty="0"/>
              <a:t>Solo over yourself</a:t>
            </a:r>
          </a:p>
          <a:p>
            <a:pPr marL="446469"/>
            <a:r>
              <a:rPr lang="en-US" dirty="0"/>
              <a:t>Delay is building block for other effects</a:t>
            </a:r>
          </a:p>
          <a:p>
            <a:pPr marL="803643" lvl="1"/>
            <a:r>
              <a:rPr lang="en-US" dirty="0"/>
              <a:t>Echo</a:t>
            </a:r>
          </a:p>
          <a:p>
            <a:pPr marL="803643" lvl="1"/>
            <a:r>
              <a:rPr lang="en-US" dirty="0"/>
              <a:t>Reverb</a:t>
            </a:r>
          </a:p>
          <a:p>
            <a:pPr marL="803643" lvl="1"/>
            <a:r>
              <a:rPr lang="en-US" dirty="0"/>
              <a:t>Chorus</a:t>
            </a:r>
          </a:p>
          <a:p>
            <a:pPr marL="803643" lvl="1"/>
            <a:r>
              <a:rPr lang="en-US" dirty="0"/>
              <a:t>Flanging</a:t>
            </a:r>
          </a:p>
          <a:p>
            <a:pPr marL="803643" lvl="1"/>
            <a:r>
              <a:rPr lang="en-US" dirty="0"/>
              <a:t>...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processBlock</a:t>
            </a:r>
            <a:r>
              <a:rPr lang="en-GB" dirty="0"/>
              <a:t> 1 - Define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47" y="1268956"/>
            <a:ext cx="11761694" cy="2106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dirty="0">
                <a:solidFill>
                  <a:prstClr val="black"/>
                </a:solidFill>
              </a:rPr>
              <a:t>Set up the basics in the </a:t>
            </a:r>
            <a:r>
              <a:rPr lang="en-GB" sz="2600" dirty="0" err="1">
                <a:solidFill>
                  <a:prstClr val="black"/>
                </a:solidFill>
              </a:rPr>
              <a:t>processBlock</a:t>
            </a:r>
            <a:r>
              <a:rPr lang="en-GB" sz="2600" dirty="0">
                <a:solidFill>
                  <a:prstClr val="black"/>
                </a:solidFill>
              </a:rPr>
              <a:t> method on pluginProcessor.cpp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587433" y="1877646"/>
            <a:ext cx="10533648" cy="45243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…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auto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delayTime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= 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delayTimeParam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-&gt;get();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leftRightDelayTime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leftRightDelayTimeParam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rightLeftDelayTime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rightLeftDelayTimeParam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reverseChannels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reverseChannelsParam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</a:p>
          <a:p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Cascadia Mono" panose="020B0609020000020004" pitchFamily="49" charset="0"/>
              </a:rPr>
              <a:t>// these are arrays of length </a:t>
            </a:r>
            <a:r>
              <a:rPr lang="en-GB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numSamples</a:t>
            </a:r>
            <a:r>
              <a:rPr lang="en-GB" dirty="0">
                <a:solidFill>
                  <a:srgbClr val="008000"/>
                </a:solidFill>
                <a:latin typeface="Cascadia Mono" panose="020B0609020000020004" pitchFamily="49" charset="0"/>
              </a:rPr>
              <a:t> which contain a </a:t>
            </a:r>
            <a:r>
              <a:rPr lang="en-GB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chnnel</a:t>
            </a:r>
            <a:r>
              <a:rPr lang="en-GB" dirty="0">
                <a:solidFill>
                  <a:srgbClr val="008000"/>
                </a:solidFill>
                <a:latin typeface="Cascadia Mono" panose="020B0609020000020004" pitchFamily="49" charset="0"/>
              </a:rPr>
              <a:t>’ audio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channelDataL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(0);</a:t>
            </a: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Cascadia Mono" panose="020B0609020000020004" pitchFamily="49" charset="0"/>
              </a:rPr>
              <a:t>// these are the circular buffers for implementing delay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delayDataL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delayBuffer.getWritePointer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(0);</a:t>
            </a: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delayBuffer.getWritePointer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 ++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3588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processBlock</a:t>
            </a:r>
            <a:r>
              <a:rPr lang="en-GB" dirty="0"/>
              <a:t> 2, loop over samples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79745" y="915398"/>
            <a:ext cx="11796822" cy="56938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float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inL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channelDataL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],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inR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channelDataR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];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8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reverseChannels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delayReadPositionLeft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delayReadPositionRight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delayReadPositionLeft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delayReadPositionRight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Store output of one delay buffer into other, producing ping-pong effect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delayReadPositionLeft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* feedback);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delayReadPositionRight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* feedback);</a:t>
            </a: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(++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delayReadPositionLeft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delayReadPositionLeft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(++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delayReadPositionRight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delayReadPositionRight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(++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en-GB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Store the output samples in the buffer, replacing the input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357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Delay with feedback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765175"/>
            <a:ext cx="9144000" cy="3384550"/>
          </a:xfrm>
        </p:spPr>
        <p:txBody>
          <a:bodyPr/>
          <a:lstStyle/>
          <a:p>
            <a:pPr eaLnBrk="1" hangingPunct="1"/>
            <a:r>
              <a:rPr lang="en-US" sz="2531" dirty="0"/>
              <a:t>Most delays have feedback control (</a:t>
            </a:r>
            <a:r>
              <a:rPr lang="en-US" sz="2531" dirty="0">
                <a:solidFill>
                  <a:srgbClr val="0000CC"/>
                </a:solidFill>
              </a:rPr>
              <a:t>regeneration</a:t>
            </a:r>
            <a:r>
              <a:rPr lang="en-US" sz="2531" dirty="0"/>
              <a:t>) </a:t>
            </a:r>
          </a:p>
          <a:p>
            <a:pPr lvl="1" eaLnBrk="1" hangingPunct="1"/>
            <a:r>
              <a:rPr lang="en-US" sz="2250" dirty="0"/>
              <a:t>takes delay output, sends it back to input</a:t>
            </a:r>
          </a:p>
          <a:p>
            <a:pPr lvl="1" eaLnBrk="1" hangingPunct="1"/>
            <a:r>
              <a:rPr lang="en-US" sz="2250" dirty="0"/>
              <a:t>repeat sound over and over</a:t>
            </a:r>
          </a:p>
          <a:p>
            <a:pPr eaLnBrk="1" hangingPunct="1"/>
            <a:r>
              <a:rPr lang="en-US" sz="2531" dirty="0"/>
              <a:t>Quieter each time it plays back </a:t>
            </a:r>
          </a:p>
          <a:p>
            <a:pPr lvl="1" eaLnBrk="1" hangingPunct="1"/>
            <a:r>
              <a:rPr lang="en-US" sz="2250" dirty="0"/>
              <a:t>assuming feedback gain is less than one</a:t>
            </a:r>
          </a:p>
          <a:p>
            <a:pPr lvl="2"/>
            <a:r>
              <a:rPr lang="en-US" sz="1828" dirty="0"/>
              <a:t>Most delay devices restrict gain to less than one for stability</a:t>
            </a:r>
          </a:p>
          <a:p>
            <a:pPr lvl="1" eaLnBrk="1" hangingPunct="1"/>
            <a:r>
              <a:rPr lang="en-US" sz="2250" dirty="0"/>
              <a:t>after some point, drops below </a:t>
            </a:r>
            <a:r>
              <a:rPr lang="en-US" sz="2250" dirty="0">
                <a:solidFill>
                  <a:srgbClr val="0000CC"/>
                </a:solidFill>
              </a:rPr>
              <a:t>noise floor </a:t>
            </a:r>
            <a:r>
              <a:rPr lang="en-US" sz="2250" dirty="0">
                <a:sym typeface="Wingdings" pitchFamily="2" charset="2"/>
              </a:rPr>
              <a:t></a:t>
            </a:r>
            <a:r>
              <a:rPr lang="en-US" sz="2250" dirty="0"/>
              <a:t> inaudible</a:t>
            </a:r>
          </a:p>
        </p:txBody>
      </p:sp>
      <p:sp>
        <p:nvSpPr>
          <p:cNvPr id="12293" name="Rectangle 9"/>
          <p:cNvSpPr>
            <a:spLocks noChangeArrowheads="1"/>
          </p:cNvSpPr>
          <p:nvPr/>
        </p:nvSpPr>
        <p:spPr bwMode="auto">
          <a:xfrm>
            <a:off x="1524000" y="4593505"/>
            <a:ext cx="2597406" cy="957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812" dirty="0">
                <a:solidFill>
                  <a:srgbClr val="FF0000"/>
                </a:solidFill>
                <a:latin typeface="Gill Sans" charset="0"/>
                <a:sym typeface="Gill Sans" charset="0"/>
              </a:rPr>
              <a:t>Basic delay unit with feedback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323928" y="4188460"/>
            <a:ext cx="6014917" cy="2163556"/>
            <a:chOff x="2483768" y="2746800"/>
            <a:chExt cx="4752528" cy="1709476"/>
          </a:xfrm>
        </p:grpSpPr>
        <p:sp>
          <p:nvSpPr>
            <p:cNvPr id="7" name="Oval 6"/>
            <p:cNvSpPr/>
            <p:nvPr/>
          </p:nvSpPr>
          <p:spPr bwMode="auto">
            <a:xfrm>
              <a:off x="6156176" y="3647071"/>
              <a:ext cx="403225" cy="40322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42915">
                <a:defRPr/>
              </a:pPr>
              <a:endParaRPr lang="en-US" sz="225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6222892" y="3741749"/>
              <a:ext cx="230770" cy="27808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+</a:t>
              </a:r>
              <a:endParaRPr lang="en-US" sz="1687" dirty="0">
                <a:solidFill>
                  <a:srgbClr val="000000"/>
                </a:solidFill>
                <a:latin typeface="Calibri" pitchFamily="34" charset="0"/>
                <a:sym typeface="Gill Sans" charset="0"/>
              </a:endParaRPr>
            </a:p>
          </p:txBody>
        </p:sp>
        <p:cxnSp>
          <p:nvCxnSpPr>
            <p:cNvPr id="9" name="Straight Arrow Connector 8"/>
            <p:cNvCxnSpPr>
              <a:stCxn id="11" idx="3"/>
              <a:endCxn id="14" idx="3"/>
            </p:cNvCxnSpPr>
            <p:nvPr/>
          </p:nvCxnSpPr>
          <p:spPr>
            <a:xfrm>
              <a:off x="4909799" y="3818291"/>
              <a:ext cx="382281" cy="20083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059832" y="3816000"/>
              <a:ext cx="0" cy="63360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2"/>
            <p:cNvSpPr txBox="1">
              <a:spLocks noChangeArrowheads="1"/>
            </p:cNvSpPr>
            <p:nvPr/>
          </p:nvSpPr>
          <p:spPr bwMode="auto">
            <a:xfrm>
              <a:off x="4046150" y="3645024"/>
              <a:ext cx="863649" cy="346534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250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Delay </a:t>
              </a:r>
              <a:r>
                <a:rPr lang="en-GB" sz="225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endParaRPr lang="en-US" sz="22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12" name="TextBox 32"/>
            <p:cNvSpPr txBox="1">
              <a:spLocks noChangeArrowheads="1"/>
            </p:cNvSpPr>
            <p:nvPr/>
          </p:nvSpPr>
          <p:spPr bwMode="auto">
            <a:xfrm>
              <a:off x="2655068" y="3429000"/>
              <a:ext cx="513215" cy="3465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25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225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225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225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22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13" name="Straight Arrow Connector 12"/>
            <p:cNvCxnSpPr>
              <a:endCxn id="26" idx="2"/>
            </p:cNvCxnSpPr>
            <p:nvPr/>
          </p:nvCxnSpPr>
          <p:spPr>
            <a:xfrm flipV="1">
              <a:off x="2483768" y="3825636"/>
              <a:ext cx="859935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sosceles Triangle 13"/>
            <p:cNvSpPr/>
            <p:nvPr/>
          </p:nvSpPr>
          <p:spPr>
            <a:xfrm rot="5400000">
              <a:off x="5242746" y="3622350"/>
              <a:ext cx="530715" cy="432048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25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059832" y="4437112"/>
              <a:ext cx="331236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4" idx="0"/>
              <a:endCxn id="7" idx="2"/>
            </p:cNvCxnSpPr>
            <p:nvPr/>
          </p:nvCxnSpPr>
          <p:spPr>
            <a:xfrm>
              <a:off x="5724128" y="3838375"/>
              <a:ext cx="432048" cy="10309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6"/>
            </p:cNvCxnSpPr>
            <p:nvPr/>
          </p:nvCxnSpPr>
          <p:spPr>
            <a:xfrm>
              <a:off x="6559401" y="3848684"/>
              <a:ext cx="676895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4"/>
            </p:cNvCxnSpPr>
            <p:nvPr/>
          </p:nvCxnSpPr>
          <p:spPr>
            <a:xfrm>
              <a:off x="6357789" y="4050296"/>
              <a:ext cx="0" cy="40598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32"/>
            <p:cNvSpPr txBox="1">
              <a:spLocks noChangeArrowheads="1"/>
            </p:cNvSpPr>
            <p:nvPr/>
          </p:nvSpPr>
          <p:spPr bwMode="auto">
            <a:xfrm>
              <a:off x="6623788" y="3438292"/>
              <a:ext cx="513215" cy="3465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25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225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225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225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22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42280" y="3620364"/>
              <a:ext cx="444821" cy="3465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250" i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g</a:t>
              </a:r>
              <a:r>
                <a:rPr lang="en-GB" sz="2250" i="1" baseline="-25000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FF</a:t>
              </a:r>
              <a:endParaRPr lang="en-US" sz="2250" dirty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5940152" y="2996952"/>
              <a:ext cx="0" cy="838028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9" idx="3"/>
            </p:cNvCxnSpPr>
            <p:nvPr/>
          </p:nvCxnSpPr>
          <p:spPr>
            <a:xfrm>
              <a:off x="5076056" y="2998828"/>
              <a:ext cx="864096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87"/>
            <p:cNvGrpSpPr/>
            <p:nvPr/>
          </p:nvGrpSpPr>
          <p:grpSpPr>
            <a:xfrm>
              <a:off x="4572000" y="2746800"/>
              <a:ext cx="560771" cy="504056"/>
              <a:chOff x="3275857" y="2708921"/>
              <a:chExt cx="560771" cy="504056"/>
            </a:xfrm>
          </p:grpSpPr>
          <p:sp>
            <p:nvSpPr>
              <p:cNvPr id="29" name="Isosceles Triangle 28"/>
              <p:cNvSpPr/>
              <p:nvPr/>
            </p:nvSpPr>
            <p:spPr>
              <a:xfrm rot="16200000">
                <a:off x="3275857" y="2708921"/>
                <a:ext cx="504056" cy="504056"/>
              </a:xfrm>
              <a:prstGeom prst="triangl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5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391808" y="2725192"/>
                <a:ext cx="444820" cy="34653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2250" i="1" dirty="0" err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  <a:sym typeface="Gill Sans" charset="0"/>
                  </a:rPr>
                  <a:t>g</a:t>
                </a:r>
                <a:r>
                  <a:rPr lang="en-GB" sz="2250" i="1" baseline="-25000" dirty="0" err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  <a:sym typeface="Gill Sans" charset="0"/>
                  </a:rPr>
                  <a:t>FB</a:t>
                </a:r>
                <a:endParaRPr lang="en-US" sz="2250" dirty="0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</p:grpSp>
        <p:cxnSp>
          <p:nvCxnSpPr>
            <p:cNvPr id="24" name="Straight Arrow Connector 23"/>
            <p:cNvCxnSpPr/>
            <p:nvPr/>
          </p:nvCxnSpPr>
          <p:spPr>
            <a:xfrm>
              <a:off x="3524552" y="2998828"/>
              <a:ext cx="10368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6" idx="0"/>
            </p:cNvCxnSpPr>
            <p:nvPr/>
          </p:nvCxnSpPr>
          <p:spPr>
            <a:xfrm flipH="1">
              <a:off x="3523723" y="2996952"/>
              <a:ext cx="0" cy="648684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 bwMode="auto">
            <a:xfrm>
              <a:off x="3343703" y="3645636"/>
              <a:ext cx="360040" cy="360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42915">
                <a:defRPr/>
              </a:pPr>
              <a:endParaRPr lang="en-US" sz="225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sp>
          <p:nvSpPr>
            <p:cNvPr id="27" name="TextBox 6"/>
            <p:cNvSpPr txBox="1">
              <a:spLocks noChangeArrowheads="1"/>
            </p:cNvSpPr>
            <p:nvPr/>
          </p:nvSpPr>
          <p:spPr bwMode="auto">
            <a:xfrm>
              <a:off x="3343702" y="3666902"/>
              <a:ext cx="364202" cy="34653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250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+</a:t>
              </a:r>
              <a:endParaRPr lang="en-US" sz="2250" dirty="0">
                <a:solidFill>
                  <a:srgbClr val="000000"/>
                </a:solidFill>
                <a:latin typeface="Calibri" pitchFamily="34" charset="0"/>
                <a:sym typeface="Gill Sans" charset="0"/>
              </a:endParaRPr>
            </a:p>
          </p:txBody>
        </p:sp>
        <p:cxnSp>
          <p:nvCxnSpPr>
            <p:cNvPr id="28" name="Straight Arrow Connector 27"/>
            <p:cNvCxnSpPr>
              <a:stCxn id="26" idx="6"/>
              <a:endCxn id="11" idx="1"/>
            </p:cNvCxnSpPr>
            <p:nvPr/>
          </p:nvCxnSpPr>
          <p:spPr>
            <a:xfrm flipV="1">
              <a:off x="3703743" y="3818291"/>
              <a:ext cx="342406" cy="7346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/>
          </p:cNvSpPr>
          <p:nvPr/>
        </p:nvSpPr>
        <p:spPr bwMode="auto">
          <a:xfrm>
            <a:off x="1683150" y="699532"/>
            <a:ext cx="9081492" cy="601159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812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To derive </a:t>
            </a:r>
            <a:r>
              <a:rPr lang="en-US" sz="2812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y</a:t>
            </a:r>
            <a:r>
              <a:rPr lang="en-US" sz="281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[</a:t>
            </a:r>
            <a:r>
              <a:rPr lang="en-US" sz="2812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n</a:t>
            </a:r>
            <a:r>
              <a:rPr lang="en-US" sz="281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]</a:t>
            </a:r>
            <a:r>
              <a:rPr lang="en-US" sz="2812" dirty="0">
                <a:solidFill>
                  <a:srgbClr val="000000"/>
                </a:solidFill>
                <a:latin typeface="Gill Sans" charset="0"/>
                <a:cs typeface="Arial Italic" charset="0"/>
                <a:sym typeface="Arial Italic" charset="0"/>
              </a:rPr>
              <a:t> </a:t>
            </a:r>
            <a:r>
              <a:rPr lang="en-US" sz="2812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in terms of </a:t>
            </a:r>
            <a:r>
              <a:rPr lang="en-US" sz="2812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x</a:t>
            </a:r>
            <a:r>
              <a:rPr lang="en-US" sz="281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[</a:t>
            </a:r>
            <a:r>
              <a:rPr lang="en-US" sz="2812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n</a:t>
            </a:r>
            <a:r>
              <a:rPr lang="en-US" sz="281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]</a:t>
            </a:r>
            <a:r>
              <a:rPr lang="en-US" sz="2812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:</a:t>
            </a:r>
          </a:p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endParaRPr lang="en-US" sz="2812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endParaRPr lang="en-US" sz="2812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endParaRPr lang="en-US" sz="2812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marL="589338" lvl="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endParaRPr lang="en-US" sz="2812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marL="589338" lvl="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endParaRPr lang="en-US" sz="2812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defTabSz="642915" fontAlgn="base">
              <a:spcBef>
                <a:spcPts val="422"/>
              </a:spcBef>
              <a:spcAft>
                <a:spcPct val="0"/>
              </a:spcAft>
              <a:buSzPct val="100000"/>
            </a:pP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d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=</a:t>
            </a:r>
            <a:r>
              <a:rPr lang="en-US" sz="253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253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FF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{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253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FB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d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]}   ,      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y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]=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d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</a:t>
            </a:r>
          </a:p>
          <a:p>
            <a:pPr defTabSz="642915" fontAlgn="base">
              <a:spcBef>
                <a:spcPts val="422"/>
              </a:spcBef>
              <a:spcAft>
                <a:spcPct val="0"/>
              </a:spcAft>
              <a:buSzPct val="100000"/>
            </a:pP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</a:p>
          <a:p>
            <a:pPr defTabSz="642915" fontAlgn="base">
              <a:spcBef>
                <a:spcPts val="422"/>
              </a:spcBef>
              <a:spcAft>
                <a:spcPct val="0"/>
              </a:spcAft>
              <a:buSzPct val="100000"/>
            </a:pP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]=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]-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</a:t>
            </a:r>
            <a:endParaRPr lang="en-US" sz="2531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defTabSz="642915" fontAlgn="base">
              <a:spcBef>
                <a:spcPts val="422"/>
              </a:spcBef>
              <a:spcAft>
                <a:spcPct val="0"/>
              </a:spcAft>
              <a:buSzPct val="100000"/>
            </a:pP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d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=</a:t>
            </a:r>
            <a:r>
              <a:rPr lang="en-US" sz="253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253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FF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{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253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253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FB</a:t>
            </a:r>
            <a:r>
              <a:rPr lang="en-US" sz="253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d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]}</a:t>
            </a:r>
          </a:p>
          <a:p>
            <a:pPr defTabSz="642915" fontAlgn="base">
              <a:spcBef>
                <a:spcPts val="422"/>
              </a:spcBef>
              <a:spcAft>
                <a:spcPct val="0"/>
              </a:spcAft>
              <a:buSzPct val="100000"/>
            </a:pP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y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]=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253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253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FF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{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253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FB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d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]}</a:t>
            </a:r>
          </a:p>
          <a:p>
            <a:pPr defTabSz="642915" fontAlgn="base">
              <a:spcBef>
                <a:spcPts val="422"/>
              </a:spcBef>
              <a:spcAft>
                <a:spcPct val="0"/>
              </a:spcAft>
              <a:buSzPct val="100000"/>
            </a:pP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=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253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253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FF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{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253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253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FB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(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]-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])}</a:t>
            </a:r>
            <a:endParaRPr lang="en-US" sz="2531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defTabSz="642915" fontAlgn="base">
              <a:spcBef>
                <a:spcPts val="422"/>
              </a:spcBef>
              <a:spcAft>
                <a:spcPct val="0"/>
              </a:spcAft>
              <a:buSzPct val="100000"/>
            </a:pP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=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253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253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FF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(1-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253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FB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)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253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253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FF</a:t>
            </a:r>
            <a:r>
              <a:rPr lang="en-US" sz="253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253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FB</a:t>
            </a:r>
            <a:r>
              <a:rPr lang="en-US" sz="253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</a:t>
            </a:r>
            <a:endParaRPr lang="en-US" sz="225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marL="1232253" lvl="3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endParaRPr lang="en-GB" sz="2531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marL="1232253" lvl="3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endParaRPr lang="en-US" sz="2531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endParaRPr lang="en-US" sz="2531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endParaRPr lang="en-US" sz="2531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endParaRPr lang="en-GB" sz="2531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</a:pPr>
            <a:endParaRPr lang="en-US" sz="2531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Delay with feedback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7353335" y="2333298"/>
            <a:ext cx="510332" cy="51033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42915">
              <a:defRPr/>
            </a:pPr>
            <a:endParaRPr lang="en-US" sz="2250">
              <a:solidFill>
                <a:srgbClr val="FFFFFF"/>
              </a:solidFill>
              <a:latin typeface="Arial"/>
              <a:sym typeface="Gill Sans" charset="0"/>
            </a:endParaRPr>
          </a:p>
        </p:txBody>
      </p:sp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7437772" y="2453124"/>
            <a:ext cx="292068" cy="3519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687" dirty="0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+</a:t>
            </a:r>
            <a:endParaRPr lang="en-US" sz="1687" dirty="0">
              <a:solidFill>
                <a:srgbClr val="000000"/>
              </a:solidFill>
              <a:latin typeface="Calibri" pitchFamily="34" charset="0"/>
              <a:sym typeface="Gill Sans" charset="0"/>
            </a:endParaRPr>
          </a:p>
        </p:txBody>
      </p:sp>
      <p:cxnSp>
        <p:nvCxnSpPr>
          <p:cNvPr id="21" name="Straight Arrow Connector 20"/>
          <p:cNvCxnSpPr>
            <a:stCxn id="23" idx="3"/>
            <a:endCxn id="26" idx="3"/>
          </p:cNvCxnSpPr>
          <p:nvPr/>
        </p:nvCxnSpPr>
        <p:spPr>
          <a:xfrm>
            <a:off x="5775889" y="2549998"/>
            <a:ext cx="483824" cy="25417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434525" y="2547098"/>
            <a:ext cx="0" cy="801900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2"/>
          <p:cNvSpPr txBox="1">
            <a:spLocks noChangeArrowheads="1"/>
          </p:cNvSpPr>
          <p:nvPr/>
        </p:nvSpPr>
        <p:spPr bwMode="auto">
          <a:xfrm>
            <a:off x="4682833" y="2330707"/>
            <a:ext cx="1093056" cy="43858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2250" dirty="0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Delay </a:t>
            </a:r>
            <a:r>
              <a:rPr lang="en-GB" sz="225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rPr>
              <a:t>N</a:t>
            </a:r>
            <a:endParaRPr lang="en-US" sz="225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Gill Sans" charset="0"/>
            </a:endParaRPr>
          </a:p>
        </p:txBody>
      </p:sp>
      <p:sp>
        <p:nvSpPr>
          <p:cNvPr id="24" name="TextBox 32"/>
          <p:cNvSpPr txBox="1">
            <a:spLocks noChangeArrowheads="1"/>
          </p:cNvSpPr>
          <p:nvPr/>
        </p:nvSpPr>
        <p:spPr bwMode="auto">
          <a:xfrm>
            <a:off x="2922247" y="2057302"/>
            <a:ext cx="649538" cy="43858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225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rPr>
              <a:t>x</a:t>
            </a:r>
            <a:r>
              <a:rPr lang="en-GB" sz="22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rPr>
              <a:t>[</a:t>
            </a:r>
            <a:r>
              <a:rPr lang="en-GB" sz="225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rPr>
              <a:t>n</a:t>
            </a:r>
            <a:r>
              <a:rPr lang="en-GB" sz="22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rPr>
              <a:t>]</a:t>
            </a:r>
            <a:endParaRPr lang="en-US" sz="225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Gill Sans" charset="0"/>
            </a:endParaRPr>
          </a:p>
        </p:txBody>
      </p:sp>
      <p:cxnSp>
        <p:nvCxnSpPr>
          <p:cNvPr id="25" name="Straight Arrow Connector 24"/>
          <p:cNvCxnSpPr>
            <a:endCxn id="38" idx="2"/>
          </p:cNvCxnSpPr>
          <p:nvPr/>
        </p:nvCxnSpPr>
        <p:spPr>
          <a:xfrm flipV="1">
            <a:off x="2705445" y="2559294"/>
            <a:ext cx="108835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/>
          <p:cNvSpPr/>
          <p:nvPr/>
        </p:nvSpPr>
        <p:spPr>
          <a:xfrm rot="5400000">
            <a:off x="6197275" y="2302010"/>
            <a:ext cx="671686" cy="546810"/>
          </a:xfrm>
          <a:prstGeom prst="triangl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250">
              <a:solidFill>
                <a:srgbClr val="FFFFFF"/>
              </a:solidFill>
              <a:latin typeface="Arial"/>
              <a:sym typeface="Gill Sans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434525" y="3333194"/>
            <a:ext cx="4192215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0"/>
            <a:endCxn id="19" idx="2"/>
          </p:cNvCxnSpPr>
          <p:nvPr/>
        </p:nvCxnSpPr>
        <p:spPr>
          <a:xfrm>
            <a:off x="6806524" y="2575417"/>
            <a:ext cx="546810" cy="13047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6"/>
          </p:cNvCxnSpPr>
          <p:nvPr/>
        </p:nvCxnSpPr>
        <p:spPr>
          <a:xfrm>
            <a:off x="7863666" y="2588464"/>
            <a:ext cx="856695" cy="0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4"/>
          </p:cNvCxnSpPr>
          <p:nvPr/>
        </p:nvCxnSpPr>
        <p:spPr>
          <a:xfrm>
            <a:off x="7608501" y="2843630"/>
            <a:ext cx="0" cy="513818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2"/>
          <p:cNvSpPr txBox="1">
            <a:spLocks noChangeArrowheads="1"/>
          </p:cNvSpPr>
          <p:nvPr/>
        </p:nvSpPr>
        <p:spPr bwMode="auto">
          <a:xfrm>
            <a:off x="7945156" y="2069062"/>
            <a:ext cx="649538" cy="43858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225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rPr>
              <a:t>y</a:t>
            </a:r>
            <a:r>
              <a:rPr lang="en-GB" sz="22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rPr>
              <a:t>[</a:t>
            </a:r>
            <a:r>
              <a:rPr lang="en-GB" sz="225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rPr>
              <a:t>n</a:t>
            </a:r>
            <a:r>
              <a:rPr lang="en-GB" sz="22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rPr>
              <a:t>]</a:t>
            </a:r>
            <a:endParaRPr lang="en-US" sz="225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Gill Sans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96684" y="2299496"/>
            <a:ext cx="562976" cy="4385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225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rPr>
              <a:t>g</a:t>
            </a:r>
            <a:r>
              <a:rPr lang="en-GB" sz="2250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rPr>
              <a:t>FF</a:t>
            </a:r>
            <a:endParaRPr lang="en-US" sz="225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079929" y="1510491"/>
            <a:ext cx="0" cy="1060629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1" idx="3"/>
          </p:cNvCxnSpPr>
          <p:nvPr/>
        </p:nvCxnSpPr>
        <p:spPr>
          <a:xfrm>
            <a:off x="5986308" y="1512865"/>
            <a:ext cx="1093621" cy="0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87"/>
          <p:cNvGrpSpPr/>
          <p:nvPr/>
        </p:nvGrpSpPr>
        <p:grpSpPr>
          <a:xfrm>
            <a:off x="5348363" y="1193893"/>
            <a:ext cx="709726" cy="637946"/>
            <a:chOff x="3275857" y="2708921"/>
            <a:chExt cx="560771" cy="504056"/>
          </a:xfrm>
        </p:grpSpPr>
        <p:sp>
          <p:nvSpPr>
            <p:cNvPr id="41" name="Isosceles Triangle 40"/>
            <p:cNvSpPr/>
            <p:nvPr/>
          </p:nvSpPr>
          <p:spPr>
            <a:xfrm rot="16200000">
              <a:off x="3275857" y="2708921"/>
              <a:ext cx="504056" cy="504056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25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391808" y="2725192"/>
              <a:ext cx="444820" cy="34653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250" i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g</a:t>
              </a:r>
              <a:r>
                <a:rPr lang="en-GB" sz="2250" i="1" baseline="-25000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FB</a:t>
              </a:r>
              <a:endParaRPr lang="en-US" sz="2250" dirty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4022687" y="1512865"/>
            <a:ext cx="1312199" cy="0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8" idx="0"/>
          </p:cNvCxnSpPr>
          <p:nvPr/>
        </p:nvCxnSpPr>
        <p:spPr>
          <a:xfrm flipH="1">
            <a:off x="4021636" y="1510491"/>
            <a:ext cx="0" cy="820991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 bwMode="auto">
          <a:xfrm>
            <a:off x="3793799" y="2331482"/>
            <a:ext cx="455676" cy="455625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42915">
              <a:defRPr/>
            </a:pPr>
            <a:endParaRPr lang="en-US" sz="2250">
              <a:solidFill>
                <a:srgbClr val="FFFFFF"/>
              </a:solidFill>
              <a:latin typeface="Arial"/>
              <a:sym typeface="Gill Sans" charset="0"/>
            </a:endParaRPr>
          </a:p>
        </p:txBody>
      </p:sp>
      <p:sp>
        <p:nvSpPr>
          <p:cNvPr id="39" name="TextBox 6"/>
          <p:cNvSpPr txBox="1">
            <a:spLocks noChangeArrowheads="1"/>
          </p:cNvSpPr>
          <p:nvPr/>
        </p:nvSpPr>
        <p:spPr bwMode="auto">
          <a:xfrm>
            <a:off x="3793798" y="2358397"/>
            <a:ext cx="460943" cy="43858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2250" dirty="0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+</a:t>
            </a:r>
            <a:endParaRPr lang="en-US" sz="2250" dirty="0">
              <a:solidFill>
                <a:srgbClr val="000000"/>
              </a:solidFill>
              <a:latin typeface="Calibri" pitchFamily="34" charset="0"/>
              <a:sym typeface="Gill Sans" charset="0"/>
            </a:endParaRPr>
          </a:p>
        </p:txBody>
      </p:sp>
      <p:cxnSp>
        <p:nvCxnSpPr>
          <p:cNvPr id="40" name="Straight Arrow Connector 39"/>
          <p:cNvCxnSpPr>
            <a:stCxn id="38" idx="6"/>
            <a:endCxn id="23" idx="1"/>
          </p:cNvCxnSpPr>
          <p:nvPr/>
        </p:nvCxnSpPr>
        <p:spPr>
          <a:xfrm flipV="1">
            <a:off x="4249475" y="2549998"/>
            <a:ext cx="433358" cy="9297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32"/>
          <p:cNvSpPr txBox="1">
            <a:spLocks noChangeArrowheads="1"/>
          </p:cNvSpPr>
          <p:nvPr/>
        </p:nvSpPr>
        <p:spPr bwMode="auto">
          <a:xfrm>
            <a:off x="6777042" y="2562154"/>
            <a:ext cx="665567" cy="43858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225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rPr>
              <a:t>d</a:t>
            </a:r>
            <a:r>
              <a:rPr lang="en-GB" sz="22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rPr>
              <a:t>[</a:t>
            </a:r>
            <a:r>
              <a:rPr lang="en-GB" sz="225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rPr>
              <a:t>n</a:t>
            </a:r>
            <a:r>
              <a:rPr lang="en-GB" sz="22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rPr>
              <a:t>]</a:t>
            </a:r>
            <a:endParaRPr lang="en-US" sz="225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Sound samples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04367" y="794742"/>
            <a:ext cx="9135070" cy="5116711"/>
          </a:xfrm>
          <a:ln/>
        </p:spPr>
        <p:txBody>
          <a:bodyPr/>
          <a:lstStyle/>
          <a:p>
            <a:pPr marL="446469"/>
            <a:r>
              <a:rPr lang="en-US" dirty="0"/>
              <a:t>Delays applied to a pulse-like sound </a:t>
            </a:r>
          </a:p>
          <a:p>
            <a:pPr marL="803643" lvl="1"/>
            <a:r>
              <a:rPr lang="en-US" dirty="0"/>
              <a:t>Original pulse</a:t>
            </a:r>
          </a:p>
          <a:p>
            <a:pPr marL="803643" lvl="1"/>
            <a:r>
              <a:rPr lang="en-US" dirty="0"/>
              <a:t>Processed with 60 ms delay (no feedback)</a:t>
            </a:r>
          </a:p>
          <a:p>
            <a:pPr marL="803643" lvl="1"/>
            <a:r>
              <a:rPr lang="en-US" dirty="0"/>
              <a:t>100 ms delay</a:t>
            </a:r>
          </a:p>
          <a:p>
            <a:pPr marL="803643" lvl="1"/>
            <a:r>
              <a:rPr lang="en-US" dirty="0"/>
              <a:t>150 ms delay</a:t>
            </a:r>
          </a:p>
          <a:p>
            <a:pPr marL="803643" lvl="1"/>
            <a:r>
              <a:rPr lang="en-US" dirty="0"/>
              <a:t>250 ms delay</a:t>
            </a:r>
          </a:p>
          <a:p>
            <a:pPr marL="803643" lvl="1"/>
            <a:r>
              <a:rPr lang="en-US" dirty="0"/>
              <a:t>250 ms delay with feedback</a:t>
            </a:r>
          </a:p>
          <a:p>
            <a:pPr marL="803643" lvl="1"/>
            <a:r>
              <a:rPr lang="en-US" dirty="0"/>
              <a:t>250 ms delay with higher feedback gain</a:t>
            </a:r>
          </a:p>
        </p:txBody>
      </p:sp>
      <p:pic>
        <p:nvPicPr>
          <p:cNvPr id="15363" name="Picture 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78162" y="3985937"/>
            <a:ext cx="836705" cy="8367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63027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8093" fill="hold"/>
                                        <p:tgtEl>
                                          <p:spTgt spid="1536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36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Delay on an instrument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3337" y="794742"/>
            <a:ext cx="10932606" cy="4080867"/>
          </a:xfrm>
          <a:ln/>
        </p:spPr>
        <p:txBody>
          <a:bodyPr/>
          <a:lstStyle/>
          <a:p>
            <a:pPr marL="446469"/>
            <a:r>
              <a:rPr lang="en-US" dirty="0"/>
              <a:t>Playing through delay unit with short echo, say 50 to 100 milliseconds, creates doubling effect</a:t>
            </a:r>
          </a:p>
          <a:p>
            <a:pPr marL="803643" lvl="1"/>
            <a:r>
              <a:rPr lang="en-US" dirty="0"/>
              <a:t>Useful for filling out an instrument's sound</a:t>
            </a:r>
          </a:p>
          <a:p>
            <a:pPr marL="803643" lvl="1"/>
            <a:r>
              <a:rPr lang="en-US" dirty="0"/>
              <a:t>Like two instruments being played in unison</a:t>
            </a:r>
          </a:p>
          <a:p>
            <a:pPr marL="803643" lvl="1"/>
            <a:r>
              <a:rPr lang="en-US" dirty="0"/>
              <a:t>Several delays together with feedback can create reverb-like sound</a:t>
            </a:r>
          </a:p>
        </p:txBody>
      </p:sp>
      <p:pic>
        <p:nvPicPr>
          <p:cNvPr id="17411" name="Picture 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8343" y="5352964"/>
            <a:ext cx="685835" cy="685835"/>
          </a:xfrm>
          <a:prstGeom prst="rect">
            <a:avLst/>
          </a:prstGeom>
          <a:noFill/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46631" y="5168828"/>
            <a:ext cx="3264917" cy="1304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defTabSz="642915">
              <a:defRPr/>
            </a:pP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simple guitar riff, followed by the same riff, but with added delay 40 </a:t>
            </a:r>
            <a:r>
              <a:rPr lang="en-US" sz="1969" kern="0" dirty="0" err="1">
                <a:solidFill>
                  <a:srgbClr val="FF0000"/>
                </a:solidFill>
                <a:latin typeface="Gill Sans" charset="0"/>
                <a:sym typeface="Gill Sans" charset="0"/>
              </a:rPr>
              <a:t>ms.</a:t>
            </a: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, doubling the sound </a:t>
            </a:r>
          </a:p>
        </p:txBody>
      </p:sp>
    </p:spTree>
    <p:extLst>
      <p:ext uri="{BB962C8B-B14F-4D97-AF65-F5344CB8AC3E}">
        <p14:creationId xmlns:p14="http://schemas.microsoft.com/office/powerpoint/2010/main" val="42806078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174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411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Long delays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3578" y="794742"/>
            <a:ext cx="10852220" cy="4608852"/>
          </a:xfrm>
          <a:ln/>
        </p:spPr>
        <p:txBody>
          <a:bodyPr/>
          <a:lstStyle/>
          <a:p>
            <a:pPr marL="446469"/>
            <a:r>
              <a:rPr lang="en-US" sz="2883" dirty="0"/>
              <a:t>Delay times above 100ms no longer a subtle effect</a:t>
            </a:r>
          </a:p>
          <a:p>
            <a:pPr marL="803643" lvl="1"/>
            <a:r>
              <a:rPr lang="en-US" sz="2461" dirty="0"/>
              <a:t>Can match delay time to tempo of song </a:t>
            </a:r>
          </a:p>
          <a:p>
            <a:pPr marL="1071524" lvl="2"/>
            <a:r>
              <a:rPr lang="en-US" sz="2039" dirty="0"/>
              <a:t>Delayed copies of sound fall on a beat</a:t>
            </a:r>
          </a:p>
          <a:p>
            <a:pPr marL="446469"/>
            <a:r>
              <a:rPr lang="en-US" sz="2883" dirty="0"/>
              <a:t>Extending to very long delays: 1 second or more</a:t>
            </a:r>
          </a:p>
          <a:p>
            <a:pPr marL="803643" lvl="1"/>
            <a:r>
              <a:rPr lang="en-US" sz="2461" dirty="0"/>
              <a:t>Can play over yourself</a:t>
            </a:r>
          </a:p>
          <a:p>
            <a:pPr marL="803643" lvl="1"/>
            <a:r>
              <a:rPr lang="en-US" sz="2461" dirty="0"/>
              <a:t>develop harmonies even though you may only play one note at a time</a:t>
            </a:r>
          </a:p>
          <a:p>
            <a:pPr marL="446469"/>
            <a:r>
              <a:rPr lang="en-US" sz="2883" dirty="0"/>
              <a:t>See </a:t>
            </a:r>
            <a:r>
              <a:rPr lang="en-US" sz="2461" dirty="0">
                <a:latin typeface="Arial Italic" charset="0"/>
                <a:cs typeface="Arial Italic" charset="0"/>
                <a:sym typeface="Arial Italic" charset="0"/>
              </a:rPr>
              <a:t>A Study of The Edge’s (U2) Guitar Delay </a:t>
            </a:r>
            <a:r>
              <a:rPr lang="en-US" sz="2461" dirty="0"/>
              <a:t>by Tim Darling</a:t>
            </a:r>
          </a:p>
          <a:p>
            <a:pPr marL="803643" lvl="1"/>
            <a:r>
              <a:rPr lang="en-US" sz="2461" dirty="0">
                <a:hlinkClick r:id="rId5"/>
              </a:rPr>
              <a:t>http://www.amnesta.net/edge_delay/</a:t>
            </a:r>
            <a:r>
              <a:rPr lang="en-US" sz="2461" dirty="0"/>
              <a:t> </a:t>
            </a:r>
          </a:p>
        </p:txBody>
      </p:sp>
      <p:pic>
        <p:nvPicPr>
          <p:cNvPr id="19459" name="Picture 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64469" y="5656748"/>
            <a:ext cx="890370" cy="890370"/>
          </a:xfrm>
          <a:prstGeom prst="rect">
            <a:avLst/>
          </a:prstGeom>
          <a:noFill/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30235" y="5753036"/>
            <a:ext cx="4202918" cy="698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969" dirty="0">
                <a:solidFill>
                  <a:srgbClr val="FF0000"/>
                </a:solidFill>
                <a:latin typeface="Gill Sans" charset="0"/>
                <a:sym typeface="Gill Sans" charset="0"/>
              </a:rPr>
              <a:t>can use long delay to layer notes</a:t>
            </a:r>
          </a:p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969" dirty="0">
                <a:solidFill>
                  <a:srgbClr val="FF0000"/>
                </a:solidFill>
                <a:latin typeface="Gill Sans" charset="0"/>
                <a:sym typeface="Gill Sans" charset="0"/>
              </a:rPr>
              <a:t>delay time used here is 1.5 seconds </a:t>
            </a:r>
          </a:p>
        </p:txBody>
      </p:sp>
    </p:spTree>
    <p:extLst>
      <p:ext uri="{BB962C8B-B14F-4D97-AF65-F5344CB8AC3E}">
        <p14:creationId xmlns:p14="http://schemas.microsoft.com/office/powerpoint/2010/main" val="2265422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1420" fill="hold"/>
                                        <p:tgtEl>
                                          <p:spTgt spid="194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459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Looping and sampling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4159" y="796207"/>
            <a:ext cx="9803842" cy="5805692"/>
          </a:xfrm>
          <a:ln/>
        </p:spPr>
        <p:txBody>
          <a:bodyPr/>
          <a:lstStyle/>
          <a:p>
            <a:pPr marL="446469">
              <a:spcBef>
                <a:spcPts val="0"/>
              </a:spcBef>
            </a:pPr>
            <a:r>
              <a:rPr lang="en-US" dirty="0"/>
              <a:t>Record only a segment of playing and loop it</a:t>
            </a:r>
          </a:p>
          <a:p>
            <a:pPr marL="803643" lvl="1"/>
            <a:r>
              <a:rPr lang="en-US" dirty="0"/>
              <a:t>e.g. a chord progression</a:t>
            </a:r>
          </a:p>
          <a:p>
            <a:pPr marL="803643" lvl="1"/>
            <a:r>
              <a:rPr lang="en-US" dirty="0"/>
              <a:t>Play recorded audio over and over</a:t>
            </a:r>
          </a:p>
          <a:p>
            <a:pPr marL="803643" lvl="1"/>
            <a:r>
              <a:rPr lang="en-US" dirty="0"/>
              <a:t>Solo over yourself, without rhythm player</a:t>
            </a:r>
          </a:p>
          <a:p>
            <a:pPr marL="446469"/>
            <a:r>
              <a:rPr lang="en-US" dirty="0"/>
              <a:t>Some delay pedals include </a:t>
            </a:r>
            <a:r>
              <a:rPr lang="en-US" dirty="0">
                <a:solidFill>
                  <a:srgbClr val="0000FF"/>
                </a:solidFill>
              </a:rPr>
              <a:t>sampling</a:t>
            </a:r>
            <a:r>
              <a:rPr lang="en-US" dirty="0"/>
              <a:t> capability </a:t>
            </a:r>
          </a:p>
          <a:p>
            <a:pPr marL="803643" lvl="1"/>
            <a:r>
              <a:rPr lang="en-US" dirty="0"/>
              <a:t>Length of sample often limited to 2 seconds or less</a:t>
            </a:r>
          </a:p>
          <a:p>
            <a:pPr marL="446469"/>
            <a:r>
              <a:rPr lang="en-US" dirty="0"/>
              <a:t>For serious looping, need longer recording time</a:t>
            </a:r>
          </a:p>
          <a:p>
            <a:pPr marL="803643" lvl="1">
              <a:buClr>
                <a:srgbClr val="0000FF"/>
              </a:buClr>
            </a:pPr>
            <a:r>
              <a:rPr lang="en-US" dirty="0">
                <a:solidFill>
                  <a:srgbClr val="0000FF"/>
                </a:solidFill>
              </a:rPr>
              <a:t>Memory </a:t>
            </a:r>
            <a:r>
              <a:rPr lang="en-US" dirty="0"/>
              <a:t>depends on duration, sample rate, bit depth</a:t>
            </a:r>
            <a:endParaRPr lang="en-US" dirty="0">
              <a:solidFill>
                <a:srgbClr val="0000FF"/>
              </a:solidFill>
            </a:endParaRPr>
          </a:p>
          <a:p>
            <a:pPr marL="446469"/>
            <a:r>
              <a:rPr lang="en-US" dirty="0"/>
              <a:t>Popular units offer additional capabilities</a:t>
            </a:r>
          </a:p>
          <a:p>
            <a:pPr marL="803643" lvl="1"/>
            <a:r>
              <a:rPr lang="en-US" dirty="0"/>
              <a:t>Recording additional sounds onto sample</a:t>
            </a:r>
          </a:p>
          <a:p>
            <a:pPr marL="803643" lvl="1"/>
            <a:r>
              <a:rPr lang="en-US" dirty="0"/>
              <a:t>Playing loop backwards</a:t>
            </a:r>
          </a:p>
          <a:p>
            <a:pPr marL="803643" lvl="1"/>
            <a:r>
              <a:rPr lang="en-US" dirty="0"/>
              <a:t>Recording several different loops</a:t>
            </a:r>
          </a:p>
        </p:txBody>
      </p:sp>
    </p:spTree>
  </p:cSld>
  <p:clrMapOvr>
    <a:masterClrMapping/>
  </p:clrMapOvr>
  <p:transition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3067</Words>
  <Application>Microsoft Office PowerPoint</Application>
  <PresentationFormat>Widescreen</PresentationFormat>
  <Paragraphs>498</Paragraphs>
  <Slides>31</Slides>
  <Notes>20</Notes>
  <HiddenSlides>0</HiddenSlides>
  <MMClips>7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Arial</vt:lpstr>
      <vt:lpstr>Arial Bold</vt:lpstr>
      <vt:lpstr>Arial Italic</vt:lpstr>
      <vt:lpstr>Calibri</vt:lpstr>
      <vt:lpstr>Calibri Light</vt:lpstr>
      <vt:lpstr>Cascadia Mono</vt:lpstr>
      <vt:lpstr>Courier</vt:lpstr>
      <vt:lpstr>Courier New</vt:lpstr>
      <vt:lpstr>Gill Sans</vt:lpstr>
      <vt:lpstr>Lucida Grande</vt:lpstr>
      <vt:lpstr>Times New Roman</vt:lpstr>
      <vt:lpstr>Wingdings</vt:lpstr>
      <vt:lpstr>Office Theme</vt:lpstr>
      <vt:lpstr>Title &amp; Bullets</vt:lpstr>
      <vt:lpstr>PowerPoint Presentation</vt:lpstr>
      <vt:lpstr>Basic delay</vt:lpstr>
      <vt:lpstr>Basic delay: aesthetics</vt:lpstr>
      <vt:lpstr>Delay with feedback</vt:lpstr>
      <vt:lpstr>Delay with feedback</vt:lpstr>
      <vt:lpstr>Sound samples</vt:lpstr>
      <vt:lpstr>Delay on an instrument</vt:lpstr>
      <vt:lpstr>Long delays</vt:lpstr>
      <vt:lpstr>Looping and sampling</vt:lpstr>
      <vt:lpstr>Delay and mixing</vt:lpstr>
      <vt:lpstr>Slapback and echo</vt:lpstr>
      <vt:lpstr>Typical effect delay times</vt:lpstr>
      <vt:lpstr>Multi-tap delay</vt:lpstr>
      <vt:lpstr>Multi-tap delay</vt:lpstr>
      <vt:lpstr>Delay in the recording process</vt:lpstr>
      <vt:lpstr>Digital delay implementation</vt:lpstr>
      <vt:lpstr>Delay on a circular buffer</vt:lpstr>
      <vt:lpstr>Delay code</vt:lpstr>
      <vt:lpstr>Define and initialise</vt:lpstr>
      <vt:lpstr>processBlock 1 - Define variables</vt:lpstr>
      <vt:lpstr>processBlock 2 – apply effects to each cannel </vt:lpstr>
      <vt:lpstr>Fractional delay</vt:lpstr>
      <vt:lpstr>Fractional delay</vt:lpstr>
      <vt:lpstr>Fractional delay in practice</vt:lpstr>
      <vt:lpstr>Fractional delay in practice</vt:lpstr>
      <vt:lpstr>Ping-pong delay</vt:lpstr>
      <vt:lpstr>Lets work out the transfer functions</vt:lpstr>
      <vt:lpstr>PowerPoint Presentation</vt:lpstr>
      <vt:lpstr>Define and initialise</vt:lpstr>
      <vt:lpstr>processBlock 1 - Define variables</vt:lpstr>
      <vt:lpstr>processBlock 2, loop over samples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Limiter</dc:title>
  <dc:creator>Josh Reiss</dc:creator>
  <cp:lastModifiedBy>Joshua Reiss</cp:lastModifiedBy>
  <cp:revision>29</cp:revision>
  <dcterms:created xsi:type="dcterms:W3CDTF">2023-06-20T09:57:25Z</dcterms:created>
  <dcterms:modified xsi:type="dcterms:W3CDTF">2023-10-15T11:41:15Z</dcterms:modified>
</cp:coreProperties>
</file>