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5"/>
  </p:notesMasterIdLst>
  <p:sldIdLst>
    <p:sldId id="278" r:id="rId4"/>
    <p:sldId id="291" r:id="rId5"/>
    <p:sldId id="266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57" r:id="rId17"/>
    <p:sldId id="292" r:id="rId18"/>
    <p:sldId id="294" r:id="rId19"/>
    <p:sldId id="280" r:id="rId20"/>
    <p:sldId id="295" r:id="rId21"/>
    <p:sldId id="296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75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341" d="62500"/>
        <a:sy n="94341" d="62500"/>
      </p:scale>
      <p:origin x="0" y="-503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8CC4-4E61-4E88-8B97-D8247B067FE5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4A1D-90C9-4E28-9B64-2D2821197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04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9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/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9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8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9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EAE4-9D03-623E-1EB9-42D5B44A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97177-BD5F-62A1-83D5-498C1036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5F03-E61C-9738-EF10-B19FEF69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9E21-6915-BA89-CEFA-BBFB56B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E5E1-BEB8-DA80-19E7-DD75D002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73B0-7AC6-0EF6-22C6-51221B5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3AAE-DE89-054D-EE16-F43E13DF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3E1B-9DD5-4713-4147-F4256DDE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7490-4CE0-EA3A-C8C4-94ADDB20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E515-7BA1-4856-7226-925F82F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4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5EA8D-D15B-0275-342C-71CBE6D3B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54A6-2DBD-8670-33FB-6AB24A0F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EC72-DD0A-0854-E151-F241BA83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2DFC-FB4D-03E7-8BDD-4592AB29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8027-C9CD-1454-7713-4DC91C7E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6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08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3450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34310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5788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848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9897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636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6977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7938-A167-13AE-E98D-8C8D52AE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1688-8378-A721-E3E1-0555AA7A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0B66-CD8E-490C-FBDC-95DC2100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6814-73FF-B6D4-D4E5-DAF9CBA6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54AA-8335-0345-111A-AFD76850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053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43435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7446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07838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35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18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940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8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3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78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0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86AB-E0C5-F06C-C16C-8034213B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E81D6-4CC0-EA87-1C86-6A415C0B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8E6C-7690-56DC-5D31-EEB2175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0137-FE37-410F-5A4D-C294EF67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5470-7065-584F-3A8D-6DEDB080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8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40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51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71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6E48-6B6C-4233-5147-70E0642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CFBD-0883-3300-0A10-80D780032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8144-97F5-97ED-777C-A03A381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66F1-03D4-6135-229A-AA4BFDB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07D7C-F8B3-1995-C30E-DA1BBD55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28173-2097-959A-727A-D260EB34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2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288-339F-3AAA-143D-30BFB41B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9D168-BAFF-0265-8CAB-E81F2A5D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3BBCA-961F-1CC4-11E3-6B1B9FAC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87DA-8693-64AF-8DED-E5F446166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80FE7-ADB9-30EE-93D6-1EF8B312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BCA5A-702F-69DE-ED92-781E6EBA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BB3E-4EC1-EC4A-5152-07D695A9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894B8-F181-1974-7B95-7C0F886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9C54-9C94-38DA-9D89-A2454572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37E88-2B8B-3155-3C88-123A455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A3589-B047-01AF-2BA4-BF34CBCE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DA72C-686C-2522-F37C-7E20895F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3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F8BC2-CC9E-7E3C-49A2-BC27F9FA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03CE8-080E-DED1-A938-0BA0BBF0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0E80-04E2-478C-E9C2-DE5AA082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6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8A8C-DEB1-38B8-B97E-3D06E410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4D4A-BC42-F86B-45DE-2DC04393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6D440-252D-9AD7-5F2A-81115CC4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733BC-C0CF-854A-B4E6-1D4B2D6A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C8CAE-0777-CB63-9E00-20B0F6F5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31F4-0D87-448B-D5B6-8E6E3E37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F937-30B7-9DCE-3956-11A8D8BA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4AF87-3FD8-DB33-351A-FD2AD9147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1ECB-ADF7-3FED-A118-3FB7EA6C1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F204-F26D-3D84-6FAB-4BBFD4F2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111B-FB94-B31F-225F-DC2BE80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7572A-08E2-BFA1-BFD7-10F17B68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6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46255-D5C5-1016-476C-5260769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9944-9F83-0263-FECF-6E55773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AF75-3CBC-B5FA-E3A1-BAFAD0EEA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5B09-12A7-4EF1-A404-D455741B18A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4921-DC84-98F6-32DE-F23F06041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CC71-54A8-6D2F-9693-2C57D1FFF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9947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jpeg"/><Relationship Id="rId5" Type="http://schemas.microsoft.com/office/2007/relationships/media" Target="../media/media3.WAV"/><Relationship Id="rId10" Type="http://schemas.openxmlformats.org/officeDocument/2006/relationships/notesSlide" Target="../notesSlides/notesSlide3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audio" Target="file:///C:\Users\josh\OneDrive\2015\02b%20-%20Vibrato\basicvib.mp3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5906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Vibrato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2711" t="1608" r="4599" b="371"/>
          <a:stretch>
            <a:fillRect/>
          </a:stretch>
        </p:blipFill>
        <p:spPr bwMode="auto">
          <a:xfrm rot="4477320">
            <a:off x="5317443" y="1893652"/>
            <a:ext cx="1544836" cy="433871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28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Other LFO waveforms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176" y="2283115"/>
            <a:ext cx="4356006" cy="396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407936-5D24-852C-3EA5-E19983220037}"/>
              </a:ext>
            </a:extLst>
          </p:cNvPr>
          <p:cNvGrpSpPr>
            <a:grpSpLocks noChangeAspect="1"/>
          </p:cNvGrpSpPr>
          <p:nvPr/>
        </p:nvGrpSpPr>
        <p:grpSpPr>
          <a:xfrm>
            <a:off x="8660289" y="1595299"/>
            <a:ext cx="2364971" cy="828000"/>
            <a:chOff x="7237884" y="2279303"/>
            <a:chExt cx="3038327" cy="1063749"/>
          </a:xfrm>
        </p:grpSpPr>
        <p:sp>
          <p:nvSpPr>
            <p:cNvPr id="19459" name="Line 3"/>
            <p:cNvSpPr>
              <a:spLocks noChangeShapeType="1"/>
            </p:cNvSpPr>
            <p:nvPr/>
          </p:nvSpPr>
          <p:spPr bwMode="auto">
            <a:xfrm rot="10800000" flipH="1">
              <a:off x="9314037" y="2279303"/>
              <a:ext cx="455414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9769451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 rot="10800000" flipH="1">
              <a:off x="8250287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8757047" y="2279303"/>
              <a:ext cx="556990" cy="1063749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rot="10800000" flipH="1">
              <a:off x="7237884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7744644" y="2279303"/>
              <a:ext cx="505643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3317" y="2813462"/>
            <a:ext cx="6375307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19484" name="Group 28"/>
          <p:cNvGrpSpPr>
            <a:grpSpLocks noChangeAspect="1"/>
          </p:cNvGrpSpPr>
          <p:nvPr/>
        </p:nvGrpSpPr>
        <p:grpSpPr bwMode="auto">
          <a:xfrm>
            <a:off x="1539802" y="5821017"/>
            <a:ext cx="8086844" cy="828000"/>
            <a:chOff x="0" y="0"/>
            <a:chExt cx="5108" cy="523"/>
          </a:xfrm>
        </p:grpSpPr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72" y="509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608" y="1"/>
              <a:ext cx="0" cy="52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608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1144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1144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1680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1680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2216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2216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2752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2752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3288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3288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3824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 flipH="1">
              <a:off x="3824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4360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0" y="277"/>
              <a:ext cx="4705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3" name="Rectangle 27"/>
            <p:cNvSpPr>
              <a:spLocks/>
            </p:cNvSpPr>
            <p:nvPr/>
          </p:nvSpPr>
          <p:spPr bwMode="auto">
            <a:xfrm>
              <a:off x="4771" y="132"/>
              <a:ext cx="337" cy="29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9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1.0</a:t>
              </a:r>
            </a:p>
          </p:txBody>
        </p:sp>
      </p:grpSp>
      <p:pic>
        <p:nvPicPr>
          <p:cNvPr id="19485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3316" y="3821956"/>
            <a:ext cx="7965936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9486" name="Picture 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4386" y="4830450"/>
            <a:ext cx="5843584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9487" name="Rectangle 31"/>
          <p:cNvSpPr>
            <a:spLocks/>
          </p:cNvSpPr>
          <p:nvPr/>
        </p:nvSpPr>
        <p:spPr bwMode="auto">
          <a:xfrm>
            <a:off x="866589" y="794742"/>
            <a:ext cx="9747834" cy="28213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</a:pPr>
            <a:r>
              <a:rPr lang="en-US" sz="2953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Sinusoidal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LFO modulation is the most common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Resembles vibrato in the physical/acoustic world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What if we used a </a:t>
            </a:r>
            <a:r>
              <a:rPr lang="en-US" sz="2953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triangle wave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LFO?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635" y="0"/>
            <a:ext cx="9167365" cy="908720"/>
          </a:xfrm>
        </p:spPr>
        <p:txBody>
          <a:bodyPr>
            <a:noAutofit/>
          </a:bodyPr>
          <a:lstStyle/>
          <a:p>
            <a:r>
              <a:rPr lang="en-US" sz="2400" b="1" dirty="0"/>
              <a:t>Triangular and </a:t>
            </a:r>
            <a:r>
              <a:rPr lang="en-US" sz="2400" b="1" dirty="0" err="1"/>
              <a:t>sawtooth</a:t>
            </a:r>
            <a:r>
              <a:rPr lang="en-US" sz="2400" b="1" dirty="0"/>
              <a:t> LFOs, with corresponding pitch shift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8269" r="52383"/>
          <a:stretch>
            <a:fillRect/>
          </a:stretch>
        </p:blipFill>
        <p:spPr bwMode="auto">
          <a:xfrm>
            <a:off x="1881824" y="624169"/>
            <a:ext cx="3604336" cy="66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51603" r="9045"/>
          <a:stretch>
            <a:fillRect/>
          </a:stretch>
        </p:blipFill>
        <p:spPr bwMode="auto">
          <a:xfrm>
            <a:off x="6794900" y="593685"/>
            <a:ext cx="3604703" cy="66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50511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Vibrato C++ code(1/2)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94742"/>
            <a:ext cx="9144000" cy="6009680"/>
          </a:xfrm>
          <a:ln/>
        </p:spPr>
        <p:txBody>
          <a:bodyPr vert="horz" wrap="square" lIns="50800" tIns="50800" rIns="40640" bIns="50800" numCol="1" anchor="ctr" anchorCtr="0" compatLnSpc="1">
            <a:prstTxWarp prst="textNoShape">
              <a:avLst/>
            </a:prstTxWarp>
          </a:bodyPr>
          <a:lstStyle/>
          <a:p>
            <a:pPr marL="142870" indent="0">
              <a:buNone/>
            </a:pPr>
            <a:r>
              <a:rPr lang="en-GB" sz="1758" dirty="0">
                <a:solidFill>
                  <a:srgbClr val="007400"/>
                </a:solidFill>
                <a:latin typeface="Courier New"/>
              </a:rPr>
              <a:t>// Variables in this example whose values are set externally: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Indicates how many audio samples to process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Array of audio samples, length 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numSamples</a:t>
            </a:r>
            <a:endParaRPr lang="en-GB" sz="1758" dirty="0">
              <a:solidFill>
                <a:srgbClr val="007400"/>
              </a:solidFill>
              <a:latin typeface="Courier New"/>
            </a:endParaRP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Our circular delay buffer of audio samples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Length of our delay buffer in samples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Write pointer into the delay buffer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Current phase of the LFO, always between 0-1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inverseSampleRate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1/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f_s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, where 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f_s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 is sampling frequency</a:t>
            </a:r>
          </a:p>
          <a:p>
            <a:pPr marL="142870" indent="0">
              <a:buNone/>
            </a:pPr>
            <a:endParaRPr lang="en-GB" sz="1758" dirty="0">
              <a:solidFill>
                <a:srgbClr val="007400"/>
              </a:solidFill>
              <a:latin typeface="Courier New"/>
            </a:endParaRPr>
          </a:p>
          <a:p>
            <a:pPr marL="142870" indent="0">
              <a:buNone/>
            </a:pPr>
            <a:r>
              <a:rPr lang="en-GB" sz="1758" dirty="0">
                <a:solidFill>
                  <a:srgbClr val="007400"/>
                </a:solidFill>
                <a:latin typeface="Courier New"/>
              </a:rPr>
              <a:t>// User-adjustable effect parameters: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frequency_;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Frequency of the low-frequency oscillator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sweepWidth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_;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Width of the LFO in samples</a:t>
            </a:r>
            <a:endParaRPr lang="en-US" sz="1758" dirty="0">
              <a:latin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111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Vibrato C</a:t>
            </a:r>
            <a:r>
              <a:rPr lang="en-US"/>
              <a:t>++ code(2/2</a:t>
            </a:r>
            <a:r>
              <a:rPr lang="en-US" dirty="0"/>
              <a:t>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45577"/>
            <a:ext cx="9144000" cy="6112423"/>
          </a:xfrm>
          <a:ln/>
        </p:spPr>
        <p:txBody>
          <a:bodyPr vert="horz" wrap="square" lIns="50800" tIns="50800" rIns="40640" bIns="50800" numCol="1" anchor="ctr" anchorCtr="0" compatLnSpc="1">
            <a:prstTxWarp prst="textNoShape">
              <a:avLst/>
            </a:prstTxWarp>
          </a:bodyPr>
          <a:lstStyle/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for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 ++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in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Recalculate read pointer position with respect to write pointer.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currentDelay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sweepWidth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_*(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sinf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2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* M_PI *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))/2;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//Subtract 3 samples to delay pointer so enough written samples to interpolate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fmodf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dpw-currentDelay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getSampleRate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())+BufLength-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3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Interpolate fractional value from where read pointer sits between two samples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fraction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floorf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GB" sz="1406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floorf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nextSample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%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interpSample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=fraction*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nextSample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]+(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-fraction)*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 = in;</a:t>
            </a:r>
            <a:r>
              <a:rPr lang="en-GB" sz="1406" dirty="0">
                <a:solidFill>
                  <a:srgbClr val="007400"/>
                </a:solidFill>
                <a:latin typeface="Courier New"/>
              </a:rPr>
              <a:t> // Store current information in delay buffer</a:t>
            </a:r>
            <a:endParaRPr lang="en-GB" sz="1406" dirty="0">
              <a:solidFill>
                <a:srgbClr val="000000"/>
              </a:solidFill>
              <a:latin typeface="Courier New"/>
            </a:endParaRP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//Increment write pointer at constant rate. Read pointer moves at different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rates depending on settings of LFO, the delay and sweep width.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if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(++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Store output sample in buffer, replacing input. Delayed sample is only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//component of output (no mixing with dry signal)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interpSample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+= frequency_*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inverseSampleRate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GB" sz="1406" dirty="0">
                <a:solidFill>
                  <a:srgbClr val="007400"/>
                </a:solidFill>
                <a:latin typeface="Courier New"/>
              </a:rPr>
              <a:t> // Update LFO phase, keeping it in range 0-1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if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1.0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-=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1.0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406" dirty="0">
              <a:latin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Vibrato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060516"/>
            <a:ext cx="11853948" cy="5797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Our Delay effect will be simple VST plugin</a:t>
            </a:r>
          </a:p>
          <a:p>
            <a:r>
              <a:rPr lang="en-GB" dirty="0"/>
              <a:t>Start with Delay plugin</a:t>
            </a:r>
          </a:p>
          <a:p>
            <a:r>
              <a:rPr lang="en-GB" dirty="0"/>
              <a:t>Add methods for LFO and interpolation</a:t>
            </a:r>
          </a:p>
          <a:p>
            <a:r>
              <a:rPr lang="en-GB" dirty="0"/>
              <a:t>In </a:t>
            </a:r>
            <a:r>
              <a:rPr lang="en-GB" dirty="0" err="1"/>
              <a:t>processBlock</a:t>
            </a:r>
            <a:endParaRPr lang="en-GB" dirty="0"/>
          </a:p>
          <a:p>
            <a:pPr lvl="1"/>
            <a:r>
              <a:rPr lang="en-GB" dirty="0"/>
              <a:t>Outer loop is samples, inner loop is channels</a:t>
            </a:r>
          </a:p>
          <a:p>
            <a:pPr marL="500045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 So only increment pointer once for each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Start with Delay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Change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16106" y="2212489"/>
            <a:ext cx="11714531" cy="38164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parameterChanged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Phase of the low-frequency oscillator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316106" y="3352794"/>
            <a:ext cx="7082767" cy="117736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398873" y="3567947"/>
            <a:ext cx="1679389" cy="37353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8963850" y="3258948"/>
            <a:ext cx="1929008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346434" y="5151149"/>
            <a:ext cx="6873145" cy="96875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35D28-A09E-2014-F71D-30A3A884995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219579" y="5118609"/>
            <a:ext cx="1632028" cy="51691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D2FA2-51C9-5915-3DBC-FF23FC9DA040}"/>
              </a:ext>
            </a:extLst>
          </p:cNvPr>
          <p:cNvSpPr txBox="1"/>
          <p:nvPr/>
        </p:nvSpPr>
        <p:spPr>
          <a:xfrm>
            <a:off x="8868233" y="4995046"/>
            <a:ext cx="289499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Circular buffer variables for implementing delay</a:t>
            </a: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Allocate and zero the delay </a:t>
            </a:r>
            <a:r>
              <a:rPr lang="en-GB" dirty="0" err="1">
                <a:solidFill>
                  <a:prstClr val="black"/>
                </a:solidFill>
              </a:rPr>
              <a:t>buffersize</a:t>
            </a:r>
            <a:r>
              <a:rPr lang="en-GB" dirty="0">
                <a:solidFill>
                  <a:prstClr val="black"/>
                </a:solidFill>
              </a:rPr>
              <a:t> will depend on current sample rate)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3 extra samples to allow cubic interpolation even at maximum delay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370540" y="2920919"/>
            <a:ext cx="9765661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().end;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+ 3;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0.0f;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11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feedback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dpr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delay read pointer;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dpw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delay write pointer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582460" y="1801085"/>
            <a:ext cx="8672751" cy="12881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255211" y="1355375"/>
            <a:ext cx="660296" cy="1089762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9915507" y="1001432"/>
            <a:ext cx="213903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Information about these samples</a:t>
            </a: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LFO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59" y="1001433"/>
            <a:ext cx="11917082" cy="9708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Function for calculating ‘biased’ LFO waveforms with output range [0, 1]</a:t>
            </a:r>
          </a:p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Phase range [0, 1], output also [0, 1]</a:t>
            </a:r>
          </a:p>
          <a:p>
            <a:pPr lvl="1"/>
            <a:r>
              <a:rPr lang="en-GB" sz="2178" dirty="0">
                <a:solidFill>
                  <a:prstClr val="black"/>
                </a:solidFill>
              </a:rPr>
              <a:t>not [-1, +1] as for ordinary Sine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91671" y="2178933"/>
            <a:ext cx="10626165" cy="4524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VibratoAudioProcessor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//Triangle: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0.25f)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+ 2.0f*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0.75f)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1.0f - 2.0f*(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- 0.25f);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2.0f*(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- 0.75f);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//Sawtooth: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0.5f)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- 0.5f;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InverseSawtooth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: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0.5f) r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-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1.5f -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3: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//Sine: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0.5f + 0.5f*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448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3477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0: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NearestNeighbour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: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+ 0.5f);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2E0F8E-AC96-5386-2B23-A7D7C0486B9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187577" y="1948528"/>
            <a:ext cx="4159623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5134A7-EBE1-FBD5-330B-0A7340C033FE}"/>
              </a:ext>
            </a:extLst>
          </p:cNvPr>
          <p:cNvSpPr txBox="1"/>
          <p:nvPr/>
        </p:nvSpPr>
        <p:spPr>
          <a:xfrm>
            <a:off x="9347200" y="1286808"/>
            <a:ext cx="2468282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Round to nearest integer. If it rounds to end of buffer, roll back to beginning</a:t>
            </a:r>
          </a:p>
        </p:txBody>
      </p:sp>
    </p:spTree>
    <p:extLst>
      <p:ext uri="{BB962C8B-B14F-4D97-AF65-F5344CB8AC3E}">
        <p14:creationId xmlns:p14="http://schemas.microsoft.com/office/powerpoint/2010/main" val="178454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Vibrato simulation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/>
              <a:t>Small, </a:t>
            </a:r>
            <a:r>
              <a:rPr lang="en-US">
                <a:solidFill>
                  <a:srgbClr val="0000FF"/>
                </a:solidFill>
              </a:rPr>
              <a:t>quasi-periodic</a:t>
            </a:r>
            <a:r>
              <a:rPr lang="en-US"/>
              <a:t> variations in </a:t>
            </a:r>
            <a:r>
              <a:rPr lang="en-US">
                <a:solidFill>
                  <a:srgbClr val="0000FF"/>
                </a:solidFill>
              </a:rPr>
              <a:t>pitch</a:t>
            </a:r>
            <a:r>
              <a:rPr lang="en-US"/>
              <a:t> of tone</a:t>
            </a:r>
          </a:p>
          <a:p>
            <a:pPr marL="803643" lvl="1"/>
            <a:r>
              <a:rPr lang="en-US"/>
              <a:t>Typical vibrato </a:t>
            </a:r>
            <a:r>
              <a:rPr lang="en-US">
                <a:solidFill>
                  <a:srgbClr val="0000FF"/>
                </a:solidFill>
              </a:rPr>
              <a:t>depth</a:t>
            </a:r>
            <a:r>
              <a:rPr lang="en-US"/>
              <a:t> is on order of 1 percent </a:t>
            </a:r>
          </a:p>
          <a:p>
            <a:pPr marL="803643" lvl="1"/>
            <a:r>
              <a:rPr lang="en-US"/>
              <a:t>One semitone =                    variation </a:t>
            </a:r>
          </a:p>
          <a:p>
            <a:pPr marL="446469"/>
            <a:r>
              <a:rPr lang="en-US"/>
              <a:t>Often accompanied by </a:t>
            </a:r>
            <a:r>
              <a:rPr lang="en-US">
                <a:solidFill>
                  <a:srgbClr val="0000FF"/>
                </a:solidFill>
              </a:rPr>
              <a:t>tremolo</a:t>
            </a:r>
            <a:endParaRPr lang="en-US"/>
          </a:p>
          <a:p>
            <a:pPr marL="803643" lvl="1"/>
            <a:r>
              <a:rPr lang="en-US">
                <a:solidFill>
                  <a:srgbClr val="0000FF"/>
                </a:solidFill>
              </a:rPr>
              <a:t>Amplitude modulation</a:t>
            </a:r>
            <a:r>
              <a:rPr lang="en-US"/>
              <a:t> at same frequency as vibrato</a:t>
            </a:r>
          </a:p>
          <a:p>
            <a:pPr marL="446469"/>
            <a:r>
              <a:rPr lang="en-US"/>
              <a:t>To apply vibrato</a:t>
            </a:r>
          </a:p>
          <a:p>
            <a:pPr marL="803643" lvl="1"/>
            <a:r>
              <a:rPr lang="en-US"/>
              <a:t>Quasi-periodic </a:t>
            </a:r>
            <a:r>
              <a:rPr lang="en-US">
                <a:solidFill>
                  <a:srgbClr val="0000FF"/>
                </a:solidFill>
              </a:rPr>
              <a:t>frequency shift</a:t>
            </a:r>
            <a:endParaRPr lang="en-US"/>
          </a:p>
          <a:p>
            <a:pPr marL="803643" lvl="1"/>
            <a:r>
              <a:rPr lang="en-US"/>
              <a:t>Use a </a:t>
            </a:r>
            <a:r>
              <a:rPr lang="en-US">
                <a:solidFill>
                  <a:srgbClr val="0000FF"/>
                </a:solidFill>
              </a:rPr>
              <a:t>modulated delay line</a:t>
            </a:r>
            <a:endParaRPr lang="en-US"/>
          </a:p>
          <a:p>
            <a:pPr marL="446469"/>
            <a:r>
              <a:rPr lang="en-US"/>
              <a:t>Time-varying delay changes pitch of sound</a:t>
            </a:r>
          </a:p>
          <a:p>
            <a:pPr marL="803643" lvl="1"/>
            <a:r>
              <a:rPr lang="en-US"/>
              <a:t>Simulated Doppler shift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4517" y="2437805"/>
            <a:ext cx="1535906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44012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1: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linear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sample0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sample1 = (sample0 + 1)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[sample1]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+ (1.0f - fraction)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[sample0];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3686EF-BAB9-98DF-D6E2-EFED7F55136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62657" y="2256316"/>
            <a:ext cx="4159622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E83153-375D-6AD2-6708-B36C046F77B7}"/>
              </a:ext>
            </a:extLst>
          </p:cNvPr>
          <p:cNvSpPr txBox="1"/>
          <p:nvPr/>
        </p:nvSpPr>
        <p:spPr>
          <a:xfrm>
            <a:off x="9422279" y="1594596"/>
            <a:ext cx="2674471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adjust sample weights with fraction by which read pointer between 2 samples</a:t>
            </a:r>
          </a:p>
        </p:txBody>
      </p:sp>
    </p:spTree>
    <p:extLst>
      <p:ext uri="{BB962C8B-B14F-4D97-AF65-F5344CB8AC3E}">
        <p14:creationId xmlns:p14="http://schemas.microsoft.com/office/powerpoint/2010/main" val="1459652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4678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2: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//quadratic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sample1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+ 0.5)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sample2 = (sample1 + 1)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sample0 = (sample1 - 1)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sample1;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(fraction * (fraction - 1)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[sample0]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- 2 * (fraction - 1) * (fraction + 1)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[sample1]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+ fraction * (fraction + 1)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[sample2]) / 2.0f;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C83061-C463-0CEC-AA4B-05FDEB66BBB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26966" y="2295381"/>
            <a:ext cx="4159622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31D541-01FF-060A-52C7-DD916370C7FB}"/>
              </a:ext>
            </a:extLst>
          </p:cNvPr>
          <p:cNvSpPr txBox="1"/>
          <p:nvPr/>
        </p:nvSpPr>
        <p:spPr>
          <a:xfrm>
            <a:off x="8486588" y="1633661"/>
            <a:ext cx="2674471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adjust sample weights with fraction by which read pointer between 3 samples</a:t>
            </a:r>
          </a:p>
        </p:txBody>
      </p:sp>
    </p:spTree>
    <p:extLst>
      <p:ext uri="{BB962C8B-B14F-4D97-AF65-F5344CB8AC3E}">
        <p14:creationId xmlns:p14="http://schemas.microsoft.com/office/powerpoint/2010/main" val="70526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Vibrato in the acoustic world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>
                <a:solidFill>
                  <a:srgbClr val="0000FF"/>
                </a:solidFill>
              </a:rPr>
              <a:t>Violin</a:t>
            </a:r>
            <a:endParaRPr lang="en-US"/>
          </a:p>
          <a:p>
            <a:pPr marL="803643" lvl="1"/>
            <a:r>
              <a:rPr lang="en-US"/>
              <a:t>Vibrato produced by wiggling finger</a:t>
            </a:r>
          </a:p>
          <a:p>
            <a:pPr marL="803643" lvl="1"/>
            <a:r>
              <a:rPr lang="en-US"/>
              <a:t>Changes where the string is stopped on the fingerboard</a:t>
            </a:r>
          </a:p>
          <a:p>
            <a:pPr marL="803643" lvl="1"/>
            <a:r>
              <a:rPr lang="en-US"/>
              <a:t>Vibrato frequency can be very slow</a:t>
            </a:r>
          </a:p>
          <a:p>
            <a:pPr marL="1071524" lvl="2"/>
            <a:r>
              <a:rPr lang="en-US"/>
              <a:t>circa 6 Hz for example</a:t>
            </a:r>
          </a:p>
          <a:p>
            <a:pPr marL="803643" lvl="1"/>
            <a:r>
              <a:rPr lang="en-US"/>
              <a:t>Frequency modulations of string vibrations produce amplitude modulations </a:t>
            </a:r>
          </a:p>
          <a:p>
            <a:pPr marL="1071524" lvl="2"/>
            <a:r>
              <a:rPr lang="en-US"/>
              <a:t>Due to complex frequency response of violin body</a:t>
            </a:r>
          </a:p>
          <a:p>
            <a:pPr marL="446469"/>
            <a:r>
              <a:rPr lang="en-US">
                <a:solidFill>
                  <a:srgbClr val="0000FF"/>
                </a:solidFill>
              </a:rPr>
              <a:t>Singing voice</a:t>
            </a:r>
            <a:r>
              <a:rPr lang="en-US"/>
              <a:t> </a:t>
            </a:r>
          </a:p>
          <a:p>
            <a:pPr marL="803643" lvl="1"/>
            <a:r>
              <a:rPr lang="en-US"/>
              <a:t>Vibrato produced by modulating tension of vocal folds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8984" cy="3732609"/>
          </a:xfrm>
          <a:ln/>
        </p:spPr>
        <p:txBody>
          <a:bodyPr/>
          <a:lstStyle/>
          <a:p>
            <a:pPr marL="446469"/>
            <a:r>
              <a:rPr lang="en-US"/>
              <a:t>Single note (A#) with no vibrato</a:t>
            </a:r>
          </a:p>
          <a:p>
            <a:pPr marL="446469"/>
            <a:r>
              <a:rPr lang="en-US"/>
              <a:t>Same note, with vibrato</a:t>
            </a:r>
          </a:p>
          <a:p>
            <a:pPr marL="446469"/>
            <a:r>
              <a:rPr lang="en-US"/>
              <a:t>Without vibrato, with reverb</a:t>
            </a:r>
          </a:p>
          <a:p>
            <a:pPr marL="446469"/>
            <a:r>
              <a:rPr lang="en-US"/>
              <a:t>Vibrato and reverb</a:t>
            </a:r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1309" y="4000500"/>
            <a:ext cx="10277475" cy="28575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1434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1634133"/>
            <a:ext cx="473273" cy="473273"/>
          </a:xfrm>
          <a:prstGeom prst="rect">
            <a:avLst/>
          </a:prstGeom>
          <a:noFill/>
        </p:spPr>
      </p:pic>
      <p:pic>
        <p:nvPicPr>
          <p:cNvPr id="14341" name="Picture 5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2214563"/>
            <a:ext cx="473273" cy="473273"/>
          </a:xfrm>
          <a:prstGeom prst="rect">
            <a:avLst/>
          </a:prstGeom>
          <a:noFill/>
        </p:spPr>
      </p:pic>
      <p:pic>
        <p:nvPicPr>
          <p:cNvPr id="14342" name="Picture 6">
            <a:hlinkClick r:id="" action="ppaction://media"/>
          </p:cNvPr>
          <p:cNvPicPr>
            <a:picLocks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2687836"/>
            <a:ext cx="473273" cy="473273"/>
          </a:xfrm>
          <a:prstGeom prst="rect">
            <a:avLst/>
          </a:prstGeom>
          <a:noFill/>
        </p:spPr>
      </p:pic>
      <p:pic>
        <p:nvPicPr>
          <p:cNvPr id="14343" name="Picture 7">
            <a:hlinkClick r:id="" action="ppaction://media"/>
          </p:cNvPr>
          <p:cNvPicPr>
            <a:picLocks noChangeAspect="1" noChangeArrowheads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3107531"/>
            <a:ext cx="473273" cy="473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986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143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" fill="hold"/>
                                        <p:tgtEl>
                                          <p:spTgt spid="143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" fill="hold"/>
                                        <p:tgtEl>
                                          <p:spTgt spid="143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" fill="hold"/>
                                        <p:tgtEl>
                                          <p:spTgt spid="143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0"/>
                </p:tgtEl>
              </p:cMediaNode>
            </p:audio>
            <p:audio>
              <p:cMediaNode>
                <p:cTn id="4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1"/>
                </p:tgtEl>
              </p:cMediaNode>
            </p:audio>
            <p:audio>
              <p:cMediaNode>
                <p:cTn id="4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2"/>
                </p:tgtEl>
              </p:cMediaNode>
            </p:audio>
            <p:audio>
              <p:cMediaNode>
                <p:cTn id="4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3"/>
                </p:tgtEl>
              </p:cMediaNode>
            </p:audio>
          </p:childTnLst>
        </p:cTn>
      </p:par>
    </p:tnLst>
    <p:bldLst>
      <p:bldP spid="14338" grpId="0" build="p" bldLvl="5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implementation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794742"/>
            <a:ext cx="10791824" cy="3920133"/>
          </a:xfrm>
          <a:ln/>
        </p:spPr>
        <p:txBody>
          <a:bodyPr/>
          <a:lstStyle/>
          <a:p>
            <a:pPr marL="446469"/>
            <a:r>
              <a:rPr lang="en-US" dirty="0"/>
              <a:t>Variable delay alone, </a:t>
            </a:r>
            <a:r>
              <a:rPr lang="en-US" dirty="0">
                <a:solidFill>
                  <a:srgbClr val="0000FF"/>
                </a:solidFill>
              </a:rPr>
              <a:t>no mix</a:t>
            </a:r>
            <a:endParaRPr lang="en-US" dirty="0"/>
          </a:p>
          <a:p>
            <a:pPr marL="803643" lvl="1"/>
            <a:r>
              <a:rPr lang="en-US" dirty="0"/>
              <a:t>Delay </a:t>
            </a:r>
            <a:r>
              <a:rPr lang="en-US" dirty="0">
                <a:solidFill>
                  <a:srgbClr val="0000FF"/>
                </a:solidFill>
              </a:rPr>
              <a:t>modulation</a:t>
            </a:r>
            <a:r>
              <a:rPr lang="en-US" dirty="0"/>
              <a:t> yields vibrato when the modulation is sinusoidal</a:t>
            </a:r>
          </a:p>
          <a:p>
            <a:pPr marL="803643" lvl="1"/>
            <a:r>
              <a:rPr lang="en-US" dirty="0"/>
              <a:t>Reduced case of the </a:t>
            </a:r>
            <a:r>
              <a:rPr lang="en-US" dirty="0" err="1"/>
              <a:t>flanger</a:t>
            </a:r>
            <a:endParaRPr lang="en-US" dirty="0"/>
          </a:p>
          <a:p>
            <a:pPr marL="803643" lvl="1"/>
            <a:r>
              <a:rPr lang="en-US" dirty="0"/>
              <a:t>Variation controlled by </a:t>
            </a:r>
            <a:r>
              <a:rPr lang="en-US" dirty="0">
                <a:solidFill>
                  <a:srgbClr val="0000FF"/>
                </a:solidFill>
              </a:rPr>
              <a:t>low-frequency oscillator</a:t>
            </a:r>
          </a:p>
          <a:p>
            <a:pPr marL="803643" lvl="1"/>
            <a:r>
              <a:rPr lang="en-US" dirty="0">
                <a:solidFill>
                  <a:srgbClr val="0000FF"/>
                </a:solidFill>
              </a:rPr>
              <a:t>Interpolated </a:t>
            </a:r>
            <a:r>
              <a:rPr lang="en-US" dirty="0"/>
              <a:t>(fractional) delay line is required</a:t>
            </a:r>
            <a:endParaRPr lang="en-US" dirty="0">
              <a:solidFill>
                <a:srgbClr val="0000FF"/>
              </a:solidFill>
            </a:endParaRPr>
          </a:p>
          <a:p>
            <a:pPr marL="446469"/>
            <a:r>
              <a:rPr lang="en-US" dirty="0"/>
              <a:t>Typical values</a:t>
            </a:r>
          </a:p>
          <a:p>
            <a:pPr marL="803643" lvl="1"/>
            <a:r>
              <a:rPr lang="en-US" dirty="0"/>
              <a:t>M (average delay): 5-10ms</a:t>
            </a:r>
          </a:p>
          <a:p>
            <a:pPr marL="803643" lvl="1"/>
            <a:r>
              <a:rPr lang="en-US" dirty="0"/>
              <a:t>f =           (LFO frequency): 5-14Hz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6070" y="4170164"/>
            <a:ext cx="714375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basicvib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9032576" y="3985937"/>
            <a:ext cx="563948" cy="563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91300" y="4542874"/>
            <a:ext cx="1854995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3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Basic vibrato</a:t>
            </a:r>
            <a:endParaRPr kumimoji="0" lang="en-US" sz="2531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>
          <a:xfrm>
            <a:off x="4213401" y="4997326"/>
            <a:ext cx="3416520" cy="1288595"/>
            <a:chOff x="3588067" y="3135807"/>
            <a:chExt cx="3887241" cy="1466135"/>
          </a:xfrm>
        </p:grpSpPr>
        <p:cxnSp>
          <p:nvCxnSpPr>
            <p:cNvPr id="16" name="Straight Arrow Connector 15"/>
            <p:cNvCxnSpPr>
              <a:stCxn id="17" idx="3"/>
            </p:cNvCxnSpPr>
            <p:nvPr/>
          </p:nvCxnSpPr>
          <p:spPr>
            <a:xfrm>
              <a:off x="6392411" y="4374324"/>
              <a:ext cx="1082897" cy="3584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4841691" y="4146706"/>
              <a:ext cx="1550720" cy="45523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Delay </a:t>
              </a:r>
              <a:r>
                <a:rPr kumimoji="0" lang="en-GB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M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[</a:t>
              </a:r>
              <a:r>
                <a:rPr kumimoji="0" lang="en-GB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N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]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3588067" y="3750277"/>
              <a:ext cx="678842" cy="455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kumimoji="0" lang="en-GB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9" name="Straight Arrow Connector 18"/>
            <p:cNvCxnSpPr>
              <a:endCxn id="17" idx="1"/>
            </p:cNvCxnSpPr>
            <p:nvPr/>
          </p:nvCxnSpPr>
          <p:spPr>
            <a:xfrm flipV="1">
              <a:off x="3634882" y="4374324"/>
              <a:ext cx="1206809" cy="3501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6792080" y="3750277"/>
              <a:ext cx="678842" cy="455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kumimoji="0" lang="en-GB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5299171" y="3135807"/>
              <a:ext cx="658049" cy="45523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LFO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  <a:endCxn id="17" idx="0"/>
            </p:cNvCxnSpPr>
            <p:nvPr/>
          </p:nvCxnSpPr>
          <p:spPr>
            <a:xfrm flipH="1">
              <a:off x="5617052" y="3591043"/>
              <a:ext cx="11145" cy="55566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7766811" y="5916199"/>
            <a:ext cx="2613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Modulated delay and pitch shift</a:t>
            </a:r>
            <a:endParaRPr kumimoji="0" lang="en-GB" sz="295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26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Effect of changing delay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6076" y="796207"/>
            <a:ext cx="10251924" cy="6061793"/>
          </a:xfrm>
          <a:ln/>
        </p:spPr>
        <p:txBody>
          <a:bodyPr anchor="t"/>
          <a:lstStyle/>
          <a:p>
            <a:pPr marL="446469">
              <a:spcAft>
                <a:spcPts val="422"/>
              </a:spcAft>
              <a:buNone/>
            </a:pPr>
            <a:r>
              <a:rPr lang="en-US" sz="2531" dirty="0">
                <a:solidFill>
                  <a:srgbClr val="0000FF"/>
                </a:solidFill>
              </a:rPr>
              <a:t>How do frequencies in a signal change with a changing delay?</a:t>
            </a:r>
            <a:endParaRPr lang="en-US" sz="2531" dirty="0"/>
          </a:p>
          <a:p>
            <a:pPr marL="446469"/>
            <a:r>
              <a:rPr lang="en-US" sz="2250" dirty="0"/>
              <a:t>Suppose the delay is constant</a:t>
            </a:r>
          </a:p>
          <a:p>
            <a:pPr marL="446469"/>
            <a:endParaRPr lang="en-US" sz="2250" dirty="0"/>
          </a:p>
          <a:p>
            <a:pPr marL="803643" lvl="1"/>
            <a:r>
              <a:rPr lang="en-US" sz="1828" dirty="0"/>
              <a:t>So output samples are still one sampling period apart</a:t>
            </a:r>
          </a:p>
          <a:p>
            <a:pPr marL="446469"/>
            <a:r>
              <a:rPr lang="en-US" sz="2250" dirty="0"/>
              <a:t>Suppose delay always increasing</a:t>
            </a:r>
            <a:endParaRPr lang="en-US" sz="2250" dirty="0">
              <a:latin typeface="Arial Italic" charset="0"/>
              <a:sym typeface="Arial Italic" charset="0"/>
            </a:endParaRPr>
          </a:p>
          <a:p>
            <a:pPr marL="446469"/>
            <a:endParaRPr lang="en-US" sz="2250" dirty="0"/>
          </a:p>
          <a:p>
            <a:pPr marL="803643" lvl="1"/>
            <a:r>
              <a:rPr lang="en-US" sz="1828" dirty="0"/>
              <a:t>Output samples are 0.9 times the sampling period apart</a:t>
            </a:r>
          </a:p>
          <a:p>
            <a:pPr marL="803643" lvl="1"/>
            <a:r>
              <a:rPr lang="en-US" sz="1828" dirty="0"/>
              <a:t>Less samples (so less time) for one cycle of a sinusoid.</a:t>
            </a:r>
          </a:p>
          <a:p>
            <a:pPr marL="803643" lvl="1"/>
            <a:r>
              <a:rPr lang="en-US" sz="1828" dirty="0"/>
              <a:t>So</a:t>
            </a:r>
            <a:r>
              <a:rPr lang="en-US" sz="1828" dirty="0">
                <a:solidFill>
                  <a:srgbClr val="0000FF"/>
                </a:solidFill>
              </a:rPr>
              <a:t> increasing delay gives longer period / lower frequency / pitch shift down</a:t>
            </a:r>
          </a:p>
          <a:p>
            <a:pPr marL="803643" lvl="1"/>
            <a:r>
              <a:rPr lang="en-US" sz="1828" dirty="0">
                <a:solidFill>
                  <a:srgbClr val="0000FF"/>
                </a:solidFill>
              </a:rPr>
              <a:t>… Decreasing delay gives shorter period / higher frequency / pitch shift up</a:t>
            </a:r>
          </a:p>
          <a:p>
            <a:pPr marL="446469"/>
            <a:r>
              <a:rPr lang="en-US" sz="2250" dirty="0" err="1"/>
              <a:t>Generalises</a:t>
            </a:r>
            <a:r>
              <a:rPr lang="en-US" sz="2250" dirty="0"/>
              <a:t> to pitch shift given by </a:t>
            </a:r>
          </a:p>
          <a:p>
            <a:pPr marL="803643" lvl="1"/>
            <a:r>
              <a:rPr lang="en-US" sz="1828" dirty="0"/>
              <a:t>For </a:t>
            </a:r>
          </a:p>
          <a:p>
            <a:pPr marL="446469"/>
            <a:endParaRPr lang="en-US" sz="2250" dirty="0"/>
          </a:p>
          <a:p>
            <a:pPr marL="446469"/>
            <a:r>
              <a:rPr lang="en-US" sz="2250" dirty="0"/>
              <a:t>Now consider vibrato</a:t>
            </a:r>
          </a:p>
          <a:p>
            <a:pPr marL="446469"/>
            <a:endParaRPr lang="en-US" sz="2250" dirty="0"/>
          </a:p>
          <a:p>
            <a:pPr marL="803643" lvl="1"/>
            <a:endParaRPr lang="en-US" sz="225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20638"/>
              </p:ext>
            </p:extLst>
          </p:nvPr>
        </p:nvGraphicFramePr>
        <p:xfrm>
          <a:off x="6408277" y="1287340"/>
          <a:ext cx="1321594" cy="51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368280" progId="Equation.DSMT4">
                  <p:embed/>
                </p:oleObj>
              </mc:Choice>
              <mc:Fallback>
                <p:oleObj name="Equation" r:id="rId2" imgW="939600" imgH="3682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8277" y="1287340"/>
                        <a:ext cx="1321594" cy="51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3016" y="1820100"/>
          <a:ext cx="2857500" cy="25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177480" progId="Equation.DSMT4">
                  <p:embed/>
                </p:oleObj>
              </mc:Choice>
              <mc:Fallback>
                <p:oleObj name="Equation" r:id="rId4" imgW="2031840" imgH="1774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3016" y="1820100"/>
                        <a:ext cx="2857500" cy="250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397210" y="2437816"/>
          <a:ext cx="4125516" cy="80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33640" imgH="571320" progId="Equation.DSMT4">
                  <p:embed/>
                </p:oleObj>
              </mc:Choice>
              <mc:Fallback>
                <p:oleObj name="Equation" r:id="rId6" imgW="2933640" imgH="5713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210" y="2437816"/>
                        <a:ext cx="4125516" cy="803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897172" y="5717545"/>
          <a:ext cx="2071688" cy="51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120" imgH="368280" progId="Equation.DSMT4">
                  <p:embed/>
                </p:oleObj>
              </mc:Choice>
              <mc:Fallback>
                <p:oleObj name="Equation" r:id="rId8" imgW="1473120" imgH="3682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7172" y="5717545"/>
                        <a:ext cx="2071688" cy="51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636323" y="4647908"/>
          <a:ext cx="2143125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190440" progId="Equation.DSMT4">
                  <p:embed/>
                </p:oleObj>
              </mc:Choice>
              <mc:Fallback>
                <p:oleObj name="Equation" r:id="rId10" imgW="1523880" imgH="1904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36323" y="4647908"/>
                        <a:ext cx="2143125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868253" y="5064109"/>
          <a:ext cx="2393156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720" imgH="190440" progId="Equation.DSMT4">
                  <p:embed/>
                </p:oleObj>
              </mc:Choice>
              <mc:Fallback>
                <p:oleObj name="Equation" r:id="rId12" imgW="1701720" imgH="1904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68253" y="5064109"/>
                        <a:ext cx="2393156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8610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Determining vibrato width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96207"/>
            <a:ext cx="9144000" cy="6061793"/>
          </a:xfrm>
          <a:ln/>
        </p:spPr>
        <p:txBody>
          <a:bodyPr anchor="t"/>
          <a:lstStyle/>
          <a:p>
            <a:pPr marL="446469">
              <a:buNone/>
            </a:pPr>
            <a:r>
              <a:rPr lang="en-US" sz="2531" dirty="0">
                <a:solidFill>
                  <a:srgbClr val="0000FF"/>
                </a:solidFill>
              </a:rPr>
              <a:t>Width</a:t>
            </a:r>
            <a:r>
              <a:rPr lang="en-US" sz="2531" dirty="0"/>
              <a:t> (max frequency deviation) of vibrato depends on </a:t>
            </a:r>
            <a:r>
              <a:rPr lang="en-US" sz="2531" dirty="0">
                <a:solidFill>
                  <a:srgbClr val="0000FF"/>
                </a:solidFill>
              </a:rPr>
              <a:t>LFO frequency</a:t>
            </a:r>
            <a:r>
              <a:rPr lang="en-US" sz="2531" dirty="0"/>
              <a:t> and </a:t>
            </a:r>
            <a:r>
              <a:rPr lang="en-US" sz="2531" dirty="0">
                <a:solidFill>
                  <a:srgbClr val="0000FF"/>
                </a:solidFill>
              </a:rPr>
              <a:t>sweep width</a:t>
            </a:r>
            <a:r>
              <a:rPr lang="en-US" sz="2531" dirty="0"/>
              <a:t>:</a:t>
            </a:r>
          </a:p>
          <a:p>
            <a:pPr marL="446469"/>
            <a:r>
              <a:rPr lang="en-US" sz="2250" dirty="0"/>
              <a:t>Consider average delay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M, </a:t>
            </a:r>
            <a:r>
              <a:rPr lang="en-US" sz="2250" dirty="0"/>
              <a:t>sweep width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W, </a:t>
            </a:r>
            <a:r>
              <a:rPr lang="en-US" sz="2250" dirty="0"/>
              <a:t>frequency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f</a:t>
            </a:r>
            <a:endParaRPr lang="en-US" sz="2250" dirty="0">
              <a:latin typeface="Arial Italic" charset="0"/>
              <a:sym typeface="Arial Italic" charset="0"/>
            </a:endParaRPr>
          </a:p>
          <a:p>
            <a:pPr marL="446469"/>
            <a:r>
              <a:rPr lang="en-US" sz="2250" dirty="0"/>
              <a:t>Total delay </a:t>
            </a:r>
          </a:p>
          <a:p>
            <a:pPr marL="446469"/>
            <a:r>
              <a:rPr lang="en-US" sz="2250" dirty="0">
                <a:solidFill>
                  <a:srgbClr val="0000FF"/>
                </a:solidFill>
              </a:rPr>
              <a:t>Derivative</a:t>
            </a:r>
            <a:r>
              <a:rPr lang="en-US" sz="2250" dirty="0"/>
              <a:t> of delay is difference in speed between </a:t>
            </a:r>
            <a:r>
              <a:rPr lang="en-US" sz="2250" dirty="0">
                <a:solidFill>
                  <a:srgbClr val="0000FF"/>
                </a:solidFill>
              </a:rPr>
              <a:t>read and write pointers</a:t>
            </a:r>
            <a:r>
              <a:rPr lang="en-US" sz="2250" dirty="0"/>
              <a:t>:</a:t>
            </a:r>
          </a:p>
          <a:p>
            <a:pPr marL="803643" lvl="1"/>
            <a:r>
              <a:rPr lang="en-US" sz="1828" dirty="0"/>
              <a:t>Like difference </a:t>
            </a:r>
            <a:endParaRPr lang="en-US" sz="2250" dirty="0"/>
          </a:p>
          <a:p>
            <a:pPr marL="446469"/>
            <a:r>
              <a:rPr lang="en-US" sz="2250" dirty="0"/>
              <a:t>Write pointer always moves at constant speed</a:t>
            </a:r>
          </a:p>
          <a:p>
            <a:pPr marL="803643" lvl="1"/>
            <a:r>
              <a:rPr lang="en-US" sz="1969" dirty="0"/>
              <a:t>1 sample written per input sample</a:t>
            </a:r>
          </a:p>
          <a:p>
            <a:pPr marL="446469"/>
            <a:r>
              <a:rPr lang="en-US" sz="2250" dirty="0">
                <a:solidFill>
                  <a:srgbClr val="0000FF"/>
                </a:solidFill>
              </a:rPr>
              <a:t>Speed of the read pointer</a:t>
            </a:r>
            <a:r>
              <a:rPr lang="en-US" sz="2250" dirty="0"/>
              <a:t> determines pitch shift:</a:t>
            </a:r>
          </a:p>
          <a:p>
            <a:pPr marL="446469"/>
            <a:endParaRPr lang="en-US" sz="2250" dirty="0"/>
          </a:p>
          <a:p>
            <a:pPr marL="446469"/>
            <a:endParaRPr lang="en-US" sz="2250" dirty="0"/>
          </a:p>
          <a:p>
            <a:pPr marL="446469"/>
            <a:r>
              <a:rPr lang="en-US" sz="2250" dirty="0"/>
              <a:t>Example for one semitone vibrato (1.059), f = 5Hz: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1406" y="2061973"/>
            <a:ext cx="3366492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8522" y="2899458"/>
            <a:ext cx="2885946" cy="64411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7633" y="5947653"/>
            <a:ext cx="7441779" cy="69651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1202" y="4694766"/>
            <a:ext cx="3442883" cy="65961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020144" y="3200293"/>
          <a:ext cx="1053703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190440" progId="Equation.DSMT4">
                  <p:embed/>
                </p:oleObj>
              </mc:Choice>
              <mc:Fallback>
                <p:oleObj name="Equation" r:id="rId6" imgW="749160" imgH="1904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0144" y="3200293"/>
                        <a:ext cx="1053703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50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136" y="0"/>
            <a:ext cx="8976864" cy="750714"/>
          </a:xfrm>
        </p:spPr>
        <p:txBody>
          <a:bodyPr>
            <a:noAutofit/>
          </a:bodyPr>
          <a:lstStyle/>
          <a:p>
            <a:pPr algn="ctr"/>
            <a:r>
              <a:rPr lang="en-US" sz="2391" kern="1200" dirty="0"/>
              <a:t>Vibrato in operation. LFO waveform and pitch shift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755" r="50979" b="53018"/>
          <a:stretch/>
        </p:blipFill>
        <p:spPr bwMode="auto">
          <a:xfrm>
            <a:off x="3210054" y="692696"/>
            <a:ext cx="3696036" cy="30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52565" r="8254" b="52365"/>
          <a:stretch/>
        </p:blipFill>
        <p:spPr bwMode="auto">
          <a:xfrm>
            <a:off x="6991820" y="701090"/>
            <a:ext cx="3509265" cy="30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62527" y="1834031"/>
            <a:ext cx="1620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rgbClr val="000000"/>
                </a:solidFill>
                <a:latin typeface="Arial"/>
                <a:sym typeface="Arial" charset="0"/>
              </a:rPr>
              <a:t>LFO waveform </a:t>
            </a:r>
            <a:endParaRPr lang="en-US" sz="2812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0125" y="4680385"/>
            <a:ext cx="14542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rgbClr val="000000"/>
                </a:solidFill>
                <a:latin typeface="Arial"/>
                <a:sym typeface="Arial" charset="0"/>
              </a:rPr>
              <a:t>Pitch shift </a:t>
            </a:r>
            <a:endParaRPr lang="en-US" sz="2812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22" name="TextBox 1321"/>
          <p:cNvSpPr txBox="1"/>
          <p:nvPr/>
        </p:nvSpPr>
        <p:spPr>
          <a:xfrm>
            <a:off x="3540630" y="750714"/>
            <a:ext cx="2967479" cy="3953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W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M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f</a:t>
            </a:r>
            <a:r>
              <a:rPr lang="en-GB" sz="1969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LFO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 </a:t>
            </a:r>
            <a:r>
              <a:rPr lang="en-GB" sz="1969" b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 Hz</a:t>
            </a:r>
          </a:p>
        </p:txBody>
      </p:sp>
      <p:sp>
        <p:nvSpPr>
          <p:cNvPr id="719" name="TextBox 718"/>
          <p:cNvSpPr txBox="1"/>
          <p:nvPr/>
        </p:nvSpPr>
        <p:spPr>
          <a:xfrm>
            <a:off x="7385234" y="766302"/>
            <a:ext cx="2967479" cy="3953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W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M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f</a:t>
            </a:r>
            <a:r>
              <a:rPr lang="en-GB" sz="1969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LFO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 </a:t>
            </a:r>
            <a:r>
              <a:rPr lang="en-GB" sz="1969" b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4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 Hz</a:t>
            </a:r>
          </a:p>
        </p:txBody>
      </p:sp>
      <p:pic>
        <p:nvPicPr>
          <p:cNvPr id="72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52565" t="53794" r="8254" b="4720"/>
          <a:stretch/>
        </p:blipFill>
        <p:spPr bwMode="auto">
          <a:xfrm>
            <a:off x="6991820" y="3799002"/>
            <a:ext cx="3509265" cy="268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755" t="54184" r="50979" b="4719"/>
          <a:stretch/>
        </p:blipFill>
        <p:spPr bwMode="auto">
          <a:xfrm>
            <a:off x="3211881" y="3811561"/>
            <a:ext cx="3696036" cy="26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8" name="Object 1677"/>
          <p:cNvGraphicFramePr>
            <a:graphicFrameLocks noChangeAspect="1"/>
          </p:cNvGraphicFramePr>
          <p:nvPr/>
        </p:nvGraphicFramePr>
        <p:xfrm>
          <a:off x="1660125" y="2700392"/>
          <a:ext cx="1750106" cy="26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190440" progId="Equation.DSMT4">
                  <p:embed/>
                </p:oleObj>
              </mc:Choice>
              <mc:Fallback>
                <p:oleObj name="Equation" r:id="rId3" imgW="1244520" imgH="190440" progId="Equation.DSMT4">
                  <p:embed/>
                  <p:pic>
                    <p:nvPicPr>
                      <p:cNvPr id="1678" name="Object 16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0125" y="2700392"/>
                        <a:ext cx="1750106" cy="267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" name="Object 725"/>
          <p:cNvGraphicFramePr>
            <a:graphicFrameLocks noChangeAspect="1"/>
          </p:cNvGraphicFramePr>
          <p:nvPr/>
        </p:nvGraphicFramePr>
        <p:xfrm>
          <a:off x="1588631" y="5262720"/>
          <a:ext cx="1893094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355320" progId="Equation.DSMT4">
                  <p:embed/>
                </p:oleObj>
              </mc:Choice>
              <mc:Fallback>
                <p:oleObj name="Equation" r:id="rId5" imgW="1346040" imgH="355320" progId="Equation.DSMT4">
                  <p:embed/>
                  <p:pic>
                    <p:nvPicPr>
                      <p:cNvPr id="726" name="Object 7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631" y="5262720"/>
                        <a:ext cx="1893094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Title 20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97468"/>
          </a:xfrm>
        </p:spPr>
        <p:txBody>
          <a:bodyPr>
            <a:normAutofit/>
          </a:bodyPr>
          <a:lstStyle/>
          <a:p>
            <a:r>
              <a:rPr lang="en-US" sz="2461" dirty="0">
                <a:cs typeface="Times New Roman" pitchFamily="18" charset="0"/>
              </a:rPr>
              <a:t>Three commonly used low frequency oscillator (LFO) waveforms</a:t>
            </a:r>
            <a:endParaRPr lang="en-US" sz="2461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465" y="897470"/>
            <a:ext cx="7955857" cy="596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3950195"/>
      </p:ext>
    </p:extLst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Microsoft Office PowerPoint</Application>
  <PresentationFormat>Widescreen</PresentationFormat>
  <Paragraphs>254</Paragraphs>
  <Slides>21</Slides>
  <Notes>11</Notes>
  <HiddenSlides>0</HiddenSlides>
  <MMClips>5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Italic</vt:lpstr>
      <vt:lpstr>Calibri</vt:lpstr>
      <vt:lpstr>Calibri Light</vt:lpstr>
      <vt:lpstr>Cascadia Mono</vt:lpstr>
      <vt:lpstr>Courier New</vt:lpstr>
      <vt:lpstr>Gill Sans</vt:lpstr>
      <vt:lpstr>Lucida Grande</vt:lpstr>
      <vt:lpstr>Times New Roman</vt:lpstr>
      <vt:lpstr>Office Theme</vt:lpstr>
      <vt:lpstr>Title &amp; Bullets</vt:lpstr>
      <vt:lpstr>1_Office Theme</vt:lpstr>
      <vt:lpstr>Equation</vt:lpstr>
      <vt:lpstr>PowerPoint Presentation</vt:lpstr>
      <vt:lpstr>Vibrato simulation</vt:lpstr>
      <vt:lpstr>Vibrato in the acoustic world</vt:lpstr>
      <vt:lpstr>Examples</vt:lpstr>
      <vt:lpstr>Digital implementation</vt:lpstr>
      <vt:lpstr>Effect of changing delay</vt:lpstr>
      <vt:lpstr>Determining vibrato width</vt:lpstr>
      <vt:lpstr>Vibrato in operation. LFO waveform and pitch shift</vt:lpstr>
      <vt:lpstr>Three commonly used low frequency oscillator (LFO) waveforms</vt:lpstr>
      <vt:lpstr>Other LFO waveforms</vt:lpstr>
      <vt:lpstr>Triangular and sawtooth LFOs, with corresponding pitch shift</vt:lpstr>
      <vt:lpstr>Vibrato C++ code(1/2)</vt:lpstr>
      <vt:lpstr>Vibrato C++ code(2/2)</vt:lpstr>
      <vt:lpstr>Vibrato code</vt:lpstr>
      <vt:lpstr>Define and initialise</vt:lpstr>
      <vt:lpstr>Define and initialise</vt:lpstr>
      <vt:lpstr>The LFO</vt:lpstr>
      <vt:lpstr>Get LFO sample</vt:lpstr>
      <vt:lpstr>Interpolate sample</vt:lpstr>
      <vt:lpstr>Interpolate sample</vt:lpstr>
      <vt:lpstr>Interpolate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2</cp:revision>
  <dcterms:created xsi:type="dcterms:W3CDTF">2023-10-15T11:43:45Z</dcterms:created>
  <dcterms:modified xsi:type="dcterms:W3CDTF">2023-10-16T14:18:09Z</dcterms:modified>
</cp:coreProperties>
</file>