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67" r:id="rId3"/>
  </p:sldMasterIdLst>
  <p:notesMasterIdLst>
    <p:notesMasterId r:id="rId21"/>
  </p:notesMasterIdLst>
  <p:sldIdLst>
    <p:sldId id="312" r:id="rId4"/>
    <p:sldId id="311" r:id="rId5"/>
    <p:sldId id="287" r:id="rId6"/>
    <p:sldId id="259" r:id="rId7"/>
    <p:sldId id="260" r:id="rId8"/>
    <p:sldId id="264" r:id="rId9"/>
    <p:sldId id="265" r:id="rId10"/>
    <p:sldId id="266" r:id="rId11"/>
    <p:sldId id="267" r:id="rId12"/>
    <p:sldId id="313" r:id="rId13"/>
    <p:sldId id="269" r:id="rId14"/>
    <p:sldId id="270" r:id="rId15"/>
    <p:sldId id="271" r:id="rId16"/>
    <p:sldId id="272" r:id="rId17"/>
    <p:sldId id="273" r:id="rId18"/>
    <p:sldId id="275" r:id="rId19"/>
    <p:sldId id="281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8147" autoAdjust="0"/>
  </p:normalViewPr>
  <p:slideViewPr>
    <p:cSldViewPr snapToGrid="0">
      <p:cViewPr>
        <p:scale>
          <a:sx n="33" d="100"/>
          <a:sy n="33" d="100"/>
        </p:scale>
        <p:origin x="1407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dirty="0">
              <a:latin typeface="Times" charset="0"/>
              <a:cs typeface="Times" charset="0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3021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834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143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1624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89774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97374" y="2303858"/>
            <a:ext cx="4905376" cy="64293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0" y="2303858"/>
            <a:ext cx="14430376" cy="64293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9660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5629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66317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484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12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70594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1427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642675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33824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95248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499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953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54194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22517" y="71439"/>
            <a:ext cx="6018610" cy="13537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9" y="71439"/>
            <a:ext cx="17770078" cy="13537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56110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46307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3938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0468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0" y="7072313"/>
            <a:ext cx="9667876" cy="1660922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4874" y="7072313"/>
            <a:ext cx="9667876" cy="1660922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9026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6731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0" y="7072313"/>
            <a:ext cx="19621500" cy="1660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50" y="2303861"/>
            <a:ext cx="196215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913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642914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285830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928744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571658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71439"/>
            <a:ext cx="24026812" cy="1303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2" y="1589484"/>
            <a:ext cx="24026812" cy="12019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3" y="1480096"/>
            <a:ext cx="24378046" cy="2232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2532"/>
          </a:p>
        </p:txBody>
      </p:sp>
    </p:spTree>
    <p:extLst>
      <p:ext uri="{BB962C8B-B14F-4D97-AF65-F5344CB8AC3E}">
        <p14:creationId xmlns:p14="http://schemas.microsoft.com/office/powerpoint/2010/main" val="20083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821502" indent="-535762" algn="l" rtl="0" eaLnBrk="0" fontAlgn="base" hangingPunct="0">
        <a:spcBef>
          <a:spcPts val="844"/>
        </a:spcBef>
        <a:spcAft>
          <a:spcPct val="0"/>
        </a:spcAft>
        <a:buSzPct val="150000"/>
        <a:buFont typeface="Arial" charset="0"/>
        <a:buChar char="•"/>
        <a:defRPr sz="5906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535852" indent="-535762" algn="l" rtl="0" eaLnBrk="0" fontAlgn="base" hangingPunct="0">
        <a:spcBef>
          <a:spcPts val="844"/>
        </a:spcBef>
        <a:spcAft>
          <a:spcPct val="0"/>
        </a:spcAft>
        <a:buSzPct val="100000"/>
        <a:buFont typeface="Lucida Grande" charset="0"/>
        <a:buChar char="‣"/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2071614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2696670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3321726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396464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460755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25047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589338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&amp;esrc=s&amp;frm=1&amp;source=images&amp;cd=&amp;cad=rja&amp;uact=8&amp;docid=Gt6liiHiYdH-ZM&amp;tbnid=dpBUDvNofeutHM:&amp;ved=0CAYQjRw&amp;url=http://musictechnologyandus.wordpress.com/rock-n-roll-techno-and-autotuned-perfection/&amp;ei=EPQrU4nLOIXx0gXFiYG4Dg&amp;bvm=bv.62922401,d.ZG4&amp;psig=AFQjCNGYuGu5C6ijCuYmqTXBX5d2uP0IHg&amp;ust=139547583643862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433140" y="898559"/>
            <a:ext cx="23413453" cy="2607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124" b="0" kern="1200" dirty="0">
                <a:latin typeface="Arial" charset="0"/>
                <a:cs typeface="Arial" charset="0"/>
                <a:sym typeface="Arial" charset="0"/>
              </a:rPr>
              <a:t>Phase </a:t>
            </a:r>
            <a:r>
              <a:rPr lang="en-US" sz="10124" b="0" kern="1200" dirty="0" err="1">
                <a:latin typeface="Arial" charset="0"/>
                <a:cs typeface="Arial" charset="0"/>
                <a:sym typeface="Arial" charset="0"/>
              </a:rPr>
              <a:t>Vocoder</a:t>
            </a:r>
            <a:r>
              <a:rPr lang="en-US" sz="10124" b="0" kern="1200" dirty="0">
                <a:latin typeface="Arial" charset="0"/>
                <a:cs typeface="Arial" charset="0"/>
                <a:sym typeface="Arial" charset="0"/>
              </a:rPr>
              <a:t> Effects</a:t>
            </a:r>
          </a:p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84" b="0" kern="1200" dirty="0">
                <a:latin typeface="Arial" charset="0"/>
                <a:cs typeface="Arial" charset="0"/>
                <a:sym typeface="Arial" charset="0"/>
              </a:rPr>
              <a:t>Mutation, </a:t>
            </a:r>
            <a:r>
              <a:rPr lang="en-US" sz="5484" b="0" kern="1200" dirty="0" err="1">
                <a:latin typeface="Arial" charset="0"/>
                <a:cs typeface="Arial" charset="0"/>
                <a:sym typeface="Arial" charset="0"/>
              </a:rPr>
              <a:t>Robotisaton</a:t>
            </a:r>
            <a:r>
              <a:rPr lang="en-US" sz="5484" b="0" kern="1200" dirty="0"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5484" b="0" kern="1200" dirty="0" err="1">
                <a:latin typeface="Arial" charset="0"/>
                <a:cs typeface="Arial" charset="0"/>
                <a:sym typeface="Arial" charset="0"/>
              </a:rPr>
              <a:t>Whisperisation</a:t>
            </a:r>
            <a:r>
              <a:rPr lang="en-US" sz="5484" b="0" kern="1200" dirty="0">
                <a:latin typeface="Arial" charset="0"/>
                <a:cs typeface="Arial" charset="0"/>
                <a:sym typeface="Arial" charset="0"/>
              </a:rPr>
              <a:t>, Pitch shifting, Time scaling</a:t>
            </a:r>
          </a:p>
        </p:txBody>
      </p:sp>
      <p:pic>
        <p:nvPicPr>
          <p:cNvPr id="7173" name="Picture 5" descr="https://encrypted-tbn0.gstatic.com/images?q=tbn:ANd9GcTTc7PLMP3ciinQTJk202aLNvO5XsUDJP-GGCK9Yh7vB1SUIv-V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2138" y="3931478"/>
            <a:ext cx="12279723" cy="9567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44630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0" y="71439"/>
            <a:ext cx="18288000" cy="1303734"/>
          </a:xfrm>
        </p:spPr>
        <p:txBody>
          <a:bodyPr/>
          <a:lstStyle/>
          <a:p>
            <a:pPr algn="ctr" eaLnBrk="1" hangingPunct="1"/>
            <a:r>
              <a:rPr lang="en-US" sz="7594" dirty="0"/>
              <a:t>Overview of Overlap and Add Process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23418" y="1722960"/>
            <a:ext cx="12797252" cy="11717022"/>
            <a:chOff x="241722" y="198818"/>
            <a:chExt cx="6500192" cy="5951504"/>
          </a:xfrm>
        </p:grpSpPr>
        <p:sp>
          <p:nvSpPr>
            <p:cNvPr id="5" name="Rectangle 1"/>
            <p:cNvSpPr>
              <a:spLocks/>
            </p:cNvSpPr>
            <p:nvPr/>
          </p:nvSpPr>
          <p:spPr bwMode="auto">
            <a:xfrm>
              <a:off x="776883" y="330398"/>
              <a:ext cx="5831086" cy="169664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76883" y="705445"/>
              <a:ext cx="1160859" cy="294680"/>
              <a:chOff x="0" y="0"/>
              <a:chExt cx="1040" cy="264"/>
            </a:xfrm>
          </p:grpSpPr>
          <p:sp>
            <p:nvSpPr>
              <p:cNvPr id="64" name="Rectangle 2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65" name="Picture 3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937742" y="1312664"/>
              <a:ext cx="1160859" cy="294680"/>
              <a:chOff x="0" y="0"/>
              <a:chExt cx="1040" cy="264"/>
            </a:xfrm>
          </p:grpSpPr>
          <p:sp>
            <p:nvSpPr>
              <p:cNvPr id="62" name="Rectangle 5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63" name="Picture 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98602" y="1919883"/>
              <a:ext cx="1160859" cy="294680"/>
              <a:chOff x="0" y="0"/>
              <a:chExt cx="1040" cy="264"/>
            </a:xfrm>
          </p:grpSpPr>
          <p:sp>
            <p:nvSpPr>
              <p:cNvPr id="60" name="Rectangle 8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61" name="Picture 9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1357313" y="1009055"/>
              <a:ext cx="1160859" cy="294680"/>
              <a:chOff x="0" y="0"/>
              <a:chExt cx="1040" cy="264"/>
            </a:xfrm>
          </p:grpSpPr>
          <p:sp>
            <p:nvSpPr>
              <p:cNvPr id="58" name="Rectangle 11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59" name="Picture 12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2518172" y="1616273"/>
              <a:ext cx="1160859" cy="294680"/>
              <a:chOff x="0" y="0"/>
              <a:chExt cx="1040" cy="264"/>
            </a:xfrm>
          </p:grpSpPr>
          <p:sp>
            <p:nvSpPr>
              <p:cNvPr id="56" name="Rectangle 14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57" name="Picture 1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Rectangle 17"/>
            <p:cNvSpPr>
              <a:spLocks/>
            </p:cNvSpPr>
            <p:nvPr/>
          </p:nvSpPr>
          <p:spPr bwMode="auto">
            <a:xfrm rot="10800000" flipH="1">
              <a:off x="776883" y="5384601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2" name="Rectangle 18"/>
            <p:cNvSpPr>
              <a:spLocks/>
            </p:cNvSpPr>
            <p:nvPr/>
          </p:nvSpPr>
          <p:spPr bwMode="auto">
            <a:xfrm rot="10800000" flipH="1">
              <a:off x="1937742" y="4777383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19"/>
            <p:cNvSpPr>
              <a:spLocks/>
            </p:cNvSpPr>
            <p:nvPr/>
          </p:nvSpPr>
          <p:spPr bwMode="auto">
            <a:xfrm rot="10800000" flipH="1">
              <a:off x="3098602" y="4170164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 rot="10800000" flipH="1">
              <a:off x="1357313" y="5080992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 rot="10800000" flipH="1">
              <a:off x="2518172" y="4473773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rot="10800000" flipH="1">
              <a:off x="3679031" y="2271490"/>
              <a:ext cx="0" cy="19310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23"/>
            <p:cNvSpPr>
              <a:spLocks/>
            </p:cNvSpPr>
            <p:nvPr/>
          </p:nvSpPr>
          <p:spPr bwMode="auto">
            <a:xfrm>
              <a:off x="3380766" y="2431241"/>
              <a:ext cx="468993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FFT</a:t>
              </a:r>
            </a:p>
          </p:txBody>
        </p:sp>
        <p:sp>
          <p:nvSpPr>
            <p:cNvPr id="18" name="Rectangle 24"/>
            <p:cNvSpPr>
              <a:spLocks/>
            </p:cNvSpPr>
            <p:nvPr/>
          </p:nvSpPr>
          <p:spPr bwMode="auto">
            <a:xfrm>
              <a:off x="3341854" y="3672468"/>
              <a:ext cx="54064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IFFT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rot="10800000" flipH="1">
              <a:off x="3679031" y="3955852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rot="10800000" flipH="1">
              <a:off x="3679031" y="3500438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rot="10800000" flipH="1">
              <a:off x="3679031" y="2723555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28"/>
            <p:cNvSpPr>
              <a:spLocks/>
            </p:cNvSpPr>
            <p:nvPr/>
          </p:nvSpPr>
          <p:spPr bwMode="auto">
            <a:xfrm>
              <a:off x="2893219" y="2955726"/>
              <a:ext cx="1562695" cy="500063"/>
            </a:xfrm>
            <a:prstGeom prst="roundRect">
              <a:avLst>
                <a:gd name="adj" fmla="val 26782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3" name="Rectangle 29"/>
            <p:cNvSpPr>
              <a:spLocks/>
            </p:cNvSpPr>
            <p:nvPr/>
          </p:nvSpPr>
          <p:spPr bwMode="auto">
            <a:xfrm>
              <a:off x="2935961" y="3012302"/>
              <a:ext cx="1394765" cy="39584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532" b="0" kern="1200" dirty="0">
                  <a:latin typeface="Arial" charset="0"/>
                  <a:cs typeface="Arial" charset="0"/>
                  <a:sym typeface="Arial" charset="0"/>
                </a:rPr>
                <a:t>Frequency Domain</a:t>
              </a:r>
            </a:p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532" b="0" kern="1200" dirty="0">
                  <a:latin typeface="Arial" charset="0"/>
                  <a:cs typeface="Arial" charset="0"/>
                  <a:sym typeface="Arial" charset="0"/>
                </a:rPr>
                <a:t>Processing</a:t>
              </a:r>
            </a:p>
          </p:txBody>
        </p:sp>
        <p:sp>
          <p:nvSpPr>
            <p:cNvPr id="24" name="Rectangle 30"/>
            <p:cNvSpPr>
              <a:spLocks/>
            </p:cNvSpPr>
            <p:nvPr/>
          </p:nvSpPr>
          <p:spPr bwMode="auto">
            <a:xfrm>
              <a:off x="776883" y="5884664"/>
              <a:ext cx="5965031" cy="169664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5" name="Rectangle 31"/>
            <p:cNvSpPr>
              <a:spLocks/>
            </p:cNvSpPr>
            <p:nvPr/>
          </p:nvSpPr>
          <p:spPr bwMode="auto">
            <a:xfrm>
              <a:off x="4324664" y="1913319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26" name="Rectangle 32"/>
            <p:cNvSpPr>
              <a:spLocks/>
            </p:cNvSpPr>
            <p:nvPr/>
          </p:nvSpPr>
          <p:spPr bwMode="auto">
            <a:xfrm>
              <a:off x="4322433" y="4190388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H="1">
              <a:off x="1356197" y="23105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H="1">
              <a:off x="193774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H="1">
              <a:off x="251817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>
              <a:off x="309860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3679031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4259461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H="1">
              <a:off x="1357313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193774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>
              <a:off x="251817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309860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3679031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H="1">
              <a:off x="4259461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140941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22485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2302915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2883347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3463776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4044206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241722" y="243467"/>
              <a:ext cx="399784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x</a:t>
              </a:r>
              <a:r>
                <a:rPr lang="en-US" sz="3938" b="0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[</a:t>
              </a: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n</a:t>
              </a: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]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243158" y="5815591"/>
              <a:ext cx="41362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y</a:t>
              </a:r>
              <a:r>
                <a:rPr lang="en-US" sz="3938" b="0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[</a:t>
              </a: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n</a:t>
              </a:r>
              <a:r>
                <a:rPr lang="en-US" sz="3938" b="0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]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4463390" y="764850"/>
              <a:ext cx="2043701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Break input signal into windows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4476769" y="5470794"/>
              <a:ext cx="2212050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Add results of each IFFT to output</a:t>
              </a: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1339453" y="2232422"/>
              <a:ext cx="589359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50" name="Rectangle 56"/>
            <p:cNvSpPr>
              <a:spLocks/>
            </p:cNvSpPr>
            <p:nvPr/>
          </p:nvSpPr>
          <p:spPr bwMode="auto">
            <a:xfrm>
              <a:off x="1282347" y="2273966"/>
              <a:ext cx="594383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Hop Size</a:t>
              </a: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779116" y="2634258"/>
              <a:ext cx="1149697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52" name="Rectangle 58"/>
            <p:cNvSpPr>
              <a:spLocks/>
            </p:cNvSpPr>
            <p:nvPr/>
          </p:nvSpPr>
          <p:spPr bwMode="auto">
            <a:xfrm>
              <a:off x="896398" y="2666874"/>
              <a:ext cx="846793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Window Size</a:t>
              </a:r>
            </a:p>
          </p:txBody>
        </p:sp>
        <p:sp>
          <p:nvSpPr>
            <p:cNvPr id="53" name="Rectangle 59"/>
            <p:cNvSpPr>
              <a:spLocks/>
            </p:cNvSpPr>
            <p:nvPr/>
          </p:nvSpPr>
          <p:spPr bwMode="auto">
            <a:xfrm>
              <a:off x="1703681" y="3095499"/>
              <a:ext cx="1099202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for each window:</a:t>
              </a:r>
            </a:p>
          </p:txBody>
        </p:sp>
        <p:sp>
          <p:nvSpPr>
            <p:cNvPr id="54" name="Rectangle 60"/>
            <p:cNvSpPr>
              <a:spLocks/>
            </p:cNvSpPr>
            <p:nvPr/>
          </p:nvSpPr>
          <p:spPr bwMode="auto">
            <a:xfrm>
              <a:off x="4322434" y="5744155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55" name="Rectangle 61"/>
            <p:cNvSpPr>
              <a:spLocks/>
            </p:cNvSpPr>
            <p:nvPr/>
          </p:nvSpPr>
          <p:spPr bwMode="auto">
            <a:xfrm>
              <a:off x="4295643" y="198818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D2170A-5453-2BC1-F395-2757194B4960}"/>
              </a:ext>
            </a:extLst>
          </p:cNvPr>
          <p:cNvSpPr txBox="1"/>
          <p:nvPr/>
        </p:nvSpPr>
        <p:spPr>
          <a:xfrm>
            <a:off x="10036580" y="4372933"/>
            <a:ext cx="1397379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Take </a:t>
            </a:r>
            <a:r>
              <a:rPr lang="en-US" sz="4000" b="0" kern="1200" dirty="0" err="1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m</a:t>
            </a:r>
            <a:r>
              <a:rPr lang="en-US" sz="4000" b="0" kern="1200" baseline="32000" dirty="0" err="1">
                <a:solidFill>
                  <a:srgbClr val="0000FF"/>
                </a:solidFill>
                <a:latin typeface="Arial"/>
              </a:rPr>
              <a:t>th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 segment</a:t>
            </a:r>
            <a:r>
              <a:rPr lang="en-US" sz="4000" b="0" kern="1200" dirty="0">
                <a:latin typeface="Arial"/>
              </a:rPr>
              <a:t> of length </a:t>
            </a:r>
            <a:r>
              <a:rPr lang="en-US" sz="4000" b="0" i="1" kern="1200" dirty="0">
                <a:latin typeface="Arial"/>
              </a:rPr>
              <a:t>M</a:t>
            </a:r>
            <a:r>
              <a:rPr lang="en-US" sz="4000" b="0" kern="1200" dirty="0">
                <a:latin typeface="Arial"/>
              </a:rPr>
              <a:t> using windowing function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Take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FFT</a:t>
            </a:r>
            <a:r>
              <a:rPr lang="en-US" sz="4000" b="0" kern="1200" dirty="0">
                <a:latin typeface="Arial"/>
              </a:rPr>
              <a:t> of length </a:t>
            </a:r>
            <a:r>
              <a:rPr lang="en-US" sz="4000" b="0" i="1" kern="1200" dirty="0">
                <a:latin typeface="Arial"/>
              </a:rPr>
              <a:t>N</a:t>
            </a:r>
            <a:r>
              <a:rPr lang="en-US" sz="4000" b="0" kern="1200" dirty="0">
                <a:latin typeface="Arial"/>
              </a:rPr>
              <a:t> ≥ </a:t>
            </a:r>
            <a:r>
              <a:rPr lang="en-US" sz="4000" b="0" i="1" kern="1200" dirty="0">
                <a:latin typeface="Arial"/>
              </a:rPr>
              <a:t>M</a:t>
            </a:r>
            <a:r>
              <a:rPr lang="en-US" sz="4000" b="0" kern="1200" dirty="0">
                <a:latin typeface="Arial"/>
              </a:rPr>
              <a:t> of segment</a:t>
            </a:r>
          </a:p>
          <a:p>
            <a:pPr marL="1228648" lvl="1" indent="0" algn="l" defTabSz="1828800" hangingPunct="1">
              <a:spcBef>
                <a:spcPts val="600"/>
              </a:spcBef>
              <a:spcAft>
                <a:spcPts val="600"/>
              </a:spcAft>
              <a:buSzPct val="125000"/>
            </a:pPr>
            <a:r>
              <a:rPr lang="en-US" sz="4000" b="0" kern="1200" dirty="0">
                <a:latin typeface="Arial"/>
              </a:rPr>
              <a:t>If </a:t>
            </a:r>
            <a:r>
              <a:rPr lang="en-US" sz="4000" b="0" i="1" kern="1200" dirty="0">
                <a:latin typeface="Arial"/>
              </a:rPr>
              <a:t>N</a:t>
            </a:r>
            <a:r>
              <a:rPr lang="en-US" sz="4000" b="0" kern="1200" dirty="0">
                <a:latin typeface="Arial"/>
              </a:rPr>
              <a:t> &gt; </a:t>
            </a:r>
            <a:r>
              <a:rPr lang="en-US" sz="4000" b="0" i="1" kern="1200" dirty="0">
                <a:latin typeface="Arial"/>
              </a:rPr>
              <a:t>M</a:t>
            </a:r>
            <a:r>
              <a:rPr lang="en-US" sz="4000" b="0" kern="1200" dirty="0">
                <a:latin typeface="Arial"/>
              </a:rPr>
              <a:t>,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zero-pad </a:t>
            </a:r>
            <a:r>
              <a:rPr lang="en-US" sz="4000" b="0" kern="1200" dirty="0">
                <a:latin typeface="Arial"/>
              </a:rPr>
              <a:t>the segment (add zeros to end)</a:t>
            </a:r>
          </a:p>
          <a:p>
            <a:pPr marL="1228648" lvl="1" indent="0" algn="l" defTabSz="1828800" hangingPunct="1">
              <a:spcBef>
                <a:spcPts val="600"/>
              </a:spcBef>
              <a:spcAft>
                <a:spcPts val="600"/>
              </a:spcAft>
              <a:buSzPct val="125000"/>
            </a:pPr>
            <a:r>
              <a:rPr lang="en-US" sz="4000" b="0" kern="1200" dirty="0">
                <a:latin typeface="Arial"/>
              </a:rPr>
              <a:t>Extract amplitudes and phases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solidFill>
                  <a:srgbClr val="FF0000"/>
                </a:solidFill>
                <a:latin typeface="Arial"/>
              </a:rPr>
              <a:t>Do something to frequency data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Take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IFFT</a:t>
            </a:r>
            <a:r>
              <a:rPr lang="en-US" sz="4000" b="0" kern="1200" dirty="0">
                <a:latin typeface="Arial"/>
              </a:rPr>
              <a:t> to get new time domain segment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Add</a:t>
            </a:r>
            <a:r>
              <a:rPr lang="en-US" sz="4000" b="0" kern="1200" dirty="0">
                <a:latin typeface="Arial"/>
              </a:rPr>
              <a:t> result to output buffer containing prior segments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Advance by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hop size</a:t>
            </a:r>
            <a:r>
              <a:rPr lang="en-US" sz="4000" b="0" kern="1200" dirty="0">
                <a:latin typeface="Arial"/>
              </a:rPr>
              <a:t> to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  <a:cs typeface="Arial Italic" charset="0"/>
                <a:sym typeface="Arial Italic" charset="0"/>
              </a:rPr>
              <a:t>(</a:t>
            </a:r>
            <a:r>
              <a:rPr lang="en-US" sz="4000" b="0" kern="1200" dirty="0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m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  <a:cs typeface="Arial Italic" charset="0"/>
                <a:sym typeface="Arial Italic" charset="0"/>
              </a:rPr>
              <a:t>+1)</a:t>
            </a:r>
            <a:r>
              <a:rPr lang="en-US" sz="4000" b="0" kern="1200" baseline="32000" dirty="0" err="1">
                <a:solidFill>
                  <a:srgbClr val="0000FF"/>
                </a:solidFill>
                <a:latin typeface="Arial"/>
              </a:rPr>
              <a:t>th</a:t>
            </a:r>
            <a:r>
              <a:rPr lang="en-US" sz="4000" b="0" kern="1200" dirty="0">
                <a:latin typeface="Arial"/>
              </a:rPr>
              <a:t> frame and repeat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roup"/>
          <p:cNvGrpSpPr/>
          <p:nvPr/>
        </p:nvGrpSpPr>
        <p:grpSpPr>
          <a:xfrm>
            <a:off x="3595237" y="4660912"/>
            <a:ext cx="18088116" cy="2654301"/>
            <a:chOff x="0" y="-451362"/>
            <a:chExt cx="18088114" cy="2654300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7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7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7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9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7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1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7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3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7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5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7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7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7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7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10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79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5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7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9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0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1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0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3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0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5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0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7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0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9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28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81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3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1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5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7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1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9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2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1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2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3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2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5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2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7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29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848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83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3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83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5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7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9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84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1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84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3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84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5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84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7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84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1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85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3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5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5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7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5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9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1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3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5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86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9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1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7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3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7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5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7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7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7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9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8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1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8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3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85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886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887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888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890" name="The goal is to work with overlapping blocks in real time…"/>
          <p:cNvSpPr txBox="1">
            <a:spLocks noGrp="1"/>
          </p:cNvSpPr>
          <p:nvPr>
            <p:ph type="body" sz="half" idx="1"/>
          </p:nvPr>
        </p:nvSpPr>
        <p:spPr>
          <a:xfrm>
            <a:off x="481263" y="7196637"/>
            <a:ext cx="23052505" cy="5977941"/>
          </a:xfrm>
          <a:prstGeom prst="rect">
            <a:avLst/>
          </a:prstGeom>
        </p:spPr>
        <p:txBody>
          <a:bodyPr/>
          <a:lstStyle/>
          <a:p>
            <a:pPr marL="497839" indent="-497839" defTabSz="808990">
              <a:spcBef>
                <a:spcPts val="900"/>
              </a:spcBef>
              <a:defRPr sz="5096"/>
            </a:pPr>
            <a:r>
              <a:rPr lang="en-GB" dirty="0"/>
              <a:t>G</a:t>
            </a:r>
            <a:r>
              <a:rPr dirty="0" err="1"/>
              <a:t>oal</a:t>
            </a:r>
            <a:r>
              <a:rPr dirty="0"/>
              <a:t> is to work with </a:t>
            </a:r>
            <a:r>
              <a:rPr dirty="0">
                <a:solidFill>
                  <a:srgbClr val="3D46A6"/>
                </a:solidFill>
              </a:rPr>
              <a:t>overlapping</a:t>
            </a:r>
            <a:r>
              <a:rPr dirty="0"/>
              <a:t> blocks in real time</a:t>
            </a:r>
            <a:endParaRPr dirty="0">
              <a:solidFill>
                <a:srgbClr val="3D46A6"/>
              </a:solidFill>
            </a:endParaRP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This means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/>
              <a:t> shares some samples with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>
                <a:solidFill>
                  <a:srgbClr val="3D46A6"/>
                </a:solidFill>
              </a:rPr>
              <a:t>-1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How do we adapt our windowing code to handle this?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r>
              <a:rPr dirty="0"/>
              <a:t>Easiest approach: keep </a:t>
            </a:r>
            <a:r>
              <a:rPr dirty="0">
                <a:solidFill>
                  <a:srgbClr val="3D46A6"/>
                </a:solidFill>
              </a:rPr>
              <a:t>running history</a:t>
            </a:r>
            <a:r>
              <a:rPr dirty="0"/>
              <a:t> of input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i.e. buffer which always has last M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What kind of structure does this?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At each </a:t>
            </a:r>
            <a:r>
              <a:rPr dirty="0">
                <a:solidFill>
                  <a:srgbClr val="3D46A6"/>
                </a:solidFill>
              </a:rPr>
              <a:t>hop</a:t>
            </a:r>
            <a:r>
              <a:rPr dirty="0"/>
              <a:t>, pass M samples from circular buffer to FFT</a:t>
            </a:r>
          </a:p>
        </p:txBody>
      </p:sp>
      <p:sp>
        <p:nvSpPr>
          <p:cNvPr id="891" name="Review: overlapping blocks (input sid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overlapping blocks (input side)</a:t>
            </a:r>
          </a:p>
        </p:txBody>
      </p:sp>
      <p:grpSp>
        <p:nvGrpSpPr>
          <p:cNvPr id="895" name="Group"/>
          <p:cNvGrpSpPr/>
          <p:nvPr/>
        </p:nvGrpSpPr>
        <p:grpSpPr>
          <a:xfrm>
            <a:off x="3657399" y="2301766"/>
            <a:ext cx="4016357" cy="2702753"/>
            <a:chOff x="-107288" y="-956523"/>
            <a:chExt cx="4016356" cy="2702752"/>
          </a:xfrm>
        </p:grpSpPr>
        <p:sp>
          <p:nvSpPr>
            <p:cNvPr id="892" name="Rectangle"/>
            <p:cNvSpPr/>
            <p:nvPr/>
          </p:nvSpPr>
          <p:spPr>
            <a:xfrm>
              <a:off x="-107289" y="-956524"/>
              <a:ext cx="4016357" cy="1465176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1881224" y="716091"/>
              <a:ext cx="1" cy="689339"/>
            </a:xfrm>
            <a:prstGeom prst="line">
              <a:avLst/>
            </a:prstGeom>
            <a:noFill/>
            <a:ln w="101600" cap="flat">
              <a:solidFill>
                <a:srgbClr val="0365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-40984" y="1506375"/>
              <a:ext cx="3853460" cy="23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97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896" name="x[n]"/>
          <p:cNvSpPr txBox="1"/>
          <p:nvPr/>
        </p:nvSpPr>
        <p:spPr>
          <a:xfrm>
            <a:off x="26396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897" name="y[n]"/>
          <p:cNvSpPr txBox="1"/>
          <p:nvPr/>
        </p:nvSpPr>
        <p:spPr>
          <a:xfrm>
            <a:off x="2643060" y="5650688"/>
            <a:ext cx="79171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sp>
        <p:nvSpPr>
          <p:cNvPr id="898" name="Circular buffer"/>
          <p:cNvSpPr txBox="1"/>
          <p:nvPr/>
        </p:nvSpPr>
        <p:spPr>
          <a:xfrm>
            <a:off x="10237857" y="11572651"/>
            <a:ext cx="364479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0">
                <a:solidFill>
                  <a:srgbClr val="9B1200"/>
                </a:solidFill>
              </a:defRPr>
            </a:lvl1pPr>
          </a:lstStyle>
          <a:p>
            <a:r>
              <a:t>Circular buffer</a:t>
            </a:r>
          </a:p>
        </p:txBody>
      </p:sp>
      <p:grpSp>
        <p:nvGrpSpPr>
          <p:cNvPr id="904" name="Group"/>
          <p:cNvGrpSpPr/>
          <p:nvPr/>
        </p:nvGrpSpPr>
        <p:grpSpPr>
          <a:xfrm>
            <a:off x="3719561" y="2375079"/>
            <a:ext cx="14823266" cy="1402784"/>
            <a:chOff x="0" y="0"/>
            <a:chExt cx="14823265" cy="1402782"/>
          </a:xfrm>
        </p:grpSpPr>
        <p:sp>
          <p:nvSpPr>
            <p:cNvPr id="899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0" name="Rectangle"/>
            <p:cNvSpPr/>
            <p:nvPr/>
          </p:nvSpPr>
          <p:spPr>
            <a:xfrm>
              <a:off x="2660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1" name="Rectangle"/>
            <p:cNvSpPr/>
            <p:nvPr/>
          </p:nvSpPr>
          <p:spPr>
            <a:xfrm>
              <a:off x="5581658" y="19134"/>
              <a:ext cx="4132517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2" name="Rectangle"/>
            <p:cNvSpPr/>
            <p:nvPr/>
          </p:nvSpPr>
          <p:spPr>
            <a:xfrm>
              <a:off x="8768984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3" name="Rectangle"/>
            <p:cNvSpPr/>
            <p:nvPr/>
          </p:nvSpPr>
          <p:spPr>
            <a:xfrm>
              <a:off x="1105107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116 -0.000404" pathEditMode="relative">
                                      <p:cBhvr>
                                        <p:cTn id="19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16 -0.000404 L 0.220738 -0.001747" pathEditMode="relative">
                                      <p:cBhvr>
                                        <p:cTn id="23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38 -0.001747 L 0.333911 0.002456" pathEditMode="relative">
                                      <p:cBhvr>
                                        <p:cTn id="27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911 0.002456 L 0.446639 0.000642" pathEditMode="relative">
                                      <p:cBhvr>
                                        <p:cTn id="31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1000" fill="hold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1" build="p" bldLvl="5" animBg="1" advAuto="0"/>
      <p:bldP spid="895" grpId="2" animBg="1" advAuto="0"/>
      <p:bldP spid="895" grpId="7" animBg="1" advAuto="0"/>
      <p:bldP spid="898" grpId="9" animBg="1" advAuto="0"/>
      <p:bldP spid="904" grpId="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We use a circular buffer to keep track of the inpu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5237353" cy="105272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</a:t>
            </a:r>
            <a:r>
              <a:rPr dirty="0">
                <a:solidFill>
                  <a:srgbClr val="3D46A6"/>
                </a:solidFill>
              </a:rPr>
              <a:t>circular buffer</a:t>
            </a:r>
            <a:r>
              <a:rPr dirty="0"/>
              <a:t> to keep track of </a:t>
            </a:r>
            <a:r>
              <a:rPr lang="en-GB" dirty="0" err="1"/>
              <a:t>i</a:t>
            </a:r>
            <a:r>
              <a:rPr dirty="0" err="1"/>
              <a:t>nput</a:t>
            </a:r>
            <a:endParaRPr dirty="0"/>
          </a:p>
          <a:p>
            <a:r>
              <a:rPr dirty="0"/>
              <a:t>Necessary characteristics:</a:t>
            </a:r>
          </a:p>
          <a:p>
            <a:pPr lvl="1"/>
            <a:r>
              <a:rPr lang="en-GB" dirty="0"/>
              <a:t>B</a:t>
            </a:r>
            <a:r>
              <a:rPr dirty="0" err="1"/>
              <a:t>uffer</a:t>
            </a:r>
            <a:r>
              <a:rPr dirty="0"/>
              <a:t> always holds (at least) </a:t>
            </a:r>
            <a:r>
              <a:rPr dirty="0">
                <a:solidFill>
                  <a:srgbClr val="3D46A6"/>
                </a:solidFill>
              </a:rPr>
              <a:t>last M input samples</a:t>
            </a:r>
            <a:r>
              <a:rPr dirty="0"/>
              <a:t> (where M is the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</a:t>
            </a:r>
          </a:p>
          <a:p>
            <a:pPr lvl="1"/>
            <a:r>
              <a:rPr dirty="0"/>
              <a:t>If using multiple channels, one buffer per channel </a:t>
            </a:r>
          </a:p>
          <a:p>
            <a:r>
              <a:rPr dirty="0"/>
              <a:t>Using circular buffer:</a:t>
            </a:r>
          </a:p>
          <a:p>
            <a:pPr lvl="1"/>
            <a:r>
              <a:rPr dirty="0"/>
              <a:t>Each iteration of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loop:</a:t>
            </a:r>
          </a:p>
          <a:p>
            <a:pPr lvl="2"/>
            <a:r>
              <a:rPr dirty="0"/>
              <a:t>store input in buffer</a:t>
            </a:r>
          </a:p>
          <a:p>
            <a:pPr lvl="2"/>
            <a:r>
              <a:rPr dirty="0"/>
              <a:t>increment </a:t>
            </a: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 (wrapping as necessary)</a:t>
            </a:r>
          </a:p>
          <a:p>
            <a:pPr lvl="2"/>
            <a:r>
              <a:rPr dirty="0"/>
              <a:t>increment </a:t>
            </a:r>
            <a:r>
              <a:rPr dirty="0">
                <a:solidFill>
                  <a:srgbClr val="3D46A6"/>
                </a:solidFill>
              </a:rPr>
              <a:t>total count</a:t>
            </a:r>
            <a:r>
              <a:rPr dirty="0"/>
              <a:t> of samples stored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When </a:t>
            </a:r>
            <a:r>
              <a:rPr lang="en-GB" dirty="0">
                <a:solidFill>
                  <a:srgbClr val="3D46A6"/>
                </a:solidFill>
              </a:rPr>
              <a:t>c</a:t>
            </a:r>
            <a:r>
              <a:rPr dirty="0" err="1">
                <a:solidFill>
                  <a:srgbClr val="3D46A6"/>
                </a:solidFill>
              </a:rPr>
              <a:t>ount</a:t>
            </a:r>
            <a:r>
              <a:rPr dirty="0">
                <a:solidFill>
                  <a:srgbClr val="3D46A6"/>
                </a:solidFill>
              </a:rPr>
              <a:t> reaches hop size</a:t>
            </a:r>
            <a:r>
              <a:rPr dirty="0"/>
              <a:t>:</a:t>
            </a:r>
          </a:p>
          <a:p>
            <a:pPr lvl="2"/>
            <a:r>
              <a:rPr dirty="0"/>
              <a:t>take one window from buffer, </a:t>
            </a:r>
            <a:r>
              <a:rPr dirty="0">
                <a:solidFill>
                  <a:srgbClr val="9B1200"/>
                </a:solidFill>
              </a:rPr>
              <a:t>unwrap it</a:t>
            </a:r>
            <a:r>
              <a:rPr dirty="0"/>
              <a:t>, and pass it to FFT</a:t>
            </a:r>
          </a:p>
          <a:p>
            <a:pPr lvl="2"/>
            <a:r>
              <a:rPr lang="en-GB" dirty="0" err="1"/>
              <a:t>i.e</a:t>
            </a:r>
            <a:r>
              <a:rPr lang="en-GB" dirty="0"/>
              <a:t>, </a:t>
            </a:r>
            <a:r>
              <a:rPr dirty="0">
                <a:solidFill>
                  <a:srgbClr val="3D46A6"/>
                </a:solidFill>
              </a:rPr>
              <a:t>copy it to new buffer</a:t>
            </a:r>
            <a:r>
              <a:rPr dirty="0"/>
              <a:t> such that oldest sample appears at index 0 of new buffer</a:t>
            </a:r>
          </a:p>
        </p:txBody>
      </p:sp>
      <p:sp>
        <p:nvSpPr>
          <p:cNvPr id="908" name="Review: overlap-add with a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overlap-add with a circular buffer</a:t>
            </a:r>
          </a:p>
        </p:txBody>
      </p:sp>
      <p:grpSp>
        <p:nvGrpSpPr>
          <p:cNvPr id="936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09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0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1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12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13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14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15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16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17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18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19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20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21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22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23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24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25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26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27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28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29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30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31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32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33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34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35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37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38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39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0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41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sp>
        <p:nvSpPr>
          <p:cNvPr id="942" name="Line"/>
          <p:cNvSpPr/>
          <p:nvPr/>
        </p:nvSpPr>
        <p:spPr>
          <a:xfrm flipH="1">
            <a:off x="19320902" y="3241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45" name="Group"/>
          <p:cNvGrpSpPr/>
          <p:nvPr/>
        </p:nvGrpSpPr>
        <p:grpSpPr>
          <a:xfrm>
            <a:off x="9553070" y="7201184"/>
            <a:ext cx="4969325" cy="2912208"/>
            <a:chOff x="-235502" y="1083116"/>
            <a:chExt cx="4615245" cy="2912206"/>
          </a:xfrm>
        </p:grpSpPr>
        <p:sp>
          <p:nvSpPr>
            <p:cNvPr id="943" name="Line"/>
            <p:cNvSpPr/>
            <p:nvPr/>
          </p:nvSpPr>
          <p:spPr>
            <a:xfrm flipH="1">
              <a:off x="-191674" y="2170592"/>
              <a:ext cx="1964601" cy="1824730"/>
            </a:xfrm>
            <a:prstGeom prst="line">
              <a:avLst/>
            </a:prstGeom>
            <a:noFill/>
            <a:ln w="889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4" name="Important: this…"/>
            <p:cNvSpPr txBox="1"/>
            <p:nvPr/>
          </p:nvSpPr>
          <p:spPr>
            <a:xfrm>
              <a:off x="-235502" y="1083116"/>
              <a:ext cx="4615245" cy="1087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 b="0"/>
              </a:pPr>
              <a:r>
                <a:rPr lang="en-GB" dirty="0"/>
                <a:t>N</a:t>
              </a:r>
              <a:r>
                <a:rPr dirty="0" err="1"/>
                <a:t>ot</a:t>
              </a:r>
              <a:r>
                <a:rPr dirty="0"/>
                <a:t> same as</a:t>
              </a:r>
              <a:r>
                <a:rPr lang="en-GB" dirty="0"/>
                <a:t> </a:t>
              </a:r>
              <a:r>
                <a:rPr dirty="0"/>
                <a:t>when write</a:t>
              </a:r>
            </a:p>
            <a:p>
              <a:pPr>
                <a:defRPr sz="3200" b="0"/>
              </a:pPr>
              <a:r>
                <a:rPr dirty="0"/>
                <a:t>pointer wraps around!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1" build="p" bldLvl="5" animBg="1" advAuto="0"/>
      <p:bldP spid="945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48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9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50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51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52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53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54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55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56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57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58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59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60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61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62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63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64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65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66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67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68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69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70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71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72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73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74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6" name="Review: unwrapping the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Review: unwrapping the circular buffer</a:t>
            </a:r>
          </a:p>
        </p:txBody>
      </p:sp>
      <p:sp>
        <p:nvSpPr>
          <p:cNvPr id="977" name="Line"/>
          <p:cNvSpPr/>
          <p:nvPr/>
        </p:nvSpPr>
        <p:spPr>
          <a:xfrm flipH="1">
            <a:off x="19193902" y="3114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8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79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80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1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82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grpSp>
        <p:nvGrpSpPr>
          <p:cNvPr id="1034" name="Group"/>
          <p:cNvGrpSpPr/>
          <p:nvPr/>
        </p:nvGrpSpPr>
        <p:grpSpPr>
          <a:xfrm>
            <a:off x="662256" y="1764177"/>
            <a:ext cx="15514669" cy="2551884"/>
            <a:chOff x="0" y="-16673"/>
            <a:chExt cx="15514667" cy="2551882"/>
          </a:xfrm>
        </p:grpSpPr>
        <p:grpSp>
          <p:nvGrpSpPr>
            <p:cNvPr id="1032" name="Group"/>
            <p:cNvGrpSpPr/>
            <p:nvPr/>
          </p:nvGrpSpPr>
          <p:grpSpPr>
            <a:xfrm>
              <a:off x="0" y="897933"/>
              <a:ext cx="15514667" cy="1637276"/>
              <a:chOff x="0" y="0"/>
              <a:chExt cx="15514666" cy="1637275"/>
            </a:xfrm>
          </p:grpSpPr>
          <p:sp>
            <p:nvSpPr>
              <p:cNvPr id="983" name="Rectangle"/>
              <p:cNvSpPr/>
              <p:nvPr/>
            </p:nvSpPr>
            <p:spPr>
              <a:xfrm>
                <a:off x="0" y="0"/>
                <a:ext cx="1551466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5" name="x[24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98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7" name="x[25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98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9" name="x[26]"/>
              <p:cNvSpPr txBox="1"/>
              <p:nvPr/>
            </p:nvSpPr>
            <p:spPr>
              <a:xfrm rot="16200000">
                <a:off x="1187630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  <p:sp>
            <p:nvSpPr>
              <p:cNvPr id="990" name="Rectangle"/>
              <p:cNvSpPr/>
              <p:nvPr/>
            </p:nvSpPr>
            <p:spPr>
              <a:xfrm>
                <a:off x="2034865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1" name="x[3]"/>
              <p:cNvSpPr txBox="1"/>
              <p:nvPr/>
            </p:nvSpPr>
            <p:spPr>
              <a:xfrm rot="16200000">
                <a:off x="1939127" y="530333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x[3]</a:t>
                </a:r>
              </a:p>
            </p:txBody>
          </p:sp>
          <p:sp>
            <p:nvSpPr>
              <p:cNvPr id="992" name="Rectangle"/>
              <p:cNvSpPr/>
              <p:nvPr/>
            </p:nvSpPr>
            <p:spPr>
              <a:xfrm>
                <a:off x="266883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3" name="x[4]"/>
              <p:cNvSpPr txBox="1"/>
              <p:nvPr/>
            </p:nvSpPr>
            <p:spPr>
              <a:xfrm rot="16200000">
                <a:off x="2573099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x[4]</a:t>
                </a:r>
              </a:p>
            </p:txBody>
          </p:sp>
          <p:sp>
            <p:nvSpPr>
              <p:cNvPr id="994" name="Rectangle"/>
              <p:cNvSpPr/>
              <p:nvPr/>
            </p:nvSpPr>
            <p:spPr>
              <a:xfrm>
                <a:off x="3303825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5" name="x[5]"/>
              <p:cNvSpPr txBox="1"/>
              <p:nvPr/>
            </p:nvSpPr>
            <p:spPr>
              <a:xfrm rot="16200000">
                <a:off x="3208087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x[5]</a:t>
                </a:r>
              </a:p>
            </p:txBody>
          </p:sp>
          <p:sp>
            <p:nvSpPr>
              <p:cNvPr id="996" name="Rectangle"/>
              <p:cNvSpPr/>
              <p:nvPr/>
            </p:nvSpPr>
            <p:spPr>
              <a:xfrm>
                <a:off x="3951512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7" name="x[6]"/>
              <p:cNvSpPr txBox="1"/>
              <p:nvPr/>
            </p:nvSpPr>
            <p:spPr>
              <a:xfrm rot="16200000">
                <a:off x="3855775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x[6]</a:t>
                </a:r>
              </a:p>
            </p:txBody>
          </p:sp>
          <p:sp>
            <p:nvSpPr>
              <p:cNvPr id="998" name="Rectangle"/>
              <p:cNvSpPr/>
              <p:nvPr/>
            </p:nvSpPr>
            <p:spPr>
              <a:xfrm>
                <a:off x="45865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9" name="x[7]"/>
              <p:cNvSpPr txBox="1"/>
              <p:nvPr/>
            </p:nvSpPr>
            <p:spPr>
              <a:xfrm rot="16200000">
                <a:off x="4490762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x[7]</a:t>
                </a:r>
              </a:p>
            </p:txBody>
          </p:sp>
          <p:sp>
            <p:nvSpPr>
              <p:cNvPr id="1000" name="Rectangle"/>
              <p:cNvSpPr/>
              <p:nvPr/>
            </p:nvSpPr>
            <p:spPr>
              <a:xfrm>
                <a:off x="5219700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1" name="x[8]"/>
              <p:cNvSpPr txBox="1"/>
              <p:nvPr/>
            </p:nvSpPr>
            <p:spPr>
              <a:xfrm rot="16200000">
                <a:off x="5123962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x[8]</a:t>
                </a:r>
              </a:p>
            </p:txBody>
          </p:sp>
          <p:sp>
            <p:nvSpPr>
              <p:cNvPr id="1002" name="Rectangle"/>
              <p:cNvSpPr/>
              <p:nvPr/>
            </p:nvSpPr>
            <p:spPr>
              <a:xfrm>
                <a:off x="58546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3" name="x[9]"/>
              <p:cNvSpPr txBox="1"/>
              <p:nvPr/>
            </p:nvSpPr>
            <p:spPr>
              <a:xfrm rot="16200000">
                <a:off x="5758950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x[9]</a:t>
                </a:r>
              </a:p>
            </p:txBody>
          </p:sp>
          <p:sp>
            <p:nvSpPr>
              <p:cNvPr id="1004" name="Rectangle"/>
              <p:cNvSpPr/>
              <p:nvPr/>
            </p:nvSpPr>
            <p:spPr>
              <a:xfrm>
                <a:off x="64925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5" name="x[10]"/>
              <p:cNvSpPr txBox="1"/>
              <p:nvPr/>
            </p:nvSpPr>
            <p:spPr>
              <a:xfrm rot="16200000">
                <a:off x="62803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x[10]</a:t>
                </a:r>
              </a:p>
            </p:txBody>
          </p:sp>
          <p:sp>
            <p:nvSpPr>
              <p:cNvPr id="1006" name="Rectangle"/>
              <p:cNvSpPr/>
              <p:nvPr/>
            </p:nvSpPr>
            <p:spPr>
              <a:xfrm>
                <a:off x="71275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7" name="x[11]"/>
              <p:cNvSpPr txBox="1"/>
              <p:nvPr/>
            </p:nvSpPr>
            <p:spPr>
              <a:xfrm rot="16200000">
                <a:off x="6915316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x[11]</a:t>
                </a:r>
              </a:p>
            </p:txBody>
          </p:sp>
          <p:sp>
            <p:nvSpPr>
              <p:cNvPr id="1008" name="Rectangle"/>
              <p:cNvSpPr/>
              <p:nvPr/>
            </p:nvSpPr>
            <p:spPr>
              <a:xfrm>
                <a:off x="776153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9" name="x[12]"/>
              <p:cNvSpPr txBox="1"/>
              <p:nvPr/>
            </p:nvSpPr>
            <p:spPr>
              <a:xfrm rot="16200000">
                <a:off x="7549289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x[12]</a:t>
                </a:r>
              </a:p>
            </p:txBody>
          </p:sp>
          <p:sp>
            <p:nvSpPr>
              <p:cNvPr id="1010" name="Rectangle"/>
              <p:cNvSpPr/>
              <p:nvPr/>
            </p:nvSpPr>
            <p:spPr>
              <a:xfrm>
                <a:off x="8396523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1" name="x[13]"/>
              <p:cNvSpPr txBox="1"/>
              <p:nvPr/>
            </p:nvSpPr>
            <p:spPr>
              <a:xfrm rot="16200000">
                <a:off x="8184276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x[13]</a:t>
                </a:r>
              </a:p>
            </p:txBody>
          </p:sp>
          <p:sp>
            <p:nvSpPr>
              <p:cNvPr id="1012" name="Rectangle"/>
              <p:cNvSpPr/>
              <p:nvPr/>
            </p:nvSpPr>
            <p:spPr>
              <a:xfrm>
                <a:off x="9044211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3" name="x[14]"/>
              <p:cNvSpPr txBox="1"/>
              <p:nvPr/>
            </p:nvSpPr>
            <p:spPr>
              <a:xfrm rot="16200000">
                <a:off x="8831964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x[14]</a:t>
                </a:r>
              </a:p>
            </p:txBody>
          </p:sp>
          <p:sp>
            <p:nvSpPr>
              <p:cNvPr id="1014" name="Rectangle"/>
              <p:cNvSpPr/>
              <p:nvPr/>
            </p:nvSpPr>
            <p:spPr>
              <a:xfrm>
                <a:off x="96791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5" name="x[15]"/>
              <p:cNvSpPr txBox="1"/>
              <p:nvPr/>
            </p:nvSpPr>
            <p:spPr>
              <a:xfrm rot="16200000">
                <a:off x="94669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x[15]</a:t>
                </a:r>
              </a:p>
            </p:txBody>
          </p:sp>
          <p:sp>
            <p:nvSpPr>
              <p:cNvPr id="1016" name="Rectangle"/>
              <p:cNvSpPr/>
              <p:nvPr/>
            </p:nvSpPr>
            <p:spPr>
              <a:xfrm>
                <a:off x="103250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7" name="x[16]"/>
              <p:cNvSpPr txBox="1"/>
              <p:nvPr/>
            </p:nvSpPr>
            <p:spPr>
              <a:xfrm rot="16200000">
                <a:off x="101128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x[16]</a:t>
                </a:r>
              </a:p>
            </p:txBody>
          </p:sp>
          <p:sp>
            <p:nvSpPr>
              <p:cNvPr id="1018" name="Rectangle"/>
              <p:cNvSpPr/>
              <p:nvPr/>
            </p:nvSpPr>
            <p:spPr>
              <a:xfrm>
                <a:off x="1096008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9" name="x[17]"/>
              <p:cNvSpPr txBox="1"/>
              <p:nvPr/>
            </p:nvSpPr>
            <p:spPr>
              <a:xfrm rot="16200000">
                <a:off x="1074783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x[17]</a:t>
                </a:r>
              </a:p>
            </p:txBody>
          </p:sp>
          <p:sp>
            <p:nvSpPr>
              <p:cNvPr id="1020" name="Rectangle"/>
              <p:cNvSpPr/>
              <p:nvPr/>
            </p:nvSpPr>
            <p:spPr>
              <a:xfrm>
                <a:off x="11597976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1" name="x[18]"/>
              <p:cNvSpPr txBox="1"/>
              <p:nvPr/>
            </p:nvSpPr>
            <p:spPr>
              <a:xfrm rot="16200000">
                <a:off x="11385729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x[18]</a:t>
                </a:r>
              </a:p>
            </p:txBody>
          </p:sp>
          <p:sp>
            <p:nvSpPr>
              <p:cNvPr id="1022" name="Rectangle"/>
              <p:cNvSpPr/>
              <p:nvPr/>
            </p:nvSpPr>
            <p:spPr>
              <a:xfrm>
                <a:off x="122329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3" name="x[19]"/>
              <p:cNvSpPr txBox="1"/>
              <p:nvPr/>
            </p:nvSpPr>
            <p:spPr>
              <a:xfrm rot="16200000">
                <a:off x="120207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24" name="Rectangle"/>
              <p:cNvSpPr/>
              <p:nvPr/>
            </p:nvSpPr>
            <p:spPr>
              <a:xfrm>
                <a:off x="128669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5" name="x[20]"/>
              <p:cNvSpPr txBox="1"/>
              <p:nvPr/>
            </p:nvSpPr>
            <p:spPr>
              <a:xfrm rot="16200000">
                <a:off x="126546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26" name="Rectangle"/>
              <p:cNvSpPr/>
              <p:nvPr/>
            </p:nvSpPr>
            <p:spPr>
              <a:xfrm>
                <a:off x="135019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7" name="x[21]"/>
              <p:cNvSpPr txBox="1"/>
              <p:nvPr/>
            </p:nvSpPr>
            <p:spPr>
              <a:xfrm rot="16200000">
                <a:off x="132896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28" name="Rectangle"/>
              <p:cNvSpPr/>
              <p:nvPr/>
            </p:nvSpPr>
            <p:spPr>
              <a:xfrm>
                <a:off x="141496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9" name="x[22]"/>
              <p:cNvSpPr txBox="1"/>
              <p:nvPr/>
            </p:nvSpPr>
            <p:spPr>
              <a:xfrm rot="16200000">
                <a:off x="139373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30" name="Rectangle"/>
              <p:cNvSpPr/>
              <p:nvPr/>
            </p:nvSpPr>
            <p:spPr>
              <a:xfrm>
                <a:off x="147845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1" name="x[23]"/>
              <p:cNvSpPr txBox="1"/>
              <p:nvPr/>
            </p:nvSpPr>
            <p:spPr>
              <a:xfrm rot="16200000">
                <a:off x="14593452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</p:grpSp>
        <p:sp>
          <p:nvSpPr>
            <p:cNvPr id="1033" name="How the circular buffer is actually stored in memory:"/>
            <p:cNvSpPr txBox="1"/>
            <p:nvPr/>
          </p:nvSpPr>
          <p:spPr>
            <a:xfrm>
              <a:off x="1936806" y="-16673"/>
              <a:ext cx="9481762" cy="77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3D46A6"/>
                  </a:solidFill>
                </a:defRPr>
              </a:lvl1pPr>
            </a:lstStyle>
            <a:p>
              <a:r>
                <a:rPr dirty="0"/>
                <a:t>How circular buffer stored in memory: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775837" y="6008125"/>
            <a:ext cx="13569935" cy="2557514"/>
            <a:chOff x="55617" y="-16673"/>
            <a:chExt cx="13569933" cy="2557512"/>
          </a:xfrm>
        </p:grpSpPr>
        <p:sp>
          <p:nvSpPr>
            <p:cNvPr id="1035" name="What we need to calculate the FFT (the latest 8 samples):"/>
            <p:cNvSpPr txBox="1"/>
            <p:nvPr/>
          </p:nvSpPr>
          <p:spPr>
            <a:xfrm>
              <a:off x="782293" y="-16673"/>
              <a:ext cx="12843257" cy="77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9B1200"/>
                  </a:solidFill>
                </a:defRPr>
              </a:lvl1pPr>
            </a:lstStyle>
            <a:p>
              <a:r>
                <a:rPr dirty="0"/>
                <a:t>What we need to calculate FFT (latest 8 samples):</a:t>
              </a:r>
            </a:p>
          </p:txBody>
        </p:sp>
        <p:grpSp>
          <p:nvGrpSpPr>
            <p:cNvPr id="1053" name="Group"/>
            <p:cNvGrpSpPr/>
            <p:nvPr/>
          </p:nvGrpSpPr>
          <p:grpSpPr>
            <a:xfrm>
              <a:off x="55617" y="903563"/>
              <a:ext cx="5354238" cy="1637276"/>
              <a:chOff x="0" y="0"/>
              <a:chExt cx="5354237" cy="1637275"/>
            </a:xfrm>
          </p:grpSpPr>
          <p:sp>
            <p:nvSpPr>
              <p:cNvPr id="103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8" name="x[19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3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0" name="x[20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4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2" name="x[21]"/>
              <p:cNvSpPr txBox="1"/>
              <p:nvPr/>
            </p:nvSpPr>
            <p:spPr>
              <a:xfrm rot="16200000">
                <a:off x="11876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4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4" name="x[22]"/>
              <p:cNvSpPr txBox="1"/>
              <p:nvPr/>
            </p:nvSpPr>
            <p:spPr>
              <a:xfrm rot="16200000">
                <a:off x="18226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4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6" name="x[23]"/>
              <p:cNvSpPr txBox="1"/>
              <p:nvPr/>
            </p:nvSpPr>
            <p:spPr>
              <a:xfrm rot="16200000">
                <a:off x="24565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  <p:sp>
            <p:nvSpPr>
              <p:cNvPr id="104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8" name="x[24]"/>
              <p:cNvSpPr txBox="1"/>
              <p:nvPr/>
            </p:nvSpPr>
            <p:spPr>
              <a:xfrm rot="16200000">
                <a:off x="30915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104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0" name="x[25]"/>
              <p:cNvSpPr txBox="1"/>
              <p:nvPr/>
            </p:nvSpPr>
            <p:spPr>
              <a:xfrm rot="16200000">
                <a:off x="37392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105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2" name="x[26]"/>
              <p:cNvSpPr txBox="1"/>
              <p:nvPr/>
            </p:nvSpPr>
            <p:spPr>
              <a:xfrm rot="16200000">
                <a:off x="4374252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</p:grpSp>
      </p:grpSp>
      <p:sp>
        <p:nvSpPr>
          <p:cNvPr id="1055" name="Shape"/>
          <p:cNvSpPr/>
          <p:nvPr/>
        </p:nvSpPr>
        <p:spPr>
          <a:xfrm>
            <a:off x="672873" y="2737991"/>
            <a:ext cx="5308144" cy="574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43" y="21522"/>
                </a:lnTo>
                <a:lnTo>
                  <a:pt x="21600" y="21600"/>
                </a:lnTo>
                <a:lnTo>
                  <a:pt x="8532" y="288"/>
                </a:lnTo>
                <a:lnTo>
                  <a:pt x="0" y="0"/>
                </a:lnTo>
                <a:close/>
              </a:path>
            </a:pathLst>
          </a:custGeom>
          <a:solidFill>
            <a:srgbClr val="70BF41">
              <a:alpha val="4277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6" name="Shape"/>
          <p:cNvSpPr/>
          <p:nvPr/>
        </p:nvSpPr>
        <p:spPr>
          <a:xfrm>
            <a:off x="674368" y="2819908"/>
            <a:ext cx="15399842" cy="5628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07" y="126"/>
                </a:moveTo>
                <a:lnTo>
                  <a:pt x="0" y="21497"/>
                </a:lnTo>
                <a:lnTo>
                  <a:pt x="4732" y="21600"/>
                </a:lnTo>
                <a:lnTo>
                  <a:pt x="21600" y="0"/>
                </a:lnTo>
                <a:lnTo>
                  <a:pt x="17207" y="126"/>
                </a:lnTo>
                <a:close/>
              </a:path>
            </a:pathLst>
          </a:custGeom>
          <a:solidFill>
            <a:srgbClr val="F5D328">
              <a:alpha val="3728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57" name="In other words: having assembled the samples into a circular buffer, on each hop it is helpful to copy them into a linear (standard) buffer to pass to the FFT library"/>
          <p:cNvSpPr txBox="1"/>
          <p:nvPr/>
        </p:nvSpPr>
        <p:spPr>
          <a:xfrm>
            <a:off x="941632" y="9434308"/>
            <a:ext cx="14407847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400" b="0"/>
            </a:pPr>
            <a:r>
              <a:rPr dirty="0"/>
              <a:t>In other words: having assembled samples into circular buffer, </a:t>
            </a:r>
            <a:r>
              <a:rPr dirty="0">
                <a:solidFill>
                  <a:srgbClr val="3D46A6"/>
                </a:solidFill>
              </a:rPr>
              <a:t>on each hop</a:t>
            </a:r>
            <a:r>
              <a:rPr dirty="0"/>
              <a:t> it is helpful to </a:t>
            </a:r>
            <a:r>
              <a:rPr dirty="0">
                <a:solidFill>
                  <a:srgbClr val="3D46A6"/>
                </a:solidFill>
              </a:rPr>
              <a:t>copy</a:t>
            </a:r>
            <a:r>
              <a:rPr dirty="0"/>
              <a:t> them into </a:t>
            </a:r>
            <a:r>
              <a:rPr dirty="0">
                <a:solidFill>
                  <a:srgbClr val="3D46A6"/>
                </a:solidFill>
              </a:rPr>
              <a:t>linear</a:t>
            </a:r>
            <a:r>
              <a:rPr dirty="0"/>
              <a:t> (standard) </a:t>
            </a:r>
            <a:r>
              <a:rPr dirty="0">
                <a:solidFill>
                  <a:srgbClr val="3D46A6"/>
                </a:solidFill>
              </a:rPr>
              <a:t>buffer</a:t>
            </a:r>
            <a:r>
              <a:rPr dirty="0"/>
              <a:t> to pass to FFT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1" animBg="1" advAuto="0"/>
      <p:bldP spid="1054" grpId="2" animBg="1" advAuto="0"/>
      <p:bldP spid="1055" grpId="4" animBg="1" advAuto="0"/>
      <p:bldP spid="1056" grpId="3" animBg="1" advAuto="0"/>
      <p:bldP spid="1057" grpId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roup"/>
          <p:cNvGrpSpPr/>
          <p:nvPr/>
        </p:nvGrpSpPr>
        <p:grpSpPr>
          <a:xfrm>
            <a:off x="4966837" y="1605032"/>
            <a:ext cx="17050031" cy="2290618"/>
            <a:chOff x="0" y="0"/>
            <a:chExt cx="17050029" cy="2290617"/>
          </a:xfrm>
        </p:grpSpPr>
        <p:grpSp>
          <p:nvGrpSpPr>
            <p:cNvPr id="107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06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06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06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06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06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07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07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07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09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0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0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0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0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0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0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0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0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11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0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0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1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1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1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1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1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1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11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11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11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11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119" name="We need an intermediate output buffer (different from the system audio output) to hold the results of our block-based calculation…"/>
          <p:cNvSpPr txBox="1">
            <a:spLocks noGrp="1"/>
          </p:cNvSpPr>
          <p:nvPr>
            <p:ph type="body" sz="half" idx="1"/>
          </p:nvPr>
        </p:nvSpPr>
        <p:spPr>
          <a:xfrm>
            <a:off x="400099" y="7935397"/>
            <a:ext cx="23583802" cy="4639862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rPr lang="en-GB" dirty="0"/>
              <a:t>N</a:t>
            </a:r>
            <a:r>
              <a:rPr dirty="0" err="1"/>
              <a:t>eed</a:t>
            </a:r>
            <a:r>
              <a:rPr dirty="0"/>
              <a:t> intermediate </a:t>
            </a:r>
            <a:r>
              <a:rPr dirty="0">
                <a:solidFill>
                  <a:srgbClr val="3D46A6"/>
                </a:solidFill>
              </a:rPr>
              <a:t>output buffer</a:t>
            </a:r>
            <a:r>
              <a:rPr dirty="0"/>
              <a:t> (different from system audio output) to hold results of block-based calculation</a:t>
            </a:r>
          </a:p>
          <a:p>
            <a:pPr marL="1291647" lvl="1" indent="-656647">
              <a:defRPr sz="4700"/>
            </a:pPr>
            <a:r>
              <a:rPr dirty="0"/>
              <a:t>Each window, </a:t>
            </a:r>
            <a:r>
              <a:rPr lang="en-GB" dirty="0"/>
              <a:t>n</a:t>
            </a:r>
            <a:r>
              <a:rPr dirty="0" err="1"/>
              <a:t>ew</a:t>
            </a:r>
            <a:r>
              <a:rPr dirty="0"/>
              <a:t> output should be </a:t>
            </a:r>
            <a:r>
              <a:rPr dirty="0">
                <a:solidFill>
                  <a:srgbClr val="3D46A6"/>
                </a:solidFill>
              </a:rPr>
              <a:t>added</a:t>
            </a:r>
            <a:r>
              <a:rPr dirty="0"/>
              <a:t> into that buffer</a:t>
            </a:r>
          </a:p>
          <a:p>
            <a:pPr marL="1291647" lvl="1" indent="-656647">
              <a:defRPr sz="4700"/>
            </a:pPr>
            <a:r>
              <a:rPr lang="en-GB" dirty="0"/>
              <a:t>S</a:t>
            </a:r>
            <a:r>
              <a:rPr dirty="0"/>
              <a:t>ample can be sent from there to system output as soon as </a:t>
            </a:r>
            <a:r>
              <a:rPr dirty="0">
                <a:solidFill>
                  <a:srgbClr val="3D46A6"/>
                </a:solidFill>
              </a:rPr>
              <a:t>all</a:t>
            </a:r>
            <a:r>
              <a:rPr dirty="0"/>
              <a:t> </a:t>
            </a:r>
            <a:r>
              <a:rPr lang="en-GB" dirty="0"/>
              <a:t>b</a:t>
            </a:r>
            <a:r>
              <a:rPr dirty="0"/>
              <a:t>locks it depends on have been calculated (implies </a:t>
            </a:r>
            <a:r>
              <a:rPr dirty="0">
                <a:solidFill>
                  <a:srgbClr val="3D46A6"/>
                </a:solidFill>
              </a:rPr>
              <a:t>latency of at least 1 window</a:t>
            </a:r>
            <a:r>
              <a:rPr dirty="0"/>
              <a:t>)</a:t>
            </a:r>
          </a:p>
        </p:txBody>
      </p:sp>
      <p:sp>
        <p:nvSpPr>
          <p:cNvPr id="1120" name="Block-based output: overl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overlap</a:t>
            </a:r>
          </a:p>
        </p:txBody>
      </p:sp>
      <p:sp>
        <p:nvSpPr>
          <p:cNvPr id="1121" name="x[n]"/>
          <p:cNvSpPr txBox="1"/>
          <p:nvPr/>
        </p:nvSpPr>
        <p:spPr>
          <a:xfrm>
            <a:off x="40112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1122" name="Rectangle"/>
          <p:cNvSpPr/>
          <p:nvPr/>
        </p:nvSpPr>
        <p:spPr>
          <a:xfrm>
            <a:off x="5089619" y="2371637"/>
            <a:ext cx="3772192" cy="1402783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3" name="Rectangle"/>
          <p:cNvSpPr/>
          <p:nvPr/>
        </p:nvSpPr>
        <p:spPr>
          <a:xfrm>
            <a:off x="7623310" y="2390771"/>
            <a:ext cx="4132518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4" name="Rectangle"/>
          <p:cNvSpPr/>
          <p:nvPr/>
        </p:nvSpPr>
        <p:spPr>
          <a:xfrm>
            <a:off x="10569678" y="2390771"/>
            <a:ext cx="3772191" cy="1364515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5" name="Rectangle"/>
          <p:cNvSpPr/>
          <p:nvPr/>
        </p:nvSpPr>
        <p:spPr>
          <a:xfrm>
            <a:off x="13096603" y="2399788"/>
            <a:ext cx="4132518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Rectangle"/>
          <p:cNvSpPr/>
          <p:nvPr/>
        </p:nvSpPr>
        <p:spPr>
          <a:xfrm>
            <a:off x="16049736" y="2399788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52" name="Group"/>
          <p:cNvGrpSpPr/>
          <p:nvPr/>
        </p:nvGrpSpPr>
        <p:grpSpPr>
          <a:xfrm>
            <a:off x="5074118" y="6471081"/>
            <a:ext cx="15514668" cy="1637276"/>
            <a:chOff x="0" y="0"/>
            <a:chExt cx="15514666" cy="1637275"/>
          </a:xfrm>
        </p:grpSpPr>
        <p:sp>
          <p:nvSpPr>
            <p:cNvPr id="1127" name="Rectangle"/>
            <p:cNvSpPr/>
            <p:nvPr/>
          </p:nvSpPr>
          <p:spPr>
            <a:xfrm>
              <a:off x="0" y="0"/>
              <a:ext cx="15514667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8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9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0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1" name="Rectangle"/>
            <p:cNvSpPr/>
            <p:nvPr/>
          </p:nvSpPr>
          <p:spPr>
            <a:xfrm>
              <a:off x="2034865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66883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3" name="Rectangle"/>
            <p:cNvSpPr/>
            <p:nvPr/>
          </p:nvSpPr>
          <p:spPr>
            <a:xfrm>
              <a:off x="3303825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4" name="Rectangle"/>
            <p:cNvSpPr/>
            <p:nvPr/>
          </p:nvSpPr>
          <p:spPr>
            <a:xfrm>
              <a:off x="3951512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5" name="Rectangle"/>
            <p:cNvSpPr/>
            <p:nvPr/>
          </p:nvSpPr>
          <p:spPr>
            <a:xfrm>
              <a:off x="45865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6" name="Rectangle"/>
            <p:cNvSpPr/>
            <p:nvPr/>
          </p:nvSpPr>
          <p:spPr>
            <a:xfrm>
              <a:off x="5219700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7" name="Rectangle"/>
            <p:cNvSpPr/>
            <p:nvPr/>
          </p:nvSpPr>
          <p:spPr>
            <a:xfrm>
              <a:off x="58546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8" name="Rectangle"/>
            <p:cNvSpPr/>
            <p:nvPr/>
          </p:nvSpPr>
          <p:spPr>
            <a:xfrm>
              <a:off x="64925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9" name="Rectangle"/>
            <p:cNvSpPr/>
            <p:nvPr/>
          </p:nvSpPr>
          <p:spPr>
            <a:xfrm>
              <a:off x="71275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0" name="Rectangle"/>
            <p:cNvSpPr/>
            <p:nvPr/>
          </p:nvSpPr>
          <p:spPr>
            <a:xfrm>
              <a:off x="776153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1" name="Rectangle"/>
            <p:cNvSpPr/>
            <p:nvPr/>
          </p:nvSpPr>
          <p:spPr>
            <a:xfrm>
              <a:off x="8396523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2" name="Rectangle"/>
            <p:cNvSpPr/>
            <p:nvPr/>
          </p:nvSpPr>
          <p:spPr>
            <a:xfrm>
              <a:off x="9044211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3" name="Rectangle"/>
            <p:cNvSpPr/>
            <p:nvPr/>
          </p:nvSpPr>
          <p:spPr>
            <a:xfrm>
              <a:off x="96791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4" name="Rectangle"/>
            <p:cNvSpPr/>
            <p:nvPr/>
          </p:nvSpPr>
          <p:spPr>
            <a:xfrm>
              <a:off x="103250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5" name="Rectangle"/>
            <p:cNvSpPr/>
            <p:nvPr/>
          </p:nvSpPr>
          <p:spPr>
            <a:xfrm>
              <a:off x="1096008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6" name="Rectangle"/>
            <p:cNvSpPr/>
            <p:nvPr/>
          </p:nvSpPr>
          <p:spPr>
            <a:xfrm>
              <a:off x="11597976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7" name="Rectangle"/>
            <p:cNvSpPr/>
            <p:nvPr/>
          </p:nvSpPr>
          <p:spPr>
            <a:xfrm>
              <a:off x="122329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8" name="Rectangle"/>
            <p:cNvSpPr/>
            <p:nvPr/>
          </p:nvSpPr>
          <p:spPr>
            <a:xfrm>
              <a:off x="12866937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9" name="Rectangle"/>
            <p:cNvSpPr/>
            <p:nvPr/>
          </p:nvSpPr>
          <p:spPr>
            <a:xfrm>
              <a:off x="13501924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0" name="Rectangle"/>
            <p:cNvSpPr/>
            <p:nvPr/>
          </p:nvSpPr>
          <p:spPr>
            <a:xfrm>
              <a:off x="14149612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1" name="Rectangle"/>
            <p:cNvSpPr/>
            <p:nvPr/>
          </p:nvSpPr>
          <p:spPr>
            <a:xfrm>
              <a:off x="14784599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153" name="Rectangle"/>
          <p:cNvSpPr/>
          <p:nvPr/>
        </p:nvSpPr>
        <p:spPr>
          <a:xfrm>
            <a:off x="5216619" y="6588036"/>
            <a:ext cx="3772192" cy="1402784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4" name="Rectangle"/>
          <p:cNvSpPr/>
          <p:nvPr/>
        </p:nvSpPr>
        <p:spPr>
          <a:xfrm>
            <a:off x="7750310" y="6607171"/>
            <a:ext cx="3772353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5" name="Rectangle"/>
          <p:cNvSpPr/>
          <p:nvPr/>
        </p:nvSpPr>
        <p:spPr>
          <a:xfrm>
            <a:off x="10290278" y="6607461"/>
            <a:ext cx="3772191" cy="1364516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6" name="Rectangle"/>
          <p:cNvSpPr/>
          <p:nvPr/>
        </p:nvSpPr>
        <p:spPr>
          <a:xfrm>
            <a:off x="12842603" y="6616188"/>
            <a:ext cx="3772191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7" name="Rectangle"/>
          <p:cNvSpPr/>
          <p:nvPr/>
        </p:nvSpPr>
        <p:spPr>
          <a:xfrm>
            <a:off x="15363936" y="6616479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74376" y="3975898"/>
            <a:ext cx="2577584" cy="2524440"/>
            <a:chOff x="0" y="0"/>
            <a:chExt cx="2577582" cy="2524438"/>
          </a:xfrm>
        </p:grpSpPr>
        <p:sp>
          <p:nvSpPr>
            <p:cNvPr id="115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5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 flipH="1">
              <a:off x="1288791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8220679" y="3974145"/>
            <a:ext cx="2577584" cy="2526193"/>
            <a:chOff x="0" y="0"/>
            <a:chExt cx="2577582" cy="2526191"/>
          </a:xfrm>
        </p:grpSpPr>
        <p:sp>
          <p:nvSpPr>
            <p:cNvPr id="116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 flipH="1">
              <a:off x="1288791" y="1924436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2" name="Group"/>
          <p:cNvGrpSpPr/>
          <p:nvPr/>
        </p:nvGrpSpPr>
        <p:grpSpPr>
          <a:xfrm>
            <a:off x="11166981" y="3974145"/>
            <a:ext cx="2577584" cy="2532736"/>
            <a:chOff x="0" y="0"/>
            <a:chExt cx="2577582" cy="2532734"/>
          </a:xfrm>
        </p:grpSpPr>
        <p:sp>
          <p:nvSpPr>
            <p:cNvPr id="116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 flipH="1">
              <a:off x="1288790" y="1930979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7" name="Group"/>
          <p:cNvGrpSpPr/>
          <p:nvPr/>
        </p:nvGrpSpPr>
        <p:grpSpPr>
          <a:xfrm>
            <a:off x="14113284" y="3974145"/>
            <a:ext cx="2577584" cy="2524440"/>
            <a:chOff x="0" y="0"/>
            <a:chExt cx="2577582" cy="2524438"/>
          </a:xfrm>
        </p:grpSpPr>
        <p:sp>
          <p:nvSpPr>
            <p:cNvPr id="117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17059586" y="3985102"/>
            <a:ext cx="2577584" cy="2524440"/>
            <a:chOff x="0" y="0"/>
            <a:chExt cx="2577582" cy="2524438"/>
          </a:xfrm>
        </p:grpSpPr>
        <p:sp>
          <p:nvSpPr>
            <p:cNvPr id="117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83" name="output…"/>
          <p:cNvSpPr txBox="1"/>
          <p:nvPr/>
        </p:nvSpPr>
        <p:spPr>
          <a:xfrm>
            <a:off x="3358172" y="6698758"/>
            <a:ext cx="144429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</a:t>
            </a:r>
          </a:p>
          <a:p>
            <a:pPr>
              <a:defRPr sz="3600" b="0"/>
            </a:pPr>
            <a:r>
              <a:t>buffer</a:t>
            </a:r>
          </a:p>
        </p:txBody>
      </p:sp>
      <p:grpSp>
        <p:nvGrpSpPr>
          <p:cNvPr id="1187" name="Group"/>
          <p:cNvGrpSpPr/>
          <p:nvPr/>
        </p:nvGrpSpPr>
        <p:grpSpPr>
          <a:xfrm>
            <a:off x="605896" y="4437711"/>
            <a:ext cx="8599125" cy="3974308"/>
            <a:chOff x="0" y="250359"/>
            <a:chExt cx="8599123" cy="3974306"/>
          </a:xfrm>
        </p:grpSpPr>
        <p:sp>
          <p:nvSpPr>
            <p:cNvPr id="1184" name="Oval"/>
            <p:cNvSpPr/>
            <p:nvPr/>
          </p:nvSpPr>
          <p:spPr>
            <a:xfrm>
              <a:off x="6887102" y="2035647"/>
              <a:ext cx="1712021" cy="2189018"/>
            </a:xfrm>
            <a:prstGeom prst="ellipse">
              <a:avLst/>
            </a:prstGeom>
            <a:noFill/>
            <a:ln w="1016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2939771" y="825632"/>
              <a:ext cx="3850602" cy="1826116"/>
            </a:xfrm>
            <a:prstGeom prst="line">
              <a:avLst/>
            </a:prstGeom>
            <a:noFill/>
            <a:ln w="889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6" name="Note: these output…"/>
            <p:cNvSpPr txBox="1"/>
            <p:nvPr/>
          </p:nvSpPr>
          <p:spPr>
            <a:xfrm>
              <a:off x="0" y="250359"/>
              <a:ext cx="3643813" cy="231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3600" b="0"/>
              </a:pPr>
              <a:r>
                <a:rPr lang="en-GB"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</a:t>
              </a:r>
              <a:r>
                <a:rPr dirty="0" err="1"/>
                <a:t>hese</a:t>
              </a:r>
              <a:r>
                <a:rPr dirty="0"/>
                <a:t> output</a:t>
              </a:r>
            </a:p>
            <a:p>
              <a:pPr algn="l">
                <a:defRPr sz="3600" b="0"/>
              </a:pPr>
              <a:r>
                <a:rPr dirty="0"/>
                <a:t>samples are</a:t>
              </a:r>
              <a:r>
                <a:rPr lang="en-GB" dirty="0"/>
                <a:t> </a:t>
              </a:r>
              <a:r>
                <a:rPr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sum</a:t>
              </a:r>
              <a:r>
                <a:rPr dirty="0"/>
                <a:t> of parts</a:t>
              </a:r>
              <a:r>
                <a:rPr lang="en-GB" dirty="0"/>
                <a:t> </a:t>
              </a:r>
              <a:r>
                <a:rPr dirty="0"/>
                <a:t>of </a:t>
              </a:r>
              <a:r>
                <a:rPr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two different</a:t>
              </a:r>
              <a:r>
                <a:rPr lang="en-GB"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 </a:t>
              </a:r>
              <a:r>
                <a:rPr dirty="0"/>
                <a:t>blocks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" grpId="1" animBg="1" advAuto="0"/>
      <p:bldP spid="1123" grpId="4" animBg="1" advAuto="0"/>
      <p:bldP spid="1124" grpId="7" animBg="1" advAuto="0"/>
      <p:bldP spid="1125" grpId="10" animBg="1" advAuto="0"/>
      <p:bldP spid="1126" grpId="13" animBg="1" advAuto="0"/>
      <p:bldP spid="1153" grpId="3" animBg="1" advAuto="0"/>
      <p:bldP spid="1154" grpId="6" animBg="1" advAuto="0"/>
      <p:bldP spid="1155" grpId="9" animBg="1" advAuto="0"/>
      <p:bldP spid="1156" grpId="12" animBg="1" advAuto="0"/>
      <p:bldP spid="1157" grpId="15" animBg="1" advAuto="0"/>
      <p:bldP spid="1162" grpId="2" animBg="1" advAuto="0"/>
      <p:bldP spid="1167" grpId="5" animBg="1" advAuto="0"/>
      <p:bldP spid="1172" grpId="8" animBg="1" advAuto="0"/>
      <p:bldP spid="1177" grpId="11" animBg="1" advAuto="0"/>
      <p:bldP spid="1182" grpId="14" animBg="1" advAuto="0"/>
      <p:bldP spid="1187" grpId="1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We will use another circular buffer to gather output from the overlap-add…"/>
          <p:cNvSpPr txBox="1">
            <a:spLocks noGrp="1"/>
          </p:cNvSpPr>
          <p:nvPr>
            <p:ph type="body" idx="1"/>
          </p:nvPr>
        </p:nvSpPr>
        <p:spPr>
          <a:xfrm>
            <a:off x="0" y="1546504"/>
            <a:ext cx="18407000" cy="1214634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>
                <a:solidFill>
                  <a:srgbClr val="3D46A6"/>
                </a:solidFill>
              </a:rPr>
              <a:t>C</a:t>
            </a:r>
            <a:r>
              <a:rPr dirty="0" err="1">
                <a:solidFill>
                  <a:srgbClr val="3D46A6"/>
                </a:solidFill>
              </a:rPr>
              <a:t>ircular</a:t>
            </a:r>
            <a:r>
              <a:rPr dirty="0">
                <a:solidFill>
                  <a:srgbClr val="3D46A6"/>
                </a:solidFill>
              </a:rPr>
              <a:t> buffer </a:t>
            </a:r>
            <a:r>
              <a:rPr dirty="0"/>
              <a:t>to g</a:t>
            </a:r>
            <a:r>
              <a:rPr lang="en-GB" dirty="0"/>
              <a:t>et</a:t>
            </a:r>
            <a:r>
              <a:rPr dirty="0"/>
              <a:t> output from overlap-add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>
                <a:solidFill>
                  <a:srgbClr val="9B1200"/>
                </a:solidFill>
              </a:rPr>
              <a:t>Different from input </a:t>
            </a:r>
            <a:r>
              <a:rPr dirty="0"/>
              <a:t>circular buffer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/>
              <a:t>K</a:t>
            </a:r>
            <a:r>
              <a:rPr dirty="0" err="1"/>
              <a:t>eep</a:t>
            </a:r>
            <a:r>
              <a:rPr dirty="0"/>
              <a:t> track of </a:t>
            </a:r>
            <a:r>
              <a:rPr lang="en-GB" dirty="0">
                <a:solidFill>
                  <a:srgbClr val="3D46A6"/>
                </a:solidFill>
              </a:rPr>
              <a:t>2</a:t>
            </a:r>
            <a:r>
              <a:rPr dirty="0">
                <a:solidFill>
                  <a:srgbClr val="3D46A6"/>
                </a:solidFill>
              </a:rPr>
              <a:t> pointers</a:t>
            </a:r>
            <a:r>
              <a:rPr dirty="0"/>
              <a:t> in circular output buffer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: where does next block get written?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in </a:t>
            </a:r>
            <a:r>
              <a:rPr dirty="0">
                <a:solidFill>
                  <a:srgbClr val="3D46A6"/>
                </a:solidFill>
              </a:rPr>
              <a:t>jumps of hop size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Read pointer</a:t>
            </a:r>
            <a:r>
              <a:rPr dirty="0"/>
              <a:t>: where </a:t>
            </a:r>
            <a:r>
              <a:rPr lang="en-GB" dirty="0"/>
              <a:t>to </a:t>
            </a:r>
            <a:r>
              <a:rPr dirty="0"/>
              <a:t>get</a:t>
            </a:r>
            <a:r>
              <a:rPr lang="en-GB" dirty="0"/>
              <a:t> </a:t>
            </a:r>
            <a:r>
              <a:rPr dirty="0"/>
              <a:t>next sample for output?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</a:t>
            </a:r>
            <a:r>
              <a:rPr dirty="0">
                <a:solidFill>
                  <a:srgbClr val="3D46A6"/>
                </a:solidFill>
              </a:rPr>
              <a:t>continuously frame by frame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W</a:t>
            </a:r>
            <a:r>
              <a:rPr dirty="0"/>
              <a:t>rite pointer </a:t>
            </a:r>
            <a:r>
              <a:rPr lang="en-GB" dirty="0"/>
              <a:t>must</a:t>
            </a:r>
            <a:r>
              <a:rPr dirty="0">
                <a:solidFill>
                  <a:srgbClr val="3D46A6"/>
                </a:solidFill>
              </a:rPr>
              <a:t> remain ahead</a:t>
            </a:r>
            <a:r>
              <a:rPr dirty="0"/>
              <a:t> of read pointer</a:t>
            </a:r>
            <a:endParaRPr lang="en-GB" dirty="0"/>
          </a:p>
          <a:p>
            <a:r>
              <a:rPr lang="en-GB" dirty="0"/>
              <a:t>Necessary characteristics of the output buffer:</a:t>
            </a:r>
          </a:p>
          <a:p>
            <a:pPr lvl="1"/>
            <a:r>
              <a:rPr lang="en-GB" dirty="0"/>
              <a:t>Hold at least </a:t>
            </a:r>
            <a:r>
              <a:rPr lang="en-GB" dirty="0">
                <a:solidFill>
                  <a:srgbClr val="3D46A6"/>
                </a:solidFill>
              </a:rPr>
              <a:t>W+H</a:t>
            </a:r>
            <a:r>
              <a:rPr lang="en-GB" dirty="0"/>
              <a:t> samples, for W </a:t>
            </a:r>
            <a:r>
              <a:rPr lang="en-GB" dirty="0">
                <a:solidFill>
                  <a:srgbClr val="3D46A6"/>
                </a:solidFill>
              </a:rPr>
              <a:t>window size</a:t>
            </a:r>
            <a:r>
              <a:rPr lang="en-GB" dirty="0"/>
              <a:t>, H </a:t>
            </a:r>
            <a:r>
              <a:rPr lang="en-GB"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lang="en-GB" dirty="0"/>
              <a:t>One buffer per channel of signal</a:t>
            </a:r>
          </a:p>
          <a:p>
            <a:pPr lvl="1"/>
            <a:r>
              <a:rPr lang="en-GB" dirty="0"/>
              <a:t>Need </a:t>
            </a:r>
            <a:r>
              <a:rPr lang="en-GB" dirty="0">
                <a:solidFill>
                  <a:srgbClr val="3D46A6"/>
                </a:solidFill>
              </a:rPr>
              <a:t>array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write pointer</a:t>
            </a:r>
            <a:r>
              <a:rPr lang="en-GB" dirty="0"/>
              <a:t> from FFT &amp; </a:t>
            </a:r>
            <a:r>
              <a:rPr lang="en-GB" dirty="0">
                <a:solidFill>
                  <a:srgbClr val="3D46A6"/>
                </a:solidFill>
              </a:rPr>
              <a:t>read pointer</a:t>
            </a:r>
            <a:r>
              <a:rPr lang="en-GB" dirty="0"/>
              <a:t> to system output</a:t>
            </a:r>
          </a:p>
          <a:p>
            <a:r>
              <a:rPr lang="en-GB" dirty="0"/>
              <a:t>Using output buffer:</a:t>
            </a:r>
          </a:p>
          <a:p>
            <a:pPr lvl="1"/>
            <a:r>
              <a:rPr lang="en-GB" dirty="0"/>
              <a:t>After inverse FFT,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GB" dirty="0"/>
              <a:t> result to output buffer, starting at write pointer</a:t>
            </a:r>
          </a:p>
          <a:p>
            <a:pPr lvl="1"/>
            <a:r>
              <a:rPr lang="en-GB" dirty="0"/>
              <a:t>In </a:t>
            </a:r>
            <a:r>
              <a:rPr lang="en-GB" dirty="0" err="1">
                <a:latin typeface="Courier"/>
                <a:ea typeface="Courier"/>
                <a:cs typeface="Courier"/>
                <a:sym typeface="Courier"/>
              </a:rPr>
              <a:t>processBlock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copy </a:t>
            </a:r>
            <a:r>
              <a:rPr lang="en-GB" dirty="0"/>
              <a:t>from output buffer to audio output at read pointer</a:t>
            </a:r>
          </a:p>
          <a:p>
            <a:pPr lvl="1"/>
            <a:r>
              <a:rPr lang="en-GB" dirty="0"/>
              <a:t>Then </a:t>
            </a:r>
            <a:r>
              <a:rPr lang="en-GB" dirty="0">
                <a:solidFill>
                  <a:srgbClr val="3D46A6"/>
                </a:solidFill>
              </a:rPr>
              <a:t>set sample you just copied to 0</a:t>
            </a:r>
          </a:p>
          <a:p>
            <a:pPr lvl="1"/>
            <a:r>
              <a:rPr lang="en-GB" dirty="0"/>
              <a:t>Finally, </a:t>
            </a:r>
            <a:r>
              <a:rPr lang="en-GB" dirty="0">
                <a:solidFill>
                  <a:srgbClr val="3D46A6"/>
                </a:solidFill>
              </a:rPr>
              <a:t>increment read pointer</a:t>
            </a:r>
          </a:p>
        </p:txBody>
      </p:sp>
      <p:sp>
        <p:nvSpPr>
          <p:cNvPr id="1191" name="Output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circular buffer</a:t>
            </a:r>
          </a:p>
        </p:txBody>
      </p:sp>
      <p:grpSp>
        <p:nvGrpSpPr>
          <p:cNvPr id="1218" name="Group"/>
          <p:cNvGrpSpPr/>
          <p:nvPr/>
        </p:nvGrpSpPr>
        <p:grpSpPr>
          <a:xfrm>
            <a:off x="16376783" y="1713614"/>
            <a:ext cx="7846416" cy="7846416"/>
            <a:chOff x="0" y="0"/>
            <a:chExt cx="7846414" cy="7846414"/>
          </a:xfrm>
        </p:grpSpPr>
        <p:sp>
          <p:nvSpPr>
            <p:cNvPr id="1192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3" name="Circle"/>
            <p:cNvSpPr/>
            <p:nvPr/>
          </p:nvSpPr>
          <p:spPr>
            <a:xfrm>
              <a:off x="1541426" y="1505648"/>
              <a:ext cx="4763561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4" name="xxx"/>
            <p:cNvSpPr txBox="1"/>
            <p:nvPr/>
          </p:nvSpPr>
          <p:spPr>
            <a:xfrm rot="16200000">
              <a:off x="3410222" y="38027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5" name="xxx"/>
            <p:cNvSpPr txBox="1"/>
            <p:nvPr/>
          </p:nvSpPr>
          <p:spPr>
            <a:xfrm rot="16200000">
              <a:off x="3410222" y="680044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6" name="xxx"/>
            <p:cNvSpPr txBox="1"/>
            <p:nvPr/>
          </p:nvSpPr>
          <p:spPr>
            <a:xfrm>
              <a:off x="381139" y="3626142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7" name="xxx"/>
            <p:cNvSpPr txBox="1"/>
            <p:nvPr/>
          </p:nvSpPr>
          <p:spPr>
            <a:xfrm>
              <a:off x="6719177" y="3626142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8" name="xxx"/>
            <p:cNvSpPr txBox="1"/>
            <p:nvPr/>
          </p:nvSpPr>
          <p:spPr>
            <a:xfrm rot="18900000">
              <a:off x="5712747" y="1374398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9" name="xxx"/>
            <p:cNvSpPr txBox="1"/>
            <p:nvPr/>
          </p:nvSpPr>
          <p:spPr>
            <a:xfrm rot="17100000">
              <a:off x="4277928" y="564758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0" name="xxx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1" name="xxx"/>
            <p:cNvSpPr txBox="1"/>
            <p:nvPr/>
          </p:nvSpPr>
          <p:spPr>
            <a:xfrm rot="19800000">
              <a:off x="6207732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2" name="xxx"/>
            <p:cNvSpPr txBox="1"/>
            <p:nvPr/>
          </p:nvSpPr>
          <p:spPr>
            <a:xfrm rot="20100000">
              <a:off x="6527933" y="2757168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3" name="xxx"/>
            <p:cNvSpPr txBox="1"/>
            <p:nvPr/>
          </p:nvSpPr>
          <p:spPr>
            <a:xfrm rot="900000">
              <a:off x="6649874" y="4482934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4" name="xxx"/>
            <p:cNvSpPr txBox="1"/>
            <p:nvPr/>
          </p:nvSpPr>
          <p:spPr>
            <a:xfrm rot="1800000">
              <a:off x="6404657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5" name="xxx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6" name="xxx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7" name="xxx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8" name="xxx"/>
            <p:cNvSpPr txBox="1"/>
            <p:nvPr/>
          </p:nvSpPr>
          <p:spPr>
            <a:xfrm rot="18900000">
              <a:off x="1239487" y="5813176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9" name="xxx"/>
            <p:cNvSpPr txBox="1"/>
            <p:nvPr/>
          </p:nvSpPr>
          <p:spPr>
            <a:xfrm rot="18000000">
              <a:off x="1847012" y="635608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0" name="xxx"/>
            <p:cNvSpPr txBox="1"/>
            <p:nvPr/>
          </p:nvSpPr>
          <p:spPr>
            <a:xfrm rot="17100000">
              <a:off x="2598779" y="66791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1" name="xxx"/>
            <p:cNvSpPr txBox="1"/>
            <p:nvPr/>
          </p:nvSpPr>
          <p:spPr>
            <a:xfrm rot="19800000">
              <a:off x="784888" y="5159350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2" name="xxx"/>
            <p:cNvSpPr txBox="1"/>
            <p:nvPr/>
          </p:nvSpPr>
          <p:spPr>
            <a:xfrm rot="20700000">
              <a:off x="485092" y="443095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3" name="xxx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4" name="xxx"/>
            <p:cNvSpPr txBox="1"/>
            <p:nvPr/>
          </p:nvSpPr>
          <p:spPr>
            <a:xfrm rot="1800000">
              <a:off x="767562" y="2145954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5" name="xxx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6" name="xxx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7" name="xxx"/>
            <p:cNvSpPr txBox="1"/>
            <p:nvPr/>
          </p:nvSpPr>
          <p:spPr>
            <a:xfrm rot="4500000">
              <a:off x="2564128" y="564758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</p:grpSp>
      <p:sp>
        <p:nvSpPr>
          <p:cNvPr id="1219" name="Shape"/>
          <p:cNvSpPr/>
          <p:nvPr/>
        </p:nvSpPr>
        <p:spPr>
          <a:xfrm rot="13381007">
            <a:off x="16468439" y="5841396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1">
              <a:lumOff val="-13575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0" name="read…"/>
          <p:cNvSpPr txBox="1"/>
          <p:nvPr/>
        </p:nvSpPr>
        <p:spPr>
          <a:xfrm>
            <a:off x="19408069" y="4827832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read 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pointer</a:t>
            </a:r>
          </a:p>
        </p:txBody>
      </p:sp>
      <p:sp>
        <p:nvSpPr>
          <p:cNvPr id="1221" name="Line"/>
          <p:cNvSpPr/>
          <p:nvPr/>
        </p:nvSpPr>
        <p:spPr>
          <a:xfrm>
            <a:off x="20299990" y="6487021"/>
            <a:ext cx="1" cy="1356666"/>
          </a:xfrm>
          <a:prstGeom prst="line">
            <a:avLst/>
          </a:prstGeom>
          <a:ln w="1524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2" name="Line"/>
          <p:cNvSpPr/>
          <p:nvPr/>
        </p:nvSpPr>
        <p:spPr>
          <a:xfrm flipV="1">
            <a:off x="15694297" y="7828266"/>
            <a:ext cx="1054599" cy="608873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3" name="write…"/>
          <p:cNvSpPr txBox="1"/>
          <p:nvPr/>
        </p:nvSpPr>
        <p:spPr>
          <a:xfrm>
            <a:off x="14336200" y="6779038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rPr dirty="0"/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rPr dirty="0"/>
              <a:t>pointer</a:t>
            </a:r>
          </a:p>
        </p:txBody>
      </p:sp>
      <p:sp>
        <p:nvSpPr>
          <p:cNvPr id="1224" name="Shape"/>
          <p:cNvSpPr/>
          <p:nvPr/>
        </p:nvSpPr>
        <p:spPr>
          <a:xfrm rot="8012053">
            <a:off x="19264949" y="4696925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5" name="Shape"/>
          <p:cNvSpPr/>
          <p:nvPr/>
        </p:nvSpPr>
        <p:spPr>
          <a:xfrm rot="18892888">
            <a:off x="15293243" y="2973911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6">
              <a:hueOff val="-146070"/>
              <a:satOff val="-10048"/>
              <a:lumOff val="-30626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6" name="Shape"/>
          <p:cNvSpPr/>
          <p:nvPr/>
        </p:nvSpPr>
        <p:spPr>
          <a:xfrm rot="2623000">
            <a:off x="18114835" y="1822757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7" name="Shape"/>
          <p:cNvSpPr/>
          <p:nvPr/>
        </p:nvSpPr>
        <p:spPr>
          <a:xfrm rot="13381007">
            <a:off x="16468439" y="5811492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8" name="Output…"/>
          <p:cNvSpPr txBox="1"/>
          <p:nvPr/>
        </p:nvSpPr>
        <p:spPr>
          <a:xfrm>
            <a:off x="18451606" y="129084"/>
            <a:ext cx="3696768" cy="1406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 b="0"/>
            </a:pPr>
            <a:r>
              <a:t>Output </a:t>
            </a:r>
          </a:p>
          <a:p>
            <a:pPr>
              <a:defRPr sz="4400" b="0"/>
            </a:pPr>
            <a:r>
              <a:t>circular buffer: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270 -0.002461" pathEditMode="relative">
                                      <p:cBhvr>
                                        <p:cTn id="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270 -0.002461 L -0.031599 -0.011740" pathEditMode="relative">
                                      <p:cBhvr>
                                        <p:cTn id="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99 -0.011740 L -0.044891 -0.029792" pathEditMode="relative">
                                      <p:cBhvr>
                                        <p:cTn id="2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28541 -0.084124 -0.035478 -0.185935 -0.019061 -0.279740 C -0.004596 -0.362385 0.026971 -0.432191 0.069265 -0.475061" pathEditMode="relative">
                                      <p:cBhvr>
                                        <p:cTn id="31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4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91 -0.029792 L -0.055445 -0.050519" pathEditMode="relative">
                                      <p:cBhvr>
                                        <p:cTn id="3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45 -0.050519 L -0.062481 -0.078460" pathEditMode="relative">
                                      <p:cBhvr>
                                        <p:cTn id="4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481 -0.078460 L -0.065841 -0.109004" pathEditMode="relative">
                                      <p:cBhvr>
                                        <p:cTn id="5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 fill="hold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841 -0.109004 L -0.064075 -0.142258" pathEditMode="relative">
                                      <p:cBhvr>
                                        <p:cTn id="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5 -0.142258 L -0.058155 -0.172597" pathEditMode="relative">
                                      <p:cBhvr>
                                        <p:cTn id="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7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55 -0.172597 L -0.047466 -0.196076" pathEditMode="relative">
                                      <p:cBhvr>
                                        <p:cTn id="7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accel="50000" decel="5000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8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65 -0.475061 C 0.119261 -0.527864 0.179990 -0.537742 0.234545 -0.501943 C 0.275614 -0.474993 0.310198 -0.423688 0.332464 -0.356680" pathEditMode="relative">
                                      <p:cBhvr>
                                        <p:cTn id="89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accel="50000" decel="5000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2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66 -0.196076 L -0.034735 -0.213951" pathEditMode="relative">
                                      <p:cBhvr>
                                        <p:cTn id="9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mph" presetSubtype="0" accel="50000" decel="5000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5 -0.213951 L -0.017349 -0.227847" pathEditMode="relative">
                                      <p:cBhvr>
                                        <p:cTn id="10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accel="50000" decel="5000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0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349 -0.227847 L 0.000557 -0.232333" pathEditMode="relative">
                                      <p:cBhvr>
                                        <p:cTn id="11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mph" presetSubtype="0" accel="50000" decel="5000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1000" fill="hold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57 -0.232333 L 0.020757 -0.227371" pathEditMode="relative">
                                      <p:cBhvr>
                                        <p:cTn id="1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accel="50000" decel="5000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2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757 -0.227371 L 0.037559 -0.215599" pathEditMode="relative">
                                      <p:cBhvr>
                                        <p:cTn id="12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mph" presetSubtype="0" accel="50000" decel="5000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59 -0.215599 L 0.050150 -0.195960" pathEditMode="relative">
                                      <p:cBhvr>
                                        <p:cTn id="13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mph" presetSubtype="0" accel="50000" decel="5000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464 -0.356680 C 0.369873 -0.261769 0.375892 -0.138549 0.348246 -0.033596 C 0.331141 0.031340 0.302089 0.083960 0.265888 0.115575" pathEditMode="relative">
                                      <p:cBhvr>
                                        <p:cTn id="147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mph" presetSubtype="0" accel="50000" decel="5000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0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150 -0.195960 L 0.060982 -0.171724" pathEditMode="relative">
                                      <p:cBhvr>
                                        <p:cTn id="15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8" presetClass="emph" presetSubtype="0" accel="50000" decel="5000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5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82 -0.171724 L 0.065802 -0.143786" pathEditMode="relative">
                                      <p:cBhvr>
                                        <p:cTn id="16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8" presetClass="emph" presetSubtype="0" accel="50000" decel="5000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02 -0.143786 L 0.068660 -0.112762" pathEditMode="relative">
                                      <p:cBhvr>
                                        <p:cTn id="16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accel="50000" decel="5000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5" dur="1000" fill="hold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60 -0.112762 L 0.066342 -0.083217" pathEditMode="relative">
                                      <p:cBhvr>
                                        <p:cTn id="18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8" presetClass="emph" presetSubtype="0" accel="50000" decel="5000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8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342 -0.083217 L 0.059550 -0.055151" pathEditMode="relative">
                                      <p:cBhvr>
                                        <p:cTn id="18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8" presetClass="emph" presetSubtype="0" accel="50000" decel="5000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550 -0.055151 L 0.049065 -0.031598" pathEditMode="relative">
                                      <p:cBhvr>
                                        <p:cTn id="19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8" presetClass="emph" presetSubtype="0" accel="50000" decel="5000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fill="hold" grpId="5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888 0.115575 C 0.216947 0.165066 0.158481 0.175256 0.105064 0.143604 C 0.062242 0.118230 0.025642 0.067410 0.001423 -0.000306" pathEditMode="relative">
                                      <p:cBhvr>
                                        <p:cTn id="205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8" presetClass="emph" presetSubtype="0" accel="50000" decel="50000" fill="hold" grpId="57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8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065 -0.031598 L 0.035474 -0.014731" pathEditMode="relative">
                                      <p:cBhvr>
                                        <p:cTn id="21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8" presetClass="emph" presetSubtype="0" accel="50000" decel="50000" fill="hold" grpId="5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1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74 -0.014731 L 0.018088 -0.003137" pathEditMode="relative">
                                      <p:cBhvr>
                                        <p:cTn id="21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mph" presetSubtype="0" accel="50000" decel="50000" fill="hold" grpId="6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16" animBg="1" advAuto="0"/>
      <p:bldP spid="1221" grpId="2" animBg="1" advAuto="0"/>
      <p:bldP spid="1221" grpId="4" animBg="1" advAuto="0"/>
      <p:bldP spid="1221" grpId="6" animBg="1" advAuto="0"/>
      <p:bldP spid="1221" grpId="11" animBg="1" advAuto="0"/>
      <p:bldP spid="1221" grpId="13" animBg="1" advAuto="0"/>
      <p:bldP spid="1221" grpId="15" animBg="1" advAuto="0"/>
      <p:bldP spid="1221" grpId="18" animBg="1" advAuto="0"/>
      <p:bldP spid="1221" grpId="20" animBg="1" advAuto="0"/>
      <p:bldP spid="1221" grpId="22" animBg="1" advAuto="0"/>
      <p:bldP spid="1221" grpId="27" animBg="1" advAuto="0"/>
      <p:bldP spid="1221" grpId="29" animBg="1" advAuto="0"/>
      <p:bldP spid="1221" grpId="31" animBg="1" advAuto="0"/>
      <p:bldP spid="1221" grpId="34" animBg="1" advAuto="0"/>
      <p:bldP spid="1221" grpId="36" animBg="1" advAuto="0"/>
      <p:bldP spid="1221" grpId="38" animBg="1" advAuto="0"/>
      <p:bldP spid="1221" grpId="43" animBg="1" advAuto="0"/>
      <p:bldP spid="1221" grpId="45" animBg="1" advAuto="0"/>
      <p:bldP spid="1221" grpId="47" animBg="1" advAuto="0"/>
      <p:bldP spid="1221" grpId="50" animBg="1" advAuto="0"/>
      <p:bldP spid="1221" grpId="52" animBg="1" advAuto="0"/>
      <p:bldP spid="1221" grpId="54" animBg="1" advAuto="0"/>
      <p:bldP spid="1221" grpId="59" animBg="1" advAuto="0"/>
      <p:bldP spid="1221" grpId="61" animBg="1" advAuto="0"/>
      <p:bldP spid="1222" grpId="9" animBg="1" advAuto="0"/>
      <p:bldP spid="1222" grpId="25" animBg="1" advAuto="0"/>
      <p:bldP spid="1222" grpId="41" animBg="1" advAuto="0"/>
      <p:bldP spid="1222" grpId="57" animBg="1" advAuto="0"/>
      <p:bldP spid="1224" grpId="39" animBg="1" advAuto="0"/>
      <p:bldP spid="1225" grpId="7" animBg="1" advAuto="0"/>
      <p:bldP spid="1225" grpId="32" animBg="1" advAuto="0"/>
      <p:bldP spid="1226" grpId="23" animBg="1" advAuto="0"/>
      <p:bldP spid="1226" grpId="48" animBg="1" advAuto="0"/>
      <p:bldP spid="1227" grpId="5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252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23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7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23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9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24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1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24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3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24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5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24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7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24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9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25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1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270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25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5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25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7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25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9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26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1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26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3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26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5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26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7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26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9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288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27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3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27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5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27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7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27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9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28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1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28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3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28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5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2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7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289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290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291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292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294" name="The full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</a:t>
            </a:r>
          </a:p>
        </p:txBody>
      </p:sp>
      <p:sp>
        <p:nvSpPr>
          <p:cNvPr id="1295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301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296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7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8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9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57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319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30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4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0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6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0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8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0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0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1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2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31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4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31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6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31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8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337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3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2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3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4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3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6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3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8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3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0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3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2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3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4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3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6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355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3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0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3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2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3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4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3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6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3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8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3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0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3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2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3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4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356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358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363" name="Group"/>
          <p:cNvGrpSpPr/>
          <p:nvPr/>
        </p:nvGrpSpPr>
        <p:grpSpPr>
          <a:xfrm>
            <a:off x="7411978" y="10719275"/>
            <a:ext cx="12198392" cy="1402784"/>
            <a:chOff x="0" y="0"/>
            <a:chExt cx="12198390" cy="1402782"/>
          </a:xfrm>
        </p:grpSpPr>
        <p:sp>
          <p:nvSpPr>
            <p:cNvPr id="1359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0" name="Rectangle"/>
            <p:cNvSpPr/>
            <p:nvPr/>
          </p:nvSpPr>
          <p:spPr>
            <a:xfrm>
              <a:off x="2895703" y="0"/>
              <a:ext cx="376863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1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2" name="Rectangle"/>
            <p:cNvSpPr/>
            <p:nvPr/>
          </p:nvSpPr>
          <p:spPr>
            <a:xfrm>
              <a:off x="8426200" y="56099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66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364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5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69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367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8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70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1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72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73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4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5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376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7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378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1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82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383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84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5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6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387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393" name="Group"/>
          <p:cNvGrpSpPr/>
          <p:nvPr/>
        </p:nvGrpSpPr>
        <p:grpSpPr>
          <a:xfrm>
            <a:off x="447634" y="4231601"/>
            <a:ext cx="20446247" cy="6010962"/>
            <a:chOff x="0" y="0"/>
            <a:chExt cx="20446246" cy="6010961"/>
          </a:xfrm>
        </p:grpSpPr>
        <p:sp>
          <p:nvSpPr>
            <p:cNvPr id="1388" name="Rectangle"/>
            <p:cNvSpPr/>
            <p:nvPr/>
          </p:nvSpPr>
          <p:spPr>
            <a:xfrm>
              <a:off x="1454632" y="0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9" name="Rectangle"/>
            <p:cNvSpPr/>
            <p:nvPr/>
          </p:nvSpPr>
          <p:spPr>
            <a:xfrm>
              <a:off x="17551015" y="4109825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 flipV="1">
              <a:off x="1345971" y="2115939"/>
              <a:ext cx="1181860" cy="2783445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 flipV="1">
              <a:off x="3921845" y="4627412"/>
              <a:ext cx="13155977" cy="597949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2" name="these processes…"/>
            <p:cNvSpPr txBox="1"/>
            <p:nvPr/>
          </p:nvSpPr>
          <p:spPr>
            <a:xfrm>
              <a:off x="-1" y="4829962"/>
              <a:ext cx="4179267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these processes</a:t>
              </a:r>
            </a:p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happen every frame</a:t>
              </a:r>
            </a:p>
          </p:txBody>
        </p:sp>
      </p:grpSp>
      <p:grpSp>
        <p:nvGrpSpPr>
          <p:cNvPr id="1396" name="Group"/>
          <p:cNvGrpSpPr/>
          <p:nvPr/>
        </p:nvGrpSpPr>
        <p:grpSpPr>
          <a:xfrm>
            <a:off x="6364920" y="4344018"/>
            <a:ext cx="11466205" cy="4288067"/>
            <a:chOff x="0" y="-10845"/>
            <a:chExt cx="11466203" cy="4288065"/>
          </a:xfrm>
        </p:grpSpPr>
        <p:sp>
          <p:nvSpPr>
            <p:cNvPr id="1394" name="Rectangle"/>
            <p:cNvSpPr/>
            <p:nvPr/>
          </p:nvSpPr>
          <p:spPr>
            <a:xfrm>
              <a:off x="0" y="763235"/>
              <a:ext cx="11466203" cy="3513985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5" name="this happens once per hop (every H samples)"/>
            <p:cNvSpPr txBox="1"/>
            <p:nvPr/>
          </p:nvSpPr>
          <p:spPr>
            <a:xfrm>
              <a:off x="1479736" y="-10845"/>
              <a:ext cx="869468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r>
                <a:rPr dirty="0"/>
                <a:t>happens once per hop (every H samples)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3" animBg="1" advAuto="0"/>
      <p:bldP spid="1363" grpId="4" animBg="1" advAuto="0"/>
      <p:bldP spid="1393" grpId="1" animBg="1" advAuto="0"/>
      <p:bldP spid="1396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7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79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77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78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78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78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78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79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79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79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1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79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0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0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0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0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1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1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81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1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2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2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2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2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3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3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3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3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3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38" name="The full signal chain: added lat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chain: added latency</a:t>
            </a:r>
          </a:p>
        </p:txBody>
      </p:sp>
      <p:sp>
        <p:nvSpPr>
          <p:cNvPr id="1839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845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840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1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2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3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4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01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863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84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8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8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0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85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2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85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4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85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6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85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8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85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0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86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2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81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86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6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6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8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6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0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7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2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4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7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6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7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8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7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0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99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88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4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8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6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8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8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8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0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9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2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9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4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6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9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8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900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902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907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1903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4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5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6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10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908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09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913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911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12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914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5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16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17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8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9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920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1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922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3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4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5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26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927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28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9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0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931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934" name="Group"/>
          <p:cNvGrpSpPr/>
          <p:nvPr/>
        </p:nvGrpSpPr>
        <p:grpSpPr>
          <a:xfrm>
            <a:off x="7132403" y="4408430"/>
            <a:ext cx="6320926" cy="5966641"/>
            <a:chOff x="0" y="149511"/>
            <a:chExt cx="6320924" cy="5966640"/>
          </a:xfrm>
        </p:grpSpPr>
        <p:sp>
          <p:nvSpPr>
            <p:cNvPr id="1932" name="Line"/>
            <p:cNvSpPr/>
            <p:nvPr/>
          </p:nvSpPr>
          <p:spPr>
            <a:xfrm>
              <a:off x="-1" y="149511"/>
              <a:ext cx="3075871" cy="5966641"/>
            </a:xfrm>
            <a:prstGeom prst="line">
              <a:avLst/>
            </a:prstGeom>
            <a:noFill/>
            <a:ln w="1270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3" name="Now we have 1 full hop to finish…"/>
            <p:cNvSpPr/>
            <p:nvPr/>
          </p:nvSpPr>
          <p:spPr>
            <a:xfrm>
              <a:off x="5050924" y="7284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rPr lang="en-GB" dirty="0"/>
                <a:t>W</a:t>
              </a:r>
              <a:r>
                <a:rPr dirty="0"/>
                <a:t>e have 1 full hop to</a:t>
              </a:r>
              <a:endParaRPr lang="en-GB" dirty="0"/>
            </a:p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rPr lang="en-GB" dirty="0"/>
                <a:t>finish FFT calculations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3"/>
            <a:ext cx="16459200" cy="1491154"/>
          </a:xfrm>
        </p:spPr>
        <p:txBody>
          <a:bodyPr/>
          <a:lstStyle/>
          <a:p>
            <a:pPr eaLnBrk="1" hangingPunct="1"/>
            <a:r>
              <a:rPr lang="en-GB" dirty="0"/>
              <a:t>Phase </a:t>
            </a:r>
            <a:r>
              <a:rPr lang="en-GB" dirty="0" err="1"/>
              <a:t>Vocoder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12167" y="1981200"/>
            <a:ext cx="20323834" cy="1173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4782" dirty="0">
                <a:latin typeface="Arial" pitchFamily="34" charset="0"/>
                <a:cs typeface="Arial" pitchFamily="34" charset="0"/>
              </a:rPr>
              <a:t>Sound analysis-synthesis techniques performed in spectral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3938" dirty="0">
                <a:latin typeface="Arial" pitchFamily="34" charset="0"/>
                <a:cs typeface="Arial" pitchFamily="34" charset="0"/>
              </a:rPr>
              <a:t>widely recognised standard implementation</a:t>
            </a:r>
          </a:p>
          <a:p>
            <a:pPr algn="just" eaLnBrk="1" hangingPunct="1"/>
            <a:r>
              <a:rPr lang="en-GB" sz="4782" dirty="0">
                <a:latin typeface="Arial" pitchFamily="34" charset="0"/>
                <a:cs typeface="Arial" pitchFamily="34" charset="0"/>
              </a:rPr>
              <a:t>Decompose signal over short windowed frames (STFT) to analyse frequency content over time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Take into account phase information </a:t>
            </a:r>
          </a:p>
          <a:p>
            <a:pPr algn="just" eaLnBrk="1" hangingPunct="1"/>
            <a:r>
              <a:rPr lang="en-GB" sz="4782" dirty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Time scaling &amp; pitch shifting 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Signal Content Analysis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Pitch detection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Denoising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Sound synthesis by example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Steady State/Transient Separation </a:t>
            </a:r>
          </a:p>
          <a:p>
            <a:pPr lvl="1" algn="just" eaLnBrk="1" hangingPunct="1"/>
            <a:r>
              <a:rPr lang="en-US" sz="4000" dirty="0"/>
              <a:t>Mutation and cross-synthesis</a:t>
            </a:r>
          </a:p>
          <a:p>
            <a:pPr lvl="1" algn="just" eaLnBrk="1" hangingPunct="1"/>
            <a:r>
              <a:rPr lang="en-US" sz="4000" dirty="0" err="1"/>
              <a:t>Robotisation</a:t>
            </a:r>
            <a:r>
              <a:rPr lang="en-US" sz="4000" dirty="0"/>
              <a:t> and </a:t>
            </a:r>
            <a:r>
              <a:rPr lang="en-US" sz="4000" dirty="0" err="1"/>
              <a:t>whisperisation</a:t>
            </a:r>
            <a:r>
              <a:rPr lang="en-GB" sz="3938" dirty="0">
                <a:latin typeface="Arial" pitchFamily="34" charset="0"/>
                <a:cs typeface="Arial" pitchFamily="34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sz="3656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Next time, we will look more at what we can do in the frequency domain…"/>
          <p:cNvSpPr txBox="1">
            <a:spLocks noGrp="1"/>
          </p:cNvSpPr>
          <p:nvPr>
            <p:ph type="body" idx="1"/>
          </p:nvPr>
        </p:nvSpPr>
        <p:spPr>
          <a:xfrm>
            <a:off x="9429" y="2772228"/>
            <a:ext cx="14998342" cy="615405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r>
              <a:rPr lang="en-GB" dirty="0"/>
              <a:t>Working in </a:t>
            </a:r>
            <a:r>
              <a:rPr lang="en-GB" dirty="0">
                <a:solidFill>
                  <a:srgbClr val="3D46A6"/>
                </a:solidFill>
              </a:rPr>
              <a:t>frequency domain</a:t>
            </a:r>
          </a:p>
          <a:p>
            <a:r>
              <a:rPr lang="en-GB" dirty="0">
                <a:solidFill>
                  <a:srgbClr val="3D46A6"/>
                </a:solidFill>
              </a:rPr>
              <a:t>Window functions</a:t>
            </a:r>
            <a:endParaRPr lang="en-GB" dirty="0"/>
          </a:p>
          <a:p>
            <a:pPr lvl="1"/>
            <a:r>
              <a:rPr lang="en-GB" dirty="0"/>
              <a:t>Segmenting real-time signal into windows</a:t>
            </a:r>
          </a:p>
          <a:p>
            <a:pPr lvl="1"/>
            <a:r>
              <a:rPr dirty="0"/>
              <a:t>Constant Overlap-Add (COLA) criterion</a:t>
            </a:r>
          </a:p>
          <a:p>
            <a:pPr lvl="1"/>
            <a:r>
              <a:rPr dirty="0"/>
              <a:t>Analysis and synthesis windows</a:t>
            </a:r>
          </a:p>
          <a:p>
            <a:r>
              <a:rPr dirty="0"/>
              <a:t>Reconstructing exact frequency from FFT bin </a:t>
            </a:r>
            <a:r>
              <a:rPr dirty="0">
                <a:solidFill>
                  <a:srgbClr val="3D46A6"/>
                </a:solidFill>
              </a:rPr>
              <a:t>phase</a:t>
            </a:r>
          </a:p>
          <a:p>
            <a:r>
              <a:rPr lang="en-GB" dirty="0"/>
              <a:t>FFT-based frequency detector</a:t>
            </a:r>
            <a:endParaRPr dirty="0"/>
          </a:p>
        </p:txBody>
      </p:sp>
      <p:sp>
        <p:nvSpPr>
          <p:cNvPr id="2178" name="Next lecture: Phase vocoder, par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vocoder</a:t>
            </a:r>
            <a:endParaRPr dirty="0"/>
          </a:p>
        </p:txBody>
      </p:sp>
      <p:grpSp>
        <p:nvGrpSpPr>
          <p:cNvPr id="2183" name="Group"/>
          <p:cNvGrpSpPr/>
          <p:nvPr/>
        </p:nvGrpSpPr>
        <p:grpSpPr>
          <a:xfrm>
            <a:off x="15176833" y="7389"/>
            <a:ext cx="9207167" cy="13708611"/>
            <a:chOff x="0" y="0"/>
            <a:chExt cx="6774120" cy="10086033"/>
          </a:xfrm>
        </p:grpSpPr>
        <p:pic>
          <p:nvPicPr>
            <p:cNvPr id="2179" name="Screen Shot 2015-03-15 at 19.54.04.png" descr="Screen Shot 2015-03-15 at 19.54.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7" y="0"/>
              <a:ext cx="6760245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0" name="Screen Shot 2015-03-15 at 19.54.19.png" descr="Screen Shot 2015-03-15 at 19.54.1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" y="3358210"/>
              <a:ext cx="6760244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1" name="Screen Shot 2015-03-15 at 19.54.25.png" descr="Screen Shot 2015-03-15 at 19.54.2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27080"/>
              <a:ext cx="6774120" cy="3358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1" name="What you’ll learn today:"/>
          <p:cNvSpPr txBox="1"/>
          <p:nvPr/>
        </p:nvSpPr>
        <p:spPr>
          <a:xfrm>
            <a:off x="1563051" y="1700173"/>
            <a:ext cx="7833876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learn:</a:t>
            </a:r>
          </a:p>
        </p:txBody>
      </p:sp>
      <p:sp>
        <p:nvSpPr>
          <p:cNvPr id="105" name="What you’ll make today:"/>
          <p:cNvSpPr txBox="1"/>
          <p:nvPr/>
        </p:nvSpPr>
        <p:spPr>
          <a:xfrm>
            <a:off x="1413972" y="8926285"/>
            <a:ext cx="798295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make:</a:t>
            </a:r>
          </a:p>
        </p:txBody>
      </p:sp>
      <p:sp>
        <p:nvSpPr>
          <p:cNvPr id="106" name="A phase vocoder framework with simple effects"/>
          <p:cNvSpPr txBox="1"/>
          <p:nvPr/>
        </p:nvSpPr>
        <p:spPr>
          <a:xfrm>
            <a:off x="564380" y="10147006"/>
            <a:ext cx="968213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rPr dirty="0"/>
              <a:t>A phase </a:t>
            </a:r>
            <a:r>
              <a:t>vocoder framework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metimes audio calculations need to run on a block of samples simultaneous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5000"/>
            </a:pPr>
            <a:r>
              <a:rPr dirty="0"/>
              <a:t>Sometimes audio calculations need to run on </a:t>
            </a:r>
            <a:r>
              <a:rPr dirty="0">
                <a:solidFill>
                  <a:srgbClr val="3D46A6"/>
                </a:solidFill>
              </a:rPr>
              <a:t>block</a:t>
            </a:r>
            <a:r>
              <a:rPr dirty="0"/>
              <a:t> of samples</a:t>
            </a:r>
          </a:p>
          <a:p>
            <a:pPr lvl="1">
              <a:defRPr sz="4200"/>
            </a:pPr>
            <a:r>
              <a:rPr dirty="0"/>
              <a:t>For example: wait until 512 samples arrive, then do something with </a:t>
            </a:r>
            <a:r>
              <a:rPr dirty="0">
                <a:solidFill>
                  <a:srgbClr val="3D46A6"/>
                </a:solidFill>
              </a:rPr>
              <a:t>all of them at once</a:t>
            </a: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r>
              <a:rPr dirty="0"/>
              <a:t>Compare this to </a:t>
            </a:r>
            <a:r>
              <a:rPr dirty="0">
                <a:solidFill>
                  <a:srgbClr val="3D46A6"/>
                </a:solidFill>
              </a:rPr>
              <a:t>filters</a:t>
            </a:r>
            <a:r>
              <a:rPr dirty="0"/>
              <a:t>, where we calculate new output </a:t>
            </a:r>
            <a:r>
              <a:rPr dirty="0">
                <a:solidFill>
                  <a:srgbClr val="3D46A6"/>
                </a:solidFill>
              </a:rPr>
              <a:t>every sample</a:t>
            </a:r>
          </a:p>
          <a:p>
            <a:pPr lvl="1">
              <a:defRPr sz="4200"/>
            </a:pPr>
            <a:r>
              <a:rPr dirty="0"/>
              <a:t>With block-based processing, </a:t>
            </a:r>
            <a:r>
              <a:rPr lang="en-GB" dirty="0" err="1"/>
              <a:t>usa</a:t>
            </a:r>
            <a:r>
              <a:rPr dirty="0" err="1"/>
              <a:t>lly</a:t>
            </a:r>
            <a:r>
              <a:rPr dirty="0"/>
              <a:t> run calculation </a:t>
            </a:r>
            <a:r>
              <a:rPr dirty="0">
                <a:solidFill>
                  <a:srgbClr val="3D46A6"/>
                </a:solidFill>
              </a:rPr>
              <a:t>periodically</a:t>
            </a:r>
            <a:r>
              <a:rPr dirty="0"/>
              <a:t>, not every sample</a:t>
            </a:r>
          </a:p>
        </p:txBody>
      </p:sp>
      <p:sp>
        <p:nvSpPr>
          <p:cNvPr id="110" name="Block-bas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processing</a:t>
            </a:r>
          </a:p>
        </p:txBody>
      </p:sp>
      <p:pic>
        <p:nvPicPr>
          <p:cNvPr id="111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2591435" y="3714086"/>
            <a:ext cx="18097620" cy="53367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" name="Group"/>
          <p:cNvGrpSpPr/>
          <p:nvPr/>
        </p:nvGrpSpPr>
        <p:grpSpPr>
          <a:xfrm>
            <a:off x="3178797" y="3740242"/>
            <a:ext cx="4048859" cy="7521606"/>
            <a:chOff x="0" y="0"/>
            <a:chExt cx="4048857" cy="7521604"/>
          </a:xfrm>
        </p:grpSpPr>
        <p:sp>
          <p:nvSpPr>
            <p:cNvPr id="112" name="Rectangle"/>
            <p:cNvSpPr/>
            <p:nvPr/>
          </p:nvSpPr>
          <p:spPr>
            <a:xfrm>
              <a:off x="0" y="0"/>
              <a:ext cx="4048858" cy="5297431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" name="run calculation"/>
            <p:cNvSpPr/>
            <p:nvPr/>
          </p:nvSpPr>
          <p:spPr>
            <a:xfrm>
              <a:off x="348142" y="62516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900" b="0">
                  <a:solidFill>
                    <a:srgbClr val="0433FF"/>
                  </a:solidFill>
                </a:defRPr>
              </a:lvl1pPr>
            </a:lstStyle>
            <a:p>
              <a:r>
                <a:t>run calculation</a:t>
              </a:r>
            </a:p>
          </p:txBody>
        </p:sp>
        <p:sp>
          <p:nvSpPr>
            <p:cNvPr id="114" name="Line"/>
            <p:cNvSpPr/>
            <p:nvPr/>
          </p:nvSpPr>
          <p:spPr>
            <a:xfrm>
              <a:off x="2024428" y="5296820"/>
              <a:ext cx="1" cy="694305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6111 0.000496" pathEditMode="relative">
                                      <p:cBhvr>
                                        <p:cTn id="1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11 0.000496 L 0.332733 0.000526" pathEditMode="relative">
                                      <p:cBhvr>
                                        <p:cTn id="23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733 0.000526 L 0.498933 0.000300" pathEditMode="relative">
                                      <p:cBhvr>
                                        <p:cTn id="2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build="p" animBg="1" advAuto="0"/>
      <p:bldP spid="115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"/>
          <p:cNvGrpSpPr/>
          <p:nvPr/>
        </p:nvGrpSpPr>
        <p:grpSpPr>
          <a:xfrm>
            <a:off x="6540250" y="6771150"/>
            <a:ext cx="5469929" cy="1637276"/>
            <a:chOff x="0" y="0"/>
            <a:chExt cx="5469927" cy="1637275"/>
          </a:xfrm>
        </p:grpSpPr>
        <p:grpSp>
          <p:nvGrpSpPr>
            <p:cNvPr id="125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26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128" name="Start with a buffer of fixed size…"/>
          <p:cNvSpPr txBox="1">
            <a:spLocks noGrp="1"/>
          </p:cNvSpPr>
          <p:nvPr>
            <p:ph type="body" sz="quarter" idx="1"/>
          </p:nvPr>
        </p:nvSpPr>
        <p:spPr>
          <a:xfrm>
            <a:off x="533499" y="9800874"/>
            <a:ext cx="23583801" cy="25044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82599" indent="-482599" defTabSz="784225">
              <a:spcBef>
                <a:spcPts val="900"/>
              </a:spcBef>
              <a:defRPr sz="4940"/>
            </a:pPr>
            <a:r>
              <a:rPr dirty="0"/>
              <a:t>Start with </a:t>
            </a:r>
            <a:r>
              <a:rPr lang="en-GB" dirty="0"/>
              <a:t>fixed size</a:t>
            </a:r>
            <a:r>
              <a:rPr dirty="0"/>
              <a:t> buffer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Fill it up sample by sample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When full, apply window function and pass it to </a:t>
            </a:r>
            <a:r>
              <a:rPr lang="en-GB" dirty="0"/>
              <a:t>block-based process (like</a:t>
            </a:r>
            <a:r>
              <a:rPr dirty="0"/>
              <a:t> FFT)</a:t>
            </a:r>
          </a:p>
        </p:txBody>
      </p:sp>
      <p:sp>
        <p:nvSpPr>
          <p:cNvPr id="129" name="Block-based in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14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3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5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5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6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9" name="Line"/>
          <p:cNvSpPr/>
          <p:nvPr/>
        </p:nvSpPr>
        <p:spPr>
          <a:xfrm>
            <a:off x="8367716" y="5451193"/>
            <a:ext cx="1" cy="11646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write…"/>
          <p:cNvSpPr txBox="1"/>
          <p:nvPr/>
        </p:nvSpPr>
        <p:spPr>
          <a:xfrm>
            <a:off x="6298925" y="530757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191" name="Circle"/>
          <p:cNvSpPr/>
          <p:nvPr/>
        </p:nvSpPr>
        <p:spPr>
          <a:xfrm>
            <a:off x="3808360" y="4086827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current…"/>
          <p:cNvSpPr txBox="1"/>
          <p:nvPr/>
        </p:nvSpPr>
        <p:spPr>
          <a:xfrm>
            <a:off x="1673308" y="3638015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8075134" y="7280339"/>
            <a:ext cx="3761791" cy="618897"/>
            <a:chOff x="0" y="0"/>
            <a:chExt cx="3761790" cy="618896"/>
          </a:xfrm>
        </p:grpSpPr>
        <p:sp>
          <p:nvSpPr>
            <p:cNvPr id="193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94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95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96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197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98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00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01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202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03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04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05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207" name="x[n]"/>
          <p:cNvSpPr txBox="1"/>
          <p:nvPr/>
        </p:nvSpPr>
        <p:spPr>
          <a:xfrm>
            <a:off x="2518559" y="2770802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08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0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2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1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22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24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5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26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29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30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31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32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233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34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40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43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5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5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69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72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8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85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  <p:bldP spid="189" grpId="3" animBg="1" advAuto="0"/>
      <p:bldP spid="190" grpId="2" animBg="1" advAuto="0"/>
      <p:bldP spid="191" grpId="4" animBg="1" advAuto="0"/>
      <p:bldP spid="192" grpId="5" animBg="1" advAuto="0"/>
      <p:bldP spid="199" grpId="8" animBg="1" advAuto="0"/>
      <p:bldP spid="199" grpId="12" animBg="1" advAuto="0"/>
      <p:bldP spid="206" grpId="16" animBg="1" advAuto="0"/>
      <p:bldP spid="206" grpId="21" animBg="1" advAuto="0"/>
      <p:bldP spid="214" grpId="9" animBg="1" advAuto="0"/>
      <p:bldP spid="214" grpId="13" animBg="1" advAuto="0"/>
      <p:bldP spid="221" grpId="17" animBg="1" advAuto="0"/>
      <p:bldP spid="221" grpId="20" animBg="1" advAuto="0"/>
      <p:bldP spid="228" grpId="25" animBg="1" advAuto="0"/>
      <p:bldP spid="235" grpId="2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fter we divide our signal into windows, we often want to reconstruct i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160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dirty="0"/>
              <a:t>After </a:t>
            </a:r>
            <a:r>
              <a:rPr dirty="0" err="1"/>
              <a:t>divid</a:t>
            </a:r>
            <a:r>
              <a:rPr lang="en-GB" dirty="0" err="1"/>
              <a:t>ing</a:t>
            </a:r>
            <a:r>
              <a:rPr dirty="0"/>
              <a:t> signal into windows, often want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it</a:t>
            </a:r>
            <a:endParaRPr dirty="0">
              <a:solidFill>
                <a:srgbClr val="3D46A6"/>
              </a:solidFill>
            </a:endParaRPr>
          </a:p>
          <a:p>
            <a:pPr lvl="1"/>
            <a:r>
              <a:rPr lang="en-GB" dirty="0"/>
              <a:t>P</a:t>
            </a:r>
            <a:r>
              <a:rPr dirty="0" err="1"/>
              <a:t>rocess</a:t>
            </a:r>
            <a:r>
              <a:rPr dirty="0"/>
              <a:t> each block </a:t>
            </a:r>
          </a:p>
          <a:p>
            <a:pPr lvl="1"/>
            <a:r>
              <a:rPr lang="en-GB" dirty="0"/>
              <a:t>S</a:t>
            </a:r>
            <a:r>
              <a:rPr dirty="0" err="1"/>
              <a:t>titch</a:t>
            </a:r>
            <a:r>
              <a:rPr dirty="0"/>
              <a:t> processed blocks</a:t>
            </a:r>
            <a:r>
              <a:rPr lang="en-GB" dirty="0"/>
              <a:t> </a:t>
            </a:r>
            <a:r>
              <a:rPr dirty="0"/>
              <a:t>together into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new </a:t>
            </a:r>
            <a:r>
              <a:rPr dirty="0"/>
              <a:t>signal</a:t>
            </a:r>
          </a:p>
          <a:p>
            <a:pPr lvl="1"/>
            <a:r>
              <a:rPr dirty="0"/>
              <a:t>If we don’t</a:t>
            </a:r>
            <a:r>
              <a:rPr lang="en-GB" dirty="0"/>
              <a:t> </a:t>
            </a:r>
            <a:r>
              <a:rPr dirty="0"/>
              <a:t>process each block,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</a:t>
            </a:r>
            <a:r>
              <a:rPr dirty="0"/>
              <a:t>should reconstruct signal </a:t>
            </a:r>
            <a:r>
              <a:rPr dirty="0">
                <a:solidFill>
                  <a:srgbClr val="3D46A6"/>
                </a:solidFill>
              </a:rPr>
              <a:t>exactly</a:t>
            </a:r>
          </a:p>
          <a:p>
            <a:r>
              <a:rPr dirty="0"/>
              <a:t>Application:</a:t>
            </a:r>
            <a:r>
              <a:rPr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9B1200"/>
                </a:solidFill>
              </a:rPr>
              <a:t>phase vocoder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FFT</a:t>
            </a:r>
            <a:r>
              <a:rPr dirty="0"/>
              <a:t> on each block</a:t>
            </a:r>
          </a:p>
          <a:p>
            <a:pPr lvl="1"/>
            <a:r>
              <a:rPr dirty="0"/>
              <a:t>Do processing in </a:t>
            </a:r>
            <a:r>
              <a:rPr dirty="0">
                <a:solidFill>
                  <a:srgbClr val="3D46A6"/>
                </a:solidFill>
              </a:rPr>
              <a:t>frequency domain</a:t>
            </a:r>
            <a:endParaRPr lang="en-GB" dirty="0">
              <a:solidFill>
                <a:srgbClr val="3D46A6"/>
              </a:solidFill>
            </a:endParaRPr>
          </a:p>
          <a:p>
            <a:pPr lvl="1"/>
            <a:r>
              <a:rPr dirty="0">
                <a:solidFill>
                  <a:srgbClr val="3D46A6"/>
                </a:solidFill>
              </a:rPr>
              <a:t>IFFT</a:t>
            </a:r>
            <a:r>
              <a:rPr dirty="0"/>
              <a:t> on each block</a:t>
            </a:r>
          </a:p>
        </p:txBody>
      </p:sp>
      <p:sp>
        <p:nvSpPr>
          <p:cNvPr id="332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pic>
        <p:nvPicPr>
          <p:cNvPr id="333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973217" y="3455374"/>
            <a:ext cx="11224992" cy="3310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6" name="Group"/>
          <p:cNvGrpSpPr/>
          <p:nvPr/>
        </p:nvGrpSpPr>
        <p:grpSpPr>
          <a:xfrm>
            <a:off x="13230380" y="3379930"/>
            <a:ext cx="1531480" cy="4711119"/>
            <a:chOff x="0" y="0"/>
            <a:chExt cx="1531479" cy="4711117"/>
          </a:xfrm>
        </p:grpSpPr>
        <p:sp>
          <p:nvSpPr>
            <p:cNvPr id="334" name="Rectangle"/>
            <p:cNvSpPr/>
            <p:nvPr/>
          </p:nvSpPr>
          <p:spPr>
            <a:xfrm>
              <a:off x="0" y="0"/>
              <a:ext cx="1531480" cy="3544265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 flipH="1">
              <a:off x="765739" y="3543855"/>
              <a:ext cx="1" cy="1167263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337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973217" y="8144802"/>
            <a:ext cx="11224992" cy="331012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ctangle"/>
          <p:cNvSpPr/>
          <p:nvPr/>
        </p:nvSpPr>
        <p:spPr>
          <a:xfrm>
            <a:off x="131859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9" name="Rectangle"/>
          <p:cNvSpPr/>
          <p:nvPr/>
        </p:nvSpPr>
        <p:spPr>
          <a:xfrm>
            <a:off x="147353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163101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Rectangle"/>
          <p:cNvSpPr/>
          <p:nvPr/>
        </p:nvSpPr>
        <p:spPr>
          <a:xfrm>
            <a:off x="17762736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193708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20971030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22431530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fill="hold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3291 -0.002546" pathEditMode="relative">
                                      <p:cBhvr>
                                        <p:cTn id="3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fill="hold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91 -0.002546 L 0.126166 -0.001975" pathEditMode="relative">
                                      <p:cBhvr>
                                        <p:cTn id="3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fill="hold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166 -0.001975 L 0.189583 -0.003205" pathEditMode="relative">
                                      <p:cBhvr>
                                        <p:cTn id="4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83 -0.003205 L 0.252284 -0.002879" pathEditMode="relative">
                                      <p:cBhvr>
                                        <p:cTn id="5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fill="hold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284 -0.002879 L 0.314839 -0.001953" pathEditMode="relative">
                                      <p:cBhvr>
                                        <p:cTn id="6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" dur="500" fill="hold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839 -0.001953 L 0.378186 -0.002387" pathEditMode="relative">
                                      <p:cBhvr>
                                        <p:cTn id="7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500" fill="hold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build="p" animBg="1" advAuto="0"/>
      <p:bldP spid="336" grpId="2" animBg="1" advAuto="0"/>
      <p:bldP spid="338" grpId="3" animBg="1" advAuto="0"/>
      <p:bldP spid="339" grpId="5" animBg="1" advAuto="0"/>
      <p:bldP spid="340" grpId="7" animBg="1" advAuto="0"/>
      <p:bldP spid="341" grpId="9" animBg="1" advAuto="0"/>
      <p:bldP spid="342" grpId="11" animBg="1" advAuto="0"/>
      <p:bldP spid="343" grpId="13" animBg="1" advAuto="0"/>
      <p:bldP spid="344" grpId="1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"/>
          <p:cNvGrpSpPr/>
          <p:nvPr/>
        </p:nvGrpSpPr>
        <p:grpSpPr>
          <a:xfrm>
            <a:off x="1247032" y="7548071"/>
            <a:ext cx="5469928" cy="1637277"/>
            <a:chOff x="0" y="0"/>
            <a:chExt cx="5469927" cy="1637275"/>
          </a:xfrm>
        </p:grpSpPr>
        <p:grpSp>
          <p:nvGrpSpPr>
            <p:cNvPr id="354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347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55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357" name="Our ideal block-based processing system might work something like this:"/>
          <p:cNvSpPr txBox="1">
            <a:spLocks noGrp="1"/>
          </p:cNvSpPr>
          <p:nvPr>
            <p:ph type="body" sz="quarter" idx="1"/>
          </p:nvPr>
        </p:nvSpPr>
        <p:spPr>
          <a:xfrm>
            <a:off x="400099" y="1446271"/>
            <a:ext cx="23583802" cy="121502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</a:t>
            </a:r>
            <a:r>
              <a:rPr dirty="0"/>
              <a:t>deal block-based processing system might work something like this:</a:t>
            </a:r>
          </a:p>
        </p:txBody>
      </p:sp>
      <p:sp>
        <p:nvSpPr>
          <p:cNvPr id="358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3620637" y="2648990"/>
            <a:ext cx="17050031" cy="2290618"/>
            <a:chOff x="0" y="0"/>
            <a:chExt cx="17050029" cy="2290617"/>
          </a:xfrm>
        </p:grpSpPr>
        <p:grpSp>
          <p:nvGrpSpPr>
            <p:cNvPr id="37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37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41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40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41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41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41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41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418" name="Line"/>
          <p:cNvSpPr/>
          <p:nvPr/>
        </p:nvSpPr>
        <p:spPr>
          <a:xfrm flipH="1">
            <a:off x="3074498" y="6228115"/>
            <a:ext cx="1" cy="1164694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write…"/>
          <p:cNvSpPr txBox="1"/>
          <p:nvPr/>
        </p:nvSpPr>
        <p:spPr>
          <a:xfrm>
            <a:off x="1005707" y="6084495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420" name="Circle"/>
          <p:cNvSpPr/>
          <p:nvPr/>
        </p:nvSpPr>
        <p:spPr>
          <a:xfrm>
            <a:off x="3833760" y="5130784"/>
            <a:ext cx="459042" cy="45904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current…"/>
          <p:cNvSpPr txBox="1"/>
          <p:nvPr/>
        </p:nvSpPr>
        <p:spPr>
          <a:xfrm>
            <a:off x="1698708" y="4681972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428" name="Group"/>
          <p:cNvGrpSpPr/>
          <p:nvPr/>
        </p:nvGrpSpPr>
        <p:grpSpPr>
          <a:xfrm>
            <a:off x="2781916" y="8057260"/>
            <a:ext cx="3761791" cy="618898"/>
            <a:chOff x="0" y="0"/>
            <a:chExt cx="3761790" cy="618896"/>
          </a:xfrm>
        </p:grpSpPr>
        <p:sp>
          <p:nvSpPr>
            <p:cNvPr id="422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423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424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425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426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427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781916" y="7940751"/>
            <a:ext cx="3761791" cy="851917"/>
            <a:chOff x="0" y="-116509"/>
            <a:chExt cx="3761790" cy="851916"/>
          </a:xfrm>
        </p:grpSpPr>
        <p:sp>
          <p:nvSpPr>
            <p:cNvPr id="429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430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431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432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433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434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436" name="x[n]"/>
          <p:cNvSpPr txBox="1"/>
          <p:nvPr/>
        </p:nvSpPr>
        <p:spPr>
          <a:xfrm>
            <a:off x="2543959" y="3814759"/>
            <a:ext cx="79857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6743699" y="7513022"/>
            <a:ext cx="10270270" cy="1707375"/>
            <a:chOff x="0" y="0"/>
            <a:chExt cx="10270268" cy="1707374"/>
          </a:xfrm>
        </p:grpSpPr>
        <p:sp>
          <p:nvSpPr>
            <p:cNvPr id="437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8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39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0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1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6743699" y="7513022"/>
            <a:ext cx="10270270" cy="1707376"/>
            <a:chOff x="0" y="0"/>
            <a:chExt cx="10270268" cy="1707374"/>
          </a:xfrm>
        </p:grpSpPr>
        <p:sp>
          <p:nvSpPr>
            <p:cNvPr id="44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4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743699" y="7505607"/>
            <a:ext cx="10270270" cy="1707376"/>
            <a:chOff x="0" y="0"/>
            <a:chExt cx="10270268" cy="1707374"/>
          </a:xfrm>
        </p:grpSpPr>
        <p:sp>
          <p:nvSpPr>
            <p:cNvPr id="453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4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55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6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57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2781916" y="7933336"/>
            <a:ext cx="3761791" cy="851917"/>
            <a:chOff x="0" y="-116509"/>
            <a:chExt cx="3761790" cy="851916"/>
          </a:xfrm>
        </p:grpSpPr>
        <p:sp>
          <p:nvSpPr>
            <p:cNvPr id="461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462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463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464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465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466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  <p:grpSp>
        <p:nvGrpSpPr>
          <p:cNvPr id="499" name="Group"/>
          <p:cNvGrpSpPr/>
          <p:nvPr/>
        </p:nvGrpSpPr>
        <p:grpSpPr>
          <a:xfrm>
            <a:off x="3549377" y="10651137"/>
            <a:ext cx="18088115" cy="2202938"/>
            <a:chOff x="0" y="0"/>
            <a:chExt cx="18088114" cy="2202937"/>
          </a:xfrm>
        </p:grpSpPr>
        <p:grpSp>
          <p:nvGrpSpPr>
            <p:cNvPr id="477" name="Group"/>
            <p:cNvGrpSpPr/>
            <p:nvPr/>
          </p:nvGrpSpPr>
          <p:grpSpPr>
            <a:xfrm>
              <a:off x="0" y="0"/>
              <a:ext cx="5354238" cy="1637276"/>
              <a:chOff x="0" y="0"/>
              <a:chExt cx="5354237" cy="1637275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5461000" y="0"/>
              <a:ext cx="5354238" cy="1637276"/>
              <a:chOff x="0" y="0"/>
              <a:chExt cx="5354237" cy="1637275"/>
            </a:xfrm>
          </p:grpSpPr>
          <p:sp>
            <p:nvSpPr>
              <p:cNvPr id="4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97" name="Group"/>
            <p:cNvGrpSpPr/>
            <p:nvPr/>
          </p:nvGrpSpPr>
          <p:grpSpPr>
            <a:xfrm>
              <a:off x="10922000" y="0"/>
              <a:ext cx="5354238" cy="1637276"/>
              <a:chOff x="0" y="0"/>
              <a:chExt cx="5354237" cy="16372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498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500" name="y[n]"/>
          <p:cNvSpPr txBox="1"/>
          <p:nvPr/>
        </p:nvSpPr>
        <p:spPr>
          <a:xfrm>
            <a:off x="2476127" y="11163565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510" name="Group"/>
          <p:cNvGrpSpPr/>
          <p:nvPr/>
        </p:nvGrpSpPr>
        <p:grpSpPr>
          <a:xfrm>
            <a:off x="17047347" y="7548071"/>
            <a:ext cx="5765624" cy="1637277"/>
            <a:chOff x="-62129" y="0"/>
            <a:chExt cx="5765622" cy="1637275"/>
          </a:xfrm>
        </p:grpSpPr>
        <p:grpSp>
          <p:nvGrpSpPr>
            <p:cNvPr id="508" name="Group"/>
            <p:cNvGrpSpPr/>
            <p:nvPr/>
          </p:nvGrpSpPr>
          <p:grpSpPr>
            <a:xfrm>
              <a:off x="-62130" y="0"/>
              <a:ext cx="4058858" cy="1637276"/>
              <a:chOff x="0" y="0"/>
              <a:chExt cx="4058856" cy="1637275"/>
            </a:xfrm>
          </p:grpSpPr>
          <p:sp>
            <p:nvSpPr>
              <p:cNvPr id="501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09" name="output…"/>
            <p:cNvSpPr txBox="1"/>
            <p:nvPr/>
          </p:nvSpPr>
          <p:spPr>
            <a:xfrm>
              <a:off x="4132097" y="228138"/>
              <a:ext cx="1571397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output 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17222705" y="8057261"/>
            <a:ext cx="3761791" cy="618898"/>
            <a:chOff x="0" y="0"/>
            <a:chExt cx="3761790" cy="618896"/>
          </a:xfrm>
        </p:grpSpPr>
        <p:sp>
          <p:nvSpPr>
            <p:cNvPr id="511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12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13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14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15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16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18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19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20" name="Y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21" name="Y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22" name="Y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23" name="Y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25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26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27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28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29" name="Y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30" name="Y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32" name="Circle"/>
          <p:cNvSpPr/>
          <p:nvPr/>
        </p:nvSpPr>
        <p:spPr>
          <a:xfrm>
            <a:off x="3752475" y="9903538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39" name="Group"/>
          <p:cNvGrpSpPr/>
          <p:nvPr/>
        </p:nvGrpSpPr>
        <p:grpSpPr>
          <a:xfrm>
            <a:off x="3659105" y="11156061"/>
            <a:ext cx="3761791" cy="618898"/>
            <a:chOff x="0" y="0"/>
            <a:chExt cx="3761790" cy="618896"/>
          </a:xfrm>
        </p:grpSpPr>
        <p:sp>
          <p:nvSpPr>
            <p:cNvPr id="533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34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35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36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37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38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7494505" y="11047055"/>
            <a:ext cx="4117391" cy="851917"/>
            <a:chOff x="0" y="-116509"/>
            <a:chExt cx="4117390" cy="851916"/>
          </a:xfrm>
        </p:grpSpPr>
        <p:sp>
          <p:nvSpPr>
            <p:cNvPr id="540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41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42" name="Y8"/>
            <p:cNvSpPr txBox="1"/>
            <p:nvPr/>
          </p:nvSpPr>
          <p:spPr>
            <a:xfrm rot="16200000">
              <a:off x="16097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43" name="Y9"/>
            <p:cNvSpPr txBox="1"/>
            <p:nvPr/>
          </p:nvSpPr>
          <p:spPr>
            <a:xfrm rot="16200000">
              <a:off x="22951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44" name="Y10"/>
            <p:cNvSpPr txBox="1"/>
            <p:nvPr/>
          </p:nvSpPr>
          <p:spPr>
            <a:xfrm rot="16200000">
              <a:off x="28150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45" name="Y11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11686756" y="11041625"/>
            <a:ext cx="4117392" cy="851917"/>
            <a:chOff x="0" y="-116509"/>
            <a:chExt cx="4117390" cy="851916"/>
          </a:xfrm>
        </p:grpSpPr>
        <p:sp>
          <p:nvSpPr>
            <p:cNvPr id="547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48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49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50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51" name="Y16"/>
            <p:cNvSpPr txBox="1"/>
            <p:nvPr/>
          </p:nvSpPr>
          <p:spPr>
            <a:xfrm rot="16200000">
              <a:off x="2789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52" name="Y17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54" name="Line"/>
          <p:cNvSpPr/>
          <p:nvPr/>
        </p:nvSpPr>
        <p:spPr>
          <a:xfrm flipV="1">
            <a:off x="17476298" y="9325400"/>
            <a:ext cx="1" cy="10382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5" name="read…"/>
          <p:cNvSpPr txBox="1"/>
          <p:nvPr/>
        </p:nvSpPr>
        <p:spPr>
          <a:xfrm>
            <a:off x="21122507" y="916621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read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556" name="Problem: not causal!"/>
          <p:cNvSpPr txBox="1"/>
          <p:nvPr/>
        </p:nvSpPr>
        <p:spPr>
          <a:xfrm>
            <a:off x="6893339" y="5581991"/>
            <a:ext cx="92597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Problem: not causal!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0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3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48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55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59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62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74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77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81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84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100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107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11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14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26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29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33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36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5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59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2" animBg="1" advAuto="0"/>
      <p:bldP spid="419" grpId="1" animBg="1" advAuto="0"/>
      <p:bldP spid="420" grpId="3" animBg="1" advAuto="0"/>
      <p:bldP spid="421" grpId="4" animBg="1" advAuto="0"/>
      <p:bldP spid="428" grpId="7" animBg="1" advAuto="0"/>
      <p:bldP spid="428" grpId="18" animBg="1" advAuto="0"/>
      <p:bldP spid="435" grpId="25" animBg="1" advAuto="0"/>
      <p:bldP spid="435" grpId="34" animBg="1" advAuto="0"/>
      <p:bldP spid="444" grpId="8" animBg="1" advAuto="0"/>
      <p:bldP spid="444" grpId="19" animBg="1" advAuto="0"/>
      <p:bldP spid="452" grpId="26" animBg="1" advAuto="0"/>
      <p:bldP spid="452" grpId="33" animBg="1" advAuto="0"/>
      <p:bldP spid="460" grpId="41" animBg="1" advAuto="0"/>
      <p:bldP spid="467" grpId="40" animBg="1" advAuto="0"/>
      <p:bldP spid="517" grpId="9" animBg="1" advAuto="0"/>
      <p:bldP spid="517" grpId="20" animBg="1" advAuto="0"/>
      <p:bldP spid="524" grpId="27" animBg="1" advAuto="0"/>
      <p:bldP spid="524" grpId="35" animBg="1" advAuto="0"/>
      <p:bldP spid="531" grpId="42" animBg="1" advAuto="0"/>
      <p:bldP spid="532" grpId="11" animBg="1" advAuto="0"/>
      <p:bldP spid="539" grpId="14" animBg="1" advAuto="0"/>
      <p:bldP spid="546" grpId="29" animBg="1" advAuto="0"/>
      <p:bldP spid="553" grpId="44" animBg="1" advAuto="0"/>
      <p:bldP spid="554" grpId="10" animBg="1" advAuto="0"/>
      <p:bldP spid="555" grpId="12" animBg="1" advAuto="0"/>
      <p:bldP spid="556" grpId="46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o have a causal system, an output cannot depend on future inputs…"/>
          <p:cNvSpPr txBox="1">
            <a:spLocks noGrp="1"/>
          </p:cNvSpPr>
          <p:nvPr>
            <p:ph type="body" idx="1"/>
          </p:nvPr>
        </p:nvSpPr>
        <p:spPr>
          <a:xfrm>
            <a:off x="400099" y="1677322"/>
            <a:ext cx="23583802" cy="10915671"/>
          </a:xfrm>
          <a:prstGeom prst="rect">
            <a:avLst/>
          </a:prstGeom>
        </p:spPr>
        <p:txBody>
          <a:bodyPr anchor="t"/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For </a:t>
            </a:r>
            <a:r>
              <a:rPr dirty="0">
                <a:solidFill>
                  <a:srgbClr val="3D46A6"/>
                </a:solidFill>
              </a:rPr>
              <a:t>causal</a:t>
            </a:r>
            <a:r>
              <a:rPr dirty="0"/>
              <a:t> system, output cannot depend on future inputs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>
                <a:solidFill>
                  <a:srgbClr val="9B1200"/>
                </a:solidFill>
              </a:rPr>
              <a:t>Partial solution:</a:t>
            </a:r>
            <a:r>
              <a:rPr dirty="0"/>
              <a:t> add </a:t>
            </a:r>
            <a:r>
              <a:rPr dirty="0">
                <a:solidFill>
                  <a:srgbClr val="3D46A6"/>
                </a:solidFill>
              </a:rPr>
              <a:t>1-window latency</a:t>
            </a:r>
            <a:r>
              <a:rPr dirty="0"/>
              <a:t> to output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/>
              <a:t>As we gather input samples for next FFT, </a:t>
            </a:r>
            <a:r>
              <a:rPr dirty="0">
                <a:solidFill>
                  <a:srgbClr val="9B1200"/>
                </a:solidFill>
              </a:rPr>
              <a:t>copy samples from last FFT</a:t>
            </a:r>
            <a:r>
              <a:rPr dirty="0"/>
              <a:t> into output</a:t>
            </a:r>
          </a:p>
        </p:txBody>
      </p:sp>
      <p:sp>
        <p:nvSpPr>
          <p:cNvPr id="560" name="Block-based output: caus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causality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6342474" y="2842933"/>
            <a:ext cx="15244021" cy="2563698"/>
            <a:chOff x="763543" y="292582"/>
            <a:chExt cx="15244019" cy="2563697"/>
          </a:xfrm>
        </p:grpSpPr>
        <p:sp>
          <p:nvSpPr>
            <p:cNvPr id="561" name="..."/>
            <p:cNvSpPr/>
            <p:nvPr/>
          </p:nvSpPr>
          <p:spPr>
            <a:xfrm>
              <a:off x="14737562" y="15862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  <p:sp>
          <p:nvSpPr>
            <p:cNvPr id="562" name="Block 0"/>
            <p:cNvSpPr/>
            <p:nvPr/>
          </p:nvSpPr>
          <p:spPr>
            <a:xfrm>
              <a:off x="763543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563" name="Block 1"/>
            <p:cNvSpPr/>
            <p:nvPr/>
          </p:nvSpPr>
          <p:spPr>
            <a:xfrm>
              <a:off x="6057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564" name="Block 2"/>
            <p:cNvSpPr/>
            <p:nvPr/>
          </p:nvSpPr>
          <p:spPr>
            <a:xfrm>
              <a:off x="11518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</p:grpSp>
      <p:grpSp>
        <p:nvGrpSpPr>
          <p:cNvPr id="621" name="Group"/>
          <p:cNvGrpSpPr/>
          <p:nvPr/>
        </p:nvGrpSpPr>
        <p:grpSpPr>
          <a:xfrm>
            <a:off x="3498380" y="3272926"/>
            <a:ext cx="17050030" cy="1418116"/>
            <a:chOff x="0" y="0"/>
            <a:chExt cx="17050029" cy="1418115"/>
          </a:xfrm>
        </p:grpSpPr>
        <p:grpSp>
          <p:nvGrpSpPr>
            <p:cNvPr id="583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566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8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0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2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4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575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6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577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8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584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6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8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0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4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6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0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0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6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0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2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4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6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20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677" name="Group"/>
          <p:cNvGrpSpPr/>
          <p:nvPr/>
        </p:nvGrpSpPr>
        <p:grpSpPr>
          <a:xfrm>
            <a:off x="3498380" y="7469608"/>
            <a:ext cx="17050030" cy="1418116"/>
            <a:chOff x="0" y="0"/>
            <a:chExt cx="17050029" cy="1418115"/>
          </a:xfrm>
        </p:grpSpPr>
        <p:grpSp>
          <p:nvGrpSpPr>
            <p:cNvPr id="639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4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6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0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2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4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63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6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8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57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640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2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643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4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6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8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0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51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2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53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4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55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6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75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58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9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0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2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63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4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65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6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67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8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69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0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71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2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73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4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76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78" name="Rectangle"/>
          <p:cNvSpPr/>
          <p:nvPr/>
        </p:nvSpPr>
        <p:spPr>
          <a:xfrm>
            <a:off x="3622703" y="3378679"/>
            <a:ext cx="3772191" cy="1206609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469904" y="3395138"/>
            <a:ext cx="4132517" cy="1173691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11650026" y="3395138"/>
            <a:ext cx="4132517" cy="1173691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5830146" y="3402894"/>
            <a:ext cx="3772192" cy="1158179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686" name="Group"/>
          <p:cNvGrpSpPr/>
          <p:nvPr/>
        </p:nvGrpSpPr>
        <p:grpSpPr>
          <a:xfrm>
            <a:off x="3604416" y="7575362"/>
            <a:ext cx="15979635" cy="1206608"/>
            <a:chOff x="0" y="0"/>
            <a:chExt cx="15979633" cy="1206607"/>
          </a:xfrm>
        </p:grpSpPr>
        <p:sp>
          <p:nvSpPr>
            <p:cNvPr id="682" name="Rectangle"/>
            <p:cNvSpPr/>
            <p:nvPr/>
          </p:nvSpPr>
          <p:spPr>
            <a:xfrm>
              <a:off x="0" y="0"/>
              <a:ext cx="3772191" cy="1206608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Rectangle"/>
            <p:cNvSpPr/>
            <p:nvPr/>
          </p:nvSpPr>
          <p:spPr>
            <a:xfrm>
              <a:off x="3847200" y="16457"/>
              <a:ext cx="4132518" cy="1173692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Rectangle"/>
            <p:cNvSpPr/>
            <p:nvPr/>
          </p:nvSpPr>
          <p:spPr>
            <a:xfrm>
              <a:off x="8027322" y="16457"/>
              <a:ext cx="4132517" cy="1173692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Rectangle"/>
            <p:cNvSpPr/>
            <p:nvPr/>
          </p:nvSpPr>
          <p:spPr>
            <a:xfrm>
              <a:off x="12207443" y="24214"/>
              <a:ext cx="3772191" cy="1158179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4201720" y="4813493"/>
            <a:ext cx="14785027" cy="1903764"/>
            <a:chOff x="0" y="0"/>
            <a:chExt cx="14785026" cy="1903762"/>
          </a:xfrm>
        </p:grpSpPr>
        <p:grpSp>
          <p:nvGrpSpPr>
            <p:cNvPr id="689" name="Group"/>
            <p:cNvGrpSpPr/>
            <p:nvPr/>
          </p:nvGrpSpPr>
          <p:grpSpPr>
            <a:xfrm>
              <a:off x="0" y="633762"/>
              <a:ext cx="2577583" cy="1270001"/>
              <a:chOff x="0" y="0"/>
              <a:chExt cx="2577582" cy="1270000"/>
            </a:xfrm>
          </p:grpSpPr>
          <p:sp>
            <p:nvSpPr>
              <p:cNvPr id="687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88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0" name="Line"/>
            <p:cNvSpPr/>
            <p:nvPr/>
          </p:nvSpPr>
          <p:spPr>
            <a:xfrm flipH="1">
              <a:off x="1288791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3" name="Group"/>
            <p:cNvGrpSpPr/>
            <p:nvPr/>
          </p:nvGrpSpPr>
          <p:grpSpPr>
            <a:xfrm>
              <a:off x="3759174" y="633762"/>
              <a:ext cx="2577584" cy="1270001"/>
              <a:chOff x="0" y="0"/>
              <a:chExt cx="2577582" cy="1270000"/>
            </a:xfrm>
          </p:grpSpPr>
          <p:sp>
            <p:nvSpPr>
              <p:cNvPr id="691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2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4" name="Line"/>
            <p:cNvSpPr/>
            <p:nvPr/>
          </p:nvSpPr>
          <p:spPr>
            <a:xfrm>
              <a:off x="5047966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7" name="Group"/>
            <p:cNvGrpSpPr/>
            <p:nvPr/>
          </p:nvGrpSpPr>
          <p:grpSpPr>
            <a:xfrm>
              <a:off x="8207486" y="627219"/>
              <a:ext cx="2577584" cy="1270001"/>
              <a:chOff x="0" y="0"/>
              <a:chExt cx="2577582" cy="1270000"/>
            </a:xfrm>
          </p:grpSpPr>
          <p:sp>
            <p:nvSpPr>
              <p:cNvPr id="695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6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8" name="Line"/>
            <p:cNvSpPr/>
            <p:nvPr/>
          </p:nvSpPr>
          <p:spPr>
            <a:xfrm>
              <a:off x="9496277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12207444" y="633762"/>
              <a:ext cx="2577583" cy="1270001"/>
              <a:chOff x="0" y="0"/>
              <a:chExt cx="2577582" cy="1270000"/>
            </a:xfrm>
          </p:grpSpPr>
          <p:sp>
            <p:nvSpPr>
              <p:cNvPr id="699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700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02" name="Line"/>
            <p:cNvSpPr/>
            <p:nvPr/>
          </p:nvSpPr>
          <p:spPr>
            <a:xfrm>
              <a:off x="1349623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8" name="Group"/>
          <p:cNvGrpSpPr/>
          <p:nvPr/>
        </p:nvGrpSpPr>
        <p:grpSpPr>
          <a:xfrm>
            <a:off x="5490511" y="6732314"/>
            <a:ext cx="12207444" cy="608299"/>
            <a:chOff x="0" y="0"/>
            <a:chExt cx="12207443" cy="608297"/>
          </a:xfrm>
        </p:grpSpPr>
        <p:sp>
          <p:nvSpPr>
            <p:cNvPr id="704" name="Line"/>
            <p:cNvSpPr/>
            <p:nvPr/>
          </p:nvSpPr>
          <p:spPr>
            <a:xfrm flipH="1">
              <a:off x="-1" y="6543"/>
              <a:ext cx="2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375917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8207486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12207443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09" name="x[n]"/>
          <p:cNvSpPr txBox="1"/>
          <p:nvPr/>
        </p:nvSpPr>
        <p:spPr>
          <a:xfrm>
            <a:off x="2549816" y="37017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710" name="y[n]"/>
          <p:cNvSpPr txBox="1"/>
          <p:nvPr/>
        </p:nvSpPr>
        <p:spPr>
          <a:xfrm>
            <a:off x="2553245" y="7898441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713" name="Group"/>
          <p:cNvGrpSpPr/>
          <p:nvPr/>
        </p:nvGrpSpPr>
        <p:grpSpPr>
          <a:xfrm>
            <a:off x="3891850" y="9090884"/>
            <a:ext cx="12428648" cy="1110192"/>
            <a:chOff x="0" y="0"/>
            <a:chExt cx="12428647" cy="1110190"/>
          </a:xfrm>
        </p:grpSpPr>
        <p:sp>
          <p:nvSpPr>
            <p:cNvPr id="711" name="Problem: y[0] depends on x[5]. System is not causal!"/>
            <p:cNvSpPr txBox="1"/>
            <p:nvPr/>
          </p:nvSpPr>
          <p:spPr>
            <a:xfrm>
              <a:off x="458135" y="413214"/>
              <a:ext cx="1197051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>
                  <a:solidFill>
                    <a:srgbClr val="FF2600"/>
                  </a:solidFill>
                </a:rPr>
                <a:t>Problem:</a:t>
              </a:r>
              <a:r>
                <a:t> </a:t>
              </a:r>
              <a:r>
                <a:rPr i="1"/>
                <a:t>y</a:t>
              </a:r>
              <a:r>
                <a:t>[0] depends on </a:t>
              </a:r>
              <a:r>
                <a:rPr i="1"/>
                <a:t>x</a:t>
              </a:r>
              <a:r>
                <a:t>[5]. System is not causal!</a:t>
              </a:r>
            </a:p>
          </p:txBody>
        </p:sp>
        <p:sp>
          <p:nvSpPr>
            <p:cNvPr id="712" name="Line"/>
            <p:cNvSpPr/>
            <p:nvPr/>
          </p:nvSpPr>
          <p:spPr>
            <a:xfrm flipH="1" flipV="1">
              <a:off x="0" y="0"/>
              <a:ext cx="396734" cy="589914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7418674" y="7573944"/>
            <a:ext cx="12166103" cy="1209443"/>
            <a:chOff x="0" y="0"/>
            <a:chExt cx="12166102" cy="1209442"/>
          </a:xfrm>
        </p:grpSpPr>
        <p:sp>
          <p:nvSpPr>
            <p:cNvPr id="714" name="Rectangle"/>
            <p:cNvSpPr/>
            <p:nvPr/>
          </p:nvSpPr>
          <p:spPr>
            <a:xfrm>
              <a:off x="0" y="2834"/>
              <a:ext cx="4163282" cy="1206609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Rectangle"/>
            <p:cNvSpPr/>
            <p:nvPr/>
          </p:nvSpPr>
          <p:spPr>
            <a:xfrm>
              <a:off x="4213791" y="1685"/>
              <a:ext cx="4132517" cy="1173691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Rectangle"/>
            <p:cNvSpPr/>
            <p:nvPr/>
          </p:nvSpPr>
          <p:spPr>
            <a:xfrm>
              <a:off x="8393912" y="0"/>
              <a:ext cx="3772191" cy="1173691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6742669" y="6621768"/>
            <a:ext cx="9019277" cy="784632"/>
            <a:chOff x="0" y="0"/>
            <a:chExt cx="9019276" cy="784631"/>
          </a:xfrm>
        </p:grpSpPr>
        <p:sp>
          <p:nvSpPr>
            <p:cNvPr id="718" name="Line"/>
            <p:cNvSpPr/>
            <p:nvPr/>
          </p:nvSpPr>
          <p:spPr>
            <a:xfrm>
              <a:off x="0" y="36153"/>
              <a:ext cx="645266" cy="7484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3761944" y="36153"/>
              <a:ext cx="993176" cy="6826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8222212" y="-1"/>
              <a:ext cx="797065" cy="7309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1000" fill="hold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00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1" build="p" animBg="1" advAuto="0"/>
      <p:bldP spid="686" grpId="4" animBg="1" advAuto="0"/>
      <p:bldP spid="686" grpId="6" animBg="1" advAuto="0"/>
      <p:bldP spid="703" grpId="2" animBg="1" advAuto="0"/>
      <p:bldP spid="708" grpId="3" animBg="1" advAuto="0"/>
      <p:bldP spid="708" grpId="7" animBg="1" advAuto="0"/>
      <p:bldP spid="713" grpId="5" animBg="1" advAuto="0"/>
      <p:bldP spid="717" grpId="9" animBg="1" advAuto="0"/>
      <p:bldP spid="721" grpId="8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droppedImage.pdf" descr="droppedImage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445457"/>
            <a:ext cx="15418779" cy="51923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27" name="Line"/>
          <p:cNvSpPr/>
          <p:nvPr/>
        </p:nvSpPr>
        <p:spPr>
          <a:xfrm>
            <a:off x="2114812" y="10699535"/>
            <a:ext cx="2577204" cy="1"/>
          </a:xfrm>
          <a:prstGeom prst="line">
            <a:avLst/>
          </a:prstGeom>
          <a:noFill/>
          <a:ln w="63500" cap="flat">
            <a:solidFill>
              <a:srgbClr val="FF2600"/>
            </a:solidFill>
            <a:prstDash val="solid"/>
            <a:miter lim="400000"/>
            <a:headEnd type="triangle" w="med" len="sm"/>
            <a:tailEnd type="triangle" w="med" len="sm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8" name="Window size = M"/>
          <p:cNvSpPr txBox="1"/>
          <p:nvPr/>
        </p:nvSpPr>
        <p:spPr>
          <a:xfrm>
            <a:off x="4874136" y="10365512"/>
            <a:ext cx="3702266" cy="6680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b="0">
                <a:solidFill>
                  <a:srgbClr val="FF2600"/>
                </a:solidFill>
              </a:defRPr>
            </a:lvl1pPr>
          </a:lstStyle>
          <a:p>
            <a:r>
              <a:t>Window size = M</a:t>
            </a:r>
          </a:p>
        </p:txBody>
      </p:sp>
      <p:sp>
        <p:nvSpPr>
          <p:cNvPr id="729" name="Line"/>
          <p:cNvSpPr/>
          <p:nvPr/>
        </p:nvSpPr>
        <p:spPr>
          <a:xfrm>
            <a:off x="2114812" y="11269012"/>
            <a:ext cx="1388380" cy="1"/>
          </a:xfrm>
          <a:prstGeom prst="line">
            <a:avLst/>
          </a:prstGeom>
          <a:noFill/>
          <a:ln w="63500" cap="flat">
            <a:solidFill>
              <a:srgbClr val="942192"/>
            </a:solidFill>
            <a:prstDash val="solid"/>
            <a:miter lim="400000"/>
            <a:headEnd type="triangle" w="med" len="sm"/>
            <a:tailEnd type="triangle" w="med" len="sm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0" name="Hop size = M/2"/>
          <p:cNvSpPr txBox="1"/>
          <p:nvPr/>
        </p:nvSpPr>
        <p:spPr>
          <a:xfrm>
            <a:off x="4835621" y="10934990"/>
            <a:ext cx="3307104" cy="6680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b="0">
                <a:solidFill>
                  <a:srgbClr val="942192"/>
                </a:solidFill>
              </a:defRPr>
            </a:lvl1pPr>
          </a:lstStyle>
          <a:p>
            <a:r>
              <a:t>Hop size = M/2</a:t>
            </a:r>
          </a:p>
        </p:txBody>
      </p:sp>
      <p:sp>
        <p:nvSpPr>
          <p:cNvPr id="724" name="The previous example performed a block calculation at regular intervals…"/>
          <p:cNvSpPr txBox="1">
            <a:spLocks noGrp="1"/>
          </p:cNvSpPr>
          <p:nvPr>
            <p:ph type="body" idx="1"/>
          </p:nvPr>
        </p:nvSpPr>
        <p:spPr>
          <a:xfrm>
            <a:off x="1364776" y="1674061"/>
            <a:ext cx="17946806" cy="12041939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892938" eaLnBrk="1" hangingPunct="1"/>
            <a:r>
              <a:rPr lang="en-US" sz="5400" dirty="0"/>
              <a:t>Split signal into </a:t>
            </a:r>
            <a:r>
              <a:rPr lang="en-US" sz="5400" dirty="0">
                <a:solidFill>
                  <a:srgbClr val="0000FF"/>
                </a:solidFill>
              </a:rPr>
              <a:t>overlapping segments</a:t>
            </a:r>
            <a:endParaRPr lang="en-US" sz="5400" dirty="0"/>
          </a:p>
          <a:p>
            <a:r>
              <a:rPr lang="en-GB" dirty="0"/>
              <a:t>#</a:t>
            </a:r>
            <a:r>
              <a:rPr dirty="0"/>
              <a:t> samples between consecutive blocks </a:t>
            </a:r>
            <a:r>
              <a:rPr lang="en-GB" dirty="0"/>
              <a:t>is</a:t>
            </a:r>
            <a:r>
              <a:rPr dirty="0"/>
              <a:t> </a:t>
            </a:r>
            <a:r>
              <a:rPr lang="en-US" dirty="0">
                <a:solidFill>
                  <a:srgbClr val="0000FF"/>
                </a:solidFill>
              </a:rPr>
              <a:t>hop size</a:t>
            </a:r>
            <a:endParaRPr dirty="0">
              <a:solidFill>
                <a:srgbClr val="3D46A6"/>
              </a:solidFill>
            </a:endParaRPr>
          </a:p>
          <a:p>
            <a:pPr lvl="1"/>
            <a:r>
              <a:rPr lang="en-GB" dirty="0"/>
              <a:t>O</a:t>
            </a:r>
            <a:r>
              <a:rPr dirty="0" err="1"/>
              <a:t>ften</a:t>
            </a:r>
            <a:r>
              <a:rPr dirty="0"/>
              <a:t> fraction of block</a:t>
            </a:r>
            <a:r>
              <a:rPr lang="en-GB" dirty="0"/>
              <a:t> size</a:t>
            </a: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 </a:t>
            </a:r>
          </a:p>
          <a:p>
            <a:r>
              <a:rPr lang="en-GB" dirty="0"/>
              <a:t>M</a:t>
            </a:r>
            <a:r>
              <a:rPr dirty="0" err="1"/>
              <a:t>ight</a:t>
            </a:r>
            <a:r>
              <a:rPr dirty="0"/>
              <a:t> apply </a:t>
            </a:r>
            <a:r>
              <a:rPr dirty="0">
                <a:solidFill>
                  <a:srgbClr val="3D46A6"/>
                </a:solidFill>
              </a:rPr>
              <a:t>window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dirty="0"/>
              <a:t>before calculating FFT</a:t>
            </a:r>
            <a:endParaRPr lang="en-GB" dirty="0"/>
          </a:p>
          <a:p>
            <a:pPr lvl="1"/>
            <a:r>
              <a:rPr lang="en-US" sz="4600" dirty="0"/>
              <a:t>triangular windows, hop size </a:t>
            </a:r>
            <a:r>
              <a:rPr lang="en-US" sz="4600" dirty="0">
                <a:solidFill>
                  <a:srgbClr val="0000FF"/>
                </a:solidFill>
              </a:rPr>
              <a:t>M/2</a:t>
            </a: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r>
              <a:rPr lang="en-US" sz="5600" dirty="0">
                <a:solidFill>
                  <a:srgbClr val="0000FF"/>
                </a:solidFill>
              </a:rPr>
              <a:t>DFT of each segment </a:t>
            </a:r>
            <a:r>
              <a:rPr lang="en-US" sz="5600" dirty="0"/>
              <a:t>to get frequency content</a:t>
            </a:r>
          </a:p>
          <a:p>
            <a:r>
              <a:rPr lang="en-US" sz="5600" dirty="0">
                <a:solidFill>
                  <a:srgbClr val="0000FF"/>
                </a:solidFill>
              </a:rPr>
              <a:t>IDFT</a:t>
            </a:r>
            <a:r>
              <a:rPr lang="en-US" sz="5600" dirty="0"/>
              <a:t> to get back</a:t>
            </a:r>
          </a:p>
          <a:p>
            <a:pPr lvl="1"/>
            <a:endParaRPr lang="en-US" sz="4600" dirty="0"/>
          </a:p>
          <a:p>
            <a:endParaRPr dirty="0"/>
          </a:p>
        </p:txBody>
      </p:sp>
      <p:sp>
        <p:nvSpPr>
          <p:cNvPr id="725" name="Overlapping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Overlapping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1" build="p" animBg="1" advAuto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1983</Words>
  <Application>Microsoft Office PowerPoint</Application>
  <PresentationFormat>Custom</PresentationFormat>
  <Paragraphs>783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Italic</vt:lpstr>
      <vt:lpstr>Courier</vt:lpstr>
      <vt:lpstr>Gill Sans</vt:lpstr>
      <vt:lpstr>Helvetica Neue</vt:lpstr>
      <vt:lpstr>Helvetica Neue Light</vt:lpstr>
      <vt:lpstr>Helvetica Neue Medium</vt:lpstr>
      <vt:lpstr>Lucida Grande</vt:lpstr>
      <vt:lpstr>Times</vt:lpstr>
      <vt:lpstr>Times New Roman</vt:lpstr>
      <vt:lpstr>White</vt:lpstr>
      <vt:lpstr>Title &amp; Subtitle</vt:lpstr>
      <vt:lpstr>Title &amp; Bullets</vt:lpstr>
      <vt:lpstr>PowerPoint Presentation</vt:lpstr>
      <vt:lpstr>Phase Vocoder</vt:lpstr>
      <vt:lpstr>Phase vocoder</vt:lpstr>
      <vt:lpstr>Block-based processing</vt:lpstr>
      <vt:lpstr>Block-based input</vt:lpstr>
      <vt:lpstr>Block-based input and output</vt:lpstr>
      <vt:lpstr>Block-based input and output</vt:lpstr>
      <vt:lpstr>Block-based output: causality</vt:lpstr>
      <vt:lpstr>Overlapping blocks</vt:lpstr>
      <vt:lpstr>Overview of Overlap and Add Process</vt:lpstr>
      <vt:lpstr>Review: overlapping blocks (input side)</vt:lpstr>
      <vt:lpstr>Review: overlap-add with a circular buffer</vt:lpstr>
      <vt:lpstr>Review: unwrapping the circular buffer</vt:lpstr>
      <vt:lpstr>Block-based output: overlap</vt:lpstr>
      <vt:lpstr>Output circular buffer</vt:lpstr>
      <vt:lpstr>The full signal chain</vt:lpstr>
      <vt:lpstr>The full signal chain: added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 Reiss</cp:lastModifiedBy>
  <cp:revision>19</cp:revision>
  <dcterms:modified xsi:type="dcterms:W3CDTF">2024-03-22T09:07:55Z</dcterms:modified>
</cp:coreProperties>
</file>