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76" r:id="rId4"/>
    <p:sldId id="277" r:id="rId5"/>
    <p:sldId id="306" r:id="rId6"/>
    <p:sldId id="278" r:id="rId7"/>
    <p:sldId id="28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63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5994189" d="39062500"/>
        <a:sy n="35994189" d="390625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115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(</a:t>
            </a:r>
            <a:r>
              <a:rPr i="1" dirty="0"/>
              <a:t>N</a:t>
            </a:r>
            <a:r>
              <a:rPr dirty="0"/>
              <a:t>/2+1)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If</a:t>
            </a:r>
            <a:r>
              <a:rPr dirty="0"/>
              <a:t>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</a:t>
            </a:r>
            <a:r>
              <a:rPr lang="en-GB" dirty="0"/>
              <a:t>reconstruction a</a:t>
            </a:r>
            <a:r>
              <a:rPr dirty="0"/>
              <a:t>rt</a:t>
            </a:r>
            <a:r>
              <a:rPr lang="en-GB" dirty="0" err="1"/>
              <a:t>i</a:t>
            </a:r>
            <a:r>
              <a:rPr dirty="0"/>
              <a:t>facts 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lang="en-GB" dirty="0"/>
              <a:t>C</a:t>
            </a:r>
            <a:r>
              <a:rPr dirty="0"/>
              <a:t>an use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rPr dirty="0"/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"/>
            <a:ext cx="18288000" cy="1389892"/>
          </a:xfrm>
        </p:spPr>
        <p:txBody>
          <a:bodyPr>
            <a:normAutofit/>
          </a:bodyPr>
          <a:lstStyle/>
          <a:p>
            <a:pPr defTabSz="1828706">
              <a:defRPr/>
            </a:pPr>
            <a:r>
              <a:rPr lang="en-GB" sz="4500" kern="1200" dirty="0"/>
              <a:t>Effect of rectangular window and Hann window applied to signal</a:t>
            </a:r>
            <a:endParaRPr lang="en-US" sz="4500" kern="12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007306" y="-89548"/>
            <a:ext cx="369391" cy="10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285830" fontAlgn="base">
              <a:spcBef>
                <a:spcPct val="0"/>
              </a:spcBef>
              <a:spcAft>
                <a:spcPct val="0"/>
              </a:spcAft>
            </a:pPr>
            <a:endParaRPr lang="en-US" sz="5906">
              <a:latin typeface="Gill Sans" charset="0"/>
              <a:sym typeface="Gill Sans" charset="0"/>
            </a:endParaRPr>
          </a:p>
        </p:txBody>
      </p:sp>
      <p:pic>
        <p:nvPicPr>
          <p:cNvPr id="9217" name="Picture 7"/>
          <p:cNvPicPr>
            <a:picLocks noChangeAspect="1" noChangeArrowheads="1"/>
          </p:cNvPicPr>
          <p:nvPr/>
        </p:nvPicPr>
        <p:blipFill>
          <a:blip r:embed="rId2" cstate="print"/>
          <a:srcRect l="8791" r="8791"/>
          <a:stretch>
            <a:fillRect/>
          </a:stretch>
        </p:blipFill>
        <p:spPr bwMode="auto">
          <a:xfrm>
            <a:off x="2431507" y="1295401"/>
            <a:ext cx="19991846" cy="1242060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1" y="8211796"/>
            <a:ext cx="449478" cy="53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82878" tIns="91438" rIns="182878" bIns="91438" numCol="1" anchor="ctr" anchorCtr="0" compatLnSpc="1">
            <a:prstTxWarp prst="textNoShape">
              <a:avLst/>
            </a:prstTxWarp>
            <a:spAutoFit/>
          </a:bodyPr>
          <a:lstStyle/>
          <a:p>
            <a:pPr defTabSz="1828706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latin typeface="Arial" pitchFamily="34" charset="0"/>
                <a:ea typeface="Times New Roman" pitchFamily="18" charset="0"/>
                <a:cs typeface="Arial" pitchFamily="34" charset="0"/>
                <a:sym typeface="Gill Sans" charset="0"/>
              </a:rPr>
              <a:t> </a:t>
            </a:r>
            <a:endParaRPr lang="en-US" sz="3656" dirty="0"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3D46A6"/>
                </a:solidFill>
              </a:rPr>
              <a:t>Windowing</a:t>
            </a:r>
            <a:r>
              <a:rPr dirty="0"/>
              <a:t> lets us isolate segment of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C</a:t>
            </a:r>
            <a:r>
              <a:rPr dirty="0" err="1"/>
              <a:t>ost</a:t>
            </a:r>
            <a:r>
              <a:rPr dirty="0"/>
              <a:t> is </a:t>
            </a:r>
            <a:r>
              <a:rPr dirty="0">
                <a:solidFill>
                  <a:srgbClr val="3D46A6"/>
                </a:solidFill>
              </a:rPr>
              <a:t>smearing</a:t>
            </a:r>
            <a:r>
              <a:rPr dirty="0"/>
              <a:t> of energy in</a:t>
            </a:r>
            <a:br>
              <a:rPr dirty="0"/>
            </a:br>
            <a:r>
              <a:rPr dirty="0"/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Energy appears at frequencies where it</a:t>
            </a:r>
            <a:br>
              <a:rPr dirty="0"/>
            </a:br>
            <a:r>
              <a:rPr dirty="0"/>
              <a:t>doesn’t exist in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/>
              <a:t>Each </a:t>
            </a:r>
            <a:r>
              <a:rPr dirty="0">
                <a:solidFill>
                  <a:srgbClr val="3D46A6"/>
                </a:solidFill>
              </a:rPr>
              <a:t>frequency component </a:t>
            </a:r>
            <a:r>
              <a:rPr dirty="0"/>
              <a:t>of</a:t>
            </a:r>
            <a:br>
              <a:rPr dirty="0"/>
            </a:br>
            <a:r>
              <a:rPr dirty="0"/>
              <a:t>signal appears as series of </a:t>
            </a:r>
            <a:r>
              <a:rPr dirty="0"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Main lobe:</a:t>
            </a:r>
            <a:r>
              <a:rPr dirty="0"/>
              <a:t> broad peak </a:t>
            </a:r>
            <a:r>
              <a:rPr dirty="0" err="1"/>
              <a:t>centred</a:t>
            </a:r>
            <a:r>
              <a:rPr dirty="0"/>
              <a:t> around </a:t>
            </a:r>
            <a:br>
              <a:rPr dirty="0"/>
            </a:br>
            <a:r>
              <a:rPr dirty="0"/>
              <a:t>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>
                <a:solidFill>
                  <a:srgbClr val="3D46A6"/>
                </a:solidFill>
              </a:rPr>
              <a:t>Side lobes:</a:t>
            </a:r>
            <a:r>
              <a:rPr dirty="0"/>
              <a:t> secondary peaks at other</a:t>
            </a:r>
            <a:br>
              <a:rPr dirty="0"/>
            </a:br>
            <a:r>
              <a:rPr dirty="0"/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T</a:t>
            </a:r>
            <a:r>
              <a:rPr dirty="0" err="1"/>
              <a:t>ypically</a:t>
            </a:r>
            <a:r>
              <a:rPr dirty="0"/>
              <a:t> want to </a:t>
            </a:r>
            <a:r>
              <a:rPr dirty="0" err="1">
                <a:solidFill>
                  <a:srgbClr val="3D46A6"/>
                </a:solidFill>
              </a:rPr>
              <a:t>minimise</a:t>
            </a:r>
            <a:r>
              <a:rPr dirty="0"/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rPr dirty="0"/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Window spectra</a:t>
            </a:r>
            <a:endParaRPr dirty="0"/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M</a:t>
            </a:r>
            <a:r>
              <a:rPr dirty="0" err="1"/>
              <a:t>ost</a:t>
            </a:r>
            <a:r>
              <a:rPr dirty="0"/>
              <a:t> efficient to </a:t>
            </a:r>
            <a:r>
              <a:rPr dirty="0">
                <a:solidFill>
                  <a:srgbClr val="3D46A6"/>
                </a:solidFill>
              </a:rPr>
              <a:t>pre-calculate window</a:t>
            </a:r>
            <a:r>
              <a:rPr dirty="0"/>
              <a:t> when program starts</a:t>
            </a:r>
          </a:p>
          <a:p>
            <a:pPr lvl="1"/>
            <a:r>
              <a:rPr dirty="0"/>
              <a:t>Then recalculate when settings change: window size, window type etc.</a:t>
            </a:r>
          </a:p>
          <a:p>
            <a:r>
              <a:rPr dirty="0"/>
              <a:t>Store window in an </a:t>
            </a:r>
            <a:r>
              <a:rPr dirty="0">
                <a:solidFill>
                  <a:srgbClr val="3D46A6"/>
                </a:solidFill>
              </a:rPr>
              <a:t>array</a:t>
            </a:r>
            <a:r>
              <a:rPr dirty="0"/>
              <a:t> (typically a global variable)</a:t>
            </a:r>
          </a:p>
          <a:p>
            <a:pPr lvl="1"/>
            <a:r>
              <a:rPr lang="en-GB" dirty="0"/>
              <a:t>Array l</a:t>
            </a:r>
            <a:r>
              <a:rPr dirty="0" err="1"/>
              <a:t>ength</a:t>
            </a:r>
            <a:r>
              <a:rPr dirty="0"/>
              <a:t> equal to window size</a:t>
            </a:r>
          </a:p>
          <a:p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calculate</a:t>
            </a:r>
            <a:r>
              <a:rPr dirty="0"/>
              <a:t>, 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to iterate over each sample of window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To apply, multiply </a:t>
            </a:r>
            <a:r>
              <a:rPr lang="en-GB" dirty="0"/>
              <a:t>s</a:t>
            </a:r>
            <a:r>
              <a:rPr dirty="0" err="1"/>
              <a:t>ignal</a:t>
            </a:r>
            <a:r>
              <a:rPr dirty="0"/>
              <a:t> by window buffer frame-by-frame</a:t>
            </a:r>
          </a:p>
          <a:p>
            <a:pPr lvl="1"/>
            <a:r>
              <a:rPr dirty="0"/>
              <a:t>Could do this while unwrapping circular buffer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084342"/>
            <a:ext cx="8793417" cy="2470696"/>
            <a:chOff x="0" y="401092"/>
            <a:chExt cx="8793415" cy="2470696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401092"/>
              <a:ext cx="8793415" cy="2470696"/>
              <a:chOff x="0" y="401092"/>
              <a:chExt cx="8793414" cy="2470696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401092"/>
                <a:ext cx="5596082" cy="2410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 dirty="0">
                    <a:solidFill>
                      <a:srgbClr val="AD3DA4"/>
                    </a:solidFill>
                  </a:rPr>
                  <a:t>const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 dirty="0">
                    <a:solidFill>
                      <a:srgbClr val="AD3DA4"/>
                    </a:solidFill>
                  </a:rPr>
                  <a:t>int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dirty="0" err="1"/>
                  <a:t>windowSize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 dirty="0">
                    <a:solidFill>
                      <a:srgbClr val="272AD8"/>
                    </a:solidFill>
                  </a:rPr>
                  <a:t>1024</a:t>
                </a:r>
                <a:r>
                  <a:rPr dirty="0"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 dirty="0">
                    <a:solidFill>
                      <a:srgbClr val="AD3DA4"/>
                    </a:solidFill>
                  </a:rPr>
                  <a:t>float</a:t>
                </a:r>
                <a:r>
                  <a:rPr dirty="0"/>
                  <a:t> </a:t>
                </a:r>
                <a:r>
                  <a:rPr dirty="0" err="1">
                    <a:solidFill>
                      <a:srgbClr val="047CB0"/>
                    </a:solidFill>
                  </a:rPr>
                  <a:t>windowBuffer</a:t>
                </a:r>
                <a:r>
                  <a:rPr dirty="0"/>
                  <a:t>[</a:t>
                </a:r>
                <a:r>
                  <a:rPr dirty="0" err="1"/>
                  <a:t>gWindowSize</a:t>
                </a:r>
                <a:r>
                  <a:rPr dirty="0"/>
                  <a:t>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 dirty="0"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lang="en-GB" dirty="0">
                    <a:solidFill>
                      <a:srgbClr val="AD3DA4"/>
                    </a:solidFill>
                  </a:rPr>
                  <a:t>f</a:t>
                </a:r>
                <a:r>
                  <a:rPr b="1" dirty="0">
                    <a:solidFill>
                      <a:srgbClr val="AD3DA4"/>
                    </a:solidFill>
                  </a:rPr>
                  <a:t>or</a:t>
                </a:r>
                <a:r>
                  <a:rPr lang="en-GB" b="1" dirty="0">
                    <a:solidFill>
                      <a:srgbClr val="AD3DA4"/>
                    </a:solidFill>
                  </a:rPr>
                  <a:t> </a:t>
                </a:r>
                <a:r>
                  <a:rPr dirty="0"/>
                  <a:t>(n = </a:t>
                </a:r>
                <a:r>
                  <a:rPr dirty="0">
                    <a:solidFill>
                      <a:srgbClr val="272AD8"/>
                    </a:solidFill>
                  </a:rPr>
                  <a:t>0</a:t>
                </a:r>
                <a:r>
                  <a:rPr dirty="0"/>
                  <a:t>; n &lt; </a:t>
                </a:r>
                <a:r>
                  <a:rPr dirty="0" err="1"/>
                  <a:t>windowSize</a:t>
                </a:r>
                <a:r>
                  <a:rPr dirty="0"/>
                  <a:t>; n++) </a:t>
                </a:r>
                <a:endParaRPr lang="en-GB" dirty="0"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lang="en-GB" dirty="0"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rPr lang="en-GB" dirty="0" err="1"/>
                  <a:t>windowBuffer</a:t>
                </a:r>
                <a:r>
                  <a:rPr lang="en-GB" dirty="0"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  <a:endParaRPr dirty="0"/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4" y="2290883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2290883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rPr dirty="0"/>
                <a:t>equation for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579</Words>
  <Application>Microsoft Office PowerPoint</Application>
  <PresentationFormat>Custom</PresentationFormat>
  <Paragraphs>86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Courier</vt:lpstr>
      <vt:lpstr>Gill Sans</vt:lpstr>
      <vt:lpstr>Helvetica Neue</vt:lpstr>
      <vt:lpstr>Helvetica Neue Light</vt:lpstr>
      <vt:lpstr>Helvetica Neue Medium</vt:lpstr>
      <vt:lpstr>Wingdings</vt:lpstr>
      <vt:lpstr>White</vt:lpstr>
      <vt:lpstr>Choosing an FFT size</vt:lpstr>
      <vt:lpstr>Choosing a hop size</vt:lpstr>
      <vt:lpstr>Windowing</vt:lpstr>
      <vt:lpstr>Types of window function</vt:lpstr>
      <vt:lpstr>Effect of rectangular window and Hann window applied to signal</vt:lpstr>
      <vt:lpstr>Window spectra</vt:lpstr>
      <vt:lpstr>Coding a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 Reiss</cp:lastModifiedBy>
  <cp:revision>22</cp:revision>
  <dcterms:modified xsi:type="dcterms:W3CDTF">2024-03-21T22:49:43Z</dcterms:modified>
</cp:coreProperties>
</file>