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2"/>
    <p:sldId id="288" r:id="rId3"/>
    <p:sldId id="269" r:id="rId4"/>
    <p:sldId id="270" r:id="rId5"/>
    <p:sldId id="271" r:id="rId6"/>
    <p:sldId id="272" r:id="rId7"/>
    <p:sldId id="273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5994189" d="39062500"/>
        <a:sy n="35994189" d="39062500"/>
      </p:scale>
      <p:origin x="0" y="-270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1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oup"/>
          <p:cNvGrpSpPr/>
          <p:nvPr/>
        </p:nvGrpSpPr>
        <p:grpSpPr>
          <a:xfrm>
            <a:off x="1374308" y="4479788"/>
            <a:ext cx="20584042" cy="3333233"/>
            <a:chOff x="0" y="0"/>
            <a:chExt cx="20584041" cy="3333231"/>
          </a:xfrm>
        </p:grpSpPr>
        <p:pic>
          <p:nvPicPr>
            <p:cNvPr id="372" name="sine.pdf" descr="sine.pdf"/>
            <p:cNvPicPr>
              <a:picLocks noChangeAspect="1"/>
            </p:cNvPicPr>
            <p:nvPr/>
          </p:nvPicPr>
          <p:blipFill>
            <a:blip r:embed="rId2"/>
            <a:srcRect t="31924" b="31924"/>
            <a:stretch>
              <a:fillRect/>
            </a:stretch>
          </p:blipFill>
          <p:spPr>
            <a:xfrm>
              <a:off x="1318141" y="0"/>
              <a:ext cx="19265901" cy="3333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3" name="x[n]"/>
            <p:cNvSpPr txBox="1"/>
            <p:nvPr/>
          </p:nvSpPr>
          <p:spPr>
            <a:xfrm>
              <a:off x="0" y="1318188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x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</p:grpSp>
      <p:sp>
        <p:nvSpPr>
          <p:cNvPr id="375" name="What does the FFT of a single sine wave look like?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333354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S</a:t>
            </a:r>
            <a:r>
              <a:rPr dirty="0" err="1"/>
              <a:t>uppose</a:t>
            </a:r>
            <a:r>
              <a:rPr dirty="0"/>
              <a:t> its frequency </a:t>
            </a:r>
            <a:r>
              <a:rPr dirty="0">
                <a:solidFill>
                  <a:srgbClr val="3D46A6"/>
                </a:solidFill>
              </a:rPr>
              <a:t>exactly</a:t>
            </a:r>
            <a:r>
              <a:rPr dirty="0"/>
              <a:t> matches a bin: 2π</a:t>
            </a:r>
            <a:r>
              <a:rPr i="1" dirty="0"/>
              <a:t>k</a:t>
            </a:r>
            <a:r>
              <a:rPr dirty="0"/>
              <a:t>/</a:t>
            </a:r>
            <a:r>
              <a:rPr i="1" dirty="0"/>
              <a:t>N</a:t>
            </a:r>
            <a:r>
              <a:rPr dirty="0"/>
              <a:t> for some </a:t>
            </a:r>
            <a:r>
              <a:rPr i="1" dirty="0"/>
              <a:t>k</a:t>
            </a:r>
          </a:p>
          <a:p>
            <a:pPr lvl="1"/>
            <a:r>
              <a:rPr lang="en-GB" dirty="0"/>
              <a:t>So </a:t>
            </a:r>
            <a:r>
              <a:rPr dirty="0">
                <a:solidFill>
                  <a:srgbClr val="3D46A6"/>
                </a:solidFill>
              </a:rPr>
              <a:t>integer number of oscillations</a:t>
            </a:r>
            <a:r>
              <a:rPr dirty="0"/>
              <a:t> in window</a:t>
            </a:r>
          </a:p>
        </p:txBody>
      </p:sp>
      <p:sp>
        <p:nvSpPr>
          <p:cNvPr id="376" name="Sine wave in the frequency dom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FFT of sine wave</a:t>
            </a:r>
            <a:endParaRPr dirty="0"/>
          </a:p>
        </p:txBody>
      </p:sp>
      <p:sp>
        <p:nvSpPr>
          <p:cNvPr id="377" name="Group"/>
          <p:cNvSpPr/>
          <p:nvPr/>
        </p:nvSpPr>
        <p:spPr>
          <a:xfrm>
            <a:off x="4435949" y="4454876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8" name="..."/>
          <p:cNvSpPr txBox="1"/>
          <p:nvPr/>
        </p:nvSpPr>
        <p:spPr>
          <a:xfrm>
            <a:off x="22158772" y="5521740"/>
            <a:ext cx="5379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...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2054418" y="8907743"/>
            <a:ext cx="12187550" cy="3364089"/>
            <a:chOff x="0" y="0"/>
            <a:chExt cx="12187549" cy="3364087"/>
          </a:xfrm>
        </p:grpSpPr>
        <p:sp>
          <p:nvSpPr>
            <p:cNvPr id="379" name="Xk"/>
            <p:cNvSpPr txBox="1"/>
            <p:nvPr/>
          </p:nvSpPr>
          <p:spPr>
            <a:xfrm>
              <a:off x="683662" y="1355115"/>
              <a:ext cx="587587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 i="1"/>
              </a:pPr>
              <a:r>
                <a:t>X</a:t>
              </a:r>
              <a:r>
                <a:rPr baseline="-5999"/>
                <a:t>k</a:t>
              </a:r>
            </a:p>
          </p:txBody>
        </p:sp>
        <p:sp>
          <p:nvSpPr>
            <p:cNvPr id="380" name="Line"/>
            <p:cNvSpPr/>
            <p:nvPr/>
          </p:nvSpPr>
          <p:spPr>
            <a:xfrm flipH="1" flipV="1">
              <a:off x="2383947" y="142180"/>
              <a:ext cx="20663" cy="312267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 flipV="1">
              <a:off x="2376186" y="3231775"/>
              <a:ext cx="978606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2" name="Line"/>
            <p:cNvSpPr/>
            <p:nvPr/>
          </p:nvSpPr>
          <p:spPr>
            <a:xfrm flipV="1">
              <a:off x="4386682" y="142112"/>
              <a:ext cx="1" cy="3161084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3" name="Circle"/>
            <p:cNvSpPr/>
            <p:nvPr/>
          </p:nvSpPr>
          <p:spPr>
            <a:xfrm>
              <a:off x="4246695" y="0"/>
              <a:ext cx="259314" cy="2593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4" name="Circle"/>
            <p:cNvSpPr/>
            <p:nvPr/>
          </p:nvSpPr>
          <p:spPr>
            <a:xfrm>
              <a:off x="281580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5" name="Circle"/>
            <p:cNvSpPr/>
            <p:nvPr/>
          </p:nvSpPr>
          <p:spPr>
            <a:xfrm>
              <a:off x="328667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6" name="Circle"/>
            <p:cNvSpPr/>
            <p:nvPr/>
          </p:nvSpPr>
          <p:spPr>
            <a:xfrm>
              <a:off x="376973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7" name="Circle"/>
            <p:cNvSpPr/>
            <p:nvPr/>
          </p:nvSpPr>
          <p:spPr>
            <a:xfrm>
              <a:off x="471281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8" name="Circle"/>
            <p:cNvSpPr/>
            <p:nvPr/>
          </p:nvSpPr>
          <p:spPr>
            <a:xfrm>
              <a:off x="5200621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9" name="Circle"/>
            <p:cNvSpPr/>
            <p:nvPr/>
          </p:nvSpPr>
          <p:spPr>
            <a:xfrm>
              <a:off x="5679438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0" name="Circle"/>
            <p:cNvSpPr/>
            <p:nvPr/>
          </p:nvSpPr>
          <p:spPr>
            <a:xfrm>
              <a:off x="6160896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1" name="Circle"/>
            <p:cNvSpPr/>
            <p:nvPr/>
          </p:nvSpPr>
          <p:spPr>
            <a:xfrm>
              <a:off x="6664452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2" name="Circle"/>
            <p:cNvSpPr/>
            <p:nvPr/>
          </p:nvSpPr>
          <p:spPr>
            <a:xfrm>
              <a:off x="7139560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3" name="Circle"/>
            <p:cNvSpPr/>
            <p:nvPr/>
          </p:nvSpPr>
          <p:spPr>
            <a:xfrm>
              <a:off x="761837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4" name="Circle"/>
            <p:cNvSpPr/>
            <p:nvPr/>
          </p:nvSpPr>
          <p:spPr>
            <a:xfrm>
              <a:off x="8099835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5" name="Circle"/>
            <p:cNvSpPr/>
            <p:nvPr/>
          </p:nvSpPr>
          <p:spPr>
            <a:xfrm>
              <a:off x="8541215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6" name="Circle"/>
            <p:cNvSpPr/>
            <p:nvPr/>
          </p:nvSpPr>
          <p:spPr>
            <a:xfrm>
              <a:off x="902902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7" name="Circle"/>
            <p:cNvSpPr/>
            <p:nvPr/>
          </p:nvSpPr>
          <p:spPr>
            <a:xfrm>
              <a:off x="9507840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8" name="Circle"/>
            <p:cNvSpPr/>
            <p:nvPr/>
          </p:nvSpPr>
          <p:spPr>
            <a:xfrm>
              <a:off x="9989298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9" name="Circle"/>
            <p:cNvSpPr/>
            <p:nvPr/>
          </p:nvSpPr>
          <p:spPr>
            <a:xfrm>
              <a:off x="10492854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0" name="Circle"/>
            <p:cNvSpPr/>
            <p:nvPr/>
          </p:nvSpPr>
          <p:spPr>
            <a:xfrm>
              <a:off x="10967962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1" name="Circle"/>
            <p:cNvSpPr/>
            <p:nvPr/>
          </p:nvSpPr>
          <p:spPr>
            <a:xfrm>
              <a:off x="11446779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2" name="Circle"/>
            <p:cNvSpPr/>
            <p:nvPr/>
          </p:nvSpPr>
          <p:spPr>
            <a:xfrm>
              <a:off x="1192823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3" name="(lower half)"/>
            <p:cNvSpPr txBox="1"/>
            <p:nvPr/>
          </p:nvSpPr>
          <p:spPr>
            <a:xfrm>
              <a:off x="-1" y="2049362"/>
              <a:ext cx="1954912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(lower half)</a:t>
              </a: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6632417" y="8370553"/>
            <a:ext cx="15834014" cy="1706242"/>
            <a:chOff x="-1" y="-13559"/>
            <a:chExt cx="15834013" cy="1706240"/>
          </a:xfrm>
        </p:grpSpPr>
        <p:sp>
          <p:nvSpPr>
            <p:cNvPr id="405" name="Line"/>
            <p:cNvSpPr/>
            <p:nvPr/>
          </p:nvSpPr>
          <p:spPr>
            <a:xfrm flipH="1">
              <a:off x="-1" y="826777"/>
              <a:ext cx="3744792" cy="865904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6" name="All energy is in one frequency bin…"/>
            <p:cNvSpPr txBox="1"/>
            <p:nvPr/>
          </p:nvSpPr>
          <p:spPr>
            <a:xfrm>
              <a:off x="3922098" y="-13559"/>
              <a:ext cx="11911914" cy="1333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rPr dirty="0"/>
                <a:t>All energy in </a:t>
              </a:r>
              <a:r>
                <a:rPr dirty="0">
                  <a:solidFill>
                    <a:srgbClr val="FF2600"/>
                  </a:solidFill>
                </a:rPr>
                <a:t>one frequency bin</a:t>
              </a:r>
            </a:p>
            <a:p>
              <a:pPr algn="l">
                <a:defRPr sz="4000" b="0"/>
              </a:pPr>
              <a:r>
                <a:rPr dirty="0"/>
                <a:t>All other bins 0 (except mirror image above Nyquist)</a:t>
              </a:r>
            </a:p>
          </p:txBody>
        </p:sp>
      </p:grpSp>
      <p:sp>
        <p:nvSpPr>
          <p:cNvPr id="408" name="Magnitude is constant no matter where the window starts…"/>
          <p:cNvSpPr txBox="1"/>
          <p:nvPr/>
        </p:nvSpPr>
        <p:spPr>
          <a:xfrm>
            <a:off x="10539197" y="9963583"/>
            <a:ext cx="1219725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lang="en-GB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Constant m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agnitude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 dirty="0"/>
              <a:t>no matter where window starts</a:t>
            </a:r>
          </a:p>
          <a:p>
            <a:pPr algn="l">
              <a:defRPr sz="4000" b="0"/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Phase</a:t>
            </a:r>
            <a:r>
              <a:rPr dirty="0"/>
              <a:t> may change depending on window 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9514 0.001067" pathEditMode="relative">
                                      <p:cBhvr>
                                        <p:cTn id="2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 advAuto="0"/>
      <p:bldP spid="377" grpId="0" animBg="1" advAuto="0"/>
      <p:bldP spid="404" grpId="0" animBg="1" advAuto="0"/>
      <p:bldP spid="407" grpId="0" animBg="1" advAuto="0"/>
      <p:bldP spid="40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What if the frequency doesn’t exactly match any bin? We’ll see two effects: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175699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I</a:t>
            </a:r>
            <a:r>
              <a:rPr dirty="0"/>
              <a:t>f frequency </a:t>
            </a:r>
            <a:r>
              <a:rPr dirty="0">
                <a:solidFill>
                  <a:srgbClr val="9B1200"/>
                </a:solidFill>
              </a:rPr>
              <a:t>doesn’t</a:t>
            </a:r>
            <a:r>
              <a:rPr dirty="0"/>
              <a:t> exactly match any bin</a:t>
            </a:r>
          </a:p>
          <a:p>
            <a:pPr marL="1193800" lvl="1" indent="-558800">
              <a:buSzPct val="100000"/>
              <a:buAutoNum type="arabicPeriod"/>
            </a:pPr>
            <a:r>
              <a:rPr dirty="0"/>
              <a:t>Energy </a:t>
            </a:r>
            <a:r>
              <a:rPr dirty="0">
                <a:solidFill>
                  <a:srgbClr val="3D46A6"/>
                </a:solidFill>
              </a:rPr>
              <a:t>smears</a:t>
            </a:r>
            <a:r>
              <a:rPr dirty="0"/>
              <a:t> out across all other frequency bins</a:t>
            </a:r>
          </a:p>
          <a:p>
            <a:pPr marL="1193800" lvl="1" indent="-558800">
              <a:buSzPct val="100000"/>
              <a:buAutoNum type="arabicPeriod"/>
            </a:pP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likely to be different on each successive hop</a:t>
            </a:r>
          </a:p>
          <a:p>
            <a:pPr lvl="2"/>
            <a:r>
              <a:rPr lang="en-GB" dirty="0"/>
              <a:t>Usually</a:t>
            </a:r>
            <a:r>
              <a:rPr dirty="0"/>
              <a:t>, can </a:t>
            </a:r>
            <a:r>
              <a:rPr dirty="0">
                <a:solidFill>
                  <a:srgbClr val="3D46A6"/>
                </a:solidFill>
              </a:rPr>
              <a:t>reconstruct exact frequency</a:t>
            </a:r>
            <a:r>
              <a:rPr dirty="0"/>
              <a:t> based on phase changes!</a:t>
            </a:r>
          </a:p>
        </p:txBody>
      </p:sp>
      <p:sp>
        <p:nvSpPr>
          <p:cNvPr id="412" name="Sine wave in the frequency dom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FFT of sine wave</a:t>
            </a:r>
            <a:endParaRPr dirty="0"/>
          </a:p>
        </p:txBody>
      </p:sp>
      <p:grpSp>
        <p:nvGrpSpPr>
          <p:cNvPr id="415" name="Group"/>
          <p:cNvGrpSpPr/>
          <p:nvPr/>
        </p:nvGrpSpPr>
        <p:grpSpPr>
          <a:xfrm>
            <a:off x="1437456" y="5030884"/>
            <a:ext cx="20536604" cy="3404762"/>
            <a:chOff x="0" y="0"/>
            <a:chExt cx="20536601" cy="3404761"/>
          </a:xfrm>
        </p:grpSpPr>
        <p:sp>
          <p:nvSpPr>
            <p:cNvPr id="413" name="x[n]"/>
            <p:cNvSpPr txBox="1"/>
            <p:nvPr/>
          </p:nvSpPr>
          <p:spPr>
            <a:xfrm>
              <a:off x="0" y="1170330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x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  <p:pic>
          <p:nvPicPr>
            <p:cNvPr id="414" name="sine2.pdf" descr="sine2.pdf"/>
            <p:cNvPicPr>
              <a:picLocks noChangeAspect="1"/>
            </p:cNvPicPr>
            <p:nvPr/>
          </p:nvPicPr>
          <p:blipFill>
            <a:blip r:embed="rId2"/>
            <a:srcRect t="31536" b="31536"/>
            <a:stretch>
              <a:fillRect/>
            </a:stretch>
          </p:blipFill>
          <p:spPr>
            <a:xfrm>
              <a:off x="1270701" y="0"/>
              <a:ext cx="19265901" cy="3404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6" name="Group"/>
          <p:cNvSpPr/>
          <p:nvPr/>
        </p:nvSpPr>
        <p:spPr>
          <a:xfrm>
            <a:off x="5163254" y="5056205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19" name="Group"/>
          <p:cNvGrpSpPr/>
          <p:nvPr/>
        </p:nvGrpSpPr>
        <p:grpSpPr>
          <a:xfrm>
            <a:off x="15400750" y="8842621"/>
            <a:ext cx="4622823" cy="1843557"/>
            <a:chOff x="0" y="79731"/>
            <a:chExt cx="4622821" cy="1843556"/>
          </a:xfrm>
        </p:grpSpPr>
        <p:sp>
          <p:nvSpPr>
            <p:cNvPr id="417" name="Line"/>
            <p:cNvSpPr/>
            <p:nvPr/>
          </p:nvSpPr>
          <p:spPr>
            <a:xfrm flipH="1" flipV="1">
              <a:off x="0" y="79731"/>
              <a:ext cx="3158837" cy="255972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-146070"/>
                  <a:satOff val="-10048"/>
                  <a:lumOff val="-3062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8" name="Non-integer number…"/>
            <p:cNvSpPr/>
            <p:nvPr/>
          </p:nvSpPr>
          <p:spPr>
            <a:xfrm>
              <a:off x="3352822" y="6532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rPr>
                  <a:solidFill>
                    <a:schemeClr val="accent6">
                      <a:hueOff val="-146070"/>
                      <a:satOff val="-10048"/>
                      <a:lumOff val="-30626"/>
                    </a:schemeClr>
                  </a:solidFill>
                </a:rPr>
                <a:t>Non-integer </a:t>
              </a:r>
              <a:r>
                <a:t>number</a:t>
              </a:r>
            </a:p>
            <a:p>
              <a:pPr algn="l">
                <a:defRPr sz="4000" b="0"/>
              </a:pPr>
              <a:r>
                <a:t>of periods</a:t>
              </a:r>
            </a:p>
          </p:txBody>
        </p:sp>
      </p:grpSp>
      <p:grpSp>
        <p:nvGrpSpPr>
          <p:cNvPr id="461" name="Group"/>
          <p:cNvGrpSpPr/>
          <p:nvPr/>
        </p:nvGrpSpPr>
        <p:grpSpPr>
          <a:xfrm>
            <a:off x="2813453" y="8876817"/>
            <a:ext cx="12187551" cy="3303196"/>
            <a:chOff x="0" y="0"/>
            <a:chExt cx="12187549" cy="3303195"/>
          </a:xfrm>
        </p:grpSpPr>
        <p:sp>
          <p:nvSpPr>
            <p:cNvPr id="420" name="Circle"/>
            <p:cNvSpPr/>
            <p:nvPr/>
          </p:nvSpPr>
          <p:spPr>
            <a:xfrm>
              <a:off x="4246695" y="0"/>
              <a:ext cx="259314" cy="2593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460" name="Group"/>
            <p:cNvGrpSpPr/>
            <p:nvPr/>
          </p:nvGrpSpPr>
          <p:grpSpPr>
            <a:xfrm>
              <a:off x="0" y="142112"/>
              <a:ext cx="12187551" cy="3161084"/>
              <a:chOff x="0" y="0"/>
              <a:chExt cx="12187550" cy="3161082"/>
            </a:xfrm>
          </p:grpSpPr>
          <p:sp>
            <p:nvSpPr>
              <p:cNvPr id="421" name="Xk"/>
              <p:cNvSpPr txBox="1"/>
              <p:nvPr/>
            </p:nvSpPr>
            <p:spPr>
              <a:xfrm>
                <a:off x="683662" y="1213003"/>
                <a:ext cx="587587" cy="6969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4000" b="0" i="1"/>
                </a:pPr>
                <a:r>
                  <a:t>X</a:t>
                </a:r>
                <a:r>
                  <a:rPr baseline="-5999"/>
                  <a:t>k</a:t>
                </a:r>
              </a:p>
            </p:txBody>
          </p:sp>
          <p:sp>
            <p:nvSpPr>
              <p:cNvPr id="422" name="Line"/>
              <p:cNvSpPr/>
              <p:nvPr/>
            </p:nvSpPr>
            <p:spPr>
              <a:xfrm flipH="1" flipV="1">
                <a:off x="2383947" y="67"/>
                <a:ext cx="20663" cy="312268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3" name="Line"/>
              <p:cNvSpPr/>
              <p:nvPr/>
            </p:nvSpPr>
            <p:spPr>
              <a:xfrm flipV="1">
                <a:off x="2376187" y="3089663"/>
                <a:ext cx="9786059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4" name="Line"/>
              <p:cNvSpPr/>
              <p:nvPr/>
            </p:nvSpPr>
            <p:spPr>
              <a:xfrm flipV="1">
                <a:off x="4386682" y="-1"/>
                <a:ext cx="1" cy="3161084"/>
              </a:xfrm>
              <a:prstGeom prst="line">
                <a:avLst/>
              </a:prstGeom>
              <a:noFill/>
              <a:ln w="508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2816266" y="238451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3273283" y="2194757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3801240" y="1790741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8" name="Circle"/>
              <p:cNvSpPr/>
              <p:nvPr/>
            </p:nvSpPr>
            <p:spPr>
              <a:xfrm>
                <a:off x="4712813" y="1790741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9" name="Circle"/>
              <p:cNvSpPr/>
              <p:nvPr/>
            </p:nvSpPr>
            <p:spPr>
              <a:xfrm>
                <a:off x="5240770" y="2194757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0" name="Circle"/>
              <p:cNvSpPr/>
              <p:nvPr/>
            </p:nvSpPr>
            <p:spPr>
              <a:xfrm>
                <a:off x="5697787" y="2384513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1" name="Circle"/>
              <p:cNvSpPr/>
              <p:nvPr/>
            </p:nvSpPr>
            <p:spPr>
              <a:xfrm>
                <a:off x="6154328" y="2526366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2" name="Circle"/>
              <p:cNvSpPr/>
              <p:nvPr/>
            </p:nvSpPr>
            <p:spPr>
              <a:xfrm>
                <a:off x="6610870" y="2621245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3" name="Circle"/>
              <p:cNvSpPr/>
              <p:nvPr/>
            </p:nvSpPr>
            <p:spPr>
              <a:xfrm>
                <a:off x="7139560" y="2659345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4" name="Circle"/>
              <p:cNvSpPr/>
              <p:nvPr/>
            </p:nvSpPr>
            <p:spPr>
              <a:xfrm>
                <a:off x="7623866" y="26893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5" name="Circle"/>
              <p:cNvSpPr/>
              <p:nvPr/>
            </p:nvSpPr>
            <p:spPr>
              <a:xfrm>
                <a:off x="8098571" y="27147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6" name="Circle"/>
              <p:cNvSpPr/>
              <p:nvPr/>
            </p:nvSpPr>
            <p:spPr>
              <a:xfrm>
                <a:off x="8550206" y="27274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7" name="Circle"/>
              <p:cNvSpPr/>
              <p:nvPr/>
            </p:nvSpPr>
            <p:spPr>
              <a:xfrm>
                <a:off x="9011653" y="2752824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8" name="Circle"/>
              <p:cNvSpPr/>
              <p:nvPr/>
            </p:nvSpPr>
            <p:spPr>
              <a:xfrm>
                <a:off x="9492391" y="2790924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9" name="Circle"/>
              <p:cNvSpPr/>
              <p:nvPr/>
            </p:nvSpPr>
            <p:spPr>
              <a:xfrm>
                <a:off x="10007687" y="2803326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0" name="Circle"/>
              <p:cNvSpPr/>
              <p:nvPr/>
            </p:nvSpPr>
            <p:spPr>
              <a:xfrm>
                <a:off x="10489542" y="2805720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1" name="Circle"/>
              <p:cNvSpPr/>
              <p:nvPr/>
            </p:nvSpPr>
            <p:spPr>
              <a:xfrm>
                <a:off x="10967963" y="283566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2" name="Circle"/>
              <p:cNvSpPr/>
              <p:nvPr/>
            </p:nvSpPr>
            <p:spPr>
              <a:xfrm>
                <a:off x="11446780" y="286106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11928237" y="2873763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4" name="(lower half)"/>
              <p:cNvSpPr txBox="1"/>
              <p:nvPr/>
            </p:nvSpPr>
            <p:spPr>
              <a:xfrm>
                <a:off x="-1" y="1907250"/>
                <a:ext cx="1954912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/>
                </a:lvl1pPr>
              </a:lstStyle>
              <a:p>
                <a:r>
                  <a:t>(lower half)</a:t>
                </a:r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3946939" y="1946101"/>
                <a:ext cx="1" cy="113613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6" name="Line"/>
              <p:cNvSpPr/>
              <p:nvPr/>
            </p:nvSpPr>
            <p:spPr>
              <a:xfrm flipV="1">
                <a:off x="4826426" y="1914368"/>
                <a:ext cx="1" cy="113613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7" name="Line"/>
              <p:cNvSpPr/>
              <p:nvPr/>
            </p:nvSpPr>
            <p:spPr>
              <a:xfrm flipV="1">
                <a:off x="3402939" y="2412140"/>
                <a:ext cx="1" cy="67752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8" name="Line"/>
              <p:cNvSpPr/>
              <p:nvPr/>
            </p:nvSpPr>
            <p:spPr>
              <a:xfrm flipV="1">
                <a:off x="5357081" y="2412140"/>
                <a:ext cx="1" cy="67752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9" name="Line"/>
              <p:cNvSpPr/>
              <p:nvPr/>
            </p:nvSpPr>
            <p:spPr>
              <a:xfrm flipV="1">
                <a:off x="2945921" y="2460180"/>
                <a:ext cx="1" cy="59005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0" name="Line"/>
              <p:cNvSpPr/>
              <p:nvPr/>
            </p:nvSpPr>
            <p:spPr>
              <a:xfrm flipV="1">
                <a:off x="5823502" y="2499607"/>
                <a:ext cx="1" cy="59005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1" name="Line"/>
              <p:cNvSpPr/>
              <p:nvPr/>
            </p:nvSpPr>
            <p:spPr>
              <a:xfrm flipV="1">
                <a:off x="6286420" y="2630131"/>
                <a:ext cx="1" cy="45390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2" name="Line"/>
              <p:cNvSpPr/>
              <p:nvPr/>
            </p:nvSpPr>
            <p:spPr>
              <a:xfrm flipV="1">
                <a:off x="6740526" y="2675297"/>
                <a:ext cx="1" cy="41436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3" name="Line"/>
              <p:cNvSpPr/>
              <p:nvPr/>
            </p:nvSpPr>
            <p:spPr>
              <a:xfrm flipV="1">
                <a:off x="7269216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4" name="Line"/>
              <p:cNvSpPr/>
              <p:nvPr/>
            </p:nvSpPr>
            <p:spPr>
              <a:xfrm flipV="1">
                <a:off x="7753522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5" name="Line"/>
              <p:cNvSpPr/>
              <p:nvPr/>
            </p:nvSpPr>
            <p:spPr>
              <a:xfrm flipV="1">
                <a:off x="8230663" y="2808638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6" name="Line"/>
              <p:cNvSpPr/>
              <p:nvPr/>
            </p:nvSpPr>
            <p:spPr>
              <a:xfrm flipV="1">
                <a:off x="8679862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7" name="Line"/>
              <p:cNvSpPr/>
              <p:nvPr/>
            </p:nvSpPr>
            <p:spPr>
              <a:xfrm flipV="1">
                <a:off x="9141310" y="28017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8" name="Line"/>
              <p:cNvSpPr/>
              <p:nvPr/>
            </p:nvSpPr>
            <p:spPr>
              <a:xfrm flipV="1">
                <a:off x="9622802" y="280572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9" name="Line"/>
              <p:cNvSpPr/>
              <p:nvPr/>
            </p:nvSpPr>
            <p:spPr>
              <a:xfrm flipV="1">
                <a:off x="10119464" y="2838580"/>
                <a:ext cx="1" cy="25347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464" name="Group"/>
          <p:cNvGrpSpPr/>
          <p:nvPr/>
        </p:nvGrpSpPr>
        <p:grpSpPr>
          <a:xfrm>
            <a:off x="8054223" y="10330926"/>
            <a:ext cx="3294511" cy="1270001"/>
            <a:chOff x="0" y="653288"/>
            <a:chExt cx="3294510" cy="1270000"/>
          </a:xfrm>
        </p:grpSpPr>
        <p:sp>
          <p:nvSpPr>
            <p:cNvPr id="462" name="Line"/>
            <p:cNvSpPr/>
            <p:nvPr/>
          </p:nvSpPr>
          <p:spPr>
            <a:xfrm flipH="1">
              <a:off x="0" y="728814"/>
              <a:ext cx="1793278" cy="1815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3" name="Energy spills over into…"/>
            <p:cNvSpPr/>
            <p:nvPr/>
          </p:nvSpPr>
          <p:spPr>
            <a:xfrm>
              <a:off x="2024510" y="6532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rPr dirty="0"/>
                <a:t>Energy spills over into</a:t>
              </a:r>
            </a:p>
            <a:p>
              <a:pPr algn="l">
                <a:defRPr sz="4000" b="0"/>
              </a:pPr>
              <a:r>
                <a:rPr dirty="0"/>
                <a:t>other bins, especially close </a:t>
              </a:r>
              <a:r>
                <a:rPr dirty="0" err="1"/>
                <a:t>neighbours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9514 0.001067" pathEditMode="relative">
                                      <p:cBhvr>
                                        <p:cTn id="4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 bldLvl="5" animBg="1" advAuto="0"/>
      <p:bldP spid="415" grpId="0" animBg="1" advAuto="0"/>
      <p:bldP spid="416" grpId="0" animBg="1" advAuto="0"/>
      <p:bldP spid="419" grpId="0" animBg="1" advAuto="0"/>
      <p:bldP spid="461" grpId="0" animBg="1" advAuto="0"/>
      <p:bldP spid="46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We can estimate the exact frequency of a sine wave from the FFT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anchor="t"/>
              <a:lstStyle/>
              <a:p>
                <a:r>
                  <a:rPr lang="en-GB" dirty="0"/>
                  <a:t>Can estimate </a:t>
                </a:r>
                <a:r>
                  <a:rPr lang="en-GB" dirty="0">
                    <a:solidFill>
                      <a:srgbClr val="3D46A6"/>
                    </a:solidFill>
                  </a:rPr>
                  <a:t>exact frequency</a:t>
                </a:r>
                <a:r>
                  <a:rPr lang="en-GB" dirty="0"/>
                  <a:t> of sine wave from FFT</a:t>
                </a:r>
              </a:p>
              <a:p>
                <a:pPr lvl="1"/>
                <a:r>
                  <a:rPr lang="en-GB" dirty="0"/>
                  <a:t>Even though FFT only has bins at </a:t>
                </a:r>
                <a:r>
                  <a:rPr lang="en-GB" dirty="0">
                    <a:solidFill>
                      <a:srgbClr val="3D46A6"/>
                    </a:solidFill>
                  </a:rPr>
                  <a:t>fixed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rgbClr val="3D46A6"/>
                    </a:solidFill>
                  </a:rPr>
                  <a:t>regularly spaced</a:t>
                </a:r>
                <a:r>
                  <a:rPr lang="en-GB" dirty="0"/>
                  <a:t> frequencies!</a:t>
                </a:r>
              </a:p>
              <a:p>
                <a:r>
                  <a:rPr lang="en-GB" dirty="0"/>
                  <a:t>N</a:t>
                </a:r>
                <a:r>
                  <a:rPr lang="en-GB" dirty="0" err="1"/>
                  <a:t>eed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rgbClr val="3D46A6"/>
                    </a:solidFill>
                  </a:rPr>
                  <a:t>two hops</a:t>
                </a:r>
              </a:p>
              <a:p>
                <a:pPr lvl="1"/>
                <a:r>
                  <a:rPr lang="en-GB" dirty="0"/>
                  <a:t>Two snapshots of signal taken known length of time apart</a:t>
                </a:r>
              </a:p>
              <a:p>
                <a:r>
                  <a:rPr lang="en-GB" dirty="0">
                    <a:solidFill>
                      <a:srgbClr val="9B1200"/>
                    </a:solidFill>
                  </a:rPr>
                  <a:t>F</a:t>
                </a:r>
                <a:r>
                  <a:rPr lang="en-GB" dirty="0" err="1">
                    <a:solidFill>
                      <a:srgbClr val="9B1200"/>
                    </a:solidFill>
                  </a:rPr>
                  <a:t>requency</a:t>
                </a:r>
                <a:r>
                  <a:rPr lang="en-GB" dirty="0">
                    <a:solidFill>
                      <a:srgbClr val="9B1200"/>
                    </a:solidFill>
                  </a:rPr>
                  <a:t> is derivative of phase</a:t>
                </a:r>
              </a:p>
              <a:p>
                <a:pPr lvl="1">
                  <a:spcBef>
                    <a:spcPts val="2600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		</a:t>
                </a:r>
              </a:p>
              <a:p>
                <a:pPr lvl="1">
                  <a:spcBef>
                    <a:spcPts val="2600"/>
                  </a:spcBef>
                </a:pPr>
                <a:r>
                  <a:rPr lang="en-GB" dirty="0"/>
                  <a:t>In discrete time:</a:t>
                </a:r>
              </a:p>
              <a:p>
                <a:pPr marL="635000" lvl="1" indent="0">
                  <a:buNone/>
                </a:pPr>
                <a:endParaRPr lang="en-GB" dirty="0"/>
              </a:p>
              <a:p>
                <a:pPr lvl="2"/>
                <a:endParaRPr lang="en-GB" dirty="0"/>
              </a:p>
              <a:p>
                <a:pPr lvl="1"/>
                <a:r>
                  <a:rPr lang="en-GB" dirty="0"/>
                  <a:t>G</a:t>
                </a:r>
                <a:r>
                  <a:rPr lang="en-GB" dirty="0" err="1"/>
                  <a:t>eneralising</a:t>
                </a:r>
                <a:r>
                  <a:rPr lang="en-GB" dirty="0"/>
                  <a:t> over hop of </a:t>
                </a:r>
                <a:r>
                  <a:rPr lang="en-GB" i="1" dirty="0"/>
                  <a:t>H </a:t>
                </a:r>
                <a:r>
                  <a:rPr lang="en-GB" dirty="0"/>
                  <a:t>samples:</a:t>
                </a:r>
                <a:endParaRPr dirty="0"/>
              </a:p>
            </p:txBody>
          </p:sp>
        </mc:Choice>
        <mc:Fallback xmlns="">
          <p:sp>
            <p:nvSpPr>
              <p:cNvPr id="471" name="We can estimate the exact frequency of a sine wave from the FFT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758" t="-27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2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grpSp>
        <p:nvGrpSpPr>
          <p:cNvPr id="475" name="Group"/>
          <p:cNvGrpSpPr/>
          <p:nvPr/>
        </p:nvGrpSpPr>
        <p:grpSpPr>
          <a:xfrm>
            <a:off x="15396029" y="8842976"/>
            <a:ext cx="3552331" cy="15811"/>
            <a:chOff x="0" y="732962"/>
            <a:chExt cx="3552329" cy="15810"/>
          </a:xfrm>
        </p:grpSpPr>
        <p:sp>
          <p:nvSpPr>
            <p:cNvPr id="473" name="Line"/>
            <p:cNvSpPr/>
            <p:nvPr/>
          </p:nvSpPr>
          <p:spPr>
            <a:xfrm flipH="1" flipV="1">
              <a:off x="1772435" y="748772"/>
              <a:ext cx="1779895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4" name="Line"/>
            <p:cNvSpPr/>
            <p:nvPr/>
          </p:nvSpPr>
          <p:spPr>
            <a:xfrm flipH="1" flipV="1">
              <a:off x="0" y="732962"/>
              <a:ext cx="1779894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  <a:alpha val="0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14149054" y="5809372"/>
            <a:ext cx="6287256" cy="6067212"/>
            <a:chOff x="0" y="0"/>
            <a:chExt cx="6287255" cy="6067211"/>
          </a:xfrm>
        </p:grpSpPr>
        <p:sp>
          <p:nvSpPr>
            <p:cNvPr id="476" name="y"/>
            <p:cNvSpPr txBox="1"/>
            <p:nvPr/>
          </p:nvSpPr>
          <p:spPr>
            <a:xfrm>
              <a:off x="3087662" y="41736"/>
              <a:ext cx="304801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929292"/>
                  </a:solidFill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477" name="Line"/>
            <p:cNvSpPr/>
            <p:nvPr/>
          </p:nvSpPr>
          <p:spPr>
            <a:xfrm>
              <a:off x="0" y="3033605"/>
              <a:ext cx="6067212" cy="2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3033605" y="-1"/>
              <a:ext cx="2" cy="6067213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9" name="Circle"/>
            <p:cNvSpPr/>
            <p:nvPr/>
          </p:nvSpPr>
          <p:spPr>
            <a:xfrm>
              <a:off x="1264676" y="1263060"/>
              <a:ext cx="3525283" cy="3525283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Line"/>
            <p:cNvSpPr/>
            <p:nvPr/>
          </p:nvSpPr>
          <p:spPr>
            <a:xfrm flipH="1">
              <a:off x="4938362" y="735553"/>
              <a:ext cx="484528" cy="15942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48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3154" y="118952"/>
              <a:ext cx="2324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3" name="Image" descr="Image"/>
          <p:cNvPicPr>
            <a:picLocks noChangeAspect="1"/>
          </p:cNvPicPr>
          <p:nvPr/>
        </p:nvPicPr>
        <p:blipFill rotWithShape="1">
          <a:blip r:embed="rId4"/>
          <a:srcRect l="10778"/>
          <a:stretch/>
        </p:blipFill>
        <p:spPr>
          <a:xfrm>
            <a:off x="3389745" y="8399386"/>
            <a:ext cx="8294447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418" y="10658471"/>
            <a:ext cx="98679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527" y="8469236"/>
            <a:ext cx="2501901" cy="111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540000">
                                      <p:cBhvr>
                                        <p:cTn id="46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1" build="p" bldLvl="5" animBg="1" advAuto="0"/>
      <p:bldP spid="475" grpId="5" animBg="1" advAuto="0"/>
      <p:bldP spid="475" grpId="6" animBg="1" advAuto="0"/>
      <p:bldP spid="482" grpId="4" animBg="1" advAuto="0"/>
      <p:bldP spid="483" grpId="7" animBg="1" advAuto="0"/>
      <p:bldP spid="484" grpId="8" animBg="1" advAuto="0"/>
      <p:bldP spid="485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Calculating frequency from phase in discrete time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2100" y="1778001"/>
                <a:ext cx="24091899" cy="7507668"/>
              </a:xfrm>
              <a:prstGeom prst="rect">
                <a:avLst/>
              </a:prstGeom>
            </p:spPr>
            <p:txBody>
              <a:bodyPr anchor="t"/>
              <a:lstStyle/>
              <a:p>
                <a:pPr marL="497839" indent="-497839" defTabSz="808990">
                  <a:spcBef>
                    <a:spcPts val="1200"/>
                  </a:spcBef>
                  <a:defRPr sz="5096"/>
                </a:pPr>
                <a:r>
                  <a:rPr lang="en-GB" dirty="0">
                    <a:solidFill>
                      <a:srgbClr val="3D46A6"/>
                    </a:solidFill>
                  </a:rPr>
                  <a:t>Frequency from phase</a:t>
                </a:r>
                <a:r>
                  <a:rPr lang="en-GB" dirty="0"/>
                  <a:t> in discrete time:</a:t>
                </a:r>
              </a:p>
              <a:p>
                <a:pPr marL="0" indent="0" defTabSz="808990">
                  <a:spcBef>
                    <a:spcPts val="1200"/>
                  </a:spcBef>
                  <a:buNone/>
                  <a:defRPr sz="5096"/>
                </a:pPr>
                <a:endParaRPr lang="en-GB" sz="2400" dirty="0"/>
              </a:p>
              <a:p>
                <a:pPr marL="1166812" lvl="1" indent="-544512" defTabSz="808990">
                  <a:spcBef>
                    <a:spcPts val="1200"/>
                  </a:spcBef>
                  <a:defRPr sz="4312"/>
                </a:pPr>
                <a:r>
                  <a:rPr lang="en-GB" sz="4200" dirty="0"/>
                  <a:t>Frequency 𝜔 normalised between 0 &amp; 2</a:t>
                </a:r>
                <a:r>
                  <a:rPr lang="el-GR" sz="4200" dirty="0"/>
                  <a:t>π; </a:t>
                </a:r>
              </a:p>
              <a:p>
                <a:pPr marL="1166812" lvl="1" indent="-544512" defTabSz="808990">
                  <a:spcBef>
                    <a:spcPts val="1200"/>
                  </a:spcBef>
                  <a:defRPr sz="4312"/>
                </a:pPr>
                <a:r>
                  <a:rPr lang="en-GB" sz="4200" dirty="0">
                    <a:solidFill>
                      <a:srgbClr val="3D46A6"/>
                    </a:solidFill>
                  </a:rPr>
                  <a:t>Unwrapped phase </a:t>
                </a:r>
                <a:r>
                  <a:rPr lang="en-GB" sz="4200" dirty="0"/>
                  <a:t>(always increasing, not constrained 0-2</a:t>
                </a:r>
                <a:r>
                  <a:rPr lang="el-GR" sz="4200" dirty="0"/>
                  <a:t>π)</a:t>
                </a:r>
              </a:p>
              <a:p>
                <a:pPr marL="497839" indent="-497839" defTabSz="808990">
                  <a:spcBef>
                    <a:spcPts val="1200"/>
                  </a:spcBef>
                  <a:defRPr sz="5096"/>
                </a:pPr>
                <a:r>
                  <a:rPr lang="en-GB" dirty="0"/>
                  <a:t>Invert to</a:t>
                </a:r>
                <a:r>
                  <a:rPr lang="en-GB" dirty="0">
                    <a:solidFill>
                      <a:srgbClr val="3D46A6"/>
                    </a:solidFill>
                  </a:rPr>
                  <a:t> find phase shift based on frequency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marL="1166812" lvl="1" indent="-544512" defTabSz="808990">
                  <a:spcBef>
                    <a:spcPts val="1200"/>
                  </a:spcBef>
                  <a:defRPr sz="4312"/>
                </a:pPr>
                <a:r>
                  <a:rPr lang="en-GB" sz="4200" dirty="0"/>
                  <a:t>Bin </a:t>
                </a:r>
                <a:r>
                  <a:rPr lang="en-GB" sz="4200" i="1" dirty="0"/>
                  <a:t>k </a:t>
                </a:r>
                <a:r>
                  <a:rPr lang="en-GB" sz="4200" dirty="0"/>
                  <a:t>has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4200" i="1" dirty="0"/>
                  <a:t> </a:t>
                </a:r>
                <a:r>
                  <a:rPr lang="en-GB" sz="4200" dirty="0"/>
                  <a:t>for size </a:t>
                </a:r>
                <a:r>
                  <a:rPr lang="en-GB" sz="4200" i="1" dirty="0"/>
                  <a:t>N </a:t>
                </a:r>
                <a:r>
                  <a:rPr lang="en-GB" sz="4200" dirty="0"/>
                  <a:t>DFT</a:t>
                </a:r>
                <a:endParaRPr lang="en-GB" sz="4200" i="1" dirty="0"/>
              </a:p>
              <a:p>
                <a:pPr marL="1166812" lvl="1" indent="-544512" defTabSz="808990">
                  <a:spcBef>
                    <a:spcPts val="1200"/>
                  </a:spcBef>
                  <a:defRPr sz="4312"/>
                </a:pPr>
                <a:r>
                  <a:rPr lang="en-GB" sz="4200" dirty="0"/>
                  <a:t>If sinusoid has bin frequency, </a:t>
                </a:r>
                <a:r>
                  <a:rPr lang="en-GB" sz="4200" dirty="0">
                    <a:solidFill>
                      <a:srgbClr val="3D46A6"/>
                    </a:solidFill>
                  </a:rPr>
                  <a:t>expected phase shift for 1 hop is</a:t>
                </a:r>
                <a:r>
                  <a:rPr lang="en-GB" sz="4200" dirty="0"/>
                  <a:t>: </a:t>
                </a:r>
                <a14:m>
                  <m:oMath xmlns:m="http://schemas.openxmlformats.org/officeDocument/2006/math">
                    <m:r>
                      <a:rPr lang="en-GB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begChr m:val="["/>
                        <m:endChr m:val="]"/>
                        <m:ctrlP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begChr m:val="["/>
                        <m:endChr m:val="]"/>
                        <m:ctrlP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GB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ar-AE" sz="4200" dirty="0"/>
              </a:p>
              <a:p>
                <a:pPr marL="1166812" lvl="1" indent="-544512" defTabSz="808990">
                  <a:spcBef>
                    <a:spcPts val="1200"/>
                  </a:spcBef>
                  <a:defRPr sz="431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GB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4200" dirty="0"/>
                  <a:t>tells whether actual frequency higher or lower than bin frequency</a:t>
                </a:r>
                <a:endParaRPr sz="4200" dirty="0"/>
              </a:p>
            </p:txBody>
          </p:sp>
        </mc:Choice>
        <mc:Fallback xmlns="">
          <p:sp>
            <p:nvSpPr>
              <p:cNvPr id="489" name="Calculating frequency from phase in discrete time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100" y="1778001"/>
                <a:ext cx="24091899" cy="7507668"/>
              </a:xfrm>
              <a:prstGeom prst="rect">
                <a:avLst/>
              </a:prstGeom>
              <a:blipFill>
                <a:blip r:embed="rId3"/>
                <a:stretch>
                  <a:fillRect l="-1670" t="-3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0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774" y="1778000"/>
            <a:ext cx="9867901" cy="125730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B4C50F-6316-A9A2-FC75-B5B3CF24705A}"/>
              </a:ext>
            </a:extLst>
          </p:cNvPr>
          <p:cNvCxnSpPr>
            <a:cxnSpLocks/>
          </p:cNvCxnSpPr>
          <p:nvPr/>
        </p:nvCxnSpPr>
        <p:spPr>
          <a:xfrm>
            <a:off x="7826212" y="9022850"/>
            <a:ext cx="0" cy="402401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stealth" w="lg" len="lg"/>
            <a:tailEnd type="none" w="lg" len="lg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87C864-87B5-F2CF-391D-76D81C1A5065}"/>
              </a:ext>
            </a:extLst>
          </p:cNvPr>
          <p:cNvCxnSpPr/>
          <p:nvPr/>
        </p:nvCxnSpPr>
        <p:spPr>
          <a:xfrm flipH="1">
            <a:off x="7826212" y="13047167"/>
            <a:ext cx="6903855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stealth" w="lg" len="lg"/>
            <a:tailEnd type="none" w="lg" len="lg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17C3A0-6894-ED71-A8CB-6D23C2439228}"/>
              </a:ext>
            </a:extLst>
          </p:cNvPr>
          <p:cNvCxnSpPr/>
          <p:nvPr/>
        </p:nvCxnSpPr>
        <p:spPr>
          <a:xfrm flipH="1">
            <a:off x="7826214" y="9398928"/>
            <a:ext cx="5610914" cy="3628999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dash"/>
            <a:headEnd type="stealth" w="lg" len="lg"/>
            <a:tailEnd type="none" w="lg" len="lg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D0AE53-EF39-7458-CDDE-991A3D9E9394}"/>
              </a:ext>
            </a:extLst>
          </p:cNvPr>
          <p:cNvCxnSpPr/>
          <p:nvPr/>
        </p:nvCxnSpPr>
        <p:spPr>
          <a:xfrm flipH="1">
            <a:off x="7826214" y="10531047"/>
            <a:ext cx="5610914" cy="2516121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solid"/>
            <a:headEnd type="stealth" w="lg" len="lg"/>
            <a:tailEnd type="none" w="lg" len="lg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000D91-61A8-A64C-F342-0E4CA74EF334}"/>
              </a:ext>
            </a:extLst>
          </p:cNvPr>
          <p:cNvSpPr txBox="1"/>
          <p:nvPr/>
        </p:nvSpPr>
        <p:spPr>
          <a:xfrm>
            <a:off x="7617470" y="13104563"/>
            <a:ext cx="77457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k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-1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7E7369-7B7A-3438-3F1E-08ABE9FE5E70}"/>
              </a:ext>
            </a:extLst>
          </p:cNvPr>
          <p:cNvSpPr txBox="1"/>
          <p:nvPr/>
        </p:nvSpPr>
        <p:spPr>
          <a:xfrm>
            <a:off x="13062980" y="13156616"/>
            <a:ext cx="3898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k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255F88-496E-7E31-A51F-81EDA0838B9A}"/>
              </a:ext>
            </a:extLst>
          </p:cNvPr>
          <p:cNvCxnSpPr/>
          <p:nvPr/>
        </p:nvCxnSpPr>
        <p:spPr>
          <a:xfrm>
            <a:off x="13493569" y="9467444"/>
            <a:ext cx="6093" cy="943327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diamond" w="lg" len="lg"/>
            <a:tailEnd type="diamond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250989-9936-58B1-660F-D4894D51BAE0}"/>
              </a:ext>
            </a:extLst>
          </p:cNvPr>
          <p:cNvCxnSpPr/>
          <p:nvPr/>
        </p:nvCxnSpPr>
        <p:spPr>
          <a:xfrm flipH="1">
            <a:off x="13493569" y="10627724"/>
            <a:ext cx="8588" cy="240020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diamond" w="lg" len="lg"/>
            <a:tailEnd type="diamond" w="lg" len="lg"/>
          </a:ln>
          <a:effectLst/>
        </p:spPr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EAAC25C5-C860-BA68-2DCA-CC58910015E8}"/>
              </a:ext>
            </a:extLst>
          </p:cNvPr>
          <p:cNvSpPr txBox="1"/>
          <p:nvPr/>
        </p:nvSpPr>
        <p:spPr>
          <a:xfrm>
            <a:off x="13863402" y="9524719"/>
            <a:ext cx="54534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f</a:t>
            </a:r>
            <a:r>
              <a:rPr kumimoji="0" lang="en-GB" sz="36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r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0A6A15C4-9438-413C-CF18-8E3A3831DBD8}"/>
              </a:ext>
            </a:extLst>
          </p:cNvPr>
          <p:cNvSpPr txBox="1"/>
          <p:nvPr/>
        </p:nvSpPr>
        <p:spPr>
          <a:xfrm>
            <a:off x="13834267" y="11232749"/>
            <a:ext cx="97174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w</a:t>
            </a:r>
            <a:r>
              <a:rPr kumimoji="0" lang="en-GB" sz="36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k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H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7C9249A-7CC4-8D65-41DF-125AC29852CD}"/>
              </a:ext>
            </a:extLst>
          </p:cNvPr>
          <p:cNvSpPr txBox="1"/>
          <p:nvPr/>
        </p:nvSpPr>
        <p:spPr>
          <a:xfrm>
            <a:off x="9368509" y="13175575"/>
            <a:ext cx="2833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Frequency bin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AF8A757C-7E36-0314-93DB-4F4D8FB2FE3D}"/>
              </a:ext>
            </a:extLst>
          </p:cNvPr>
          <p:cNvSpPr txBox="1"/>
          <p:nvPr/>
        </p:nvSpPr>
        <p:spPr>
          <a:xfrm>
            <a:off x="5490047" y="9527362"/>
            <a:ext cx="12971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Phase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785E839-9336-A54B-711B-63E43828B280}"/>
              </a:ext>
            </a:extLst>
          </p:cNvPr>
          <p:cNvSpPr/>
          <p:nvPr/>
        </p:nvSpPr>
        <p:spPr>
          <a:xfrm>
            <a:off x="15384796" y="9395515"/>
            <a:ext cx="899920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Times New Roman"/>
                <a:sym typeface="Gill Sans" charset="0"/>
              </a:rPr>
              <a:t>Instantaneous frequency represented by gradient of dashed line</a:t>
            </a:r>
          </a:p>
          <a:p>
            <a:pPr marL="0" marR="0" lvl="0" indent="0" algn="l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Times New Roman"/>
              <a:sym typeface="Gill Sans" charset="0"/>
            </a:endParaRPr>
          </a:p>
          <a:p>
            <a:pPr marL="0" marR="0" lvl="0" indent="0" algn="l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Times New Roman"/>
                <a:sym typeface="Gill Sans" charset="0"/>
              </a:rPr>
              <a:t>Bin frequency is gradient of solid line. </a:t>
            </a:r>
          </a:p>
          <a:p>
            <a:pPr marL="0" marR="0" lvl="0" indent="0" algn="l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sym typeface="Gill Sans" charset="0"/>
            </a:endParaRPr>
          </a:p>
          <a:p>
            <a:pPr marL="0" marR="0" lvl="0" indent="0" algn="l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F</a:t>
            </a:r>
            <a:r>
              <a:rPr kumimoji="0" lang="en-GB" sz="3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e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– expected phase</a:t>
            </a:r>
          </a:p>
          <a:p>
            <a:pPr marL="0" marR="0" lvl="0" indent="0" algn="l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F</a:t>
            </a:r>
            <a:r>
              <a:rPr kumimoji="0" lang="en-GB" sz="3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r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–phase deviation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981D0560-6D9B-8291-DB6A-EFF8AD2B900C}"/>
              </a:ext>
            </a:extLst>
          </p:cNvPr>
          <p:cNvSpPr txBox="1"/>
          <p:nvPr/>
        </p:nvSpPr>
        <p:spPr>
          <a:xfrm>
            <a:off x="6568558" y="9192455"/>
            <a:ext cx="1608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f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[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  <a:sym typeface="Gill Sans" charset="0"/>
              </a:rPr>
              <a:t>n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]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AC324DB0-1583-0776-6174-5D2D6C5389D0}"/>
              </a:ext>
            </a:extLst>
          </p:cNvPr>
          <p:cNvSpPr txBox="1"/>
          <p:nvPr/>
        </p:nvSpPr>
        <p:spPr>
          <a:xfrm>
            <a:off x="6173514" y="12492617"/>
            <a:ext cx="2003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f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[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  <a:sym typeface="Gill Sans" charset="0"/>
              </a:rPr>
              <a:t>n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  <a:sym typeface="Gill Sans" charset="0"/>
              </a:rPr>
              <a:t>-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  <a:sym typeface="Gill Sans" charset="0"/>
              </a:rPr>
              <a:t>H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]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AEF5A32-1DE6-C07D-6542-E16192C06ACD}"/>
              </a:ext>
            </a:extLst>
          </p:cNvPr>
          <p:cNvSpPr txBox="1"/>
          <p:nvPr/>
        </p:nvSpPr>
        <p:spPr>
          <a:xfrm>
            <a:off x="6512292" y="10468362"/>
            <a:ext cx="1608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f</a:t>
            </a:r>
            <a:r>
              <a:rPr kumimoji="0" lang="en-GB" sz="36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  <a:sym typeface="Gill Sans" charset="0"/>
              </a:rPr>
              <a:t>e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[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  <a:sym typeface="Gill Sans" charset="0"/>
              </a:rPr>
              <a:t>n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]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1" build="p" bldLvl="5" animBg="1" advAuto="0"/>
      <p:bldP spid="491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First we calculate the phase remainder:…"/>
          <p:cNvSpPr txBox="1">
            <a:spLocks noGrp="1"/>
          </p:cNvSpPr>
          <p:nvPr>
            <p:ph type="body" idx="1"/>
          </p:nvPr>
        </p:nvSpPr>
        <p:spPr>
          <a:xfrm>
            <a:off x="533499" y="1939627"/>
            <a:ext cx="23583801" cy="10365649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First calculate phase remainder:</a:t>
            </a:r>
          </a:p>
          <a:p>
            <a:endParaRPr dirty="0"/>
          </a:p>
          <a:p>
            <a:pPr>
              <a:spcBef>
                <a:spcPts val="4900"/>
              </a:spcBef>
            </a:pPr>
            <a:r>
              <a:rPr lang="en-GB" dirty="0"/>
              <a:t>Use</a:t>
            </a:r>
            <a:r>
              <a:rPr dirty="0"/>
              <a:t> remainder to calculate </a:t>
            </a:r>
            <a:r>
              <a:rPr dirty="0">
                <a:solidFill>
                  <a:srgbClr val="3D46A6"/>
                </a:solidFill>
              </a:rPr>
              <a:t>deviation from bin centre frequency</a:t>
            </a:r>
            <a:r>
              <a:rPr dirty="0"/>
              <a:t>:</a:t>
            </a:r>
          </a:p>
          <a:p>
            <a:pPr lvl="1"/>
            <a:r>
              <a:rPr lang="en-GB" dirty="0"/>
              <a:t>S</a:t>
            </a:r>
            <a:r>
              <a:rPr dirty="0" err="1"/>
              <a:t>hould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wrap</a:t>
            </a:r>
            <a:r>
              <a:rPr dirty="0"/>
              <a:t> phase to be between -π and π (i.e. </a:t>
            </a:r>
            <a:r>
              <a:rPr dirty="0">
                <a:solidFill>
                  <a:srgbClr val="3D46A6"/>
                </a:solidFill>
              </a:rPr>
              <a:t>principal argument</a:t>
            </a:r>
            <a:r>
              <a:rPr dirty="0"/>
              <a:t>)</a:t>
            </a:r>
          </a:p>
          <a:p>
            <a:pPr lvl="1"/>
            <a:endParaRPr dirty="0"/>
          </a:p>
          <a:p>
            <a:pPr lvl="1"/>
            <a:endParaRPr dirty="0"/>
          </a:p>
          <a:p>
            <a:r>
              <a:rPr dirty="0"/>
              <a:t>Finally, rearrange to get </a:t>
            </a:r>
            <a:r>
              <a:rPr dirty="0">
                <a:solidFill>
                  <a:srgbClr val="3D46A6"/>
                </a:solidFill>
              </a:rPr>
              <a:t>exact frequency</a:t>
            </a:r>
            <a:r>
              <a:rPr dirty="0"/>
              <a:t> of our sine wave:</a:t>
            </a:r>
          </a:p>
          <a:p>
            <a:endParaRPr dirty="0"/>
          </a:p>
          <a:p>
            <a:pPr lvl="1">
              <a:spcBef>
                <a:spcPts val="3600"/>
              </a:spcBef>
            </a:pPr>
            <a:r>
              <a:rPr lang="en-GB" dirty="0"/>
              <a:t>C</a:t>
            </a:r>
            <a:r>
              <a:rPr dirty="0" err="1"/>
              <a:t>ould</a:t>
            </a:r>
            <a:r>
              <a:rPr dirty="0"/>
              <a:t> also calculate in terms of (fractional) FFT </a:t>
            </a:r>
            <a:r>
              <a:rPr dirty="0">
                <a:solidFill>
                  <a:srgbClr val="3D46A6"/>
                </a:solidFill>
              </a:rPr>
              <a:t>bins</a:t>
            </a:r>
          </a:p>
          <a:p>
            <a:pPr lvl="2"/>
            <a:r>
              <a:rPr dirty="0"/>
              <a:t>Use fact that </a:t>
            </a:r>
            <a:r>
              <a:rPr dirty="0">
                <a:solidFill>
                  <a:srgbClr val="3D46A6"/>
                </a:solidFill>
              </a:rPr>
              <a:t>bins are spaced 2</a:t>
            </a:r>
            <a:r>
              <a:rPr i="1" dirty="0">
                <a:solidFill>
                  <a:srgbClr val="3D46A6"/>
                </a:solidFill>
              </a:rPr>
              <a:t>π</a:t>
            </a:r>
            <a:r>
              <a:rPr dirty="0">
                <a:solidFill>
                  <a:srgbClr val="3D46A6"/>
                </a:solidFill>
              </a:rPr>
              <a:t>/</a:t>
            </a:r>
            <a:r>
              <a:rPr i="1" dirty="0">
                <a:solidFill>
                  <a:srgbClr val="3D46A6"/>
                </a:solidFill>
              </a:rPr>
              <a:t>N</a:t>
            </a:r>
            <a:r>
              <a:rPr dirty="0"/>
              <a:t> apart in frequency</a:t>
            </a:r>
          </a:p>
        </p:txBody>
      </p:sp>
      <p:sp>
        <p:nvSpPr>
          <p:cNvPr id="497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pic>
        <p:nvPicPr>
          <p:cNvPr id="4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842" y="1837671"/>
            <a:ext cx="8001001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08" y="6165850"/>
            <a:ext cx="5715001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99" y="11247751"/>
            <a:ext cx="57658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158" y="8462325"/>
            <a:ext cx="57277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4" name="Group"/>
          <p:cNvGrpSpPr/>
          <p:nvPr/>
        </p:nvGrpSpPr>
        <p:grpSpPr>
          <a:xfrm>
            <a:off x="12098528" y="1979911"/>
            <a:ext cx="6893511" cy="2294807"/>
            <a:chOff x="0" y="0"/>
            <a:chExt cx="6893510" cy="2294806"/>
          </a:xfrm>
        </p:grpSpPr>
        <p:sp>
          <p:nvSpPr>
            <p:cNvPr id="502" name="Rectangle"/>
            <p:cNvSpPr/>
            <p:nvPr/>
          </p:nvSpPr>
          <p:spPr>
            <a:xfrm>
              <a:off x="2734819" y="0"/>
              <a:ext cx="4158692" cy="922712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3" name="measured phase values from  bin k on two successive hops"/>
            <p:cNvSpPr txBox="1"/>
            <p:nvPr/>
          </p:nvSpPr>
          <p:spPr>
            <a:xfrm>
              <a:off x="0" y="1162170"/>
              <a:ext cx="6064073" cy="113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t>measured </a:t>
              </a:r>
              <a:r>
                <a:rPr b="1">
                  <a:solidFill>
                    <a:srgbClr val="0433FF"/>
                  </a:solidFill>
                </a:rPr>
                <a:t>phase values</a:t>
              </a:r>
              <a:r>
                <a:t> from </a:t>
              </a:r>
              <a:br/>
              <a:r>
                <a:t>bin </a:t>
              </a:r>
              <a:r>
                <a:rPr i="1"/>
                <a:t>k</a:t>
              </a:r>
              <a:r>
                <a:t> on </a:t>
              </a:r>
              <a:r>
                <a:rPr b="1">
                  <a:solidFill>
                    <a:srgbClr val="0433FF"/>
                  </a:solidFill>
                </a:rPr>
                <a:t>two successive hops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18895505" y="1725911"/>
            <a:ext cx="5142433" cy="2557006"/>
            <a:chOff x="0" y="0"/>
            <a:chExt cx="5142431" cy="2557005"/>
          </a:xfrm>
        </p:grpSpPr>
        <p:sp>
          <p:nvSpPr>
            <p:cNvPr id="505" name="centre frequency of bin k…"/>
            <p:cNvSpPr txBox="1"/>
            <p:nvPr/>
          </p:nvSpPr>
          <p:spPr>
            <a:xfrm>
              <a:off x="0" y="1407972"/>
              <a:ext cx="5142431" cy="1149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rPr b="1" dirty="0">
                  <a:solidFill>
                    <a:srgbClr val="942192"/>
                  </a:solidFill>
                </a:rPr>
                <a:t>centre frequency</a:t>
              </a:r>
              <a:r>
                <a:rPr dirty="0"/>
                <a:t> of bin </a:t>
              </a:r>
              <a:r>
                <a:rPr i="1" dirty="0"/>
                <a:t>k</a:t>
              </a:r>
            </a:p>
            <a:p>
              <a:pPr algn="l">
                <a:defRPr sz="3400" b="0"/>
              </a:pPr>
              <a:r>
                <a:rPr dirty="0"/>
                <a:t>multiplied by </a:t>
              </a:r>
              <a:r>
                <a:rPr lang="en-GB" b="1" dirty="0">
                  <a:solidFill>
                    <a:srgbClr val="942192"/>
                  </a:solidFill>
                </a:rPr>
                <a:t>h</a:t>
              </a:r>
              <a:r>
                <a:rPr b="1" dirty="0">
                  <a:solidFill>
                    <a:srgbClr val="942192"/>
                  </a:solidFill>
                </a:rPr>
                <a:t>op size</a:t>
              </a:r>
            </a:p>
          </p:txBody>
        </p:sp>
        <p:sp>
          <p:nvSpPr>
            <p:cNvPr id="506" name="Rectangle"/>
            <p:cNvSpPr/>
            <p:nvPr/>
          </p:nvSpPr>
          <p:spPr>
            <a:xfrm>
              <a:off x="662241" y="0"/>
              <a:ext cx="1577120" cy="1345980"/>
            </a:xfrm>
            <a:prstGeom prst="rect">
              <a:avLst/>
            </a:prstGeom>
            <a:noFill/>
            <a:ln w="88900" cap="flat">
              <a:solidFill>
                <a:srgbClr val="9421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8127999" y="6816483"/>
            <a:ext cx="12205503" cy="704770"/>
            <a:chOff x="0" y="0"/>
            <a:chExt cx="12205501" cy="704769"/>
          </a:xfrm>
        </p:grpSpPr>
        <p:sp>
          <p:nvSpPr>
            <p:cNvPr id="508" name="Line"/>
            <p:cNvSpPr/>
            <p:nvPr/>
          </p:nvSpPr>
          <p:spPr>
            <a:xfrm>
              <a:off x="0" y="422516"/>
              <a:ext cx="783630" cy="1"/>
            </a:xfrm>
            <a:prstGeom prst="line">
              <a:avLst/>
            </a:prstGeom>
            <a:noFill/>
            <a:ln w="762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9" name="centre frequency of bin k (= 2πk/N)"/>
            <p:cNvSpPr txBox="1"/>
            <p:nvPr/>
          </p:nvSpPr>
          <p:spPr>
            <a:xfrm>
              <a:off x="5077905" y="-1"/>
              <a:ext cx="7127597" cy="61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rPr b="1">
                  <a:solidFill>
                    <a:srgbClr val="008F00"/>
                  </a:solidFill>
                </a:rPr>
                <a:t>centre frequency of bin </a:t>
              </a:r>
              <a:r>
                <a:rPr b="1" i="1">
                  <a:solidFill>
                    <a:srgbClr val="008F00"/>
                  </a:solidFill>
                </a:rPr>
                <a:t>k</a:t>
              </a:r>
              <a:r>
                <a:rPr i="1"/>
                <a:t> </a:t>
              </a:r>
              <a:r>
                <a:t>(= 2</a:t>
              </a:r>
              <a:r>
                <a:rPr i="1"/>
                <a:t>πk</a:t>
              </a:r>
              <a:r>
                <a:t>/</a:t>
              </a:r>
              <a:r>
                <a:rPr i="1"/>
                <a:t>N</a:t>
              </a:r>
              <a:r>
                <a:t>)</a:t>
              </a:r>
            </a:p>
          </p:txBody>
        </p:sp>
        <p:sp>
          <p:nvSpPr>
            <p:cNvPr id="520" name="Connection Line"/>
            <p:cNvSpPr/>
            <p:nvPr/>
          </p:nvSpPr>
          <p:spPr>
            <a:xfrm>
              <a:off x="977635" y="396554"/>
              <a:ext cx="3950296" cy="308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24" extrusionOk="0">
                  <a:moveTo>
                    <a:pt x="21600" y="5197"/>
                  </a:moveTo>
                  <a:cubicBezTo>
                    <a:pt x="12969" y="21600"/>
                    <a:pt x="5769" y="19868"/>
                    <a:pt x="0" y="0"/>
                  </a:cubicBezTo>
                </a:path>
              </a:pathLst>
            </a:custGeom>
            <a:noFill/>
            <a:ln w="762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514" name="Group"/>
          <p:cNvGrpSpPr/>
          <p:nvPr/>
        </p:nvGrpSpPr>
        <p:grpSpPr>
          <a:xfrm>
            <a:off x="13207999" y="11247751"/>
            <a:ext cx="7163046" cy="1143001"/>
            <a:chOff x="0" y="0"/>
            <a:chExt cx="7163044" cy="1143000"/>
          </a:xfrm>
        </p:grpSpPr>
        <p:pic>
          <p:nvPicPr>
            <p:cNvPr id="51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9144" y="0"/>
              <a:ext cx="5803901" cy="114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3" name="Line"/>
            <p:cNvSpPr/>
            <p:nvPr/>
          </p:nvSpPr>
          <p:spPr>
            <a:xfrm>
              <a:off x="0" y="626748"/>
              <a:ext cx="1048045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8" name="Group"/>
          <p:cNvGrpSpPr/>
          <p:nvPr/>
        </p:nvGrpSpPr>
        <p:grpSpPr>
          <a:xfrm>
            <a:off x="1848508" y="11249184"/>
            <a:ext cx="6137809" cy="1149033"/>
            <a:chOff x="0" y="-21761"/>
            <a:chExt cx="6137808" cy="1149031"/>
          </a:xfrm>
        </p:grpSpPr>
        <p:sp>
          <p:nvSpPr>
            <p:cNvPr id="515" name="Line"/>
            <p:cNvSpPr/>
            <p:nvPr/>
          </p:nvSpPr>
          <p:spPr>
            <a:xfrm>
              <a:off x="5212691" y="1022654"/>
              <a:ext cx="925117" cy="1"/>
            </a:xfrm>
            <a:prstGeom prst="line">
              <a:avLst/>
            </a:pr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6" name="fractional bin number…"/>
            <p:cNvSpPr txBox="1"/>
            <p:nvPr/>
          </p:nvSpPr>
          <p:spPr>
            <a:xfrm>
              <a:off x="0" y="-21761"/>
              <a:ext cx="2936701" cy="1149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rPr dirty="0"/>
                <a:t>fractional bin </a:t>
              </a:r>
              <a:r>
                <a:rPr lang="en-GB" dirty="0"/>
                <a:t>#</a:t>
              </a:r>
              <a:endParaRPr dirty="0"/>
            </a:p>
            <a:p>
              <a:pPr algn="l">
                <a:defRPr sz="3400" b="0"/>
              </a:pPr>
              <a:r>
                <a:rPr dirty="0"/>
                <a:t>of sine wave</a:t>
              </a:r>
            </a:p>
          </p:txBody>
        </p:sp>
        <p:sp>
          <p:nvSpPr>
            <p:cNvPr id="517" name="Line"/>
            <p:cNvSpPr/>
            <p:nvPr/>
          </p:nvSpPr>
          <p:spPr>
            <a:xfrm>
              <a:off x="4298291" y="514654"/>
              <a:ext cx="775694" cy="454919"/>
            </a:xfrm>
            <a:prstGeom prst="line">
              <a:avLst/>
            </a:pr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1" build="p" bldLvl="5" animBg="1" advAuto="0"/>
      <p:bldP spid="498" grpId="2" animBg="1" advAuto="0"/>
      <p:bldP spid="499" grpId="5" animBg="1" advAuto="0"/>
      <p:bldP spid="500" grpId="8" animBg="1" advAuto="0"/>
      <p:bldP spid="501" grpId="7" animBg="1" advAuto="0"/>
      <p:bldP spid="504" grpId="3" animBg="1" advAuto="0"/>
      <p:bldP spid="507" grpId="4" animBg="1" advAuto="0"/>
      <p:bldP spid="511" grpId="6" animBg="1" advAuto="0"/>
      <p:bldP spid="514" grpId="10" animBg="1" advAuto="0"/>
      <p:bldP spid="518" grpId="9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Effectively, we are predicting how far the phase ought to advance from one hop to the next, then comparing the actual measured values…"/>
          <p:cNvSpPr txBox="1">
            <a:spLocks noGrp="1"/>
          </p:cNvSpPr>
          <p:nvPr>
            <p:ph type="body" idx="1"/>
          </p:nvPr>
        </p:nvSpPr>
        <p:spPr>
          <a:xfrm>
            <a:off x="163287" y="1777999"/>
            <a:ext cx="23954014" cy="11219543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P</a:t>
            </a:r>
            <a:r>
              <a:rPr dirty="0" err="1">
                <a:solidFill>
                  <a:srgbClr val="3D46A6"/>
                </a:solidFill>
              </a:rPr>
              <a:t>redict</a:t>
            </a:r>
            <a:r>
              <a:rPr dirty="0">
                <a:solidFill>
                  <a:srgbClr val="3D46A6"/>
                </a:solidFill>
              </a:rPr>
              <a:t> how far phase ought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dirty="0">
                <a:solidFill>
                  <a:srgbClr val="3D46A6"/>
                </a:solidFill>
              </a:rPr>
              <a:t>to advance</a:t>
            </a:r>
            <a:r>
              <a:rPr dirty="0"/>
              <a:t> from one </a:t>
            </a:r>
            <a:endParaRPr lang="en-GB" dirty="0"/>
          </a:p>
          <a:p>
            <a:pPr marL="0" indent="0">
              <a:buNone/>
            </a:pPr>
            <a:r>
              <a:rPr dirty="0"/>
              <a:t>hop to next, then </a:t>
            </a:r>
            <a:r>
              <a:rPr dirty="0" err="1"/>
              <a:t>compar</a:t>
            </a:r>
            <a:r>
              <a:rPr lang="en-GB" dirty="0"/>
              <a:t>e </a:t>
            </a:r>
            <a:r>
              <a:rPr dirty="0"/>
              <a:t>actual measured values</a:t>
            </a:r>
          </a:p>
          <a:p>
            <a:pPr lvl="1"/>
            <a:r>
              <a:rPr dirty="0"/>
              <a:t>Phase advancing farther means </a:t>
            </a:r>
            <a:r>
              <a:rPr dirty="0">
                <a:solidFill>
                  <a:srgbClr val="3D46A6"/>
                </a:solidFill>
              </a:rPr>
              <a:t>higher frequency</a:t>
            </a:r>
            <a:br>
              <a:rPr dirty="0"/>
            </a:br>
            <a:r>
              <a:rPr dirty="0"/>
              <a:t>(compared to bin frequency)</a:t>
            </a:r>
          </a:p>
          <a:p>
            <a:pPr lvl="1"/>
            <a:r>
              <a:rPr dirty="0"/>
              <a:t>Phase advancing less far means </a:t>
            </a:r>
            <a:r>
              <a:rPr dirty="0">
                <a:solidFill>
                  <a:srgbClr val="3D46A6"/>
                </a:solidFill>
              </a:rPr>
              <a:t>lower frequency</a:t>
            </a:r>
          </a:p>
          <a:p>
            <a:r>
              <a:rPr dirty="0"/>
              <a:t>What do we need to implement this in code?</a:t>
            </a:r>
          </a:p>
          <a:p>
            <a:pPr lvl="1"/>
            <a:r>
              <a:rPr lang="en-GB" dirty="0"/>
              <a:t>G</a:t>
            </a:r>
            <a:r>
              <a:rPr dirty="0">
                <a:solidFill>
                  <a:srgbClr val="3D46A6"/>
                </a:solidFill>
              </a:rPr>
              <a:t>lobal</a:t>
            </a:r>
            <a:r>
              <a:rPr dirty="0"/>
              <a:t> (or </a:t>
            </a:r>
            <a:r>
              <a:rPr dirty="0">
                <a:solidFill>
                  <a:srgbClr val="3D46A6"/>
                </a:solidFill>
              </a:rPr>
              <a:t>static</a:t>
            </a:r>
            <a:r>
              <a:rPr dirty="0"/>
              <a:t>) variable to hold </a:t>
            </a:r>
            <a:r>
              <a:rPr dirty="0">
                <a:solidFill>
                  <a:srgbClr val="3D46A6"/>
                </a:solidFill>
              </a:rPr>
              <a:t>phase of each bin</a:t>
            </a:r>
          </a:p>
          <a:p>
            <a:pPr lvl="2"/>
            <a:r>
              <a:rPr dirty="0"/>
              <a:t>Saving each bin implies an </a:t>
            </a:r>
            <a:r>
              <a:rPr dirty="0">
                <a:solidFill>
                  <a:srgbClr val="3D46A6"/>
                </a:solidFill>
              </a:rPr>
              <a:t>array</a:t>
            </a:r>
          </a:p>
          <a:p>
            <a:pPr lvl="2"/>
            <a:r>
              <a:rPr lang="en-GB" dirty="0"/>
              <a:t>S</a:t>
            </a:r>
            <a:r>
              <a:rPr dirty="0" err="1"/>
              <a:t>imilar</a:t>
            </a:r>
            <a:r>
              <a:rPr dirty="0"/>
              <a:t> to saving previous values of </a:t>
            </a:r>
            <a:r>
              <a:rPr i="1" dirty="0"/>
              <a:t>x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or </a:t>
            </a:r>
            <a:r>
              <a:rPr i="1" dirty="0"/>
              <a:t>y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for a filter</a:t>
            </a:r>
          </a:p>
          <a:p>
            <a:pPr lvl="1"/>
            <a:r>
              <a:rPr lang="en-GB" dirty="0"/>
              <a:t>F</a:t>
            </a:r>
            <a:r>
              <a:rPr dirty="0"/>
              <a:t>unction to </a:t>
            </a:r>
            <a:r>
              <a:rPr dirty="0">
                <a:solidFill>
                  <a:srgbClr val="3D46A6"/>
                </a:solidFill>
              </a:rPr>
              <a:t>wrap phase</a:t>
            </a:r>
            <a:r>
              <a:rPr dirty="0"/>
              <a:t> to range -π to π</a:t>
            </a:r>
          </a:p>
          <a:p>
            <a:pPr lvl="1"/>
            <a:r>
              <a:rPr dirty="0"/>
              <a:t>Implement calculations inside our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function</a:t>
            </a:r>
          </a:p>
          <a:p>
            <a:pPr lvl="2"/>
            <a:r>
              <a:rPr dirty="0"/>
              <a:t>Write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 iterating across each bin</a:t>
            </a:r>
          </a:p>
        </p:txBody>
      </p:sp>
      <p:sp>
        <p:nvSpPr>
          <p:cNvPr id="523" name="Reconstructing exact frequency: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frequency: code</a:t>
            </a:r>
          </a:p>
        </p:txBody>
      </p:sp>
      <p:sp>
        <p:nvSpPr>
          <p:cNvPr id="524" name="y"/>
          <p:cNvSpPr txBox="1"/>
          <p:nvPr/>
        </p:nvSpPr>
        <p:spPr>
          <a:xfrm>
            <a:off x="19954516" y="2218908"/>
            <a:ext cx="30480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y</a:t>
            </a:r>
          </a:p>
        </p:txBody>
      </p:sp>
      <p:sp>
        <p:nvSpPr>
          <p:cNvPr id="525" name="Line"/>
          <p:cNvSpPr/>
          <p:nvPr/>
        </p:nvSpPr>
        <p:spPr>
          <a:xfrm>
            <a:off x="16866854" y="5210778"/>
            <a:ext cx="6067212" cy="2"/>
          </a:xfrm>
          <a:prstGeom prst="line">
            <a:avLst/>
          </a:prstGeom>
          <a:ln w="38100">
            <a:solidFill>
              <a:srgbClr val="929292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6" name="Line"/>
          <p:cNvSpPr/>
          <p:nvPr/>
        </p:nvSpPr>
        <p:spPr>
          <a:xfrm flipV="1">
            <a:off x="19900459" y="2177172"/>
            <a:ext cx="2" cy="6067212"/>
          </a:xfrm>
          <a:prstGeom prst="line">
            <a:avLst/>
          </a:prstGeom>
          <a:ln w="38100">
            <a:solidFill>
              <a:srgbClr val="929292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7" name="Circle"/>
          <p:cNvSpPr/>
          <p:nvPr/>
        </p:nvSpPr>
        <p:spPr>
          <a:xfrm>
            <a:off x="18131530" y="3440232"/>
            <a:ext cx="3525283" cy="3525284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530" name="Group"/>
          <p:cNvGrpSpPr/>
          <p:nvPr/>
        </p:nvGrpSpPr>
        <p:grpSpPr>
          <a:xfrm>
            <a:off x="18113829" y="5210776"/>
            <a:ext cx="3552331" cy="15811"/>
            <a:chOff x="0" y="732962"/>
            <a:chExt cx="3552329" cy="15810"/>
          </a:xfrm>
        </p:grpSpPr>
        <p:sp>
          <p:nvSpPr>
            <p:cNvPr id="528" name="Line"/>
            <p:cNvSpPr/>
            <p:nvPr/>
          </p:nvSpPr>
          <p:spPr>
            <a:xfrm flipH="1" flipV="1">
              <a:off x="1772435" y="748772"/>
              <a:ext cx="1779895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 flipH="1" flipV="1">
              <a:off x="0" y="732962"/>
              <a:ext cx="1779894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  <a:alpha val="0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531" name="Line"/>
          <p:cNvSpPr/>
          <p:nvPr/>
        </p:nvSpPr>
        <p:spPr>
          <a:xfrm flipH="1">
            <a:off x="19201339" y="2750123"/>
            <a:ext cx="1641714" cy="524766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2" name="Line"/>
          <p:cNvSpPr/>
          <p:nvPr/>
        </p:nvSpPr>
        <p:spPr>
          <a:xfrm>
            <a:off x="19079764" y="3637532"/>
            <a:ext cx="801741" cy="1589099"/>
          </a:xfrm>
          <a:prstGeom prst="line">
            <a:avLst/>
          </a:prstGeom>
          <a:ln w="76200">
            <a:solidFill>
              <a:srgbClr val="929292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3" name="prediction"/>
          <p:cNvSpPr txBox="1"/>
          <p:nvPr/>
        </p:nvSpPr>
        <p:spPr>
          <a:xfrm>
            <a:off x="21073647" y="2255077"/>
            <a:ext cx="2155242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prediction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000000">
                                      <p:cBhvr>
                                        <p:cTn id="20" dur="3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1" build="p" bldLvl="5" animBg="1" advAuto="0"/>
      <p:bldP spid="530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ask: in fft-sine, write the code to work out the exact frequency of each bi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</a:t>
            </a:r>
            <a:r>
              <a:rPr lang="en-GB" dirty="0"/>
              <a:t>W</a:t>
            </a:r>
            <a:r>
              <a:rPr dirty="0"/>
              <a:t>rite code to work out exact frequency of each bin</a:t>
            </a:r>
          </a:p>
          <a:p>
            <a:pPr lvl="1"/>
            <a:r>
              <a:rPr dirty="0"/>
              <a:t>Implement these formulas:</a:t>
            </a:r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lang="en-GB" dirty="0"/>
              <a:t>Y</a:t>
            </a:r>
            <a:r>
              <a:rPr dirty="0" err="1"/>
              <a:t>ou</a:t>
            </a:r>
            <a:r>
              <a:rPr dirty="0"/>
              <a:t> will need </a:t>
            </a:r>
            <a:r>
              <a:rPr dirty="0">
                <a:solidFill>
                  <a:srgbClr val="3D46A6"/>
                </a:solidFill>
              </a:rPr>
              <a:t>global or static array</a:t>
            </a:r>
            <a:r>
              <a:rPr dirty="0"/>
              <a:t> to hold </a:t>
            </a:r>
            <a:r>
              <a:rPr dirty="0">
                <a:solidFill>
                  <a:srgbClr val="3D46A6"/>
                </a:solidFill>
              </a:rPr>
              <a:t>previous phases</a:t>
            </a:r>
          </a:p>
          <a:p>
            <a:pPr lvl="1"/>
            <a:r>
              <a:rPr lang="en-GB" dirty="0"/>
              <a:t>S</a:t>
            </a:r>
            <a:r>
              <a:rPr dirty="0" err="1"/>
              <a:t>ame</a:t>
            </a:r>
            <a:r>
              <a:rPr dirty="0"/>
              <a:t> formula can apply to every bin regardless of magnitude</a:t>
            </a:r>
          </a:p>
          <a:p>
            <a:pPr lvl="2"/>
            <a:r>
              <a:rPr dirty="0"/>
              <a:t>In practice, we only look at the first half of bins because the DFT is conjugate symmetric</a:t>
            </a:r>
          </a:p>
        </p:txBody>
      </p:sp>
      <p:sp>
        <p:nvSpPr>
          <p:cNvPr id="537" name="Reconstructing exact frequency: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frequency: task</a:t>
            </a:r>
          </a:p>
        </p:txBody>
      </p:sp>
      <p:pic>
        <p:nvPicPr>
          <p:cNvPr id="5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99" y="3615671"/>
            <a:ext cx="8001001" cy="1104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3" name="Group"/>
          <p:cNvGrpSpPr/>
          <p:nvPr/>
        </p:nvGrpSpPr>
        <p:grpSpPr>
          <a:xfrm>
            <a:off x="4494617" y="4622800"/>
            <a:ext cx="4424681" cy="2012900"/>
            <a:chOff x="0" y="0"/>
            <a:chExt cx="4424680" cy="2012899"/>
          </a:xfrm>
        </p:grpSpPr>
        <p:sp>
          <p:nvSpPr>
            <p:cNvPr id="539" name="Line"/>
            <p:cNvSpPr/>
            <p:nvPr/>
          </p:nvSpPr>
          <p:spPr>
            <a:xfrm flipV="1">
              <a:off x="3304540" y="0"/>
              <a:ext cx="1" cy="751807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0" name="bin phase  this hop"/>
            <p:cNvSpPr txBox="1"/>
            <p:nvPr/>
          </p:nvSpPr>
          <p:spPr>
            <a:xfrm>
              <a:off x="0" y="831900"/>
              <a:ext cx="224028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FF2600"/>
                  </a:solidFill>
                </a:defRPr>
              </a:pPr>
              <a:r>
                <a:t>bin phase </a:t>
              </a:r>
              <a:br/>
              <a:r>
                <a:t>this hop</a:t>
              </a:r>
            </a:p>
          </p:txBody>
        </p:sp>
        <p:sp>
          <p:nvSpPr>
            <p:cNvPr id="541" name="Line"/>
            <p:cNvSpPr/>
            <p:nvPr/>
          </p:nvSpPr>
          <p:spPr>
            <a:xfrm flipV="1">
              <a:off x="1120140" y="0"/>
              <a:ext cx="1" cy="751807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2" name="bin phase  last hop"/>
            <p:cNvSpPr txBox="1"/>
            <p:nvPr/>
          </p:nvSpPr>
          <p:spPr>
            <a:xfrm>
              <a:off x="2184400" y="831900"/>
              <a:ext cx="224028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FF2600"/>
                  </a:solidFill>
                </a:defRPr>
              </a:pPr>
              <a:r>
                <a:t>bin phase </a:t>
              </a:r>
              <a:br/>
              <a:r>
                <a:t>last hop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9596180" y="4859018"/>
            <a:ext cx="1028701" cy="1918853"/>
            <a:chOff x="0" y="0"/>
            <a:chExt cx="1028700" cy="1918852"/>
          </a:xfrm>
        </p:grpSpPr>
        <p:sp>
          <p:nvSpPr>
            <p:cNvPr id="544" name="Line"/>
            <p:cNvSpPr/>
            <p:nvPr/>
          </p:nvSpPr>
          <p:spPr>
            <a:xfrm flipV="1">
              <a:off x="570309" y="0"/>
              <a:ext cx="198041" cy="707655"/>
            </a:xfrm>
            <a:prstGeom prst="line">
              <a:avLst/>
            </a:prstGeom>
            <a:noFill/>
            <a:ln w="76200" cap="flat">
              <a:solidFill>
                <a:srgbClr val="9437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5" name="FFT…"/>
            <p:cNvSpPr txBox="1"/>
            <p:nvPr/>
          </p:nvSpPr>
          <p:spPr>
            <a:xfrm>
              <a:off x="-1" y="737853"/>
              <a:ext cx="102870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9437FF"/>
                  </a:solidFill>
                </a:defRPr>
              </a:pPr>
              <a:r>
                <a:t>FFT </a:t>
              </a:r>
            </a:p>
            <a:p>
              <a:pPr>
                <a:defRPr sz="3600" b="0">
                  <a:solidFill>
                    <a:srgbClr val="9437FF"/>
                  </a:solidFill>
                </a:defRPr>
              </a:pPr>
              <a:r>
                <a:t>size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0618530" y="4097018"/>
            <a:ext cx="1704391" cy="2706253"/>
            <a:chOff x="0" y="0"/>
            <a:chExt cx="1704390" cy="2706251"/>
          </a:xfrm>
        </p:grpSpPr>
        <p:sp>
          <p:nvSpPr>
            <p:cNvPr id="547" name="Line"/>
            <p:cNvSpPr/>
            <p:nvPr/>
          </p:nvSpPr>
          <p:spPr>
            <a:xfrm flipH="1" flipV="1">
              <a:off x="0" y="-1"/>
              <a:ext cx="727076" cy="1489797"/>
            </a:xfrm>
            <a:prstGeom prst="line">
              <a:avLst/>
            </a:prstGeom>
            <a:noFill/>
            <a:ln w="762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8" name="bin…"/>
            <p:cNvSpPr txBox="1"/>
            <p:nvPr/>
          </p:nvSpPr>
          <p:spPr>
            <a:xfrm>
              <a:off x="22808" y="1525253"/>
              <a:ext cx="168158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0433FF"/>
                  </a:solidFill>
                </a:defRPr>
              </a:pPr>
              <a:r>
                <a:t>bin</a:t>
              </a:r>
            </a:p>
            <a:p>
              <a:pPr>
                <a:defRPr sz="3600" b="0">
                  <a:solidFill>
                    <a:srgbClr val="0433FF"/>
                  </a:solidFill>
                </a:defRPr>
              </a:pPr>
              <a:r>
                <a:t>number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1050330" y="4097018"/>
            <a:ext cx="2330226" cy="1438412"/>
            <a:chOff x="0" y="0"/>
            <a:chExt cx="2330225" cy="1438410"/>
          </a:xfrm>
        </p:grpSpPr>
        <p:sp>
          <p:nvSpPr>
            <p:cNvPr id="550" name="Line"/>
            <p:cNvSpPr/>
            <p:nvPr/>
          </p:nvSpPr>
          <p:spPr>
            <a:xfrm flipH="1" flipV="1">
              <a:off x="0" y="0"/>
              <a:ext cx="558503" cy="816398"/>
            </a:xfrm>
            <a:prstGeom prst="line">
              <a:avLst/>
            </a:prstGeom>
            <a:noFill/>
            <a:ln w="76200" cap="flat">
              <a:solidFill>
                <a:srgbClr val="0096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1" name="hop size"/>
            <p:cNvSpPr txBox="1"/>
            <p:nvPr/>
          </p:nvSpPr>
          <p:spPr>
            <a:xfrm>
              <a:off x="505997" y="803511"/>
              <a:ext cx="1824229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rgbClr val="0096FF"/>
                  </a:solidFill>
                </a:defRPr>
              </a:lvl1pPr>
            </a:lstStyle>
            <a:p>
              <a:r>
                <a:t>hop size</a:t>
              </a:r>
            </a:p>
          </p:txBody>
        </p:sp>
      </p:grpSp>
      <p:pic>
        <p:nvPicPr>
          <p:cNvPr id="5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541" y="3602971"/>
            <a:ext cx="57277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6" name="Group"/>
          <p:cNvGrpSpPr/>
          <p:nvPr/>
        </p:nvGrpSpPr>
        <p:grpSpPr>
          <a:xfrm>
            <a:off x="14030774" y="4122418"/>
            <a:ext cx="3132312" cy="2604653"/>
            <a:chOff x="0" y="0"/>
            <a:chExt cx="3132311" cy="2604652"/>
          </a:xfrm>
        </p:grpSpPr>
        <p:sp>
          <p:nvSpPr>
            <p:cNvPr id="554" name="Line"/>
            <p:cNvSpPr/>
            <p:nvPr/>
          </p:nvSpPr>
          <p:spPr>
            <a:xfrm flipV="1">
              <a:off x="2277355" y="-1"/>
              <a:ext cx="1" cy="145570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5" name="wrapPhase()…"/>
            <p:cNvSpPr txBox="1"/>
            <p:nvPr/>
          </p:nvSpPr>
          <p:spPr>
            <a:xfrm>
              <a:off x="-1" y="1423653"/>
              <a:ext cx="3132313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wrapPhase()</a:t>
              </a:r>
            </a:p>
            <a:p>
              <a:pPr>
                <a:defRPr sz="3600" b="0"/>
              </a:pPr>
              <a:r>
                <a:t>written for you</a:t>
              </a:r>
            </a:p>
          </p:txBody>
        </p:sp>
      </p:grpSp>
      <p:grpSp>
        <p:nvGrpSpPr>
          <p:cNvPr id="559" name="Group"/>
          <p:cNvGrpSpPr/>
          <p:nvPr/>
        </p:nvGrpSpPr>
        <p:grpSpPr>
          <a:xfrm>
            <a:off x="17283261" y="4655818"/>
            <a:ext cx="4298138" cy="2151581"/>
            <a:chOff x="0" y="0"/>
            <a:chExt cx="4298137" cy="2151579"/>
          </a:xfrm>
        </p:grpSpPr>
        <p:sp>
          <p:nvSpPr>
            <p:cNvPr id="557" name="Line"/>
            <p:cNvSpPr/>
            <p:nvPr/>
          </p:nvSpPr>
          <p:spPr>
            <a:xfrm flipV="1">
              <a:off x="2149069" y="-1"/>
              <a:ext cx="1" cy="879612"/>
            </a:xfrm>
            <a:prstGeom prst="line">
              <a:avLst/>
            </a:prstGeom>
            <a:noFill/>
            <a:ln w="762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8" name="bin centre frequency…"/>
            <p:cNvSpPr txBox="1"/>
            <p:nvPr/>
          </p:nvSpPr>
          <p:spPr>
            <a:xfrm>
              <a:off x="-1" y="970581"/>
              <a:ext cx="4298139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008F00"/>
                  </a:solidFill>
                </a:defRPr>
              </a:pPr>
              <a:r>
                <a:t>bin centre frequency</a:t>
              </a:r>
            </a:p>
            <a:p>
              <a:pPr>
                <a:defRPr sz="3600" b="0">
                  <a:solidFill>
                    <a:srgbClr val="008F00"/>
                  </a:solidFill>
                </a:defRPr>
              </a:pPr>
              <a:r>
                <a:t>(2π</a:t>
              </a:r>
              <a:r>
                <a:rPr i="1"/>
                <a:t>k</a:t>
              </a:r>
              <a:r>
                <a:t>/</a:t>
              </a:r>
              <a:r>
                <a:rPr i="1"/>
                <a:t>N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1" build="p" bldLvl="5" animBg="1" advAuto="0"/>
      <p:bldP spid="543" grpId="2" animBg="1" advAuto="0"/>
      <p:bldP spid="546" grpId="3" animBg="1" advAuto="0"/>
      <p:bldP spid="549" grpId="4" animBg="1" advAuto="0"/>
      <p:bldP spid="552" grpId="5" animBg="1" advAuto="0"/>
      <p:bldP spid="556" grpId="7" animBg="1" advAuto="0"/>
      <p:bldP spid="559" grpId="6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655</Words>
  <Application>Microsoft Office PowerPoint</Application>
  <PresentationFormat>Custom</PresentationFormat>
  <Paragraphs>112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Cambria Math</vt:lpstr>
      <vt:lpstr>Courier</vt:lpstr>
      <vt:lpstr>Gill Sans</vt:lpstr>
      <vt:lpstr>Helvetica Neue</vt:lpstr>
      <vt:lpstr>Helvetica Neue Light</vt:lpstr>
      <vt:lpstr>Helvetica Neue Medium</vt:lpstr>
      <vt:lpstr>Symbol</vt:lpstr>
      <vt:lpstr>Times</vt:lpstr>
      <vt:lpstr>Times New Roman</vt:lpstr>
      <vt:lpstr>White</vt:lpstr>
      <vt:lpstr>FFT of sine wave</vt:lpstr>
      <vt:lpstr>FFT of sine wave</vt:lpstr>
      <vt:lpstr>Reconstructing exact frequency</vt:lpstr>
      <vt:lpstr>Reconstructing exact frequency</vt:lpstr>
      <vt:lpstr>Reconstructing exact frequency</vt:lpstr>
      <vt:lpstr>Reconstructing exact frequency: code</vt:lpstr>
      <vt:lpstr>Reconstructing exact frequency: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vocoder, part 2</dc:title>
  <cp:lastModifiedBy>Josh Reiss</cp:lastModifiedBy>
  <cp:revision>21</cp:revision>
  <dcterms:modified xsi:type="dcterms:W3CDTF">2024-03-21T19:02:24Z</dcterms:modified>
</cp:coreProperties>
</file>