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85" r:id="rId2"/>
    <p:sldId id="264" r:id="rId3"/>
    <p:sldId id="266" r:id="rId4"/>
    <p:sldId id="267" r:id="rId5"/>
    <p:sldId id="269" r:id="rId6"/>
    <p:sldId id="308" r:id="rId7"/>
    <p:sldId id="284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0" autoAdjust="0"/>
    <p:restoredTop sz="92133" autoAdjust="0"/>
  </p:normalViewPr>
  <p:slideViewPr>
    <p:cSldViewPr snapToGrid="0">
      <p:cViewPr varScale="1">
        <p:scale>
          <a:sx n="41" d="100"/>
          <a:sy n="41" d="100"/>
        </p:scale>
        <p:origin x="8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4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83801" cy="10527276"/>
          </a:xfrm>
          <a:prstGeom prst="rect">
            <a:avLst/>
          </a:prstGeom>
        </p:spPr>
        <p:txBody>
          <a:bodyPr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37268" cy="10527276"/>
          </a:xfrm>
          <a:prstGeom prst="rect">
            <a:avLst/>
          </a:prstGeom>
        </p:spPr>
        <p:txBody>
          <a:bodyPr numCol="2" spcCol="1176863" anchor="t"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2255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Next time, we will bring everything together to create phase vocoder effects: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13822444" cy="10527276"/>
          </a:xfrm>
          <a:prstGeom prst="rect">
            <a:avLst/>
          </a:prstGeom>
        </p:spPr>
        <p:txBody>
          <a:bodyPr anchor="t"/>
          <a:lstStyle/>
          <a:p>
            <a:r>
              <a:rPr lang="en-GB" dirty="0"/>
              <a:t>Learn</a:t>
            </a:r>
          </a:p>
          <a:p>
            <a:pPr lvl="1"/>
            <a:r>
              <a:rPr lang="en-GB" dirty="0"/>
              <a:t>Modifying signals in frequency domain</a:t>
            </a:r>
          </a:p>
          <a:p>
            <a:pPr lvl="1"/>
            <a:r>
              <a:rPr lang="en-GB" dirty="0"/>
              <a:t>Converting frequency to phase</a:t>
            </a:r>
          </a:p>
          <a:p>
            <a:pPr lvl="1"/>
            <a:r>
              <a:rPr lang="en-GB" dirty="0"/>
              <a:t>Analysis and synthesis windows</a:t>
            </a:r>
          </a:p>
          <a:p>
            <a:r>
              <a:rPr lang="en-GB" dirty="0"/>
              <a:t>Finally, </a:t>
            </a:r>
            <a:r>
              <a:rPr dirty="0"/>
              <a:t>create </a:t>
            </a:r>
            <a:r>
              <a:rPr dirty="0">
                <a:solidFill>
                  <a:srgbClr val="3D46A6"/>
                </a:solidFill>
              </a:rPr>
              <a:t>phase vocoder effects</a:t>
            </a:r>
            <a:r>
              <a:rPr dirty="0"/>
              <a:t>:</a:t>
            </a:r>
          </a:p>
          <a:p>
            <a:pPr lvl="1"/>
            <a:r>
              <a:rPr dirty="0" err="1"/>
              <a:t>Robotisation</a:t>
            </a:r>
            <a:r>
              <a:rPr dirty="0"/>
              <a:t> (phase zeroing)</a:t>
            </a:r>
          </a:p>
          <a:p>
            <a:pPr lvl="1"/>
            <a:r>
              <a:rPr dirty="0" err="1"/>
              <a:t>Whisperisation</a:t>
            </a:r>
            <a:r>
              <a:rPr dirty="0"/>
              <a:t> (phase </a:t>
            </a:r>
            <a:r>
              <a:rPr dirty="0" err="1"/>
              <a:t>randomisation</a:t>
            </a:r>
            <a:r>
              <a:rPr dirty="0"/>
              <a:t>)</a:t>
            </a:r>
          </a:p>
          <a:p>
            <a:pPr lvl="1">
              <a:defRPr>
                <a:solidFill>
                  <a:srgbClr val="3D46A6"/>
                </a:solidFill>
              </a:defRPr>
            </a:pPr>
            <a:r>
              <a:rPr dirty="0"/>
              <a:t>Pitch shifting </a:t>
            </a:r>
          </a:p>
        </p:txBody>
      </p:sp>
      <p:sp>
        <p:nvSpPr>
          <p:cNvPr id="739" name="Next lecture: Phase vocoder, par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Phase </a:t>
            </a:r>
            <a:r>
              <a:rPr dirty="0"/>
              <a:t>vocoder, part 3</a:t>
            </a:r>
          </a:p>
        </p:txBody>
      </p:sp>
      <p:sp>
        <p:nvSpPr>
          <p:cNvPr id="740" name="Rectangle"/>
          <p:cNvSpPr/>
          <p:nvPr/>
        </p:nvSpPr>
        <p:spPr>
          <a:xfrm>
            <a:off x="17379559" y="6565420"/>
            <a:ext cx="855474" cy="955845"/>
          </a:xfrm>
          <a:prstGeom prst="rect">
            <a:avLst/>
          </a:prstGeom>
          <a:ln w="889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741" name="Screenshot 2020-11-13 at 23.26.39.png" descr="Screenshot 2020-11-13 at 23.26.39.png"/>
          <p:cNvPicPr>
            <a:picLocks noChangeAspect="1"/>
          </p:cNvPicPr>
          <p:nvPr/>
        </p:nvPicPr>
        <p:blipFill>
          <a:blip r:embed="rId2"/>
          <a:srcRect l="16316" r="26427"/>
          <a:stretch>
            <a:fillRect/>
          </a:stretch>
        </p:blipFill>
        <p:spPr>
          <a:xfrm>
            <a:off x="15425477" y="1808556"/>
            <a:ext cx="8689579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2" name="Screenshot 2020-11-13 at 23.26.39.png" descr="Screenshot 2020-11-13 at 23.26.39.png"/>
          <p:cNvPicPr>
            <a:picLocks noChangeAspect="1"/>
          </p:cNvPicPr>
          <p:nvPr/>
        </p:nvPicPr>
        <p:blipFill>
          <a:blip r:embed="rId2"/>
          <a:srcRect l="16316" r="71148"/>
          <a:stretch>
            <a:fillRect/>
          </a:stretch>
        </p:blipFill>
        <p:spPr>
          <a:xfrm>
            <a:off x="15425477" y="3002069"/>
            <a:ext cx="1902520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3" name="Screenshot 2020-11-13 at 23.32.24.png" descr="Screenshot 2020-11-13 at 23.32.24.png"/>
          <p:cNvPicPr>
            <a:picLocks noChangeAspect="1"/>
          </p:cNvPicPr>
          <p:nvPr/>
        </p:nvPicPr>
        <p:blipFill>
          <a:blip r:embed="rId3"/>
          <a:srcRect l="20959" r="4676"/>
          <a:stretch>
            <a:fillRect/>
          </a:stretch>
        </p:blipFill>
        <p:spPr>
          <a:xfrm>
            <a:off x="15430500" y="11165106"/>
            <a:ext cx="8679213" cy="113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4" name="Screenshot 2020-11-13 at 23.32.24.png" descr="Screenshot 2020-11-13 at 23.32.24.png"/>
          <p:cNvPicPr>
            <a:picLocks noChangeAspect="1"/>
          </p:cNvPicPr>
          <p:nvPr/>
        </p:nvPicPr>
        <p:blipFill>
          <a:blip r:embed="rId3"/>
          <a:srcRect l="20959" r="62766"/>
          <a:stretch>
            <a:fillRect/>
          </a:stretch>
        </p:blipFill>
        <p:spPr>
          <a:xfrm>
            <a:off x="15430500" y="9979484"/>
            <a:ext cx="1899353" cy="1130301"/>
          </a:xfrm>
          <a:prstGeom prst="rect">
            <a:avLst/>
          </a:prstGeom>
          <a:ln w="12700">
            <a:miter lim="400000"/>
          </a:ln>
        </p:spPr>
      </p:pic>
      <p:sp>
        <p:nvSpPr>
          <p:cNvPr id="745" name="Line"/>
          <p:cNvSpPr/>
          <p:nvPr/>
        </p:nvSpPr>
        <p:spPr>
          <a:xfrm>
            <a:off x="15942350" y="4330774"/>
            <a:ext cx="1" cy="5421727"/>
          </a:xfrm>
          <a:prstGeom prst="line">
            <a:avLst/>
          </a:prstGeom>
          <a:ln w="762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749" name="Group"/>
          <p:cNvGrpSpPr/>
          <p:nvPr/>
        </p:nvGrpSpPr>
        <p:grpSpPr>
          <a:xfrm>
            <a:off x="16383000" y="4208283"/>
            <a:ext cx="1905334" cy="5715881"/>
            <a:chOff x="0" y="0"/>
            <a:chExt cx="1905333" cy="5715879"/>
          </a:xfrm>
        </p:grpSpPr>
        <p:pic>
          <p:nvPicPr>
            <p:cNvPr id="746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22556" r="64889"/>
            <a:stretch>
              <a:fillRect/>
            </a:stretch>
          </p:blipFill>
          <p:spPr>
            <a:xfrm>
              <a:off x="0" y="-1"/>
              <a:ext cx="1905334" cy="1104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7" name="Screenshot 2020-11-13 at 23.32.24.png" descr="Screenshot 2020-11-13 at 23.32.24.png"/>
            <p:cNvPicPr>
              <a:picLocks noChangeAspect="1"/>
            </p:cNvPicPr>
            <p:nvPr/>
          </p:nvPicPr>
          <p:blipFill>
            <a:blip r:embed="rId3"/>
            <a:srcRect l="29222" r="54509"/>
            <a:stretch>
              <a:fillRect/>
            </a:stretch>
          </p:blipFill>
          <p:spPr>
            <a:xfrm>
              <a:off x="0" y="4585579"/>
              <a:ext cx="1898654" cy="1130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48" name="Line"/>
            <p:cNvSpPr/>
            <p:nvPr/>
          </p:nvSpPr>
          <p:spPr>
            <a:xfrm flipH="1">
              <a:off x="491822" y="1383118"/>
              <a:ext cx="1" cy="2866970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53" name="Group"/>
          <p:cNvGrpSpPr/>
          <p:nvPr/>
        </p:nvGrpSpPr>
        <p:grpSpPr>
          <a:xfrm>
            <a:off x="17335500" y="5388500"/>
            <a:ext cx="1911006" cy="3350042"/>
            <a:chOff x="0" y="0"/>
            <a:chExt cx="1911005" cy="3350040"/>
          </a:xfrm>
        </p:grpSpPr>
        <p:pic>
          <p:nvPicPr>
            <p:cNvPr id="750" name="Screenshot 2020-11-13 at 23.32.24.png" descr="Screenshot 2020-11-13 at 23.32.24.png"/>
            <p:cNvPicPr>
              <a:picLocks noChangeAspect="1"/>
            </p:cNvPicPr>
            <p:nvPr/>
          </p:nvPicPr>
          <p:blipFill>
            <a:blip r:embed="rId3"/>
            <a:srcRect l="37334" r="46292"/>
            <a:stretch>
              <a:fillRect/>
            </a:stretch>
          </p:blipFill>
          <p:spPr>
            <a:xfrm>
              <a:off x="0" y="2219740"/>
              <a:ext cx="1911006" cy="1130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1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28812" r="58603"/>
            <a:stretch>
              <a:fillRect/>
            </a:stretch>
          </p:blipFill>
          <p:spPr>
            <a:xfrm>
              <a:off x="0" y="-1"/>
              <a:ext cx="1909733" cy="1104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52" name="Line"/>
            <p:cNvSpPr/>
            <p:nvPr/>
          </p:nvSpPr>
          <p:spPr>
            <a:xfrm flipH="1">
              <a:off x="471794" y="1300743"/>
              <a:ext cx="1" cy="707968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67" name="Group"/>
          <p:cNvGrpSpPr/>
          <p:nvPr/>
        </p:nvGrpSpPr>
        <p:grpSpPr>
          <a:xfrm>
            <a:off x="18208083" y="3803171"/>
            <a:ext cx="5677320" cy="6640062"/>
            <a:chOff x="0" y="0"/>
            <a:chExt cx="5677318" cy="6640061"/>
          </a:xfrm>
        </p:grpSpPr>
        <p:sp>
          <p:nvSpPr>
            <p:cNvPr id="754" name="Rounded Rectangle"/>
            <p:cNvSpPr/>
            <p:nvPr/>
          </p:nvSpPr>
          <p:spPr>
            <a:xfrm>
              <a:off x="2959927" y="601594"/>
              <a:ext cx="2305062" cy="1426606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55" name="Rounded Rectangle"/>
            <p:cNvSpPr/>
            <p:nvPr/>
          </p:nvSpPr>
          <p:spPr>
            <a:xfrm>
              <a:off x="2959927" y="2569748"/>
              <a:ext cx="2305062" cy="1426606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56" name="Rounded Rectangle"/>
            <p:cNvSpPr/>
            <p:nvPr/>
          </p:nvSpPr>
          <p:spPr>
            <a:xfrm>
              <a:off x="2959927" y="4585576"/>
              <a:ext cx="2305062" cy="1426606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57" name="Rectangle"/>
            <p:cNvSpPr/>
            <p:nvPr/>
          </p:nvSpPr>
          <p:spPr>
            <a:xfrm>
              <a:off x="2547596" y="9006"/>
              <a:ext cx="3129723" cy="6595381"/>
            </a:xfrm>
            <a:prstGeom prst="rect">
              <a:avLst/>
            </a:prstGeom>
            <a:noFill/>
            <a:ln w="889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58" name="FFT"/>
            <p:cNvSpPr txBox="1"/>
            <p:nvPr/>
          </p:nvSpPr>
          <p:spPr>
            <a:xfrm>
              <a:off x="3508572" y="891987"/>
              <a:ext cx="1207771" cy="845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b="0"/>
              </a:lvl1pPr>
            </a:lstStyle>
            <a:p>
              <a:r>
                <a:t>FFT</a:t>
              </a:r>
            </a:p>
          </p:txBody>
        </p:sp>
        <p:sp>
          <p:nvSpPr>
            <p:cNvPr id="759" name="effect"/>
            <p:cNvSpPr txBox="1"/>
            <p:nvPr/>
          </p:nvSpPr>
          <p:spPr>
            <a:xfrm>
              <a:off x="3387757" y="2879224"/>
              <a:ext cx="1449401" cy="721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200" b="0"/>
              </a:lvl1pPr>
            </a:lstStyle>
            <a:p>
              <a:r>
                <a:t>effect</a:t>
              </a:r>
            </a:p>
          </p:txBody>
        </p:sp>
        <p:sp>
          <p:nvSpPr>
            <p:cNvPr id="760" name="IFFT"/>
            <p:cNvSpPr txBox="1"/>
            <p:nvPr/>
          </p:nvSpPr>
          <p:spPr>
            <a:xfrm>
              <a:off x="3426340" y="4875968"/>
              <a:ext cx="1372236" cy="845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b="0"/>
              </a:lvl1pPr>
            </a:lstStyle>
            <a:p>
              <a:r>
                <a:t>IFFT</a:t>
              </a:r>
            </a:p>
          </p:txBody>
        </p:sp>
        <p:sp>
          <p:nvSpPr>
            <p:cNvPr id="761" name="Line"/>
            <p:cNvSpPr/>
            <p:nvPr/>
          </p:nvSpPr>
          <p:spPr>
            <a:xfrm>
              <a:off x="4133722" y="2025927"/>
              <a:ext cx="1" cy="54117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62" name="Line"/>
            <p:cNvSpPr/>
            <p:nvPr/>
          </p:nvSpPr>
          <p:spPr>
            <a:xfrm>
              <a:off x="4133722" y="4029050"/>
              <a:ext cx="1" cy="54117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63" name="Line"/>
            <p:cNvSpPr/>
            <p:nvPr/>
          </p:nvSpPr>
          <p:spPr>
            <a:xfrm flipV="1">
              <a:off x="36482" y="0"/>
              <a:ext cx="2498695" cy="2761328"/>
            </a:xfrm>
            <a:prstGeom prst="line">
              <a:avLst/>
            </a:prstGeom>
            <a:noFill/>
            <a:ln w="508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64" name="Line"/>
            <p:cNvSpPr/>
            <p:nvPr/>
          </p:nvSpPr>
          <p:spPr>
            <a:xfrm>
              <a:off x="-1" y="3692116"/>
              <a:ext cx="2559674" cy="2947946"/>
            </a:xfrm>
            <a:prstGeom prst="line">
              <a:avLst/>
            </a:prstGeom>
            <a:noFill/>
            <a:ln w="508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65" name="Line"/>
            <p:cNvSpPr/>
            <p:nvPr/>
          </p:nvSpPr>
          <p:spPr>
            <a:xfrm>
              <a:off x="4112458" y="62693"/>
              <a:ext cx="1" cy="54117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66" name="Line"/>
            <p:cNvSpPr/>
            <p:nvPr/>
          </p:nvSpPr>
          <p:spPr>
            <a:xfrm>
              <a:off x="4112458" y="6019473"/>
              <a:ext cx="1" cy="54117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" name="Group"/>
          <p:cNvGrpSpPr/>
          <p:nvPr/>
        </p:nvGrpSpPr>
        <p:grpSpPr>
          <a:xfrm>
            <a:off x="16383186" y="1533880"/>
            <a:ext cx="6680610" cy="1600834"/>
            <a:chOff x="0" y="0"/>
            <a:chExt cx="6680609" cy="1600832"/>
          </a:xfrm>
        </p:grpSpPr>
        <p:sp>
          <p:nvSpPr>
            <p:cNvPr id="768" name="Line"/>
            <p:cNvSpPr/>
            <p:nvPr/>
          </p:nvSpPr>
          <p:spPr>
            <a:xfrm flipV="1">
              <a:off x="952512" y="53417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69" name="Line"/>
            <p:cNvSpPr/>
            <p:nvPr/>
          </p:nvSpPr>
          <p:spPr>
            <a:xfrm flipV="1">
              <a:off x="1907195" y="53417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70" name="Line"/>
            <p:cNvSpPr/>
            <p:nvPr/>
          </p:nvSpPr>
          <p:spPr>
            <a:xfrm flipV="1">
              <a:off x="2861878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71" name="Line"/>
            <p:cNvSpPr/>
            <p:nvPr/>
          </p:nvSpPr>
          <p:spPr>
            <a:xfrm flipV="1">
              <a:off x="3816560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72" name="Line"/>
            <p:cNvSpPr/>
            <p:nvPr/>
          </p:nvSpPr>
          <p:spPr>
            <a:xfrm flipV="1">
              <a:off x="4771243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73" name="Line"/>
            <p:cNvSpPr/>
            <p:nvPr/>
          </p:nvSpPr>
          <p:spPr>
            <a:xfrm flipV="1">
              <a:off x="5725926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74" name="Line"/>
            <p:cNvSpPr/>
            <p:nvPr/>
          </p:nvSpPr>
          <p:spPr>
            <a:xfrm flipV="1">
              <a:off x="6680609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75" name="Line"/>
            <p:cNvSpPr/>
            <p:nvPr/>
          </p:nvSpPr>
          <p:spPr>
            <a:xfrm flipV="1">
              <a:off x="-1" y="53417"/>
              <a:ext cx="2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pic>
        <p:nvPicPr>
          <p:cNvPr id="777" name="Image" descr="Image"/>
          <p:cNvPicPr>
            <a:picLocks noChangeAspect="1"/>
          </p:cNvPicPr>
          <p:nvPr/>
        </p:nvPicPr>
        <p:blipFill>
          <a:blip r:embed="rId4"/>
          <a:srcRect l="417" t="1147" r="416" b="1409"/>
          <a:stretch>
            <a:fillRect/>
          </a:stretch>
        </p:blipFill>
        <p:spPr>
          <a:xfrm>
            <a:off x="15422302" y="3049496"/>
            <a:ext cx="1908969" cy="1010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344" extrusionOk="0">
                <a:moveTo>
                  <a:pt x="10804" y="0"/>
                </a:moveTo>
                <a:cubicBezTo>
                  <a:pt x="10227" y="154"/>
                  <a:pt x="9939" y="411"/>
                  <a:pt x="9534" y="851"/>
                </a:cubicBezTo>
                <a:cubicBezTo>
                  <a:pt x="8124" y="2383"/>
                  <a:pt x="7375" y="3877"/>
                  <a:pt x="5353" y="9197"/>
                </a:cubicBezTo>
                <a:cubicBezTo>
                  <a:pt x="3294" y="14613"/>
                  <a:pt x="1822" y="17483"/>
                  <a:pt x="701" y="18272"/>
                </a:cubicBezTo>
                <a:cubicBezTo>
                  <a:pt x="393" y="18489"/>
                  <a:pt x="130" y="18766"/>
                  <a:pt x="0" y="18987"/>
                </a:cubicBezTo>
                <a:cubicBezTo>
                  <a:pt x="4" y="19100"/>
                  <a:pt x="9" y="19201"/>
                  <a:pt x="13" y="19283"/>
                </a:cubicBezTo>
                <a:cubicBezTo>
                  <a:pt x="94" y="19306"/>
                  <a:pt x="263" y="19323"/>
                  <a:pt x="440" y="19344"/>
                </a:cubicBezTo>
                <a:cubicBezTo>
                  <a:pt x="1157" y="18692"/>
                  <a:pt x="2558" y="17013"/>
                  <a:pt x="2914" y="16304"/>
                </a:cubicBezTo>
                <a:cubicBezTo>
                  <a:pt x="3181" y="15774"/>
                  <a:pt x="4275" y="13089"/>
                  <a:pt x="5344" y="10337"/>
                </a:cubicBezTo>
                <a:cubicBezTo>
                  <a:pt x="10206" y="-2179"/>
                  <a:pt x="11315" y="-2256"/>
                  <a:pt x="15982" y="9653"/>
                </a:cubicBezTo>
                <a:cubicBezTo>
                  <a:pt x="17207" y="12778"/>
                  <a:pt x="18422" y="15774"/>
                  <a:pt x="18686" y="16304"/>
                </a:cubicBezTo>
                <a:cubicBezTo>
                  <a:pt x="19038" y="17011"/>
                  <a:pt x="20443" y="18692"/>
                  <a:pt x="21160" y="19344"/>
                </a:cubicBezTo>
                <a:cubicBezTo>
                  <a:pt x="21337" y="19323"/>
                  <a:pt x="21506" y="19306"/>
                  <a:pt x="21587" y="19283"/>
                </a:cubicBezTo>
                <a:cubicBezTo>
                  <a:pt x="21591" y="19201"/>
                  <a:pt x="21596" y="19100"/>
                  <a:pt x="21600" y="18987"/>
                </a:cubicBezTo>
                <a:cubicBezTo>
                  <a:pt x="21470" y="18766"/>
                  <a:pt x="21207" y="18489"/>
                  <a:pt x="20899" y="18272"/>
                </a:cubicBezTo>
                <a:cubicBezTo>
                  <a:pt x="19778" y="17483"/>
                  <a:pt x="18306" y="14613"/>
                  <a:pt x="16247" y="9197"/>
                </a:cubicBezTo>
                <a:cubicBezTo>
                  <a:pt x="14225" y="3877"/>
                  <a:pt x="13476" y="2383"/>
                  <a:pt x="12066" y="851"/>
                </a:cubicBezTo>
                <a:cubicBezTo>
                  <a:pt x="11662" y="412"/>
                  <a:pt x="11379" y="154"/>
                  <a:pt x="10804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78" name="Image" descr="Image"/>
          <p:cNvPicPr>
            <a:picLocks noChangeAspect="1"/>
          </p:cNvPicPr>
          <p:nvPr/>
        </p:nvPicPr>
        <p:blipFill>
          <a:blip r:embed="rId4"/>
          <a:srcRect l="417" t="1147" r="416" b="1409"/>
          <a:stretch>
            <a:fillRect/>
          </a:stretch>
        </p:blipFill>
        <p:spPr>
          <a:xfrm>
            <a:off x="16381181" y="4237589"/>
            <a:ext cx="1908970" cy="1010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344" extrusionOk="0">
                <a:moveTo>
                  <a:pt x="10804" y="0"/>
                </a:moveTo>
                <a:cubicBezTo>
                  <a:pt x="10227" y="154"/>
                  <a:pt x="9939" y="411"/>
                  <a:pt x="9534" y="851"/>
                </a:cubicBezTo>
                <a:cubicBezTo>
                  <a:pt x="8124" y="2383"/>
                  <a:pt x="7375" y="3877"/>
                  <a:pt x="5353" y="9197"/>
                </a:cubicBezTo>
                <a:cubicBezTo>
                  <a:pt x="3294" y="14613"/>
                  <a:pt x="1822" y="17483"/>
                  <a:pt x="701" y="18272"/>
                </a:cubicBezTo>
                <a:cubicBezTo>
                  <a:pt x="393" y="18489"/>
                  <a:pt x="130" y="18766"/>
                  <a:pt x="0" y="18987"/>
                </a:cubicBezTo>
                <a:cubicBezTo>
                  <a:pt x="4" y="19100"/>
                  <a:pt x="9" y="19201"/>
                  <a:pt x="13" y="19283"/>
                </a:cubicBezTo>
                <a:cubicBezTo>
                  <a:pt x="94" y="19306"/>
                  <a:pt x="263" y="19323"/>
                  <a:pt x="440" y="19344"/>
                </a:cubicBezTo>
                <a:cubicBezTo>
                  <a:pt x="1157" y="18692"/>
                  <a:pt x="2558" y="17013"/>
                  <a:pt x="2914" y="16304"/>
                </a:cubicBezTo>
                <a:cubicBezTo>
                  <a:pt x="3181" y="15774"/>
                  <a:pt x="4275" y="13089"/>
                  <a:pt x="5344" y="10337"/>
                </a:cubicBezTo>
                <a:cubicBezTo>
                  <a:pt x="10206" y="-2179"/>
                  <a:pt x="11315" y="-2256"/>
                  <a:pt x="15982" y="9653"/>
                </a:cubicBezTo>
                <a:cubicBezTo>
                  <a:pt x="17207" y="12778"/>
                  <a:pt x="18422" y="15774"/>
                  <a:pt x="18686" y="16304"/>
                </a:cubicBezTo>
                <a:cubicBezTo>
                  <a:pt x="19038" y="17011"/>
                  <a:pt x="20443" y="18692"/>
                  <a:pt x="21160" y="19344"/>
                </a:cubicBezTo>
                <a:cubicBezTo>
                  <a:pt x="21337" y="19323"/>
                  <a:pt x="21506" y="19306"/>
                  <a:pt x="21587" y="19283"/>
                </a:cubicBezTo>
                <a:cubicBezTo>
                  <a:pt x="21591" y="19201"/>
                  <a:pt x="21596" y="19100"/>
                  <a:pt x="21600" y="18987"/>
                </a:cubicBezTo>
                <a:cubicBezTo>
                  <a:pt x="21470" y="18766"/>
                  <a:pt x="21207" y="18489"/>
                  <a:pt x="20899" y="18272"/>
                </a:cubicBezTo>
                <a:cubicBezTo>
                  <a:pt x="19778" y="17483"/>
                  <a:pt x="18306" y="14613"/>
                  <a:pt x="16247" y="9197"/>
                </a:cubicBezTo>
                <a:cubicBezTo>
                  <a:pt x="14225" y="3877"/>
                  <a:pt x="13476" y="2383"/>
                  <a:pt x="12066" y="851"/>
                </a:cubicBezTo>
                <a:cubicBezTo>
                  <a:pt x="11662" y="412"/>
                  <a:pt x="11379" y="154"/>
                  <a:pt x="10804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79" name="Image" descr="Image"/>
          <p:cNvPicPr>
            <a:picLocks noChangeAspect="1"/>
          </p:cNvPicPr>
          <p:nvPr/>
        </p:nvPicPr>
        <p:blipFill>
          <a:blip r:embed="rId4"/>
          <a:srcRect l="417" t="1147" r="416" b="1409"/>
          <a:stretch>
            <a:fillRect/>
          </a:stretch>
        </p:blipFill>
        <p:spPr>
          <a:xfrm>
            <a:off x="17336518" y="5425683"/>
            <a:ext cx="1908970" cy="1010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344" extrusionOk="0">
                <a:moveTo>
                  <a:pt x="10804" y="0"/>
                </a:moveTo>
                <a:cubicBezTo>
                  <a:pt x="10227" y="154"/>
                  <a:pt x="9939" y="411"/>
                  <a:pt x="9534" y="851"/>
                </a:cubicBezTo>
                <a:cubicBezTo>
                  <a:pt x="8124" y="2383"/>
                  <a:pt x="7375" y="3877"/>
                  <a:pt x="5353" y="9197"/>
                </a:cubicBezTo>
                <a:cubicBezTo>
                  <a:pt x="3294" y="14613"/>
                  <a:pt x="1822" y="17483"/>
                  <a:pt x="701" y="18272"/>
                </a:cubicBezTo>
                <a:cubicBezTo>
                  <a:pt x="393" y="18489"/>
                  <a:pt x="130" y="18766"/>
                  <a:pt x="0" y="18987"/>
                </a:cubicBezTo>
                <a:cubicBezTo>
                  <a:pt x="4" y="19100"/>
                  <a:pt x="9" y="19201"/>
                  <a:pt x="13" y="19283"/>
                </a:cubicBezTo>
                <a:cubicBezTo>
                  <a:pt x="94" y="19306"/>
                  <a:pt x="263" y="19323"/>
                  <a:pt x="440" y="19344"/>
                </a:cubicBezTo>
                <a:cubicBezTo>
                  <a:pt x="1157" y="18692"/>
                  <a:pt x="2558" y="17013"/>
                  <a:pt x="2914" y="16304"/>
                </a:cubicBezTo>
                <a:cubicBezTo>
                  <a:pt x="3181" y="15774"/>
                  <a:pt x="4275" y="13089"/>
                  <a:pt x="5344" y="10337"/>
                </a:cubicBezTo>
                <a:cubicBezTo>
                  <a:pt x="10206" y="-2179"/>
                  <a:pt x="11315" y="-2256"/>
                  <a:pt x="15982" y="9653"/>
                </a:cubicBezTo>
                <a:cubicBezTo>
                  <a:pt x="17207" y="12778"/>
                  <a:pt x="18422" y="15774"/>
                  <a:pt x="18686" y="16304"/>
                </a:cubicBezTo>
                <a:cubicBezTo>
                  <a:pt x="19038" y="17011"/>
                  <a:pt x="20443" y="18692"/>
                  <a:pt x="21160" y="19344"/>
                </a:cubicBezTo>
                <a:cubicBezTo>
                  <a:pt x="21337" y="19323"/>
                  <a:pt x="21506" y="19306"/>
                  <a:pt x="21587" y="19283"/>
                </a:cubicBezTo>
                <a:cubicBezTo>
                  <a:pt x="21591" y="19201"/>
                  <a:pt x="21596" y="19100"/>
                  <a:pt x="21600" y="18987"/>
                </a:cubicBezTo>
                <a:cubicBezTo>
                  <a:pt x="21470" y="18766"/>
                  <a:pt x="21207" y="18489"/>
                  <a:pt x="20899" y="18272"/>
                </a:cubicBezTo>
                <a:cubicBezTo>
                  <a:pt x="19778" y="17483"/>
                  <a:pt x="18306" y="14613"/>
                  <a:pt x="16247" y="9197"/>
                </a:cubicBezTo>
                <a:cubicBezTo>
                  <a:pt x="14225" y="3877"/>
                  <a:pt x="13476" y="2383"/>
                  <a:pt x="12066" y="851"/>
                </a:cubicBezTo>
                <a:cubicBezTo>
                  <a:pt x="11662" y="412"/>
                  <a:pt x="11379" y="154"/>
                  <a:pt x="10804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80" name="Image" descr="Image"/>
          <p:cNvPicPr>
            <a:picLocks noChangeAspect="1"/>
          </p:cNvPicPr>
          <p:nvPr/>
        </p:nvPicPr>
        <p:blipFill>
          <a:blip r:embed="rId4"/>
          <a:srcRect l="417" t="1147" r="416" b="1409"/>
          <a:stretch>
            <a:fillRect/>
          </a:stretch>
        </p:blipFill>
        <p:spPr>
          <a:xfrm>
            <a:off x="17336518" y="7650955"/>
            <a:ext cx="1908970" cy="1010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344" extrusionOk="0">
                <a:moveTo>
                  <a:pt x="10804" y="0"/>
                </a:moveTo>
                <a:cubicBezTo>
                  <a:pt x="10227" y="154"/>
                  <a:pt x="9939" y="411"/>
                  <a:pt x="9534" y="851"/>
                </a:cubicBezTo>
                <a:cubicBezTo>
                  <a:pt x="8124" y="2383"/>
                  <a:pt x="7375" y="3877"/>
                  <a:pt x="5353" y="9197"/>
                </a:cubicBezTo>
                <a:cubicBezTo>
                  <a:pt x="3294" y="14613"/>
                  <a:pt x="1822" y="17483"/>
                  <a:pt x="701" y="18272"/>
                </a:cubicBezTo>
                <a:cubicBezTo>
                  <a:pt x="393" y="18489"/>
                  <a:pt x="130" y="18766"/>
                  <a:pt x="0" y="18987"/>
                </a:cubicBezTo>
                <a:cubicBezTo>
                  <a:pt x="4" y="19100"/>
                  <a:pt x="9" y="19201"/>
                  <a:pt x="13" y="19283"/>
                </a:cubicBezTo>
                <a:cubicBezTo>
                  <a:pt x="94" y="19306"/>
                  <a:pt x="263" y="19323"/>
                  <a:pt x="440" y="19344"/>
                </a:cubicBezTo>
                <a:cubicBezTo>
                  <a:pt x="1157" y="18692"/>
                  <a:pt x="2558" y="17013"/>
                  <a:pt x="2914" y="16304"/>
                </a:cubicBezTo>
                <a:cubicBezTo>
                  <a:pt x="3181" y="15774"/>
                  <a:pt x="4275" y="13089"/>
                  <a:pt x="5344" y="10337"/>
                </a:cubicBezTo>
                <a:cubicBezTo>
                  <a:pt x="10206" y="-2179"/>
                  <a:pt x="11315" y="-2256"/>
                  <a:pt x="15982" y="9653"/>
                </a:cubicBezTo>
                <a:cubicBezTo>
                  <a:pt x="17207" y="12778"/>
                  <a:pt x="18422" y="15774"/>
                  <a:pt x="18686" y="16304"/>
                </a:cubicBezTo>
                <a:cubicBezTo>
                  <a:pt x="19038" y="17011"/>
                  <a:pt x="20443" y="18692"/>
                  <a:pt x="21160" y="19344"/>
                </a:cubicBezTo>
                <a:cubicBezTo>
                  <a:pt x="21337" y="19323"/>
                  <a:pt x="21506" y="19306"/>
                  <a:pt x="21587" y="19283"/>
                </a:cubicBezTo>
                <a:cubicBezTo>
                  <a:pt x="21591" y="19201"/>
                  <a:pt x="21596" y="19100"/>
                  <a:pt x="21600" y="18987"/>
                </a:cubicBezTo>
                <a:cubicBezTo>
                  <a:pt x="21470" y="18766"/>
                  <a:pt x="21207" y="18489"/>
                  <a:pt x="20899" y="18272"/>
                </a:cubicBezTo>
                <a:cubicBezTo>
                  <a:pt x="19778" y="17483"/>
                  <a:pt x="18306" y="14613"/>
                  <a:pt x="16247" y="9197"/>
                </a:cubicBezTo>
                <a:cubicBezTo>
                  <a:pt x="14225" y="3877"/>
                  <a:pt x="13476" y="2383"/>
                  <a:pt x="12066" y="851"/>
                </a:cubicBezTo>
                <a:cubicBezTo>
                  <a:pt x="11662" y="412"/>
                  <a:pt x="11379" y="154"/>
                  <a:pt x="10804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81" name="Image" descr="Image"/>
          <p:cNvPicPr>
            <a:picLocks noChangeAspect="1"/>
          </p:cNvPicPr>
          <p:nvPr/>
        </p:nvPicPr>
        <p:blipFill>
          <a:blip r:embed="rId4"/>
          <a:srcRect l="417" t="1147" r="416" b="1409"/>
          <a:stretch>
            <a:fillRect/>
          </a:stretch>
        </p:blipFill>
        <p:spPr>
          <a:xfrm>
            <a:off x="16381181" y="8839048"/>
            <a:ext cx="1908970" cy="1010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344" extrusionOk="0">
                <a:moveTo>
                  <a:pt x="10804" y="0"/>
                </a:moveTo>
                <a:cubicBezTo>
                  <a:pt x="10227" y="154"/>
                  <a:pt x="9939" y="411"/>
                  <a:pt x="9534" y="851"/>
                </a:cubicBezTo>
                <a:cubicBezTo>
                  <a:pt x="8124" y="2383"/>
                  <a:pt x="7375" y="3877"/>
                  <a:pt x="5353" y="9197"/>
                </a:cubicBezTo>
                <a:cubicBezTo>
                  <a:pt x="3294" y="14613"/>
                  <a:pt x="1822" y="17483"/>
                  <a:pt x="701" y="18272"/>
                </a:cubicBezTo>
                <a:cubicBezTo>
                  <a:pt x="393" y="18489"/>
                  <a:pt x="130" y="18766"/>
                  <a:pt x="0" y="18987"/>
                </a:cubicBezTo>
                <a:cubicBezTo>
                  <a:pt x="4" y="19100"/>
                  <a:pt x="9" y="19201"/>
                  <a:pt x="13" y="19283"/>
                </a:cubicBezTo>
                <a:cubicBezTo>
                  <a:pt x="94" y="19306"/>
                  <a:pt x="263" y="19323"/>
                  <a:pt x="440" y="19344"/>
                </a:cubicBezTo>
                <a:cubicBezTo>
                  <a:pt x="1157" y="18692"/>
                  <a:pt x="2558" y="17013"/>
                  <a:pt x="2914" y="16304"/>
                </a:cubicBezTo>
                <a:cubicBezTo>
                  <a:pt x="3181" y="15774"/>
                  <a:pt x="4275" y="13089"/>
                  <a:pt x="5344" y="10337"/>
                </a:cubicBezTo>
                <a:cubicBezTo>
                  <a:pt x="10206" y="-2179"/>
                  <a:pt x="11315" y="-2256"/>
                  <a:pt x="15982" y="9653"/>
                </a:cubicBezTo>
                <a:cubicBezTo>
                  <a:pt x="17207" y="12778"/>
                  <a:pt x="18422" y="15774"/>
                  <a:pt x="18686" y="16304"/>
                </a:cubicBezTo>
                <a:cubicBezTo>
                  <a:pt x="19038" y="17011"/>
                  <a:pt x="20443" y="18692"/>
                  <a:pt x="21160" y="19344"/>
                </a:cubicBezTo>
                <a:cubicBezTo>
                  <a:pt x="21337" y="19323"/>
                  <a:pt x="21506" y="19306"/>
                  <a:pt x="21587" y="19283"/>
                </a:cubicBezTo>
                <a:cubicBezTo>
                  <a:pt x="21591" y="19201"/>
                  <a:pt x="21596" y="19100"/>
                  <a:pt x="21600" y="18987"/>
                </a:cubicBezTo>
                <a:cubicBezTo>
                  <a:pt x="21470" y="18766"/>
                  <a:pt x="21207" y="18489"/>
                  <a:pt x="20899" y="18272"/>
                </a:cubicBezTo>
                <a:cubicBezTo>
                  <a:pt x="19778" y="17483"/>
                  <a:pt x="18306" y="14613"/>
                  <a:pt x="16247" y="9197"/>
                </a:cubicBezTo>
                <a:cubicBezTo>
                  <a:pt x="14225" y="3877"/>
                  <a:pt x="13476" y="2383"/>
                  <a:pt x="12066" y="851"/>
                </a:cubicBezTo>
                <a:cubicBezTo>
                  <a:pt x="11662" y="412"/>
                  <a:pt x="11379" y="154"/>
                  <a:pt x="10804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82" name="Image" descr="Image"/>
          <p:cNvPicPr>
            <a:picLocks noChangeAspect="1"/>
          </p:cNvPicPr>
          <p:nvPr/>
        </p:nvPicPr>
        <p:blipFill>
          <a:blip r:embed="rId4"/>
          <a:srcRect l="417" t="1147" r="416" b="1409"/>
          <a:stretch>
            <a:fillRect/>
          </a:stretch>
        </p:blipFill>
        <p:spPr>
          <a:xfrm>
            <a:off x="15436670" y="10072903"/>
            <a:ext cx="1908969" cy="1010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344" extrusionOk="0">
                <a:moveTo>
                  <a:pt x="10804" y="0"/>
                </a:moveTo>
                <a:cubicBezTo>
                  <a:pt x="10227" y="154"/>
                  <a:pt x="9939" y="411"/>
                  <a:pt x="9534" y="851"/>
                </a:cubicBezTo>
                <a:cubicBezTo>
                  <a:pt x="8124" y="2383"/>
                  <a:pt x="7375" y="3877"/>
                  <a:pt x="5353" y="9197"/>
                </a:cubicBezTo>
                <a:cubicBezTo>
                  <a:pt x="3294" y="14613"/>
                  <a:pt x="1822" y="17483"/>
                  <a:pt x="701" y="18272"/>
                </a:cubicBezTo>
                <a:cubicBezTo>
                  <a:pt x="393" y="18489"/>
                  <a:pt x="130" y="18766"/>
                  <a:pt x="0" y="18987"/>
                </a:cubicBezTo>
                <a:cubicBezTo>
                  <a:pt x="4" y="19100"/>
                  <a:pt x="9" y="19201"/>
                  <a:pt x="13" y="19283"/>
                </a:cubicBezTo>
                <a:cubicBezTo>
                  <a:pt x="94" y="19306"/>
                  <a:pt x="263" y="19323"/>
                  <a:pt x="440" y="19344"/>
                </a:cubicBezTo>
                <a:cubicBezTo>
                  <a:pt x="1157" y="18692"/>
                  <a:pt x="2558" y="17013"/>
                  <a:pt x="2914" y="16304"/>
                </a:cubicBezTo>
                <a:cubicBezTo>
                  <a:pt x="3181" y="15774"/>
                  <a:pt x="4275" y="13089"/>
                  <a:pt x="5344" y="10337"/>
                </a:cubicBezTo>
                <a:cubicBezTo>
                  <a:pt x="10206" y="-2179"/>
                  <a:pt x="11315" y="-2256"/>
                  <a:pt x="15982" y="9653"/>
                </a:cubicBezTo>
                <a:cubicBezTo>
                  <a:pt x="17207" y="12778"/>
                  <a:pt x="18422" y="15774"/>
                  <a:pt x="18686" y="16304"/>
                </a:cubicBezTo>
                <a:cubicBezTo>
                  <a:pt x="19038" y="17011"/>
                  <a:pt x="20443" y="18692"/>
                  <a:pt x="21160" y="19344"/>
                </a:cubicBezTo>
                <a:cubicBezTo>
                  <a:pt x="21337" y="19323"/>
                  <a:pt x="21506" y="19306"/>
                  <a:pt x="21587" y="19283"/>
                </a:cubicBezTo>
                <a:cubicBezTo>
                  <a:pt x="21591" y="19201"/>
                  <a:pt x="21596" y="19100"/>
                  <a:pt x="21600" y="18987"/>
                </a:cubicBezTo>
                <a:cubicBezTo>
                  <a:pt x="21470" y="18766"/>
                  <a:pt x="21207" y="18489"/>
                  <a:pt x="20899" y="18272"/>
                </a:cubicBezTo>
                <a:cubicBezTo>
                  <a:pt x="19778" y="17483"/>
                  <a:pt x="18306" y="14613"/>
                  <a:pt x="16247" y="9197"/>
                </a:cubicBezTo>
                <a:cubicBezTo>
                  <a:pt x="14225" y="3877"/>
                  <a:pt x="13476" y="2383"/>
                  <a:pt x="12066" y="851"/>
                </a:cubicBezTo>
                <a:cubicBezTo>
                  <a:pt x="11662" y="412"/>
                  <a:pt x="11379" y="154"/>
                  <a:pt x="10804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roup"/>
          <p:cNvGrpSpPr/>
          <p:nvPr/>
        </p:nvGrpSpPr>
        <p:grpSpPr>
          <a:xfrm>
            <a:off x="3457656" y="1828614"/>
            <a:ext cx="17050030" cy="2290619"/>
            <a:chOff x="0" y="0"/>
            <a:chExt cx="17050029" cy="2290617"/>
          </a:xfrm>
        </p:grpSpPr>
        <p:grpSp>
          <p:nvGrpSpPr>
            <p:cNvPr id="264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247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48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49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25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1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252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3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254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5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256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7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258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9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260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1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262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3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282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265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7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26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9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27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71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27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73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274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75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276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77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278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79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280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81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300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283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84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85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286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87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288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89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290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91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292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93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294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95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296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97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298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99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301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302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303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304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306" name="The full signal chai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full signal chain</a:t>
            </a:r>
          </a:p>
        </p:txBody>
      </p:sp>
      <p:sp>
        <p:nvSpPr>
          <p:cNvPr id="307" name="x[n]"/>
          <p:cNvSpPr txBox="1"/>
          <p:nvPr/>
        </p:nvSpPr>
        <p:spPr>
          <a:xfrm>
            <a:off x="2502049" y="2921741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grpSp>
        <p:nvGrpSpPr>
          <p:cNvPr id="313" name="Group"/>
          <p:cNvGrpSpPr/>
          <p:nvPr/>
        </p:nvGrpSpPr>
        <p:grpSpPr>
          <a:xfrm>
            <a:off x="3580438" y="2595219"/>
            <a:ext cx="14732307" cy="1402784"/>
            <a:chOff x="0" y="0"/>
            <a:chExt cx="14732305" cy="1402782"/>
          </a:xfrm>
        </p:grpSpPr>
        <p:sp>
          <p:nvSpPr>
            <p:cNvPr id="308" name="Rectangle"/>
            <p:cNvSpPr/>
            <p:nvPr/>
          </p:nvSpPr>
          <p:spPr>
            <a:xfrm>
              <a:off x="0" y="0"/>
              <a:ext cx="3772191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09" name="Rectangle"/>
            <p:cNvSpPr/>
            <p:nvPr/>
          </p:nvSpPr>
          <p:spPr>
            <a:xfrm>
              <a:off x="2533690" y="19134"/>
              <a:ext cx="4132518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10" name="Rectangle"/>
            <p:cNvSpPr/>
            <p:nvPr/>
          </p:nvSpPr>
          <p:spPr>
            <a:xfrm>
              <a:off x="5480058" y="19134"/>
              <a:ext cx="3772191" cy="1364515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11" name="Rectangle"/>
            <p:cNvSpPr/>
            <p:nvPr/>
          </p:nvSpPr>
          <p:spPr>
            <a:xfrm>
              <a:off x="8006984" y="28151"/>
              <a:ext cx="4132517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12" name="Rectangle"/>
            <p:cNvSpPr/>
            <p:nvPr/>
          </p:nvSpPr>
          <p:spPr>
            <a:xfrm>
              <a:off x="10960115" y="28151"/>
              <a:ext cx="3772191" cy="1346481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369" name="Group"/>
          <p:cNvGrpSpPr/>
          <p:nvPr/>
        </p:nvGrpSpPr>
        <p:grpSpPr>
          <a:xfrm>
            <a:off x="3460346" y="10150667"/>
            <a:ext cx="18088116" cy="2654301"/>
            <a:chOff x="0" y="-451362"/>
            <a:chExt cx="18088114" cy="2654300"/>
          </a:xfrm>
        </p:grpSpPr>
        <p:grpSp>
          <p:nvGrpSpPr>
            <p:cNvPr id="331" name="Group"/>
            <p:cNvGrpSpPr/>
            <p:nvPr/>
          </p:nvGrpSpPr>
          <p:grpSpPr>
            <a:xfrm>
              <a:off x="0" y="-451363"/>
              <a:ext cx="6151516" cy="2088639"/>
              <a:chOff x="0" y="-451362"/>
              <a:chExt cx="6151516" cy="2088637"/>
            </a:xfrm>
          </p:grpSpPr>
          <p:sp>
            <p:nvSpPr>
              <p:cNvPr id="314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5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6" name="S0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317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8" name="S1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319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0" name="S2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321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2" name="S3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323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4" name="S4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325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6" name="S5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327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8" name="S6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329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0" name="S7"/>
              <p:cNvSpPr/>
              <p:nvPr/>
            </p:nvSpPr>
            <p:spPr>
              <a:xfrm flipV="1">
                <a:off x="48815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349" name="Group"/>
            <p:cNvGrpSpPr/>
            <p:nvPr/>
          </p:nvGrpSpPr>
          <p:grpSpPr>
            <a:xfrm>
              <a:off x="5460999" y="-451363"/>
              <a:ext cx="6151517" cy="2088639"/>
              <a:chOff x="0" y="-451362"/>
              <a:chExt cx="6151515" cy="2088637"/>
            </a:xfrm>
          </p:grpSpPr>
          <p:sp>
            <p:nvSpPr>
              <p:cNvPr id="332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3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4" name="S8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335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6" name="S9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337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8" name="S10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339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40" name="S11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341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42" name="S12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343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44" name="S13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345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46" name="S14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347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48" name="S15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367" name="Group"/>
            <p:cNvGrpSpPr/>
            <p:nvPr/>
          </p:nvGrpSpPr>
          <p:grpSpPr>
            <a:xfrm>
              <a:off x="10921999" y="-451363"/>
              <a:ext cx="6151517" cy="2088639"/>
              <a:chOff x="0" y="-451362"/>
              <a:chExt cx="6151515" cy="2088637"/>
            </a:xfrm>
          </p:grpSpPr>
          <p:sp>
            <p:nvSpPr>
              <p:cNvPr id="350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1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2" name="S16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353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4" name="S17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355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6" name="S18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357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8" name="S19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359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0" name="S20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361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2" name="S21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363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4" name="S22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365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6" name="S23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368" name="..."/>
            <p:cNvSpPr/>
            <p:nvPr/>
          </p:nvSpPr>
          <p:spPr>
            <a:xfrm>
              <a:off x="16818114" y="9329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370" name="y[n]"/>
          <p:cNvSpPr txBox="1"/>
          <p:nvPr/>
        </p:nvSpPr>
        <p:spPr>
          <a:xfrm>
            <a:off x="2508169" y="11041814"/>
            <a:ext cx="79171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y[n]</a:t>
            </a:r>
          </a:p>
        </p:txBody>
      </p:sp>
      <p:grpSp>
        <p:nvGrpSpPr>
          <p:cNvPr id="375" name="Group"/>
          <p:cNvGrpSpPr/>
          <p:nvPr/>
        </p:nvGrpSpPr>
        <p:grpSpPr>
          <a:xfrm>
            <a:off x="10293534" y="10735339"/>
            <a:ext cx="11771495" cy="1402784"/>
            <a:chOff x="0" y="0"/>
            <a:chExt cx="11771493" cy="1402782"/>
          </a:xfrm>
        </p:grpSpPr>
        <p:sp>
          <p:nvSpPr>
            <p:cNvPr id="371" name="Rectangle"/>
            <p:cNvSpPr/>
            <p:nvPr/>
          </p:nvSpPr>
          <p:spPr>
            <a:xfrm>
              <a:off x="0" y="0"/>
              <a:ext cx="4132517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2" name="Rectangle"/>
            <p:cNvSpPr/>
            <p:nvPr/>
          </p:nvSpPr>
          <p:spPr>
            <a:xfrm>
              <a:off x="2575530" y="19134"/>
              <a:ext cx="3768637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3" name="Rectangle"/>
            <p:cNvSpPr/>
            <p:nvPr/>
          </p:nvSpPr>
          <p:spPr>
            <a:xfrm>
              <a:off x="5452110" y="27702"/>
              <a:ext cx="4132517" cy="1364516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4" name="Rectangle"/>
            <p:cNvSpPr/>
            <p:nvPr/>
          </p:nvSpPr>
          <p:spPr>
            <a:xfrm>
              <a:off x="7999303" y="28151"/>
              <a:ext cx="3772191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378" name="Group"/>
          <p:cNvGrpSpPr/>
          <p:nvPr/>
        </p:nvGrpSpPr>
        <p:grpSpPr>
          <a:xfrm>
            <a:off x="3368292" y="5680332"/>
            <a:ext cx="3220233" cy="3220234"/>
            <a:chOff x="0" y="0"/>
            <a:chExt cx="3220232" cy="3220232"/>
          </a:xfrm>
        </p:grpSpPr>
        <p:sp>
          <p:nvSpPr>
            <p:cNvPr id="376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77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81" name="Group"/>
          <p:cNvGrpSpPr/>
          <p:nvPr/>
        </p:nvGrpSpPr>
        <p:grpSpPr>
          <a:xfrm>
            <a:off x="17888413" y="5680332"/>
            <a:ext cx="3220234" cy="3220234"/>
            <a:chOff x="0" y="0"/>
            <a:chExt cx="3220232" cy="3220232"/>
          </a:xfrm>
        </p:grpSpPr>
        <p:sp>
          <p:nvSpPr>
            <p:cNvPr id="379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0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382" name="Line"/>
          <p:cNvSpPr/>
          <p:nvPr/>
        </p:nvSpPr>
        <p:spPr>
          <a:xfrm>
            <a:off x="6603332" y="7262002"/>
            <a:ext cx="2013026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3" name="write…"/>
          <p:cNvSpPr txBox="1"/>
          <p:nvPr/>
        </p:nvSpPr>
        <p:spPr>
          <a:xfrm>
            <a:off x="2128669" y="4419001"/>
            <a:ext cx="1545337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write 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384" name="input…"/>
          <p:cNvSpPr txBox="1"/>
          <p:nvPr/>
        </p:nvSpPr>
        <p:spPr>
          <a:xfrm>
            <a:off x="1886671" y="6671503"/>
            <a:ext cx="1301192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input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385" name="Line"/>
          <p:cNvSpPr/>
          <p:nvPr/>
        </p:nvSpPr>
        <p:spPr>
          <a:xfrm>
            <a:off x="3847757" y="4126459"/>
            <a:ext cx="1" cy="1766084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6" name="Line"/>
          <p:cNvSpPr/>
          <p:nvPr/>
        </p:nvSpPr>
        <p:spPr>
          <a:xfrm>
            <a:off x="7684533" y="9512813"/>
            <a:ext cx="1" cy="988926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7" name="Block-based…"/>
          <p:cNvSpPr txBox="1"/>
          <p:nvPr/>
        </p:nvSpPr>
        <p:spPr>
          <a:xfrm>
            <a:off x="12702596" y="6553480"/>
            <a:ext cx="3147214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Block-based</a:t>
            </a:r>
          </a:p>
          <a:p>
            <a:pPr>
              <a:defRPr sz="4200" b="0"/>
            </a:pPr>
            <a:r>
              <a:t>processing</a:t>
            </a:r>
          </a:p>
        </p:txBody>
      </p:sp>
      <p:sp>
        <p:nvSpPr>
          <p:cNvPr id="388" name="Rounded Rectangle"/>
          <p:cNvSpPr/>
          <p:nvPr/>
        </p:nvSpPr>
        <p:spPr>
          <a:xfrm>
            <a:off x="12576098" y="6378125"/>
            <a:ext cx="3400210" cy="1707375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9" name="Apply…"/>
          <p:cNvSpPr txBox="1"/>
          <p:nvPr/>
        </p:nvSpPr>
        <p:spPr>
          <a:xfrm>
            <a:off x="9049376" y="6549945"/>
            <a:ext cx="1960399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Apply</a:t>
            </a:r>
          </a:p>
          <a:p>
            <a:pPr>
              <a:defRPr sz="4200" b="0"/>
            </a:pPr>
            <a:r>
              <a:t>window</a:t>
            </a:r>
          </a:p>
        </p:txBody>
      </p:sp>
      <p:sp>
        <p:nvSpPr>
          <p:cNvPr id="390" name="Rounded Rectangle"/>
          <p:cNvSpPr/>
          <p:nvPr/>
        </p:nvSpPr>
        <p:spPr>
          <a:xfrm>
            <a:off x="8650216" y="6374590"/>
            <a:ext cx="2758719" cy="1707376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1" name="Line"/>
          <p:cNvSpPr/>
          <p:nvPr/>
        </p:nvSpPr>
        <p:spPr>
          <a:xfrm>
            <a:off x="11448559" y="7231812"/>
            <a:ext cx="1108521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2" name="Line"/>
          <p:cNvSpPr/>
          <p:nvPr/>
        </p:nvSpPr>
        <p:spPr>
          <a:xfrm>
            <a:off x="15969925" y="7231812"/>
            <a:ext cx="1943920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3" name="output…"/>
          <p:cNvSpPr txBox="1"/>
          <p:nvPr/>
        </p:nvSpPr>
        <p:spPr>
          <a:xfrm>
            <a:off x="21262977" y="6699949"/>
            <a:ext cx="1571398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output 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394" name="add…"/>
          <p:cNvSpPr txBox="1"/>
          <p:nvPr/>
        </p:nvSpPr>
        <p:spPr>
          <a:xfrm>
            <a:off x="16293300" y="5842953"/>
            <a:ext cx="1232155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add</a:t>
            </a:r>
          </a:p>
          <a:p>
            <a:pPr>
              <a:defRPr sz="3600" b="0"/>
            </a:pPr>
            <a:r>
              <a:t>result</a:t>
            </a:r>
          </a:p>
        </p:txBody>
      </p:sp>
      <p:sp>
        <p:nvSpPr>
          <p:cNvPr id="395" name="at write…"/>
          <p:cNvSpPr txBox="1"/>
          <p:nvPr/>
        </p:nvSpPr>
        <p:spPr>
          <a:xfrm>
            <a:off x="16161217" y="7464157"/>
            <a:ext cx="1620775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at write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396" name="Line"/>
          <p:cNvSpPr/>
          <p:nvPr/>
        </p:nvSpPr>
        <p:spPr>
          <a:xfrm>
            <a:off x="7671833" y="9589013"/>
            <a:ext cx="11868138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7" name="Line"/>
          <p:cNvSpPr/>
          <p:nvPr/>
        </p:nvSpPr>
        <p:spPr>
          <a:xfrm>
            <a:off x="19498529" y="8856159"/>
            <a:ext cx="1" cy="790005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8" name="most…"/>
          <p:cNvSpPr txBox="1"/>
          <p:nvPr/>
        </p:nvSpPr>
        <p:spPr>
          <a:xfrm>
            <a:off x="6574566" y="5301839"/>
            <a:ext cx="1943559" cy="1727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most</a:t>
            </a:r>
          </a:p>
          <a:p>
            <a:pPr>
              <a:defRPr sz="3600" b="0"/>
            </a:pPr>
            <a:r>
              <a:t>recent W</a:t>
            </a:r>
          </a:p>
          <a:p>
            <a:pPr>
              <a:defRPr sz="3600" b="0"/>
            </a:pPr>
            <a:r>
              <a:t>samples</a:t>
            </a:r>
          </a:p>
        </p:txBody>
      </p:sp>
      <p:sp>
        <p:nvSpPr>
          <p:cNvPr id="399" name="read pointer"/>
          <p:cNvSpPr txBox="1"/>
          <p:nvPr/>
        </p:nvSpPr>
        <p:spPr>
          <a:xfrm>
            <a:off x="13293998" y="8860123"/>
            <a:ext cx="2578609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0"/>
            </a:lvl1pPr>
          </a:lstStyle>
          <a:p>
            <a:r>
              <a:t>read pointer</a:t>
            </a:r>
          </a:p>
        </p:txBody>
      </p:sp>
      <p:grpSp>
        <p:nvGrpSpPr>
          <p:cNvPr id="405" name="Group"/>
          <p:cNvGrpSpPr/>
          <p:nvPr/>
        </p:nvGrpSpPr>
        <p:grpSpPr>
          <a:xfrm>
            <a:off x="447634" y="4231601"/>
            <a:ext cx="20446247" cy="6010962"/>
            <a:chOff x="0" y="0"/>
            <a:chExt cx="20446246" cy="6010961"/>
          </a:xfrm>
        </p:grpSpPr>
        <p:sp>
          <p:nvSpPr>
            <p:cNvPr id="400" name="Rectangle"/>
            <p:cNvSpPr/>
            <p:nvPr/>
          </p:nvSpPr>
          <p:spPr>
            <a:xfrm>
              <a:off x="1454632" y="0"/>
              <a:ext cx="2895232" cy="1894678"/>
            </a:xfrm>
            <a:prstGeom prst="rect">
              <a:avLst/>
            </a:prstGeom>
            <a:noFill/>
            <a:ln w="1016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1" name="Rectangle"/>
            <p:cNvSpPr/>
            <p:nvPr/>
          </p:nvSpPr>
          <p:spPr>
            <a:xfrm>
              <a:off x="17551015" y="4109825"/>
              <a:ext cx="2895232" cy="1894678"/>
            </a:xfrm>
            <a:prstGeom prst="rect">
              <a:avLst/>
            </a:prstGeom>
            <a:noFill/>
            <a:ln w="1016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2" name="Line"/>
            <p:cNvSpPr/>
            <p:nvPr/>
          </p:nvSpPr>
          <p:spPr>
            <a:xfrm flipV="1">
              <a:off x="1345971" y="2115939"/>
              <a:ext cx="1181860" cy="2783445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3" name="Line"/>
            <p:cNvSpPr/>
            <p:nvPr/>
          </p:nvSpPr>
          <p:spPr>
            <a:xfrm flipV="1">
              <a:off x="3921845" y="4627412"/>
              <a:ext cx="13155977" cy="597949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4" name="these processes…"/>
            <p:cNvSpPr txBox="1"/>
            <p:nvPr/>
          </p:nvSpPr>
          <p:spPr>
            <a:xfrm>
              <a:off x="-1" y="4829962"/>
              <a:ext cx="4179267" cy="11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pPr>
              <a:r>
                <a:t>these processes</a:t>
              </a:r>
            </a:p>
            <a:p>
              <a:pPr>
                <a:defRPr sz="3600" b="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pPr>
              <a:r>
                <a:t>happen every frame</a:t>
              </a:r>
            </a:p>
          </p:txBody>
        </p:sp>
      </p:grpSp>
      <p:grpSp>
        <p:nvGrpSpPr>
          <p:cNvPr id="408" name="Group"/>
          <p:cNvGrpSpPr/>
          <p:nvPr/>
        </p:nvGrpSpPr>
        <p:grpSpPr>
          <a:xfrm>
            <a:off x="6364920" y="4354863"/>
            <a:ext cx="11466204" cy="4277221"/>
            <a:chOff x="0" y="0"/>
            <a:chExt cx="11466202" cy="4277219"/>
          </a:xfrm>
        </p:grpSpPr>
        <p:sp>
          <p:nvSpPr>
            <p:cNvPr id="406" name="Rectangle"/>
            <p:cNvSpPr/>
            <p:nvPr/>
          </p:nvSpPr>
          <p:spPr>
            <a:xfrm>
              <a:off x="0" y="763235"/>
              <a:ext cx="11466203" cy="3513985"/>
            </a:xfrm>
            <a:prstGeom prst="rect">
              <a:avLst/>
            </a:prstGeom>
            <a:noFill/>
            <a:ln w="101600" cap="flat">
              <a:solidFill>
                <a:schemeClr val="accent6">
                  <a:satOff val="-15798"/>
                  <a:lumOff val="-1751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7" name="this happens once per hop (every H samples)"/>
            <p:cNvSpPr txBox="1"/>
            <p:nvPr/>
          </p:nvSpPr>
          <p:spPr>
            <a:xfrm>
              <a:off x="1154495" y="0"/>
              <a:ext cx="9345169" cy="634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 b="0">
                  <a:solidFill>
                    <a:schemeClr val="accent6">
                      <a:satOff val="-15798"/>
                      <a:lumOff val="-17517"/>
                    </a:schemeClr>
                  </a:solidFill>
                </a:defRPr>
              </a:lvl1pPr>
            </a:lstStyle>
            <a:p>
              <a:r>
                <a:t>this happens once per hop (every H samples)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" grpId="1" animBg="1" advAuto="0"/>
      <p:bldP spid="375" grpId="2" animBg="1" advAuto="0"/>
      <p:bldP spid="405" grpId="3" animBg="1" advAuto="0"/>
      <p:bldP spid="408" grpId="4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roup"/>
          <p:cNvGrpSpPr/>
          <p:nvPr/>
        </p:nvGrpSpPr>
        <p:grpSpPr>
          <a:xfrm>
            <a:off x="3457656" y="1828614"/>
            <a:ext cx="17050030" cy="2290619"/>
            <a:chOff x="0" y="0"/>
            <a:chExt cx="17050029" cy="2290617"/>
          </a:xfrm>
        </p:grpSpPr>
        <p:grpSp>
          <p:nvGrpSpPr>
            <p:cNvPr id="437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420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1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2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423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4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425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6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427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8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429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0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431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2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433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4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435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6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455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43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0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441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2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443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4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445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6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447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8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449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0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451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2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453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4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473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456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7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8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459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60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46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62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463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64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465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66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467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68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469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0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471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2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474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475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476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477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479" name="Review of signal chai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Review of signal chain</a:t>
            </a:r>
          </a:p>
        </p:txBody>
      </p:sp>
      <p:sp>
        <p:nvSpPr>
          <p:cNvPr id="480" name="x[n]"/>
          <p:cNvSpPr txBox="1"/>
          <p:nvPr/>
        </p:nvSpPr>
        <p:spPr>
          <a:xfrm>
            <a:off x="2502049" y="2921741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grpSp>
        <p:nvGrpSpPr>
          <p:cNvPr id="486" name="Group"/>
          <p:cNvGrpSpPr/>
          <p:nvPr/>
        </p:nvGrpSpPr>
        <p:grpSpPr>
          <a:xfrm>
            <a:off x="3580438" y="2595219"/>
            <a:ext cx="14732307" cy="1402784"/>
            <a:chOff x="0" y="0"/>
            <a:chExt cx="14732305" cy="1402782"/>
          </a:xfrm>
        </p:grpSpPr>
        <p:sp>
          <p:nvSpPr>
            <p:cNvPr id="481" name="Rectangle"/>
            <p:cNvSpPr/>
            <p:nvPr/>
          </p:nvSpPr>
          <p:spPr>
            <a:xfrm>
              <a:off x="0" y="0"/>
              <a:ext cx="3772191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2" name="Rectangle"/>
            <p:cNvSpPr/>
            <p:nvPr/>
          </p:nvSpPr>
          <p:spPr>
            <a:xfrm>
              <a:off x="2533690" y="19134"/>
              <a:ext cx="4132518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3" name="Rectangle"/>
            <p:cNvSpPr/>
            <p:nvPr/>
          </p:nvSpPr>
          <p:spPr>
            <a:xfrm>
              <a:off x="5480058" y="19134"/>
              <a:ext cx="3772191" cy="1364515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4" name="Rectangle"/>
            <p:cNvSpPr/>
            <p:nvPr/>
          </p:nvSpPr>
          <p:spPr>
            <a:xfrm>
              <a:off x="8006984" y="28151"/>
              <a:ext cx="4132517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5" name="Rectangle"/>
            <p:cNvSpPr/>
            <p:nvPr/>
          </p:nvSpPr>
          <p:spPr>
            <a:xfrm>
              <a:off x="10960115" y="28151"/>
              <a:ext cx="3772191" cy="1346481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542" name="Group"/>
          <p:cNvGrpSpPr/>
          <p:nvPr/>
        </p:nvGrpSpPr>
        <p:grpSpPr>
          <a:xfrm>
            <a:off x="3460346" y="10150667"/>
            <a:ext cx="18088116" cy="2654301"/>
            <a:chOff x="0" y="-451362"/>
            <a:chExt cx="18088114" cy="2654300"/>
          </a:xfrm>
        </p:grpSpPr>
        <p:grpSp>
          <p:nvGrpSpPr>
            <p:cNvPr id="504" name="Group"/>
            <p:cNvGrpSpPr/>
            <p:nvPr/>
          </p:nvGrpSpPr>
          <p:grpSpPr>
            <a:xfrm>
              <a:off x="0" y="-451363"/>
              <a:ext cx="6151516" cy="2088639"/>
              <a:chOff x="0" y="-451362"/>
              <a:chExt cx="6151516" cy="2088637"/>
            </a:xfrm>
          </p:grpSpPr>
          <p:sp>
            <p:nvSpPr>
              <p:cNvPr id="487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8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9" name="S0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49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1" name="S1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492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3" name="S2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494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5" name="S3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496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7" name="S4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498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9" name="S5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500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1" name="S6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502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3" name="S7"/>
              <p:cNvSpPr/>
              <p:nvPr/>
            </p:nvSpPr>
            <p:spPr>
              <a:xfrm flipV="1">
                <a:off x="48815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522" name="Group"/>
            <p:cNvGrpSpPr/>
            <p:nvPr/>
          </p:nvGrpSpPr>
          <p:grpSpPr>
            <a:xfrm>
              <a:off x="5460999" y="-451363"/>
              <a:ext cx="6151517" cy="2088639"/>
              <a:chOff x="0" y="-451362"/>
              <a:chExt cx="6151515" cy="2088637"/>
            </a:xfrm>
          </p:grpSpPr>
          <p:sp>
            <p:nvSpPr>
              <p:cNvPr id="505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7" name="S8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50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9" name="S9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51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11" name="S10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51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13" name="S11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514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15" name="S12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516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17" name="S13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518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19" name="S14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520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21" name="S15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540" name="Group"/>
            <p:cNvGrpSpPr/>
            <p:nvPr/>
          </p:nvGrpSpPr>
          <p:grpSpPr>
            <a:xfrm>
              <a:off x="10921999" y="-451363"/>
              <a:ext cx="6151517" cy="2088639"/>
              <a:chOff x="0" y="-451362"/>
              <a:chExt cx="6151515" cy="2088637"/>
            </a:xfrm>
          </p:grpSpPr>
          <p:sp>
            <p:nvSpPr>
              <p:cNvPr id="523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24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25" name="S16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526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27" name="S17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528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29" name="S18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530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31" name="S19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532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33" name="S20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534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35" name="S21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536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37" name="S22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538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39" name="S23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541" name="..."/>
            <p:cNvSpPr/>
            <p:nvPr/>
          </p:nvSpPr>
          <p:spPr>
            <a:xfrm>
              <a:off x="16818114" y="9329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543" name="y[n]"/>
          <p:cNvSpPr txBox="1"/>
          <p:nvPr/>
        </p:nvSpPr>
        <p:spPr>
          <a:xfrm>
            <a:off x="2508169" y="11041814"/>
            <a:ext cx="79171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y[n]</a:t>
            </a:r>
          </a:p>
        </p:txBody>
      </p:sp>
      <p:grpSp>
        <p:nvGrpSpPr>
          <p:cNvPr id="548" name="Group"/>
          <p:cNvGrpSpPr/>
          <p:nvPr/>
        </p:nvGrpSpPr>
        <p:grpSpPr>
          <a:xfrm>
            <a:off x="10323778" y="10727844"/>
            <a:ext cx="11750811" cy="1402784"/>
            <a:chOff x="0" y="0"/>
            <a:chExt cx="11750809" cy="1402782"/>
          </a:xfrm>
        </p:grpSpPr>
        <p:sp>
          <p:nvSpPr>
            <p:cNvPr id="544" name="Rectangle"/>
            <p:cNvSpPr/>
            <p:nvPr/>
          </p:nvSpPr>
          <p:spPr>
            <a:xfrm>
              <a:off x="0" y="0"/>
              <a:ext cx="3901713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5" name="Rectangle"/>
            <p:cNvSpPr/>
            <p:nvPr/>
          </p:nvSpPr>
          <p:spPr>
            <a:xfrm>
              <a:off x="2531185" y="19134"/>
              <a:ext cx="4197366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6" name="Rectangle"/>
            <p:cNvSpPr/>
            <p:nvPr/>
          </p:nvSpPr>
          <p:spPr>
            <a:xfrm>
              <a:off x="5502910" y="19134"/>
              <a:ext cx="3814648" cy="1364515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7" name="Rectangle"/>
            <p:cNvSpPr/>
            <p:nvPr/>
          </p:nvSpPr>
          <p:spPr>
            <a:xfrm>
              <a:off x="7978619" y="28151"/>
              <a:ext cx="3772191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551" name="Group"/>
          <p:cNvGrpSpPr/>
          <p:nvPr/>
        </p:nvGrpSpPr>
        <p:grpSpPr>
          <a:xfrm>
            <a:off x="3368292" y="5680332"/>
            <a:ext cx="3220233" cy="3220234"/>
            <a:chOff x="0" y="0"/>
            <a:chExt cx="3220232" cy="3220232"/>
          </a:xfrm>
        </p:grpSpPr>
        <p:sp>
          <p:nvSpPr>
            <p:cNvPr id="549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50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554" name="Group"/>
          <p:cNvGrpSpPr/>
          <p:nvPr/>
        </p:nvGrpSpPr>
        <p:grpSpPr>
          <a:xfrm>
            <a:off x="17888413" y="5680332"/>
            <a:ext cx="3220234" cy="3220234"/>
            <a:chOff x="0" y="0"/>
            <a:chExt cx="3220232" cy="3220232"/>
          </a:xfrm>
        </p:grpSpPr>
        <p:sp>
          <p:nvSpPr>
            <p:cNvPr id="552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53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555" name="Line"/>
          <p:cNvSpPr/>
          <p:nvPr/>
        </p:nvSpPr>
        <p:spPr>
          <a:xfrm>
            <a:off x="6603332" y="7262002"/>
            <a:ext cx="2013026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6" name="write…"/>
          <p:cNvSpPr txBox="1"/>
          <p:nvPr/>
        </p:nvSpPr>
        <p:spPr>
          <a:xfrm>
            <a:off x="2128669" y="4419001"/>
            <a:ext cx="1545337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write 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557" name="input…"/>
          <p:cNvSpPr txBox="1"/>
          <p:nvPr/>
        </p:nvSpPr>
        <p:spPr>
          <a:xfrm>
            <a:off x="1886671" y="6671503"/>
            <a:ext cx="1301192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input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558" name="Line"/>
          <p:cNvSpPr/>
          <p:nvPr/>
        </p:nvSpPr>
        <p:spPr>
          <a:xfrm>
            <a:off x="3847757" y="4126459"/>
            <a:ext cx="1" cy="1766084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9" name="Line"/>
          <p:cNvSpPr/>
          <p:nvPr/>
        </p:nvSpPr>
        <p:spPr>
          <a:xfrm>
            <a:off x="7684533" y="9512813"/>
            <a:ext cx="1" cy="988926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0" name="Block-based…"/>
          <p:cNvSpPr txBox="1"/>
          <p:nvPr/>
        </p:nvSpPr>
        <p:spPr>
          <a:xfrm>
            <a:off x="12702596" y="6553480"/>
            <a:ext cx="3147214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Block-based</a:t>
            </a:r>
          </a:p>
          <a:p>
            <a:pPr>
              <a:defRPr sz="4200" b="0"/>
            </a:pPr>
            <a:r>
              <a:t>processing</a:t>
            </a:r>
          </a:p>
        </p:txBody>
      </p:sp>
      <p:sp>
        <p:nvSpPr>
          <p:cNvPr id="561" name="Rounded Rectangle"/>
          <p:cNvSpPr/>
          <p:nvPr/>
        </p:nvSpPr>
        <p:spPr>
          <a:xfrm>
            <a:off x="12576098" y="6378125"/>
            <a:ext cx="3400210" cy="1707375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2" name="Apply…"/>
          <p:cNvSpPr txBox="1"/>
          <p:nvPr/>
        </p:nvSpPr>
        <p:spPr>
          <a:xfrm>
            <a:off x="9049376" y="6549945"/>
            <a:ext cx="1960399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Apply</a:t>
            </a:r>
          </a:p>
          <a:p>
            <a:pPr>
              <a:defRPr sz="4200" b="0"/>
            </a:pPr>
            <a:r>
              <a:t>window</a:t>
            </a:r>
          </a:p>
        </p:txBody>
      </p:sp>
      <p:sp>
        <p:nvSpPr>
          <p:cNvPr id="563" name="Rounded Rectangle"/>
          <p:cNvSpPr/>
          <p:nvPr/>
        </p:nvSpPr>
        <p:spPr>
          <a:xfrm>
            <a:off x="8650216" y="6374590"/>
            <a:ext cx="2758719" cy="1707376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4" name="Line"/>
          <p:cNvSpPr/>
          <p:nvPr/>
        </p:nvSpPr>
        <p:spPr>
          <a:xfrm>
            <a:off x="11448559" y="7231812"/>
            <a:ext cx="1108521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5" name="Line"/>
          <p:cNvSpPr/>
          <p:nvPr/>
        </p:nvSpPr>
        <p:spPr>
          <a:xfrm>
            <a:off x="15969925" y="7231812"/>
            <a:ext cx="1943920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6" name="output…"/>
          <p:cNvSpPr txBox="1"/>
          <p:nvPr/>
        </p:nvSpPr>
        <p:spPr>
          <a:xfrm>
            <a:off x="21262977" y="6699949"/>
            <a:ext cx="1571398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output 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567" name="add…"/>
          <p:cNvSpPr txBox="1"/>
          <p:nvPr/>
        </p:nvSpPr>
        <p:spPr>
          <a:xfrm>
            <a:off x="16293300" y="5842953"/>
            <a:ext cx="1232155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add</a:t>
            </a:r>
          </a:p>
          <a:p>
            <a:pPr>
              <a:defRPr sz="3600" b="0"/>
            </a:pPr>
            <a:r>
              <a:t>result</a:t>
            </a:r>
          </a:p>
        </p:txBody>
      </p:sp>
      <p:sp>
        <p:nvSpPr>
          <p:cNvPr id="568" name="at write…"/>
          <p:cNvSpPr txBox="1"/>
          <p:nvPr/>
        </p:nvSpPr>
        <p:spPr>
          <a:xfrm>
            <a:off x="16161217" y="7464157"/>
            <a:ext cx="1620775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at write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569" name="Line"/>
          <p:cNvSpPr/>
          <p:nvPr/>
        </p:nvSpPr>
        <p:spPr>
          <a:xfrm>
            <a:off x="7671833" y="9589013"/>
            <a:ext cx="11868138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70" name="Line"/>
          <p:cNvSpPr/>
          <p:nvPr/>
        </p:nvSpPr>
        <p:spPr>
          <a:xfrm>
            <a:off x="19498529" y="8856159"/>
            <a:ext cx="1" cy="790005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71" name="most…"/>
          <p:cNvSpPr txBox="1"/>
          <p:nvPr/>
        </p:nvSpPr>
        <p:spPr>
          <a:xfrm>
            <a:off x="6574566" y="5301839"/>
            <a:ext cx="1943559" cy="1727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most</a:t>
            </a:r>
          </a:p>
          <a:p>
            <a:pPr>
              <a:defRPr sz="3600" b="0"/>
            </a:pPr>
            <a:r>
              <a:t>recent W</a:t>
            </a:r>
          </a:p>
          <a:p>
            <a:pPr>
              <a:defRPr sz="3600" b="0"/>
            </a:pPr>
            <a:r>
              <a:t>samples</a:t>
            </a:r>
          </a:p>
        </p:txBody>
      </p:sp>
      <p:sp>
        <p:nvSpPr>
          <p:cNvPr id="572" name="read pointer"/>
          <p:cNvSpPr txBox="1"/>
          <p:nvPr/>
        </p:nvSpPr>
        <p:spPr>
          <a:xfrm>
            <a:off x="13293998" y="8860123"/>
            <a:ext cx="2578609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0"/>
            </a:lvl1pPr>
          </a:lstStyle>
          <a:p>
            <a:r>
              <a:t>read pointer</a:t>
            </a:r>
          </a:p>
        </p:txBody>
      </p:sp>
      <p:grpSp>
        <p:nvGrpSpPr>
          <p:cNvPr id="575" name="Group"/>
          <p:cNvGrpSpPr/>
          <p:nvPr/>
        </p:nvGrpSpPr>
        <p:grpSpPr>
          <a:xfrm>
            <a:off x="11481007" y="4531443"/>
            <a:ext cx="7562503" cy="4372101"/>
            <a:chOff x="-932473" y="-94879"/>
            <a:chExt cx="7562501" cy="4372098"/>
          </a:xfrm>
        </p:grpSpPr>
        <p:sp>
          <p:nvSpPr>
            <p:cNvPr id="573" name="Rectangle"/>
            <p:cNvSpPr/>
            <p:nvPr/>
          </p:nvSpPr>
          <p:spPr>
            <a:xfrm>
              <a:off x="0" y="1192231"/>
              <a:ext cx="5697555" cy="3084989"/>
            </a:xfrm>
            <a:prstGeom prst="rect">
              <a:avLst/>
            </a:prstGeom>
            <a:noFill/>
            <a:ln w="101600" cap="flat">
              <a:solidFill>
                <a:schemeClr val="accent6">
                  <a:satOff val="-15798"/>
                  <a:lumOff val="-1751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74" name="possible problem:…"/>
            <p:cNvSpPr txBox="1"/>
            <p:nvPr/>
          </p:nvSpPr>
          <p:spPr>
            <a:xfrm>
              <a:off x="-932474" y="-94880"/>
              <a:ext cx="7562503" cy="11607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 b="0">
                  <a:solidFill>
                    <a:schemeClr val="accent6">
                      <a:satOff val="-15798"/>
                      <a:lumOff val="-17517"/>
                    </a:schemeClr>
                  </a:solidFill>
                </a:defRPr>
              </a:pPr>
              <a:r>
                <a:t>possible problem:</a:t>
              </a:r>
            </a:p>
            <a:p>
              <a:pPr>
                <a:defRPr sz="3600" b="0">
                  <a:solidFill>
                    <a:schemeClr val="accent6">
                      <a:satOff val="-15798"/>
                      <a:lumOff val="-17517"/>
                    </a:schemeClr>
                  </a:solidFill>
                </a:defRPr>
              </a:pPr>
              <a:r>
                <a:t>discontinuity at block edges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roup"/>
          <p:cNvGrpSpPr/>
          <p:nvPr/>
        </p:nvGrpSpPr>
        <p:grpSpPr>
          <a:xfrm>
            <a:off x="1797267" y="1836292"/>
            <a:ext cx="17050030" cy="2290618"/>
            <a:chOff x="0" y="0"/>
            <a:chExt cx="17050029" cy="2290617"/>
          </a:xfrm>
        </p:grpSpPr>
        <p:grpSp>
          <p:nvGrpSpPr>
            <p:cNvPr id="595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57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0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581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2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583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4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585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6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587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8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589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0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591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2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593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4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613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596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7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8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599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0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60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2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603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4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605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6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607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8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609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0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611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2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631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614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5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6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617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8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619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0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621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2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623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4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625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6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627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8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629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30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632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633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634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635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637" name="Analysis and synthesis windo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Analysis and synthesis windows</a:t>
            </a:r>
          </a:p>
        </p:txBody>
      </p:sp>
      <p:sp>
        <p:nvSpPr>
          <p:cNvPr id="638" name="x[n]"/>
          <p:cNvSpPr txBox="1"/>
          <p:nvPr/>
        </p:nvSpPr>
        <p:spPr>
          <a:xfrm>
            <a:off x="841660" y="2929419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grpSp>
        <p:nvGrpSpPr>
          <p:cNvPr id="694" name="Group"/>
          <p:cNvGrpSpPr/>
          <p:nvPr/>
        </p:nvGrpSpPr>
        <p:grpSpPr>
          <a:xfrm>
            <a:off x="1799957" y="10158345"/>
            <a:ext cx="18088116" cy="2654301"/>
            <a:chOff x="0" y="-451362"/>
            <a:chExt cx="18088114" cy="2654300"/>
          </a:xfrm>
        </p:grpSpPr>
        <p:grpSp>
          <p:nvGrpSpPr>
            <p:cNvPr id="656" name="Group"/>
            <p:cNvGrpSpPr/>
            <p:nvPr/>
          </p:nvGrpSpPr>
          <p:grpSpPr>
            <a:xfrm>
              <a:off x="0" y="-451363"/>
              <a:ext cx="6151516" cy="2088639"/>
              <a:chOff x="0" y="-451362"/>
              <a:chExt cx="6151516" cy="2088637"/>
            </a:xfrm>
          </p:grpSpPr>
          <p:sp>
            <p:nvSpPr>
              <p:cNvPr id="639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0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1" name="S0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642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3" name="S1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644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5" name="S2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646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7" name="S3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648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9" name="S4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650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1" name="S5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652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3" name="S6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654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5" name="S7"/>
              <p:cNvSpPr/>
              <p:nvPr/>
            </p:nvSpPr>
            <p:spPr>
              <a:xfrm flipV="1">
                <a:off x="48815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674" name="Group"/>
            <p:cNvGrpSpPr/>
            <p:nvPr/>
          </p:nvGrpSpPr>
          <p:grpSpPr>
            <a:xfrm>
              <a:off x="5460999" y="-451363"/>
              <a:ext cx="6151517" cy="2088639"/>
              <a:chOff x="0" y="-451362"/>
              <a:chExt cx="6151515" cy="2088637"/>
            </a:xfrm>
          </p:grpSpPr>
          <p:sp>
            <p:nvSpPr>
              <p:cNvPr id="657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8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9" name="S8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66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1" name="S9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662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3" name="S10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664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5" name="S11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666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7" name="S12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668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9" name="S13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670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71" name="S14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672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73" name="S15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692" name="Group"/>
            <p:cNvGrpSpPr/>
            <p:nvPr/>
          </p:nvGrpSpPr>
          <p:grpSpPr>
            <a:xfrm>
              <a:off x="10921999" y="-451363"/>
              <a:ext cx="6151517" cy="2088639"/>
              <a:chOff x="0" y="-451362"/>
              <a:chExt cx="6151515" cy="2088637"/>
            </a:xfrm>
          </p:grpSpPr>
          <p:sp>
            <p:nvSpPr>
              <p:cNvPr id="675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7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77" name="S16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67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79" name="S17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68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81" name="S18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68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83" name="S19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684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85" name="S20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686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87" name="S21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688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89" name="S22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690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91" name="S23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693" name="..."/>
            <p:cNvSpPr/>
            <p:nvPr/>
          </p:nvSpPr>
          <p:spPr>
            <a:xfrm>
              <a:off x="16818114" y="9329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695" name="y[n]"/>
          <p:cNvSpPr txBox="1"/>
          <p:nvPr/>
        </p:nvSpPr>
        <p:spPr>
          <a:xfrm>
            <a:off x="847780" y="11049492"/>
            <a:ext cx="79171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y[n]</a:t>
            </a:r>
          </a:p>
        </p:txBody>
      </p:sp>
      <p:grpSp>
        <p:nvGrpSpPr>
          <p:cNvPr id="698" name="Group"/>
          <p:cNvGrpSpPr/>
          <p:nvPr/>
        </p:nvGrpSpPr>
        <p:grpSpPr>
          <a:xfrm>
            <a:off x="1707902" y="5688009"/>
            <a:ext cx="3220234" cy="3220234"/>
            <a:chOff x="0" y="0"/>
            <a:chExt cx="3220232" cy="3220232"/>
          </a:xfrm>
        </p:grpSpPr>
        <p:sp>
          <p:nvSpPr>
            <p:cNvPr id="696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97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01" name="Group"/>
          <p:cNvGrpSpPr/>
          <p:nvPr/>
        </p:nvGrpSpPr>
        <p:grpSpPr>
          <a:xfrm>
            <a:off x="19240444" y="5575300"/>
            <a:ext cx="3220234" cy="3220233"/>
            <a:chOff x="0" y="0"/>
            <a:chExt cx="3220232" cy="3220232"/>
          </a:xfrm>
        </p:grpSpPr>
        <p:sp>
          <p:nvSpPr>
            <p:cNvPr id="699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00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702" name="Line"/>
          <p:cNvSpPr/>
          <p:nvPr/>
        </p:nvSpPr>
        <p:spPr>
          <a:xfrm>
            <a:off x="4942943" y="7269680"/>
            <a:ext cx="1232155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03" name="write…"/>
          <p:cNvSpPr txBox="1"/>
          <p:nvPr/>
        </p:nvSpPr>
        <p:spPr>
          <a:xfrm>
            <a:off x="468280" y="4426679"/>
            <a:ext cx="1545337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write 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704" name="input…"/>
          <p:cNvSpPr txBox="1"/>
          <p:nvPr/>
        </p:nvSpPr>
        <p:spPr>
          <a:xfrm>
            <a:off x="226282" y="6679181"/>
            <a:ext cx="1301192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input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705" name="Line"/>
          <p:cNvSpPr/>
          <p:nvPr/>
        </p:nvSpPr>
        <p:spPr>
          <a:xfrm flipH="1">
            <a:off x="2187368" y="4134136"/>
            <a:ext cx="1" cy="1766085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06" name="Line"/>
          <p:cNvSpPr/>
          <p:nvPr/>
        </p:nvSpPr>
        <p:spPr>
          <a:xfrm>
            <a:off x="6024144" y="9520491"/>
            <a:ext cx="1" cy="988926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07" name="Block-based…"/>
          <p:cNvSpPr txBox="1"/>
          <p:nvPr/>
        </p:nvSpPr>
        <p:spPr>
          <a:xfrm>
            <a:off x="10235732" y="6563712"/>
            <a:ext cx="3147214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Block-based</a:t>
            </a:r>
          </a:p>
          <a:p>
            <a:pPr>
              <a:defRPr sz="4200" b="0"/>
            </a:pPr>
            <a:r>
              <a:t>processing</a:t>
            </a:r>
          </a:p>
        </p:txBody>
      </p:sp>
      <p:sp>
        <p:nvSpPr>
          <p:cNvPr id="708" name="Rounded Rectangle"/>
          <p:cNvSpPr/>
          <p:nvPr/>
        </p:nvSpPr>
        <p:spPr>
          <a:xfrm>
            <a:off x="10109234" y="6388357"/>
            <a:ext cx="3400210" cy="1707375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09" name="Apply…"/>
          <p:cNvSpPr txBox="1"/>
          <p:nvPr/>
        </p:nvSpPr>
        <p:spPr>
          <a:xfrm>
            <a:off x="6582512" y="6560177"/>
            <a:ext cx="1960398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Apply</a:t>
            </a:r>
          </a:p>
          <a:p>
            <a:pPr>
              <a:defRPr sz="4200" b="0"/>
            </a:pPr>
            <a:r>
              <a:t>window</a:t>
            </a:r>
          </a:p>
        </p:txBody>
      </p:sp>
      <p:sp>
        <p:nvSpPr>
          <p:cNvPr id="710" name="Rounded Rectangle"/>
          <p:cNvSpPr/>
          <p:nvPr/>
        </p:nvSpPr>
        <p:spPr>
          <a:xfrm>
            <a:off x="6183352" y="6384822"/>
            <a:ext cx="2758720" cy="1707376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11" name="Line"/>
          <p:cNvSpPr/>
          <p:nvPr/>
        </p:nvSpPr>
        <p:spPr>
          <a:xfrm>
            <a:off x="8981695" y="7242044"/>
            <a:ext cx="1108521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12" name="Line"/>
          <p:cNvSpPr/>
          <p:nvPr/>
        </p:nvSpPr>
        <p:spPr>
          <a:xfrm>
            <a:off x="13503062" y="7242044"/>
            <a:ext cx="1195443" cy="1"/>
          </a:xfrm>
          <a:prstGeom prst="line">
            <a:avLst/>
          </a:prstGeom>
          <a:ln w="114300">
            <a:solidFill>
              <a:srgbClr val="0433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13" name="output…"/>
          <p:cNvSpPr txBox="1"/>
          <p:nvPr/>
        </p:nvSpPr>
        <p:spPr>
          <a:xfrm>
            <a:off x="22615008" y="6594917"/>
            <a:ext cx="1571397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output 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714" name="add…"/>
          <p:cNvSpPr txBox="1"/>
          <p:nvPr/>
        </p:nvSpPr>
        <p:spPr>
          <a:xfrm>
            <a:off x="17731333" y="5924344"/>
            <a:ext cx="1232155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add</a:t>
            </a:r>
          </a:p>
          <a:p>
            <a:pPr>
              <a:defRPr sz="3600" b="0"/>
            </a:pPr>
            <a:r>
              <a:t>result</a:t>
            </a:r>
          </a:p>
        </p:txBody>
      </p:sp>
      <p:sp>
        <p:nvSpPr>
          <p:cNvPr id="715" name="at write…"/>
          <p:cNvSpPr txBox="1"/>
          <p:nvPr/>
        </p:nvSpPr>
        <p:spPr>
          <a:xfrm>
            <a:off x="17599097" y="7374889"/>
            <a:ext cx="1620775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at write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716" name="Line"/>
          <p:cNvSpPr/>
          <p:nvPr/>
        </p:nvSpPr>
        <p:spPr>
          <a:xfrm>
            <a:off x="5924104" y="9483981"/>
            <a:ext cx="14967899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17" name="Line"/>
          <p:cNvSpPr/>
          <p:nvPr/>
        </p:nvSpPr>
        <p:spPr>
          <a:xfrm>
            <a:off x="20850559" y="8751127"/>
            <a:ext cx="1" cy="790005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18" name="most…"/>
          <p:cNvSpPr txBox="1"/>
          <p:nvPr/>
        </p:nvSpPr>
        <p:spPr>
          <a:xfrm>
            <a:off x="4200170" y="5205727"/>
            <a:ext cx="1943558" cy="1727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most</a:t>
            </a:r>
          </a:p>
          <a:p>
            <a:pPr>
              <a:defRPr sz="3600" b="0"/>
            </a:pPr>
            <a:r>
              <a:t>recent W</a:t>
            </a:r>
          </a:p>
          <a:p>
            <a:pPr>
              <a:defRPr sz="3600" b="0"/>
            </a:pPr>
            <a:r>
              <a:t>samples</a:t>
            </a:r>
          </a:p>
        </p:txBody>
      </p:sp>
      <p:sp>
        <p:nvSpPr>
          <p:cNvPr id="719" name="read pointer"/>
          <p:cNvSpPr txBox="1"/>
          <p:nvPr/>
        </p:nvSpPr>
        <p:spPr>
          <a:xfrm>
            <a:off x="11633608" y="8867800"/>
            <a:ext cx="2578609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0"/>
            </a:lvl1pPr>
          </a:lstStyle>
          <a:p>
            <a:r>
              <a:t>read pointer</a:t>
            </a:r>
          </a:p>
        </p:txBody>
      </p:sp>
      <p:sp>
        <p:nvSpPr>
          <p:cNvPr id="720" name="Apply…"/>
          <p:cNvSpPr txBox="1"/>
          <p:nvPr/>
        </p:nvSpPr>
        <p:spPr>
          <a:xfrm>
            <a:off x="15075767" y="6563712"/>
            <a:ext cx="1960398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rgbClr val="0433FF"/>
                </a:solidFill>
              </a:defRPr>
            </a:pPr>
            <a:r>
              <a:t>Apply</a:t>
            </a:r>
          </a:p>
          <a:p>
            <a:pPr>
              <a:defRPr sz="4200" b="0">
                <a:solidFill>
                  <a:srgbClr val="0433FF"/>
                </a:solidFill>
              </a:defRPr>
            </a:pPr>
            <a:r>
              <a:t>window</a:t>
            </a:r>
          </a:p>
        </p:txBody>
      </p:sp>
      <p:sp>
        <p:nvSpPr>
          <p:cNvPr id="721" name="Rounded Rectangle"/>
          <p:cNvSpPr/>
          <p:nvPr/>
        </p:nvSpPr>
        <p:spPr>
          <a:xfrm>
            <a:off x="14676608" y="6388357"/>
            <a:ext cx="2758719" cy="1707376"/>
          </a:xfrm>
          <a:prstGeom prst="roundRect">
            <a:avLst>
              <a:gd name="adj" fmla="val 15000"/>
            </a:avLst>
          </a:prstGeom>
          <a:ln w="38100">
            <a:solidFill>
              <a:srgbClr val="0433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22" name="Line"/>
          <p:cNvSpPr/>
          <p:nvPr/>
        </p:nvSpPr>
        <p:spPr>
          <a:xfrm>
            <a:off x="17474950" y="7239490"/>
            <a:ext cx="1744921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23" name="Apply window function again after frequency-domain processing…"/>
          <p:cNvSpPr txBox="1"/>
          <p:nvPr/>
        </p:nvSpPr>
        <p:spPr>
          <a:xfrm>
            <a:off x="6755215" y="4357185"/>
            <a:ext cx="16207741" cy="1319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400" b="0">
                <a:solidFill>
                  <a:srgbClr val="0433FF"/>
                </a:solidFill>
              </a:defRPr>
            </a:pPr>
            <a:r>
              <a:t>Apply window function again after frequency-domain processing</a:t>
            </a:r>
          </a:p>
          <a:p>
            <a:pPr algn="l">
              <a:defRPr sz="3800" b="0">
                <a:solidFill>
                  <a:srgbClr val="0433FF"/>
                </a:solidFill>
              </a:defRPr>
            </a:pPr>
            <a:r>
              <a:t>Same length as analysis window, but could be different type</a:t>
            </a:r>
          </a:p>
        </p:txBody>
      </p:sp>
      <p:sp>
        <p:nvSpPr>
          <p:cNvPr id="724" name="analysis…"/>
          <p:cNvSpPr txBox="1"/>
          <p:nvPr/>
        </p:nvSpPr>
        <p:spPr>
          <a:xfrm>
            <a:off x="6624994" y="8082276"/>
            <a:ext cx="1875435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>
                <a:solidFill>
                  <a:srgbClr val="0433FF"/>
                </a:solidFill>
              </a:defRPr>
            </a:pPr>
            <a:r>
              <a:t>analysis </a:t>
            </a:r>
          </a:p>
          <a:p>
            <a:pPr>
              <a:defRPr sz="3600" b="0">
                <a:solidFill>
                  <a:srgbClr val="0433FF"/>
                </a:solidFill>
              </a:defRPr>
            </a:pPr>
            <a:r>
              <a:t>window</a:t>
            </a:r>
          </a:p>
        </p:txBody>
      </p:sp>
      <p:sp>
        <p:nvSpPr>
          <p:cNvPr id="725" name="synthesis…"/>
          <p:cNvSpPr txBox="1"/>
          <p:nvPr/>
        </p:nvSpPr>
        <p:spPr>
          <a:xfrm>
            <a:off x="14978345" y="8083105"/>
            <a:ext cx="2155242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>
                <a:solidFill>
                  <a:srgbClr val="0433FF"/>
                </a:solidFill>
              </a:defRPr>
            </a:pPr>
            <a:r>
              <a:t>synthesis </a:t>
            </a:r>
          </a:p>
          <a:p>
            <a:pPr>
              <a:defRPr sz="3600" b="0">
                <a:solidFill>
                  <a:srgbClr val="0433FF"/>
                </a:solidFill>
              </a:defRPr>
            </a:pPr>
            <a:r>
              <a:t>window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Often, we want to exactly reconstruct a signal we windowed and  transformed to frequency domain…"/>
          <p:cNvSpPr txBox="1">
            <a:spLocks noGrp="1"/>
          </p:cNvSpPr>
          <p:nvPr>
            <p:ph type="body" idx="1"/>
          </p:nvPr>
        </p:nvSpPr>
        <p:spPr>
          <a:xfrm>
            <a:off x="292100" y="2529191"/>
            <a:ext cx="24091899" cy="11050621"/>
          </a:xfrm>
          <a:prstGeom prst="rect">
            <a:avLst/>
          </a:prstGeom>
        </p:spPr>
        <p:txBody>
          <a:bodyPr/>
          <a:lstStyle/>
          <a:p>
            <a:pPr marL="487679" indent="-487679" defTabSz="792479">
              <a:spcBef>
                <a:spcPts val="900"/>
              </a:spcBef>
              <a:defRPr sz="4992"/>
            </a:pPr>
            <a:r>
              <a:rPr lang="en-GB" dirty="0"/>
              <a:t>May</a:t>
            </a:r>
            <a:r>
              <a:rPr dirty="0"/>
              <a:t> want to exactly </a:t>
            </a:r>
            <a:r>
              <a:rPr dirty="0">
                <a:solidFill>
                  <a:srgbClr val="3D46A6"/>
                </a:solidFill>
              </a:rPr>
              <a:t>reconstruct</a:t>
            </a:r>
            <a:r>
              <a:rPr dirty="0"/>
              <a:t> signal we transformed to frequency domain</a:t>
            </a:r>
          </a:p>
          <a:p>
            <a:pPr marL="1170305" lvl="1" indent="-487679" defTabSz="792479">
              <a:spcBef>
                <a:spcPts val="900"/>
              </a:spcBef>
              <a:defRPr sz="4992"/>
            </a:pPr>
            <a:r>
              <a:rPr sz="4200" dirty="0"/>
              <a:t>works only </a:t>
            </a:r>
            <a:r>
              <a:rPr lang="en-GB" sz="4200" dirty="0"/>
              <a:t>for some</a:t>
            </a:r>
            <a:r>
              <a:rPr sz="4200" dirty="0"/>
              <a:t> combinations of </a:t>
            </a:r>
            <a:r>
              <a:rPr sz="4200" dirty="0">
                <a:solidFill>
                  <a:srgbClr val="3D46A6"/>
                </a:solidFill>
              </a:rPr>
              <a:t>window function</a:t>
            </a:r>
            <a:r>
              <a:rPr sz="4200" dirty="0"/>
              <a:t> </a:t>
            </a:r>
            <a:r>
              <a:rPr lang="en-GB" sz="4200" dirty="0"/>
              <a:t>&amp;</a:t>
            </a:r>
            <a:r>
              <a:rPr sz="4200" dirty="0"/>
              <a:t> </a:t>
            </a:r>
            <a:r>
              <a:rPr sz="4200" dirty="0">
                <a:solidFill>
                  <a:srgbClr val="3D46A6"/>
                </a:solidFill>
              </a:rPr>
              <a:t>hop size</a:t>
            </a:r>
          </a:p>
          <a:p>
            <a:pPr marL="487679" indent="-487679" defTabSz="792479">
              <a:spcBef>
                <a:spcPts val="900"/>
              </a:spcBef>
              <a:defRPr sz="4992"/>
            </a:pPr>
            <a:r>
              <a:rPr dirty="0">
                <a:solidFill>
                  <a:srgbClr val="3D46A6"/>
                </a:solidFill>
              </a:rPr>
              <a:t>Constant Overlap-Add</a:t>
            </a:r>
            <a:r>
              <a:rPr dirty="0"/>
              <a:t> (</a:t>
            </a:r>
            <a:r>
              <a:rPr dirty="0">
                <a:solidFill>
                  <a:srgbClr val="3D46A6"/>
                </a:solidFill>
              </a:rPr>
              <a:t>COLA</a:t>
            </a:r>
            <a:r>
              <a:rPr dirty="0"/>
              <a:t>) criterion:</a:t>
            </a:r>
          </a:p>
          <a:p>
            <a:pPr marL="1143000" lvl="1" indent="-533400" defTabSz="792479">
              <a:spcBef>
                <a:spcPts val="900"/>
              </a:spcBef>
              <a:defRPr sz="4224"/>
            </a:pPr>
            <a:r>
              <a:rPr lang="en-GB" dirty="0"/>
              <a:t>W</a:t>
            </a:r>
            <a:r>
              <a:rPr dirty="0" err="1"/>
              <a:t>indows</a:t>
            </a:r>
            <a:r>
              <a:rPr dirty="0"/>
              <a:t> of length </a:t>
            </a:r>
            <a:r>
              <a:rPr i="1" dirty="0"/>
              <a:t>W</a:t>
            </a:r>
            <a:r>
              <a:rPr dirty="0"/>
              <a:t>, added together with hop size </a:t>
            </a:r>
            <a:r>
              <a:rPr i="1" dirty="0"/>
              <a:t>H</a:t>
            </a:r>
            <a:r>
              <a:rPr dirty="0"/>
              <a:t>, </a:t>
            </a:r>
            <a:r>
              <a:rPr lang="en-GB" dirty="0"/>
              <a:t>must </a:t>
            </a:r>
            <a:r>
              <a:rPr dirty="0">
                <a:solidFill>
                  <a:srgbClr val="3D46A6"/>
                </a:solidFill>
              </a:rPr>
              <a:t>sum to constant</a:t>
            </a:r>
          </a:p>
          <a:p>
            <a:pPr marL="460374" indent="-533400" defTabSz="792479">
              <a:spcBef>
                <a:spcPts val="900"/>
              </a:spcBef>
              <a:defRPr sz="4224"/>
            </a:pPr>
            <a:r>
              <a:rPr sz="4800" dirty="0"/>
              <a:t>For </a:t>
            </a:r>
            <a:r>
              <a:rPr sz="4800" dirty="0">
                <a:solidFill>
                  <a:srgbClr val="3D46A6"/>
                </a:solidFill>
              </a:rPr>
              <a:t>rectangular</a:t>
            </a:r>
            <a:r>
              <a:rPr sz="4800" dirty="0"/>
              <a:t> windows: </a:t>
            </a:r>
            <a:r>
              <a:rPr sz="4800" i="1" dirty="0"/>
              <a:t>H</a:t>
            </a:r>
            <a:r>
              <a:rPr sz="4800" dirty="0"/>
              <a:t> = </a:t>
            </a:r>
            <a:r>
              <a:rPr sz="4800" i="1" dirty="0"/>
              <a:t>W</a:t>
            </a:r>
            <a:r>
              <a:rPr sz="4800" dirty="0"/>
              <a:t>, </a:t>
            </a:r>
            <a:r>
              <a:rPr sz="4800" i="1" dirty="0"/>
              <a:t>W</a:t>
            </a:r>
            <a:r>
              <a:rPr sz="4800" dirty="0"/>
              <a:t>/2, </a:t>
            </a:r>
            <a:r>
              <a:rPr sz="4800" i="1" dirty="0"/>
              <a:t>W</a:t>
            </a:r>
            <a:r>
              <a:rPr sz="4800" dirty="0"/>
              <a:t>/3, W/4, ...</a:t>
            </a:r>
          </a:p>
          <a:p>
            <a:pPr marL="1120775" lvl="1" indent="-457200" defTabSz="792479">
              <a:spcBef>
                <a:spcPts val="900"/>
              </a:spcBef>
              <a:defRPr sz="3455"/>
            </a:pPr>
            <a:r>
              <a:rPr sz="4000" dirty="0"/>
              <a:t>i.e. any </a:t>
            </a:r>
            <a:r>
              <a:rPr sz="4000" dirty="0">
                <a:solidFill>
                  <a:srgbClr val="3D46A6"/>
                </a:solidFill>
              </a:rPr>
              <a:t>integer</a:t>
            </a:r>
            <a:r>
              <a:rPr sz="4000" dirty="0"/>
              <a:t> division of window size</a:t>
            </a:r>
          </a:p>
          <a:p>
            <a:pPr marL="460374" indent="-533400" defTabSz="792479">
              <a:spcBef>
                <a:spcPts val="900"/>
              </a:spcBef>
              <a:defRPr sz="4224"/>
            </a:pPr>
            <a:r>
              <a:rPr sz="4800" dirty="0"/>
              <a:t>For </a:t>
            </a:r>
            <a:r>
              <a:rPr sz="4800" dirty="0">
                <a:solidFill>
                  <a:srgbClr val="3D46A6"/>
                </a:solidFill>
              </a:rPr>
              <a:t>Hann</a:t>
            </a:r>
            <a:r>
              <a:rPr sz="4800" dirty="0"/>
              <a:t>, </a:t>
            </a:r>
            <a:r>
              <a:rPr sz="4800" dirty="0">
                <a:solidFill>
                  <a:srgbClr val="3D46A6"/>
                </a:solidFill>
              </a:rPr>
              <a:t>Hamming</a:t>
            </a:r>
            <a:r>
              <a:rPr sz="4800" dirty="0"/>
              <a:t>, </a:t>
            </a:r>
            <a:r>
              <a:rPr sz="4800" dirty="0" err="1">
                <a:solidFill>
                  <a:srgbClr val="3D46A6"/>
                </a:solidFill>
              </a:rPr>
              <a:t>Barlett</a:t>
            </a:r>
            <a:r>
              <a:rPr sz="4800" dirty="0"/>
              <a:t>: </a:t>
            </a:r>
            <a:r>
              <a:rPr sz="4800" i="1" dirty="0"/>
              <a:t>H</a:t>
            </a:r>
            <a:r>
              <a:rPr sz="4800" dirty="0"/>
              <a:t> = </a:t>
            </a:r>
            <a:r>
              <a:rPr sz="4800" i="1" dirty="0"/>
              <a:t>W</a:t>
            </a:r>
            <a:r>
              <a:rPr sz="4800" dirty="0"/>
              <a:t>/2, </a:t>
            </a:r>
            <a:r>
              <a:rPr sz="4800" i="1" dirty="0"/>
              <a:t>W</a:t>
            </a:r>
            <a:r>
              <a:rPr sz="4800" dirty="0"/>
              <a:t>/3, W/4, ...</a:t>
            </a:r>
          </a:p>
          <a:p>
            <a:pPr marL="1120775" lvl="1" indent="-457200" defTabSz="792479">
              <a:spcBef>
                <a:spcPts val="900"/>
              </a:spcBef>
              <a:defRPr sz="3455"/>
            </a:pPr>
            <a:r>
              <a:rPr sz="4000" dirty="0"/>
              <a:t>i.e. divisions at most half window size</a:t>
            </a:r>
          </a:p>
        </p:txBody>
      </p:sp>
      <p:sp>
        <p:nvSpPr>
          <p:cNvPr id="778" name="The COLA criter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Constant Overlap-Add (COLA) criterion</a:t>
            </a:r>
          </a:p>
        </p:txBody>
      </p:sp>
      <p:grpSp>
        <p:nvGrpSpPr>
          <p:cNvPr id="786" name="Group"/>
          <p:cNvGrpSpPr/>
          <p:nvPr/>
        </p:nvGrpSpPr>
        <p:grpSpPr>
          <a:xfrm>
            <a:off x="15170995" y="9659764"/>
            <a:ext cx="7620658" cy="1010048"/>
            <a:chOff x="0" y="0"/>
            <a:chExt cx="7620657" cy="1010046"/>
          </a:xfrm>
        </p:grpSpPr>
        <p:pic>
          <p:nvPicPr>
            <p:cNvPr id="779" name="Image" descr="Image"/>
            <p:cNvPicPr>
              <a:picLocks noChangeAspect="1"/>
            </p:cNvPicPr>
            <p:nvPr/>
          </p:nvPicPr>
          <p:blipFill>
            <a:blip r:embed="rId2"/>
            <a:srcRect l="417" t="1147" r="416" b="1409"/>
            <a:stretch>
              <a:fillRect/>
            </a:stretch>
          </p:blipFill>
          <p:spPr>
            <a:xfrm>
              <a:off x="0" y="0"/>
              <a:ext cx="1908969" cy="101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780" name="Image" descr="Image"/>
            <p:cNvPicPr>
              <a:picLocks noChangeAspect="1"/>
            </p:cNvPicPr>
            <p:nvPr/>
          </p:nvPicPr>
          <p:blipFill>
            <a:blip r:embed="rId2"/>
            <a:srcRect l="417" t="1147" r="416" b="1409"/>
            <a:stretch>
              <a:fillRect/>
            </a:stretch>
          </p:blipFill>
          <p:spPr>
            <a:xfrm>
              <a:off x="952499" y="0"/>
              <a:ext cx="1908970" cy="101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781" name="Image" descr="Image"/>
            <p:cNvPicPr>
              <a:picLocks noChangeAspect="1"/>
            </p:cNvPicPr>
            <p:nvPr/>
          </p:nvPicPr>
          <p:blipFill>
            <a:blip r:embed="rId2"/>
            <a:srcRect l="417" t="1147" r="416" b="1409"/>
            <a:stretch>
              <a:fillRect/>
            </a:stretch>
          </p:blipFill>
          <p:spPr>
            <a:xfrm>
              <a:off x="1905000" y="0"/>
              <a:ext cx="1908969" cy="101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782" name="Image" descr="Image"/>
            <p:cNvPicPr>
              <a:picLocks noChangeAspect="1"/>
            </p:cNvPicPr>
            <p:nvPr/>
          </p:nvPicPr>
          <p:blipFill>
            <a:blip r:embed="rId2"/>
            <a:srcRect l="417" t="1147" r="416" b="1409"/>
            <a:stretch>
              <a:fillRect/>
            </a:stretch>
          </p:blipFill>
          <p:spPr>
            <a:xfrm>
              <a:off x="2862194" y="0"/>
              <a:ext cx="1908970" cy="101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783" name="Image" descr="Image"/>
            <p:cNvPicPr>
              <a:picLocks noChangeAspect="1"/>
            </p:cNvPicPr>
            <p:nvPr/>
          </p:nvPicPr>
          <p:blipFill>
            <a:blip r:embed="rId2"/>
            <a:srcRect l="417" t="1147" r="416" b="1409"/>
            <a:stretch>
              <a:fillRect/>
            </a:stretch>
          </p:blipFill>
          <p:spPr>
            <a:xfrm>
              <a:off x="3810000" y="0"/>
              <a:ext cx="1908969" cy="101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784" name="Image" descr="Image"/>
            <p:cNvPicPr>
              <a:picLocks noChangeAspect="1"/>
            </p:cNvPicPr>
            <p:nvPr/>
          </p:nvPicPr>
          <p:blipFill>
            <a:blip r:embed="rId2"/>
            <a:srcRect l="417" t="1147" r="416" b="1409"/>
            <a:stretch>
              <a:fillRect/>
            </a:stretch>
          </p:blipFill>
          <p:spPr>
            <a:xfrm>
              <a:off x="4762500" y="0"/>
              <a:ext cx="1908969" cy="101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785" name="Image" descr="Image"/>
            <p:cNvPicPr>
              <a:picLocks noChangeAspect="1"/>
            </p:cNvPicPr>
            <p:nvPr/>
          </p:nvPicPr>
          <p:blipFill>
            <a:blip r:embed="rId2"/>
            <a:srcRect l="417" t="1147" r="416" b="1409"/>
            <a:stretch>
              <a:fillRect/>
            </a:stretch>
          </p:blipFill>
          <p:spPr>
            <a:xfrm>
              <a:off x="5711688" y="0"/>
              <a:ext cx="1908970" cy="101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794" name="Group"/>
          <p:cNvGrpSpPr/>
          <p:nvPr/>
        </p:nvGrpSpPr>
        <p:grpSpPr>
          <a:xfrm>
            <a:off x="15203945" y="8418906"/>
            <a:ext cx="7554736" cy="988926"/>
            <a:chOff x="0" y="0"/>
            <a:chExt cx="7554735" cy="988925"/>
          </a:xfrm>
        </p:grpSpPr>
        <p:grpSp>
          <p:nvGrpSpPr>
            <p:cNvPr id="792" name="Group"/>
            <p:cNvGrpSpPr/>
            <p:nvPr/>
          </p:nvGrpSpPr>
          <p:grpSpPr>
            <a:xfrm>
              <a:off x="0" y="0"/>
              <a:ext cx="7548090" cy="988926"/>
              <a:chOff x="0" y="0"/>
              <a:chExt cx="7548089" cy="988924"/>
            </a:xfrm>
          </p:grpSpPr>
          <p:sp>
            <p:nvSpPr>
              <p:cNvPr id="787" name="Line"/>
              <p:cNvSpPr/>
              <p:nvPr/>
            </p:nvSpPr>
            <p:spPr>
              <a:xfrm flipV="1">
                <a:off x="-1" y="13396"/>
                <a:ext cx="7548091" cy="192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88" name="Line"/>
              <p:cNvSpPr/>
              <p:nvPr/>
            </p:nvSpPr>
            <p:spPr>
              <a:xfrm flipH="1">
                <a:off x="32119" y="0"/>
                <a:ext cx="1" cy="98892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89" name="Line"/>
              <p:cNvSpPr/>
              <p:nvPr/>
            </p:nvSpPr>
            <p:spPr>
              <a:xfrm flipH="1">
                <a:off x="1938109" y="0"/>
                <a:ext cx="1" cy="98892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90" name="Line"/>
              <p:cNvSpPr/>
              <p:nvPr/>
            </p:nvSpPr>
            <p:spPr>
              <a:xfrm>
                <a:off x="3810317" y="0"/>
                <a:ext cx="1" cy="98892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91" name="Line"/>
              <p:cNvSpPr/>
              <p:nvPr/>
            </p:nvSpPr>
            <p:spPr>
              <a:xfrm>
                <a:off x="5682527" y="0"/>
                <a:ext cx="1" cy="98892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793" name="Line"/>
            <p:cNvSpPr/>
            <p:nvPr/>
          </p:nvSpPr>
          <p:spPr>
            <a:xfrm>
              <a:off x="7554735" y="0"/>
              <a:ext cx="1" cy="9889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" grpId="1" build="p" bldLvl="5" animBg="1" advAuto="0"/>
      <p:bldP spid="786" grpId="3" animBg="1" advAuto="0"/>
      <p:bldP spid="794" grpId="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7585" y="3"/>
            <a:ext cx="24847666" cy="1483358"/>
          </a:xfrm>
        </p:spPr>
        <p:txBody>
          <a:bodyPr>
            <a:noAutofit/>
          </a:bodyPr>
          <a:lstStyle/>
          <a:p>
            <a:pPr defTabSz="1828706">
              <a:defRPr/>
            </a:pPr>
            <a:r>
              <a:rPr lang="en-US" sz="7200" kern="1200" dirty="0"/>
              <a:t>Constant </a:t>
            </a:r>
            <a:r>
              <a:rPr lang="en-US" sz="7200" kern="1200"/>
              <a:t>overlap-add criterion (COLA)</a:t>
            </a:r>
            <a:endParaRPr lang="en-US" sz="7200" kern="1200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2007306" y="-89548"/>
            <a:ext cx="369391" cy="109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82878" tIns="91438" rIns="182878" bIns="91438" numCol="1" anchor="ctr" anchorCtr="0" compatLnSpc="1">
            <a:prstTxWarp prst="textNoShape">
              <a:avLst/>
            </a:prstTxWarp>
            <a:spAutoFit/>
          </a:bodyPr>
          <a:lstStyle/>
          <a:p>
            <a:pPr defTabSz="1285830" fontAlgn="base">
              <a:spcBef>
                <a:spcPct val="0"/>
              </a:spcBef>
              <a:spcAft>
                <a:spcPct val="0"/>
              </a:spcAft>
            </a:pPr>
            <a:endParaRPr lang="en-US" sz="5906">
              <a:latin typeface="Gill Sans" charset="0"/>
              <a:sym typeface="Gill Sans" charset="0"/>
            </a:endParaRPr>
          </a:p>
        </p:txBody>
      </p:sp>
      <p:pic>
        <p:nvPicPr>
          <p:cNvPr id="7169" name="Picture 18"/>
          <p:cNvPicPr>
            <a:picLocks noChangeAspect="1" noChangeArrowheads="1"/>
          </p:cNvPicPr>
          <p:nvPr/>
        </p:nvPicPr>
        <p:blipFill>
          <a:blip r:embed="rId2" cstate="print"/>
          <a:srcRect l="9998" r="9373"/>
          <a:stretch>
            <a:fillRect/>
          </a:stretch>
        </p:blipFill>
        <p:spPr bwMode="auto">
          <a:xfrm>
            <a:off x="-4" y="1093502"/>
            <a:ext cx="15895268" cy="13217652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D53EF5-E6FF-FF44-CB9F-597DF529EFE1}"/>
              </a:ext>
            </a:extLst>
          </p:cNvPr>
          <p:cNvSpPr txBox="1"/>
          <p:nvPr/>
        </p:nvSpPr>
        <p:spPr>
          <a:xfrm>
            <a:off x="16079759" y="6237944"/>
            <a:ext cx="56220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dirty="0"/>
              <a:t>Holds on top, </a:t>
            </a:r>
          </a:p>
          <a:p>
            <a:r>
              <a:rPr lang="en-GB" sz="4800" dirty="0"/>
              <a:t>but not bottom plot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1A9AD-9F41-BA9E-7A58-128D36CF51F7}"/>
              </a:ext>
            </a:extLst>
          </p:cNvPr>
          <p:cNvSpPr txBox="1"/>
          <p:nvPr/>
        </p:nvSpPr>
        <p:spPr>
          <a:xfrm>
            <a:off x="16276322" y="2519681"/>
            <a:ext cx="60147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kern="1200" dirty="0"/>
              <a:t>overlapped window functions must add to constant</a:t>
            </a:r>
            <a:endParaRPr lang="en-GB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Ways to improve the quality of the effects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67359" indent="-467359" defTabSz="759459">
              <a:spcBef>
                <a:spcPts val="900"/>
              </a:spcBef>
              <a:defRPr sz="4784"/>
            </a:pPr>
            <a:r>
              <a:rPr dirty="0"/>
              <a:t>Ways to improve the quality of the effects:</a:t>
            </a:r>
          </a:p>
          <a:p>
            <a:pPr marL="1095375" lvl="1" indent="-511175" defTabSz="759459">
              <a:spcBef>
                <a:spcPts val="900"/>
              </a:spcBef>
              <a:defRPr sz="4048"/>
            </a:pPr>
            <a:r>
              <a:rPr dirty="0"/>
              <a:t>When mixing components into an FFT bin, use </a:t>
            </a:r>
            <a:r>
              <a:rPr dirty="0">
                <a:solidFill>
                  <a:srgbClr val="3D46A6"/>
                </a:solidFill>
              </a:rPr>
              <a:t>RMS amplitude</a:t>
            </a:r>
            <a:r>
              <a:rPr dirty="0"/>
              <a:t> rather than linear addition</a:t>
            </a:r>
          </a:p>
          <a:p>
            <a:pPr marL="1095375" lvl="1" indent="-511175" defTabSz="759459">
              <a:spcBef>
                <a:spcPts val="900"/>
              </a:spcBef>
              <a:defRPr sz="4048"/>
            </a:pPr>
            <a:r>
              <a:rPr dirty="0"/>
              <a:t>When mixing components into an FFT bin, find the </a:t>
            </a:r>
            <a:r>
              <a:rPr dirty="0">
                <a:solidFill>
                  <a:srgbClr val="3D46A6"/>
                </a:solidFill>
              </a:rPr>
              <a:t>weighted average of the frequencies</a:t>
            </a:r>
          </a:p>
          <a:p>
            <a:pPr marL="1095375" lvl="1" indent="-511175" defTabSz="759459">
              <a:spcBef>
                <a:spcPts val="900"/>
              </a:spcBef>
              <a:defRPr sz="4048"/>
            </a:pPr>
            <a:r>
              <a:rPr dirty="0"/>
              <a:t>Implement </a:t>
            </a:r>
            <a:r>
              <a:rPr dirty="0">
                <a:solidFill>
                  <a:srgbClr val="3D46A6"/>
                </a:solidFill>
              </a:rPr>
              <a:t>peak tracking</a:t>
            </a:r>
            <a:r>
              <a:rPr dirty="0"/>
              <a:t> to reduce some of the effects of window lobes</a:t>
            </a:r>
          </a:p>
          <a:p>
            <a:pPr marL="467359" indent="-467359" defTabSz="759459">
              <a:spcBef>
                <a:spcPts val="900"/>
              </a:spcBef>
              <a:defRPr sz="4784"/>
            </a:pPr>
            <a:r>
              <a:rPr dirty="0"/>
              <a:t>Other effects using phase vocoder:</a:t>
            </a:r>
          </a:p>
          <a:p>
            <a:pPr marL="1095375" lvl="1" indent="-511175" defTabSz="759459">
              <a:spcBef>
                <a:spcPts val="900"/>
              </a:spcBef>
              <a:defRPr sz="4048"/>
            </a:pPr>
            <a:r>
              <a:rPr dirty="0"/>
              <a:t>Combine </a:t>
            </a:r>
            <a:r>
              <a:rPr dirty="0">
                <a:solidFill>
                  <a:srgbClr val="3D46A6"/>
                </a:solidFill>
              </a:rPr>
              <a:t>frequency detector</a:t>
            </a:r>
            <a:r>
              <a:rPr dirty="0"/>
              <a:t> with pitch shift to implement </a:t>
            </a:r>
            <a:r>
              <a:rPr dirty="0">
                <a:solidFill>
                  <a:srgbClr val="3D46A6"/>
                </a:solidFill>
              </a:rPr>
              <a:t>auto-tuning</a:t>
            </a:r>
          </a:p>
          <a:p>
            <a:pPr marL="1095375" lvl="1" indent="-511175" defTabSz="759459">
              <a:spcBef>
                <a:spcPts val="900"/>
              </a:spcBef>
              <a:defRPr sz="4048"/>
            </a:pPr>
            <a:r>
              <a:rPr dirty="0">
                <a:solidFill>
                  <a:srgbClr val="3D46A6"/>
                </a:solidFill>
              </a:rPr>
              <a:t>Cross-synthesis</a:t>
            </a:r>
            <a:r>
              <a:rPr dirty="0"/>
              <a:t>: combine frequencies from one signal with magnitudes from another</a:t>
            </a:r>
          </a:p>
          <a:p>
            <a:pPr marL="1095375" lvl="1" indent="-511175" defTabSz="759459">
              <a:spcBef>
                <a:spcPts val="900"/>
              </a:spcBef>
              <a:defRPr sz="4048"/>
            </a:pPr>
            <a:r>
              <a:rPr dirty="0">
                <a:solidFill>
                  <a:srgbClr val="3D46A6"/>
                </a:solidFill>
              </a:rPr>
              <a:t>Noise reduction</a:t>
            </a:r>
            <a:r>
              <a:rPr dirty="0"/>
              <a:t>: suppress frequency components below threshold or matching known profile</a:t>
            </a:r>
          </a:p>
          <a:p>
            <a:pPr marL="467359" indent="-467359" defTabSz="759459">
              <a:spcBef>
                <a:spcPts val="900"/>
              </a:spcBef>
              <a:defRPr sz="4784"/>
            </a:pPr>
            <a:r>
              <a:rPr dirty="0"/>
              <a:t>As effects become more complex, </a:t>
            </a:r>
            <a:r>
              <a:rPr dirty="0">
                <a:solidFill>
                  <a:srgbClr val="9B1200"/>
                </a:solidFill>
              </a:rPr>
              <a:t>CPU becomes a limitation</a:t>
            </a:r>
          </a:p>
          <a:p>
            <a:pPr marL="1095375" lvl="1" indent="-511175" defTabSz="759459">
              <a:spcBef>
                <a:spcPts val="900"/>
              </a:spcBef>
              <a:defRPr sz="4048"/>
            </a:pPr>
            <a:r>
              <a:rPr dirty="0"/>
              <a:t>Try </a:t>
            </a:r>
            <a:r>
              <a:rPr dirty="0">
                <a:solidFill>
                  <a:srgbClr val="3D46A6"/>
                </a:solidFill>
              </a:rPr>
              <a:t>larger hop sizes</a:t>
            </a:r>
            <a:r>
              <a:rPr dirty="0"/>
              <a:t> (which may also require larger FFTs)</a:t>
            </a:r>
          </a:p>
          <a:p>
            <a:pPr marL="1095375" lvl="1" indent="-511175" defTabSz="759459">
              <a:spcBef>
                <a:spcPts val="900"/>
              </a:spcBef>
              <a:defRPr sz="4048"/>
            </a:pPr>
            <a:r>
              <a:rPr dirty="0"/>
              <a:t>Pre-calculate frequently used constants (e.g. bin frequencies)</a:t>
            </a:r>
          </a:p>
          <a:p>
            <a:pPr marL="1095375" lvl="1" indent="-511175" defTabSz="759459">
              <a:spcBef>
                <a:spcPts val="900"/>
              </a:spcBef>
              <a:defRPr sz="4048"/>
            </a:pPr>
            <a:r>
              <a:rPr dirty="0"/>
              <a:t>Look for other </a:t>
            </a:r>
            <a:r>
              <a:rPr dirty="0" err="1"/>
              <a:t>optimisations</a:t>
            </a:r>
            <a:r>
              <a:rPr dirty="0"/>
              <a:t> to </a:t>
            </a:r>
            <a:r>
              <a:t>reduce number </a:t>
            </a:r>
            <a:r>
              <a:rPr dirty="0"/>
              <a:t>of </a:t>
            </a:r>
            <a:r>
              <a:rPr dirty="0">
                <a:solidFill>
                  <a:srgbClr val="3D46A6"/>
                </a:solidFill>
              </a:rPr>
              <a:t>multiplies</a:t>
            </a:r>
            <a:r>
              <a:rPr dirty="0"/>
              <a:t> per hop</a:t>
            </a:r>
          </a:p>
        </p:txBody>
      </p:sp>
      <p:sp>
        <p:nvSpPr>
          <p:cNvPr id="1002" name="Phase vocoder: more idea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Phase vocoder: more ideas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0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0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0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1" grpId="1" build="p" bldLvl="5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629</Words>
  <Application>Microsoft Office PowerPoint</Application>
  <PresentationFormat>Custom</PresentationFormat>
  <Paragraphs>273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Gill Sans</vt:lpstr>
      <vt:lpstr>Helvetica Neue</vt:lpstr>
      <vt:lpstr>Helvetica Neue Light</vt:lpstr>
      <vt:lpstr>Helvetica Neue Medium</vt:lpstr>
      <vt:lpstr>White</vt:lpstr>
      <vt:lpstr>Phase vocoder, part 3</vt:lpstr>
      <vt:lpstr>The full signal chain</vt:lpstr>
      <vt:lpstr>Review of signal chain</vt:lpstr>
      <vt:lpstr>Analysis and synthesis windows</vt:lpstr>
      <vt:lpstr>Constant Overlap-Add (COLA) criterion</vt:lpstr>
      <vt:lpstr>Constant overlap-add criterion (COLA)</vt:lpstr>
      <vt:lpstr>Phase vocoder: more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ECS7012P Music and Audio Programming</dc:title>
  <cp:lastModifiedBy>Josh Reiss</cp:lastModifiedBy>
  <cp:revision>15</cp:revision>
  <dcterms:modified xsi:type="dcterms:W3CDTF">2024-03-21T18:45:43Z</dcterms:modified>
</cp:coreProperties>
</file>