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19"/>
  </p:notesMasterIdLst>
  <p:sldIdLst>
    <p:sldId id="313" r:id="rId3"/>
    <p:sldId id="265" r:id="rId4"/>
    <p:sldId id="268" r:id="rId5"/>
    <p:sldId id="280" r:id="rId6"/>
    <p:sldId id="281" r:id="rId7"/>
    <p:sldId id="282" r:id="rId8"/>
    <p:sldId id="283" r:id="rId9"/>
    <p:sldId id="295" r:id="rId10"/>
    <p:sldId id="297" r:id="rId11"/>
    <p:sldId id="296" r:id="rId12"/>
    <p:sldId id="298" r:id="rId13"/>
    <p:sldId id="299" r:id="rId14"/>
    <p:sldId id="314" r:id="rId15"/>
    <p:sldId id="270" r:id="rId16"/>
    <p:sldId id="315" r:id="rId17"/>
    <p:sldId id="30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0" autoAdjust="0"/>
    <p:restoredTop sz="61616" autoAdjust="0"/>
  </p:normalViewPr>
  <p:slideViewPr>
    <p:cSldViewPr snapToGrid="0">
      <p:cViewPr varScale="1">
        <p:scale>
          <a:sx n="32" d="100"/>
          <a:sy n="32" d="100"/>
        </p:scale>
        <p:origin x="12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08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8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2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051439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75641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2" y="546947"/>
            <a:ext cx="8021836" cy="232395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931" y="546944"/>
            <a:ext cx="13629678" cy="11704588"/>
          </a:xfrm>
        </p:spPr>
        <p:txBody>
          <a:bodyPr/>
          <a:lstStyle>
            <a:lvl1pPr>
              <a:defRPr sz="4500"/>
            </a:lvl1pPr>
            <a:lvl2pPr>
              <a:defRPr sz="3938"/>
            </a:lvl2pPr>
            <a:lvl3pPr>
              <a:defRPr sz="3374"/>
            </a:lvl3pPr>
            <a:lvl4pPr>
              <a:defRPr sz="2812"/>
            </a:lvl4pPr>
            <a:lvl5pPr>
              <a:defRPr sz="2812"/>
            </a:lvl5pPr>
            <a:lvl6pPr>
              <a:defRPr sz="2812"/>
            </a:lvl6pPr>
            <a:lvl7pPr>
              <a:defRPr sz="2812"/>
            </a:lvl7pPr>
            <a:lvl8pPr>
              <a:defRPr sz="2812"/>
            </a:lvl8pPr>
            <a:lvl9pPr>
              <a:defRPr sz="2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0392" y="2870896"/>
            <a:ext cx="8021836" cy="938063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3080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361" y="9601649"/>
            <a:ext cx="14629806" cy="113407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361" y="1225600"/>
            <a:ext cx="14629806" cy="8228708"/>
          </a:xfrm>
        </p:spPr>
        <p:txBody>
          <a:bodyPr/>
          <a:lstStyle>
            <a:lvl1pPr marL="0" indent="0">
              <a:buNone/>
              <a:defRPr sz="4500"/>
            </a:lvl1pPr>
            <a:lvl2pPr marL="642914" indent="0">
              <a:buNone/>
              <a:defRPr sz="3938"/>
            </a:lvl2pPr>
            <a:lvl3pPr marL="1285830" indent="0">
              <a:buNone/>
              <a:defRPr sz="3374"/>
            </a:lvl3pPr>
            <a:lvl4pPr marL="1928744" indent="0">
              <a:buNone/>
              <a:defRPr sz="2812"/>
            </a:lvl4pPr>
            <a:lvl5pPr marL="2571658" indent="0">
              <a:buNone/>
              <a:defRPr sz="2812"/>
            </a:lvl5pPr>
            <a:lvl6pPr marL="3214574" indent="0">
              <a:buNone/>
              <a:defRPr sz="2812"/>
            </a:lvl6pPr>
            <a:lvl7pPr marL="3857488" indent="0">
              <a:buNone/>
              <a:defRPr sz="2812"/>
            </a:lvl7pPr>
            <a:lvl8pPr marL="4500402" indent="0">
              <a:buNone/>
              <a:defRPr sz="2812"/>
            </a:lvl8pPr>
            <a:lvl9pPr marL="5143318" indent="0">
              <a:buNone/>
              <a:defRPr sz="2812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361" y="10735718"/>
            <a:ext cx="14629806" cy="160957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5527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141767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22517" y="71439"/>
            <a:ext cx="6018610" cy="13537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9" y="71439"/>
            <a:ext cx="17770078" cy="13537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7493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9452293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1" y="4261697"/>
            <a:ext cx="20728782" cy="2940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97" y="7773295"/>
            <a:ext cx="17067610" cy="3504902"/>
          </a:xfrm>
        </p:spPr>
        <p:txBody>
          <a:bodyPr/>
          <a:lstStyle>
            <a:lvl1pPr marL="0" indent="0" algn="ctr">
              <a:buNone/>
              <a:defRPr/>
            </a:lvl1pPr>
            <a:lvl2pPr marL="642914" indent="0" algn="ctr">
              <a:buNone/>
              <a:defRPr/>
            </a:lvl2pPr>
            <a:lvl3pPr marL="1285830" indent="0" algn="ctr">
              <a:buNone/>
              <a:defRPr/>
            </a:lvl3pPr>
            <a:lvl4pPr marL="1928744" indent="0" algn="ctr">
              <a:buNone/>
              <a:defRPr/>
            </a:lvl4pPr>
            <a:lvl5pPr marL="2571658" indent="0" algn="ctr">
              <a:buNone/>
              <a:defRPr/>
            </a:lvl5pPr>
            <a:lvl6pPr marL="3214574" indent="0" algn="ctr">
              <a:buNone/>
              <a:defRPr/>
            </a:lvl6pPr>
            <a:lvl7pPr marL="3857488" indent="0" algn="ctr">
              <a:buNone/>
              <a:defRPr/>
            </a:lvl7pPr>
            <a:lvl8pPr marL="4500402" indent="0" algn="ctr">
              <a:buNone/>
              <a:defRPr/>
            </a:lvl8pPr>
            <a:lvl9pPr marL="51433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2508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79354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36" y="8813603"/>
            <a:ext cx="20725804" cy="2723554"/>
          </a:xfrm>
        </p:spPr>
        <p:txBody>
          <a:bodyPr anchor="t"/>
          <a:lstStyle>
            <a:lvl1pPr algn="l">
              <a:defRPr sz="56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836" y="5813226"/>
            <a:ext cx="20725804" cy="3000376"/>
          </a:xfrm>
        </p:spPr>
        <p:txBody>
          <a:bodyPr anchor="b"/>
          <a:lstStyle>
            <a:lvl1pPr marL="0" indent="0">
              <a:buNone/>
              <a:defRPr sz="2812"/>
            </a:lvl1pPr>
            <a:lvl2pPr marL="642914" indent="0">
              <a:buNone/>
              <a:defRPr sz="2532"/>
            </a:lvl2pPr>
            <a:lvl3pPr marL="1285830" indent="0">
              <a:buNone/>
              <a:defRPr sz="2250"/>
            </a:lvl3pPr>
            <a:lvl4pPr marL="1928744" indent="0">
              <a:buNone/>
              <a:defRPr sz="1968"/>
            </a:lvl4pPr>
            <a:lvl5pPr marL="2571658" indent="0">
              <a:buNone/>
              <a:defRPr sz="1968"/>
            </a:lvl5pPr>
            <a:lvl6pPr marL="3214574" indent="0">
              <a:buNone/>
              <a:defRPr sz="1968"/>
            </a:lvl6pPr>
            <a:lvl7pPr marL="3857488" indent="0">
              <a:buNone/>
              <a:defRPr sz="1968"/>
            </a:lvl7pPr>
            <a:lvl8pPr marL="4500402" indent="0">
              <a:buNone/>
              <a:defRPr sz="1968"/>
            </a:lvl8pPr>
            <a:lvl9pPr marL="5143318" indent="0">
              <a:buNone/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4705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312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70594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4542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3" y="549176"/>
            <a:ext cx="2194321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392" y="3069583"/>
            <a:ext cx="10772180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0392" y="4348759"/>
            <a:ext cx="10772180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5478" y="3069583"/>
            <a:ext cx="10778132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5478" y="4348759"/>
            <a:ext cx="10778132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1589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71439"/>
            <a:ext cx="24026812" cy="13037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2" y="1589484"/>
            <a:ext cx="24026812" cy="12019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3" y="1480096"/>
            <a:ext cx="24378046" cy="2232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2532"/>
          </a:p>
        </p:txBody>
      </p:sp>
    </p:spTree>
    <p:extLst>
      <p:ext uri="{BB962C8B-B14F-4D97-AF65-F5344CB8AC3E}">
        <p14:creationId xmlns:p14="http://schemas.microsoft.com/office/powerpoint/2010/main" val="338270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64291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1285830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92874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2571658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821502" indent="-535762" algn="l" rtl="0" eaLnBrk="0" fontAlgn="base" hangingPunct="0">
        <a:spcBef>
          <a:spcPts val="844"/>
        </a:spcBef>
        <a:spcAft>
          <a:spcPct val="0"/>
        </a:spcAft>
        <a:buSzPct val="150000"/>
        <a:buFont typeface="Arial" charset="0"/>
        <a:buChar char="•"/>
        <a:defRPr sz="5906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535852" indent="-535762" algn="l" rtl="0" eaLnBrk="0" fontAlgn="base" hangingPunct="0">
        <a:spcBef>
          <a:spcPts val="844"/>
        </a:spcBef>
        <a:spcAft>
          <a:spcPct val="0"/>
        </a:spcAft>
        <a:buSzPct val="100000"/>
        <a:buFont typeface="Lucida Grande" charset="0"/>
        <a:buChar char="‣"/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2071614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2696670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3321726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396464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460755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25047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589338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1pPr>
      <a:lvl2pPr marL="64291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8583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2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WAV"/><Relationship Id="rId7" Type="http://schemas.openxmlformats.org/officeDocument/2006/relationships/image" Target="../media/image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2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Robotisation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92938" eaLnBrk="1" hangingPunct="1"/>
            <a:r>
              <a:rPr lang="en-US">
                <a:solidFill>
                  <a:srgbClr val="0000FF"/>
                </a:solidFill>
              </a:rPr>
              <a:t>Robotisation</a:t>
            </a:r>
            <a:r>
              <a:rPr lang="en-US"/>
              <a:t> = applying fixed pitch onto a sound</a:t>
            </a:r>
          </a:p>
          <a:p>
            <a:pPr marL="1607286" lvl="1" eaLnBrk="1" hangingPunct="1"/>
            <a:r>
              <a:rPr lang="en-US"/>
              <a:t>Implemented by setting DFT </a:t>
            </a:r>
            <a:r>
              <a:rPr lang="en-US">
                <a:solidFill>
                  <a:srgbClr val="0000FF"/>
                </a:solidFill>
              </a:rPr>
              <a:t>phase values to 0 </a:t>
            </a:r>
            <a:r>
              <a:rPr lang="en-US"/>
              <a:t>before reconstruction</a:t>
            </a:r>
          </a:p>
          <a:p>
            <a:pPr marL="1607286" lvl="1" eaLnBrk="1" hangingPunct="1"/>
            <a:r>
              <a:rPr lang="en-US"/>
              <a:t>Forces </a:t>
            </a:r>
            <a:r>
              <a:rPr lang="en-US">
                <a:solidFill>
                  <a:srgbClr val="0000FF"/>
                </a:solidFill>
              </a:rPr>
              <a:t>periodicity</a:t>
            </a:r>
            <a:r>
              <a:rPr lang="en-US"/>
              <a:t>: erratic and random variations converted into fixed-pitch sound</a:t>
            </a:r>
          </a:p>
          <a:p>
            <a:pPr marL="1607286" lvl="1" eaLnBrk="1" hangingPunct="1"/>
            <a:r>
              <a:rPr lang="en-US"/>
              <a:t>Pitch determined by</a:t>
            </a:r>
            <a:r>
              <a:rPr lang="en-US">
                <a:solidFill>
                  <a:srgbClr val="0000FF"/>
                </a:solidFill>
              </a:rPr>
              <a:t> hop size</a:t>
            </a:r>
            <a:r>
              <a:rPr lang="en-US"/>
              <a:t> between segments</a:t>
            </a:r>
          </a:p>
          <a:p>
            <a:pPr marL="2143048" lvl="2" eaLnBrk="1" hangingPunct="1"/>
            <a:r>
              <a:rPr lang="en-US"/>
              <a:t>Can even be adjusted dynamically to create pitch changes</a:t>
            </a:r>
          </a:p>
          <a:p>
            <a:pPr marL="1607286" lvl="1" eaLnBrk="1" hangingPunct="1"/>
            <a:r>
              <a:rPr lang="en-US"/>
              <a:t>“Robot voice” effect</a:t>
            </a:r>
          </a:p>
          <a:p>
            <a:pPr marL="892938" eaLnBrk="1" hangingPunct="1"/>
            <a:r>
              <a:rPr lang="en-US"/>
              <a:t>Sound examples: before and after robotisation</a:t>
            </a:r>
          </a:p>
        </p:txBody>
      </p:sp>
      <p:pic>
        <p:nvPicPr>
          <p:cNvPr id="25603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59267" y="11876485"/>
            <a:ext cx="946546" cy="9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45329" y="11876485"/>
            <a:ext cx="946546" cy="9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3170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56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256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603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60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Robotisation</a:t>
            </a:r>
            <a:r>
              <a:rPr lang="en-GB" dirty="0"/>
              <a:t> VST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491155"/>
            <a:ext cx="18288000" cy="12224846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(++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hopSize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{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Find the index of the starting sample in the buffer. When the buffer length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is equal to the transform size, this will be the current write position but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this code is more general for larger buffers.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inputBufferStartPosition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                -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%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Window the buffer and copy it into the FFT input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inputBufferStartPosition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{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Set real part to windowed signal; imaginary part to 0.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Safety check, in case window 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								// isn't ready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inputBufferData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}</a:t>
            </a:r>
            <a:endParaRPr lang="en-US" sz="225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Robotisation</a:t>
            </a:r>
            <a:r>
              <a:rPr lang="en-GB" dirty="0"/>
              <a:t> VST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491155"/>
            <a:ext cx="18288000" cy="12224846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Perform the FFT on the windowed data, going into the frequency domain.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Result will be in </a:t>
            </a:r>
            <a:r>
              <a:rPr lang="en-US" sz="225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fftForwardPlan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********** PHASE VOCODER PROCESSING GOES HERE **************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This is the place where frequency-domain calculations are made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on the transformed signal. Put the result back into </a:t>
            </a:r>
            <a:r>
              <a:rPr lang="en-US" sz="225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before transforming back.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************************************************************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bin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bin &lt;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bin++)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{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amplitude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sqrt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				     +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Set the phase of each bin to 0. phase = 0 means the signal is entirely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positive-real, but the overall amplitude is the same as before.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}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Perform the inverse FFT to get back to the time domain. Result </a:t>
            </a:r>
            <a:r>
              <a:rPr lang="en-US" sz="225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wll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be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 </a:t>
            </a:r>
            <a:r>
              <a:rPr lang="en-US" sz="225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. If we've done it right (kept the frequency domain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symmetric), the time domain </a:t>
            </a:r>
            <a:r>
              <a:rPr lang="en-US" sz="225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resuld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should be strictly real allowing us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to ignore the imaginary part.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fftBackwardPlan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225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Robotisation</a:t>
            </a:r>
            <a:r>
              <a:rPr lang="en-GB" dirty="0"/>
              <a:t> VST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451" y="1794939"/>
            <a:ext cx="19955550" cy="11921062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Add result to output buffer, starting at current write position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(Output buffer will have been zeroed after reading last time around)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Output needs to be scaled by transform size to get back to original amplitude. </a:t>
            </a: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       // This is property of how </a:t>
            </a:r>
            <a:r>
              <a:rPr lang="en-US" sz="225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fftw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is implemented. Scaling will also need to be adjusted </a:t>
            </a: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       // based on hop size to get same output level (smaller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produces more overlap and hence higher signal level)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{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(++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}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Advance write position within the buffer by the hop size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hopSize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%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}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25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Robotisation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892938" eaLnBrk="1" hangingPunct="1"/>
            <a:r>
              <a:rPr lang="en-US" sz="5624" dirty="0">
                <a:solidFill>
                  <a:srgbClr val="0000FF"/>
                </a:solidFill>
              </a:rPr>
              <a:t>Window size</a:t>
            </a:r>
            <a:r>
              <a:rPr lang="en-US" sz="5624" dirty="0"/>
              <a:t> affects performance</a:t>
            </a:r>
          </a:p>
          <a:p>
            <a:pPr marL="1607286" lvl="1" eaLnBrk="1" hangingPunct="1"/>
            <a:r>
              <a:rPr lang="en-US" sz="4500" dirty="0"/>
              <a:t>Use short window to capture just one period of waveform per segment</a:t>
            </a:r>
          </a:p>
          <a:p>
            <a:pPr marL="1607286" lvl="1" eaLnBrk="1" hangingPunct="1"/>
            <a:r>
              <a:rPr lang="en-US" sz="4500" dirty="0"/>
              <a:t>Left: M = 1024; Right: M = 64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6658" y="5364616"/>
            <a:ext cx="16910596" cy="68602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5259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A simple phase vocoder effect to obscure the pitch of a soun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</a:t>
            </a:r>
            <a:r>
              <a:rPr dirty="0" err="1"/>
              <a:t>imple</a:t>
            </a:r>
            <a:r>
              <a:rPr dirty="0"/>
              <a:t> phase vocoder effect to </a:t>
            </a:r>
            <a:r>
              <a:rPr dirty="0">
                <a:solidFill>
                  <a:srgbClr val="3D46A6"/>
                </a:solidFill>
              </a:rPr>
              <a:t>obscure the pitch of a sound</a:t>
            </a:r>
          </a:p>
          <a:p>
            <a:pPr lvl="1"/>
            <a:r>
              <a:rPr dirty="0"/>
              <a:t>On speech, it can produce a whisper-like effect</a:t>
            </a:r>
          </a:p>
          <a:p>
            <a:r>
              <a:rPr dirty="0"/>
              <a:t>At each hop, </a:t>
            </a:r>
            <a:r>
              <a:rPr dirty="0" err="1">
                <a:solidFill>
                  <a:srgbClr val="3D46A6"/>
                </a:solidFill>
              </a:rPr>
              <a:t>randomise</a:t>
            </a:r>
            <a:r>
              <a:rPr dirty="0">
                <a:solidFill>
                  <a:srgbClr val="3D46A6"/>
                </a:solidFill>
              </a:rPr>
              <a:t> phase of each bin</a:t>
            </a:r>
          </a:p>
          <a:p>
            <a:pPr lvl="1"/>
            <a:r>
              <a:rPr dirty="0"/>
              <a:t>This means </a:t>
            </a:r>
            <a:r>
              <a:rPr dirty="0">
                <a:solidFill>
                  <a:srgbClr val="3D46A6"/>
                </a:solidFill>
              </a:rPr>
              <a:t>difference</a:t>
            </a:r>
            <a:r>
              <a:rPr dirty="0"/>
              <a:t> in phase between hops is also </a:t>
            </a:r>
            <a:r>
              <a:rPr dirty="0" err="1"/>
              <a:t>randomised</a:t>
            </a:r>
            <a:endParaRPr dirty="0"/>
          </a:p>
          <a:p>
            <a:pPr lvl="1"/>
            <a:r>
              <a:rPr dirty="0"/>
              <a:t>Therefore </a:t>
            </a:r>
            <a:r>
              <a:rPr dirty="0">
                <a:solidFill>
                  <a:srgbClr val="3D46A6"/>
                </a:solidFill>
              </a:rPr>
              <a:t>frequency of bins</a:t>
            </a:r>
            <a:r>
              <a:rPr dirty="0"/>
              <a:t> is also </a:t>
            </a:r>
            <a:r>
              <a:rPr dirty="0" err="1"/>
              <a:t>randomised</a:t>
            </a:r>
            <a:r>
              <a:rPr dirty="0"/>
              <a:t> (within range)</a:t>
            </a:r>
          </a:p>
          <a:p>
            <a:r>
              <a:rPr dirty="0"/>
              <a:t>How much frequency variation can </a:t>
            </a:r>
            <a:r>
              <a:rPr dirty="0" err="1"/>
              <a:t>whisperisation</a:t>
            </a:r>
            <a:r>
              <a:rPr dirty="0"/>
              <a:t> introduce?</a:t>
            </a:r>
          </a:p>
          <a:p>
            <a:pPr lvl="1"/>
            <a:r>
              <a:rPr dirty="0"/>
              <a:t>Phase difference between hops must be in the range ±π</a:t>
            </a:r>
          </a:p>
          <a:p>
            <a:pPr lvl="1">
              <a:spcBef>
                <a:spcPts val="3000"/>
              </a:spcBef>
            </a:pPr>
            <a:r>
              <a:rPr dirty="0"/>
              <a:t>How much difference is that? </a:t>
            </a:r>
            <a:r>
              <a:rPr lang="en-GB" dirty="0"/>
              <a:t>Recall</a:t>
            </a:r>
            <a:r>
              <a:rPr dirty="0"/>
              <a:t>: </a:t>
            </a:r>
          </a:p>
          <a:p>
            <a:pPr lvl="1"/>
            <a:r>
              <a:rPr dirty="0"/>
              <a:t>So frequency of each bin could differ by up to ±π/</a:t>
            </a:r>
            <a:r>
              <a:rPr i="1" dirty="0"/>
              <a:t>H</a:t>
            </a:r>
          </a:p>
          <a:p>
            <a:pPr lvl="1">
              <a:defRPr>
                <a:solidFill>
                  <a:srgbClr val="3D46A6"/>
                </a:solidFill>
              </a:defRPr>
            </a:pPr>
            <a:r>
              <a:rPr dirty="0"/>
              <a:t>Smaller hop sizes allow more frequency variation</a:t>
            </a:r>
          </a:p>
          <a:p>
            <a:r>
              <a:rPr dirty="0"/>
              <a:t>As with </a:t>
            </a:r>
            <a:r>
              <a:rPr dirty="0" err="1"/>
              <a:t>robotisation</a:t>
            </a:r>
            <a:r>
              <a:rPr dirty="0"/>
              <a:t>, </a:t>
            </a:r>
            <a:r>
              <a:rPr dirty="0">
                <a:solidFill>
                  <a:srgbClr val="3D46A6"/>
                </a:solidFill>
              </a:rPr>
              <a:t>analysis and synthesis windows</a:t>
            </a:r>
            <a:r>
              <a:rPr dirty="0"/>
              <a:t> improve effect</a:t>
            </a:r>
          </a:p>
          <a:p>
            <a:pPr lvl="1"/>
            <a:r>
              <a:rPr lang="en-GB" dirty="0"/>
              <a:t>S</a:t>
            </a:r>
            <a:r>
              <a:rPr dirty="0" err="1">
                <a:solidFill>
                  <a:srgbClr val="3D46A6"/>
                </a:solidFill>
              </a:rPr>
              <a:t>maller</a:t>
            </a:r>
            <a:r>
              <a:rPr dirty="0"/>
              <a:t> FFT size </a:t>
            </a:r>
            <a:r>
              <a:rPr lang="en-GB" dirty="0"/>
              <a:t>might </a:t>
            </a:r>
            <a:r>
              <a:rPr dirty="0"/>
              <a:t>produce more convincing effect</a:t>
            </a:r>
          </a:p>
        </p:txBody>
      </p:sp>
      <p:sp>
        <p:nvSpPr>
          <p:cNvPr id="798" name="Whisper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Whisperisation</a:t>
            </a:r>
          </a:p>
        </p:txBody>
      </p:sp>
      <p:pic>
        <p:nvPicPr>
          <p:cNvPr id="7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228" y="7770297"/>
            <a:ext cx="5727701" cy="1130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9285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" grpId="0" build="p" bldLvl="5" animBg="1" advAuto="0"/>
      <p:bldP spid="799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Whisperisation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892938" eaLnBrk="1" hangingPunct="1"/>
            <a:r>
              <a:rPr lang="en-US" sz="5624"/>
              <a:t>Whisperisation = erasing pitch cues</a:t>
            </a:r>
          </a:p>
          <a:p>
            <a:pPr marL="1607286" lvl="1" eaLnBrk="1" hangingPunct="1"/>
            <a:r>
              <a:rPr lang="en-US" sz="4500"/>
              <a:t>Implemented by</a:t>
            </a:r>
            <a:r>
              <a:rPr lang="en-US" sz="4500">
                <a:solidFill>
                  <a:srgbClr val="0000FF"/>
                </a:solidFill>
              </a:rPr>
              <a:t> randomising DFT phases </a:t>
            </a:r>
            <a:r>
              <a:rPr lang="en-US" sz="4500"/>
              <a:t>before reconstruction</a:t>
            </a:r>
          </a:p>
          <a:p>
            <a:pPr marL="1607286" lvl="1" eaLnBrk="1" hangingPunct="1"/>
            <a:r>
              <a:rPr lang="en-US" sz="4500"/>
              <a:t>Short window lengths work best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7766" y="4926957"/>
            <a:ext cx="10304860" cy="87176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24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174893" y="6161485"/>
            <a:ext cx="946546" cy="9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174893" y="7429501"/>
            <a:ext cx="946546" cy="9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2850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07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307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24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2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Whisperisation</a:t>
            </a:r>
            <a:r>
              <a:rPr lang="en-GB" dirty="0"/>
              <a:t> </a:t>
            </a:r>
            <a:r>
              <a:rPr lang="en-GB" baseline="0" dirty="0"/>
              <a:t>VST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491155"/>
            <a:ext cx="18288000" cy="12224846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tabLst>
                <a:tab pos="472364" algn="l"/>
              </a:tabLst>
            </a:pPr>
            <a:r>
              <a:rPr lang="en-US" sz="3374" dirty="0"/>
              <a:t>adapt previous </a:t>
            </a:r>
            <a:r>
              <a:rPr lang="en-US" sz="3374" dirty="0" err="1"/>
              <a:t>robotization</a:t>
            </a:r>
            <a:r>
              <a:rPr lang="en-US" sz="3374" dirty="0"/>
              <a:t> code example to perform </a:t>
            </a:r>
            <a:r>
              <a:rPr lang="en-US" sz="3374" dirty="0" err="1"/>
              <a:t>whisperization</a:t>
            </a:r>
            <a:endParaRPr lang="en-US" sz="3374" dirty="0"/>
          </a:p>
          <a:p>
            <a:pPr lvl="1">
              <a:spcAft>
                <a:spcPts val="0"/>
              </a:spcAft>
              <a:tabLst>
                <a:tab pos="472364" algn="l"/>
              </a:tabLst>
            </a:pPr>
            <a:r>
              <a:rPr lang="en-US" sz="2532" dirty="0"/>
              <a:t>basic overlap-add structure stays </a:t>
            </a:r>
          </a:p>
          <a:p>
            <a:pPr lvl="1">
              <a:spcAft>
                <a:spcPts val="0"/>
              </a:spcAft>
              <a:tabLst>
                <a:tab pos="472364" algn="l"/>
              </a:tabLst>
            </a:pPr>
            <a:r>
              <a:rPr lang="en-US" sz="2532" dirty="0"/>
              <a:t>only need to change lines following FFT calculation</a:t>
            </a:r>
            <a:endParaRPr lang="en-US" sz="2532" dirty="0">
              <a:solidFill>
                <a:srgbClr val="AA0D91"/>
              </a:solidFill>
              <a:latin typeface="Courier New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bin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bin &lt;=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bin++)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amplitude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sqrt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This is what we would use to exactly reconstruct the signal: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float phase = atan2(</a:t>
            </a:r>
            <a:r>
              <a:rPr lang="en-US" sz="225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[bin][1], </a:t>
            </a:r>
            <a:r>
              <a:rPr lang="en-US" sz="225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[bin][0]);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Instead, use this to scramble phase: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phase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2.0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M_PI * (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)rand() / (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)RAND_MAX;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Set phase of each bin to 0. phase = 0 means signal entirely positive-real, </a:t>
            </a: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   // but overall amplitude same as before.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(phase);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 * sin(phase);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FFTs of real signals are conjugate-symmetric. We need to maintain that symmetry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to produce a real output, even as we randomize the phase.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(bin &gt;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&amp;&amp; bin &lt;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{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- 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(phase);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- bin][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-amplitude * sin(phase);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}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A simple phase vocoder effect to generate robot-like voices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19380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72439" indent="-472439" defTabSz="767715">
              <a:spcBef>
                <a:spcPts val="900"/>
              </a:spcBef>
              <a:defRPr sz="4836"/>
            </a:pPr>
            <a:r>
              <a:rPr lang="en-GB" dirty="0"/>
              <a:t>S</a:t>
            </a:r>
            <a:r>
              <a:rPr dirty="0" err="1"/>
              <a:t>imple</a:t>
            </a:r>
            <a:r>
              <a:rPr dirty="0"/>
              <a:t> phase vocoder effect to </a:t>
            </a:r>
            <a:r>
              <a:rPr lang="en-GB" dirty="0" err="1"/>
              <a:t>cre</a:t>
            </a:r>
            <a:r>
              <a:rPr dirty="0"/>
              <a:t>ate robot-like voices</a:t>
            </a:r>
          </a:p>
          <a:p>
            <a:pPr marL="472439" indent="-472439" defTabSz="767715">
              <a:spcBef>
                <a:spcPts val="900"/>
              </a:spcBef>
              <a:defRPr sz="4836"/>
            </a:pPr>
            <a:r>
              <a:rPr dirty="0"/>
              <a:t>At each hop, </a:t>
            </a:r>
            <a:r>
              <a:rPr dirty="0">
                <a:solidFill>
                  <a:srgbClr val="3D46A6"/>
                </a:solidFill>
              </a:rPr>
              <a:t>set phase of every bin to 0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dirty="0"/>
              <a:t>But </a:t>
            </a:r>
            <a:r>
              <a:rPr dirty="0">
                <a:solidFill>
                  <a:srgbClr val="3D46A6"/>
                </a:solidFill>
              </a:rPr>
              <a:t>preserve magnitude</a:t>
            </a:r>
            <a:r>
              <a:rPr dirty="0"/>
              <a:t> of bin, preserving shape of spectrum </a:t>
            </a:r>
          </a:p>
          <a:p>
            <a:pPr marL="472439" indent="-472439" defTabSz="767715">
              <a:spcBef>
                <a:spcPts val="900"/>
              </a:spcBef>
              <a:defRPr sz="4836"/>
            </a:pPr>
            <a:r>
              <a:rPr dirty="0"/>
              <a:t>What does zeroing the phase do?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dirty="0">
                <a:solidFill>
                  <a:srgbClr val="3D46A6"/>
                </a:solidFill>
              </a:rPr>
              <a:t>No phase change</a:t>
            </a:r>
            <a:r>
              <a:rPr dirty="0"/>
              <a:t> between hops</a:t>
            </a:r>
          </a:p>
          <a:p>
            <a:pPr marL="1107281" lvl="1" indent="-516731" defTabSz="767715">
              <a:spcBef>
                <a:spcPts val="900"/>
              </a:spcBef>
              <a:buClr>
                <a:srgbClr val="000000"/>
              </a:buClr>
              <a:defRPr sz="4092"/>
            </a:pPr>
            <a:r>
              <a:rPr lang="en-GB" dirty="0"/>
              <a:t>So </a:t>
            </a:r>
            <a:r>
              <a:rPr dirty="0"/>
              <a:t>hops always advance by an</a:t>
            </a:r>
            <a:r>
              <a:rPr dirty="0">
                <a:solidFill>
                  <a:srgbClr val="3D46A6"/>
                </a:solidFill>
              </a:rPr>
              <a:t> integer number of cycles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dirty="0"/>
              <a:t>Thus </a:t>
            </a:r>
            <a:r>
              <a:rPr dirty="0">
                <a:solidFill>
                  <a:srgbClr val="3D46A6"/>
                </a:solidFill>
              </a:rPr>
              <a:t>period</a:t>
            </a:r>
            <a:r>
              <a:rPr dirty="0"/>
              <a:t> of every bin must be </a:t>
            </a:r>
            <a:r>
              <a:rPr dirty="0">
                <a:solidFill>
                  <a:srgbClr val="3D46A6"/>
                </a:solidFill>
              </a:rPr>
              <a:t>integer division</a:t>
            </a:r>
            <a:r>
              <a:rPr dirty="0"/>
              <a:t> of hop size</a:t>
            </a:r>
            <a:br>
              <a:rPr dirty="0"/>
            </a:br>
            <a:r>
              <a:rPr dirty="0"/>
              <a:t>and </a:t>
            </a:r>
            <a:r>
              <a:rPr dirty="0">
                <a:solidFill>
                  <a:srgbClr val="3D46A6"/>
                </a:solidFill>
              </a:rPr>
              <a:t>frequency</a:t>
            </a:r>
            <a:r>
              <a:rPr dirty="0"/>
              <a:t> of each bin must be </a:t>
            </a:r>
            <a:r>
              <a:rPr dirty="0">
                <a:solidFill>
                  <a:srgbClr val="3D46A6"/>
                </a:solidFill>
              </a:rPr>
              <a:t>multiple of hop frequency</a:t>
            </a:r>
            <a:r>
              <a:rPr dirty="0"/>
              <a:t> </a:t>
            </a:r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/</a:t>
            </a:r>
            <a:r>
              <a:rPr i="1" dirty="0"/>
              <a:t>H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dirty="0" err="1"/>
              <a:t>robotisation</a:t>
            </a:r>
            <a:r>
              <a:rPr dirty="0"/>
              <a:t> effect imposes </a:t>
            </a:r>
            <a:r>
              <a:rPr dirty="0">
                <a:solidFill>
                  <a:srgbClr val="9B1200"/>
                </a:solidFill>
              </a:rPr>
              <a:t>constant pitch determined by hop size</a:t>
            </a:r>
          </a:p>
        </p:txBody>
      </p:sp>
      <p:sp>
        <p:nvSpPr>
          <p:cNvPr id="412" name="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Robotisation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1269863" y="6709454"/>
            <a:ext cx="20584043" cy="3333232"/>
            <a:chOff x="0" y="0"/>
            <a:chExt cx="20584041" cy="3333231"/>
          </a:xfrm>
        </p:grpSpPr>
        <p:pic>
          <p:nvPicPr>
            <p:cNvPr id="413" name="sine.pdf" descr="sine.pdf"/>
            <p:cNvPicPr>
              <a:picLocks noChangeAspect="1"/>
            </p:cNvPicPr>
            <p:nvPr/>
          </p:nvPicPr>
          <p:blipFill>
            <a:blip r:embed="rId2"/>
            <a:srcRect t="31924" b="31924"/>
            <a:stretch>
              <a:fillRect/>
            </a:stretch>
          </p:blipFill>
          <p:spPr>
            <a:xfrm>
              <a:off x="1318141" y="0"/>
              <a:ext cx="19265901" cy="3333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4" name="y[n]"/>
            <p:cNvSpPr txBox="1"/>
            <p:nvPr/>
          </p:nvSpPr>
          <p:spPr>
            <a:xfrm>
              <a:off x="0" y="1318188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y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</p:grpSp>
      <p:sp>
        <p:nvSpPr>
          <p:cNvPr id="416" name="Group"/>
          <p:cNvSpPr/>
          <p:nvPr/>
        </p:nvSpPr>
        <p:spPr>
          <a:xfrm>
            <a:off x="4331505" y="6684541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7" name="..."/>
          <p:cNvSpPr txBox="1"/>
          <p:nvPr/>
        </p:nvSpPr>
        <p:spPr>
          <a:xfrm>
            <a:off x="22054327" y="7751405"/>
            <a:ext cx="5379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9031 -0.001091" pathEditMode="relative">
                                      <p:cBhvr>
                                        <p:cTn id="38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1" build="p" bldLvl="5" animBg="1" advAuto="0"/>
      <p:bldP spid="415" grpId="2" animBg="1" advAuto="0"/>
      <p:bldP spid="416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For the cleanest effect, we need to apply both analysis and synthesis windows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4734447" cy="10527276"/>
          </a:xfrm>
          <a:prstGeom prst="rect">
            <a:avLst/>
          </a:prstGeom>
        </p:spPr>
        <p:txBody>
          <a:bodyPr/>
          <a:lstStyle/>
          <a:p>
            <a:pPr marL="487679" indent="-487679" defTabSz="792479">
              <a:spcBef>
                <a:spcPts val="900"/>
              </a:spcBef>
              <a:defRPr sz="4992"/>
            </a:pPr>
            <a:r>
              <a:rPr dirty="0"/>
              <a:t>For cleanest effect, apply both </a:t>
            </a:r>
            <a:r>
              <a:rPr dirty="0">
                <a:solidFill>
                  <a:srgbClr val="3D46A6"/>
                </a:solidFill>
              </a:rPr>
              <a:t>analysis and synthesis windows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>
                <a:solidFill>
                  <a:srgbClr val="3D46A6"/>
                </a:solidFill>
              </a:rPr>
              <a:t>Analysis window </a:t>
            </a:r>
            <a:r>
              <a:rPr dirty="0"/>
              <a:t>smooths edges of each block</a:t>
            </a:r>
            <a:br>
              <a:rPr dirty="0"/>
            </a:br>
            <a:r>
              <a:rPr dirty="0"/>
              <a:t>coming into effect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lang="en-GB" dirty="0"/>
              <a:t>But</a:t>
            </a:r>
            <a:r>
              <a:rPr dirty="0"/>
              <a:t> changing phase will scramble shape</a:t>
            </a:r>
            <a:r>
              <a:rPr lang="en-GB" dirty="0"/>
              <a:t> </a:t>
            </a:r>
            <a:r>
              <a:rPr dirty="0"/>
              <a:t>of </a:t>
            </a:r>
            <a:r>
              <a:rPr lang="en-GB" dirty="0"/>
              <a:t>block</a:t>
            </a:r>
            <a:r>
              <a:rPr dirty="0"/>
              <a:t>, so </a:t>
            </a:r>
            <a:r>
              <a:rPr dirty="0">
                <a:solidFill>
                  <a:srgbClr val="3D46A6"/>
                </a:solidFill>
              </a:rPr>
              <a:t>synthesis window</a:t>
            </a:r>
            <a:r>
              <a:rPr dirty="0"/>
              <a:t> needed</a:t>
            </a:r>
            <a:r>
              <a:rPr lang="en-GB" dirty="0"/>
              <a:t> </a:t>
            </a:r>
            <a:r>
              <a:rPr dirty="0"/>
              <a:t>to smooth edges again</a:t>
            </a:r>
          </a:p>
          <a:p>
            <a:pPr marL="487679" indent="-487679" defTabSz="792479">
              <a:spcBef>
                <a:spcPts val="900"/>
              </a:spcBef>
              <a:defRPr sz="4992"/>
            </a:pPr>
            <a:r>
              <a:rPr dirty="0">
                <a:solidFill>
                  <a:srgbClr val="9B1200"/>
                </a:solidFill>
              </a:rPr>
              <a:t>Task</a:t>
            </a:r>
            <a:endParaRPr dirty="0">
              <a:solidFill>
                <a:srgbClr val="3D46A6"/>
              </a:solidFill>
            </a:endParaRP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Implement </a:t>
            </a:r>
            <a:r>
              <a:rPr dirty="0">
                <a:solidFill>
                  <a:srgbClr val="3D46A6"/>
                </a:solidFill>
              </a:rPr>
              <a:t>Hann window</a:t>
            </a:r>
            <a:r>
              <a:rPr dirty="0"/>
              <a:t> for </a:t>
            </a:r>
            <a:r>
              <a:rPr dirty="0">
                <a:solidFill>
                  <a:srgbClr val="3D46A6"/>
                </a:solidFill>
              </a:rPr>
              <a:t>analysis and synthesis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lang="en-GB" dirty="0"/>
              <a:t>C</a:t>
            </a:r>
            <a:r>
              <a:rPr dirty="0"/>
              <a:t>an calculate window once in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setup()</a:t>
            </a:r>
            <a:r>
              <a:rPr dirty="0"/>
              <a:t> and</a:t>
            </a:r>
            <a:br>
              <a:rPr dirty="0"/>
            </a:br>
            <a:r>
              <a:rPr dirty="0"/>
              <a:t>use same array for analysis and synthesis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Multiply block by window in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How does window change the sound?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lang="en-GB" dirty="0"/>
              <a:t>M</a:t>
            </a:r>
            <a:r>
              <a:rPr dirty="0" err="1">
                <a:solidFill>
                  <a:srgbClr val="3D46A6"/>
                </a:solidFill>
              </a:rPr>
              <a:t>ake</a:t>
            </a:r>
            <a:r>
              <a:rPr dirty="0">
                <a:solidFill>
                  <a:srgbClr val="3D46A6"/>
                </a:solidFill>
              </a:rPr>
              <a:t> hop size adjustable </a:t>
            </a:r>
            <a:r>
              <a:rPr lang="en-GB" dirty="0">
                <a:solidFill>
                  <a:srgbClr val="3D46A6"/>
                </a:solidFill>
              </a:rPr>
              <a:t>in </a:t>
            </a:r>
            <a:r>
              <a:rPr dirty="0">
                <a:solidFill>
                  <a:srgbClr val="3D46A6"/>
                </a:solidFill>
              </a:rPr>
              <a:t>GUI</a:t>
            </a:r>
          </a:p>
        </p:txBody>
      </p:sp>
      <p:sp>
        <p:nvSpPr>
          <p:cNvPr id="729" name="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Robotisation</a:t>
            </a:r>
          </a:p>
        </p:txBody>
      </p:sp>
      <p:sp>
        <p:nvSpPr>
          <p:cNvPr id="730" name="Rectangle"/>
          <p:cNvSpPr/>
          <p:nvPr/>
        </p:nvSpPr>
        <p:spPr>
          <a:xfrm>
            <a:off x="17379559" y="6565420"/>
            <a:ext cx="855474" cy="955845"/>
          </a:xfrm>
          <a:prstGeom prst="rect">
            <a:avLst/>
          </a:prstGeom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31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5425477" y="18085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5425477" y="3002069"/>
            <a:ext cx="1902520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4676"/>
          <a:stretch>
            <a:fillRect/>
          </a:stretch>
        </p:blipFill>
        <p:spPr>
          <a:xfrm>
            <a:off x="15430500" y="11165106"/>
            <a:ext cx="8679213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62766"/>
          <a:stretch>
            <a:fillRect/>
          </a:stretch>
        </p:blipFill>
        <p:spPr>
          <a:xfrm>
            <a:off x="15430500" y="9979484"/>
            <a:ext cx="1899353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Line"/>
          <p:cNvSpPr/>
          <p:nvPr/>
        </p:nvSpPr>
        <p:spPr>
          <a:xfrm>
            <a:off x="15942350" y="4330774"/>
            <a:ext cx="1" cy="5421727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39" name="Group"/>
          <p:cNvGrpSpPr/>
          <p:nvPr/>
        </p:nvGrpSpPr>
        <p:grpSpPr>
          <a:xfrm>
            <a:off x="16383000" y="4208283"/>
            <a:ext cx="1905334" cy="5715881"/>
            <a:chOff x="0" y="0"/>
            <a:chExt cx="1905333" cy="5715879"/>
          </a:xfrm>
        </p:grpSpPr>
        <p:pic>
          <p:nvPicPr>
            <p:cNvPr id="73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7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29222" r="54509"/>
            <a:stretch>
              <a:fillRect/>
            </a:stretch>
          </p:blipFill>
          <p:spPr>
            <a:xfrm>
              <a:off x="0" y="4585579"/>
              <a:ext cx="1898654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8" name="Line"/>
            <p:cNvSpPr/>
            <p:nvPr/>
          </p:nvSpPr>
          <p:spPr>
            <a:xfrm flipH="1">
              <a:off x="491822" y="1383118"/>
              <a:ext cx="1" cy="2866970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43" name="Group"/>
          <p:cNvGrpSpPr/>
          <p:nvPr/>
        </p:nvGrpSpPr>
        <p:grpSpPr>
          <a:xfrm>
            <a:off x="17335500" y="5388500"/>
            <a:ext cx="1911006" cy="3350042"/>
            <a:chOff x="0" y="0"/>
            <a:chExt cx="1911005" cy="3350040"/>
          </a:xfrm>
        </p:grpSpPr>
        <p:pic>
          <p:nvPicPr>
            <p:cNvPr id="740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37334" r="46292"/>
            <a:stretch>
              <a:fillRect/>
            </a:stretch>
          </p:blipFill>
          <p:spPr>
            <a:xfrm>
              <a:off x="0" y="2219740"/>
              <a:ext cx="1911006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0" y="-1"/>
              <a:ext cx="1909733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2" name="Line"/>
            <p:cNvSpPr/>
            <p:nvPr/>
          </p:nvSpPr>
          <p:spPr>
            <a:xfrm flipH="1">
              <a:off x="471794" y="1300743"/>
              <a:ext cx="1" cy="70796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57" name="Group"/>
          <p:cNvGrpSpPr/>
          <p:nvPr/>
        </p:nvGrpSpPr>
        <p:grpSpPr>
          <a:xfrm>
            <a:off x="18208083" y="3803171"/>
            <a:ext cx="5677320" cy="6640062"/>
            <a:chOff x="0" y="0"/>
            <a:chExt cx="5677318" cy="6640061"/>
          </a:xfrm>
        </p:grpSpPr>
        <p:sp>
          <p:nvSpPr>
            <p:cNvPr id="744" name="Rounded Rectangle"/>
            <p:cNvSpPr/>
            <p:nvPr/>
          </p:nvSpPr>
          <p:spPr>
            <a:xfrm>
              <a:off x="2959927" y="601594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5" name="Rounded Rectangle"/>
            <p:cNvSpPr/>
            <p:nvPr/>
          </p:nvSpPr>
          <p:spPr>
            <a:xfrm>
              <a:off x="2959927" y="2569748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6" name="Rounded Rectangle"/>
            <p:cNvSpPr/>
            <p:nvPr/>
          </p:nvSpPr>
          <p:spPr>
            <a:xfrm>
              <a:off x="2959927" y="4585576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7" name="Rectangle"/>
            <p:cNvSpPr/>
            <p:nvPr/>
          </p:nvSpPr>
          <p:spPr>
            <a:xfrm>
              <a:off x="2547596" y="9006"/>
              <a:ext cx="3129723" cy="6595381"/>
            </a:xfrm>
            <a:prstGeom prst="rect">
              <a:avLst/>
            </a:prstGeom>
            <a:noFill/>
            <a:ln w="889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8" name="FFT"/>
            <p:cNvSpPr txBox="1"/>
            <p:nvPr/>
          </p:nvSpPr>
          <p:spPr>
            <a:xfrm>
              <a:off x="3508572" y="891987"/>
              <a:ext cx="120777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FFT</a:t>
              </a:r>
            </a:p>
          </p:txBody>
        </p:sp>
        <p:sp>
          <p:nvSpPr>
            <p:cNvPr id="749" name="zero  phase"/>
            <p:cNvSpPr txBox="1"/>
            <p:nvPr/>
          </p:nvSpPr>
          <p:spPr>
            <a:xfrm>
              <a:off x="3329083" y="2561724"/>
              <a:ext cx="156674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zero </a:t>
              </a:r>
              <a:br/>
              <a:r>
                <a:t>phase</a:t>
              </a:r>
            </a:p>
          </p:txBody>
        </p:sp>
        <p:sp>
          <p:nvSpPr>
            <p:cNvPr id="750" name="IFFT"/>
            <p:cNvSpPr txBox="1"/>
            <p:nvPr/>
          </p:nvSpPr>
          <p:spPr>
            <a:xfrm>
              <a:off x="3426340" y="4875968"/>
              <a:ext cx="137223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IFFT</a:t>
              </a:r>
            </a:p>
          </p:txBody>
        </p:sp>
        <p:sp>
          <p:nvSpPr>
            <p:cNvPr id="751" name="Line"/>
            <p:cNvSpPr/>
            <p:nvPr/>
          </p:nvSpPr>
          <p:spPr>
            <a:xfrm>
              <a:off x="4133722" y="2025927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2" name="Line"/>
            <p:cNvSpPr/>
            <p:nvPr/>
          </p:nvSpPr>
          <p:spPr>
            <a:xfrm>
              <a:off x="4133722" y="4029050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3" name="Line"/>
            <p:cNvSpPr/>
            <p:nvPr/>
          </p:nvSpPr>
          <p:spPr>
            <a:xfrm flipV="1">
              <a:off x="36482" y="0"/>
              <a:ext cx="2498695" cy="2761328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4" name="Line"/>
            <p:cNvSpPr/>
            <p:nvPr/>
          </p:nvSpPr>
          <p:spPr>
            <a:xfrm>
              <a:off x="-1" y="3692116"/>
              <a:ext cx="2559674" cy="2947946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5" name="Line"/>
            <p:cNvSpPr/>
            <p:nvPr/>
          </p:nvSpPr>
          <p:spPr>
            <a:xfrm>
              <a:off x="4112458" y="6269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>
              <a:off x="4112458" y="601947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66" name="Group"/>
          <p:cNvGrpSpPr/>
          <p:nvPr/>
        </p:nvGrpSpPr>
        <p:grpSpPr>
          <a:xfrm>
            <a:off x="16383186" y="1533880"/>
            <a:ext cx="6680610" cy="1600834"/>
            <a:chOff x="0" y="0"/>
            <a:chExt cx="6680609" cy="1600832"/>
          </a:xfrm>
        </p:grpSpPr>
        <p:sp>
          <p:nvSpPr>
            <p:cNvPr id="758" name="Line"/>
            <p:cNvSpPr/>
            <p:nvPr/>
          </p:nvSpPr>
          <p:spPr>
            <a:xfrm flipV="1">
              <a:off x="952512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9" name="Line"/>
            <p:cNvSpPr/>
            <p:nvPr/>
          </p:nvSpPr>
          <p:spPr>
            <a:xfrm flipV="1">
              <a:off x="1907195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0" name="Line"/>
            <p:cNvSpPr/>
            <p:nvPr/>
          </p:nvSpPr>
          <p:spPr>
            <a:xfrm flipV="1">
              <a:off x="2861878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1" name="Line"/>
            <p:cNvSpPr/>
            <p:nvPr/>
          </p:nvSpPr>
          <p:spPr>
            <a:xfrm flipV="1">
              <a:off x="3816560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 flipV="1">
              <a:off x="4771243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 flipV="1">
              <a:off x="5725926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 flipV="1">
              <a:off x="6680609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 flipV="1">
              <a:off x="-1" y="53417"/>
              <a:ext cx="2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0" name="Group"/>
          <p:cNvGrpSpPr/>
          <p:nvPr/>
        </p:nvGrpSpPr>
        <p:grpSpPr>
          <a:xfrm>
            <a:off x="15422302" y="3049496"/>
            <a:ext cx="3823186" cy="3386235"/>
            <a:chOff x="0" y="0"/>
            <a:chExt cx="3823185" cy="3386233"/>
          </a:xfrm>
        </p:grpSpPr>
        <p:pic>
          <p:nvPicPr>
            <p:cNvPr id="767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68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958879" y="1188093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69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1914216" y="2376186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774" name="Group"/>
          <p:cNvGrpSpPr/>
          <p:nvPr/>
        </p:nvGrpSpPr>
        <p:grpSpPr>
          <a:xfrm>
            <a:off x="15436670" y="7650955"/>
            <a:ext cx="3808818" cy="3431996"/>
            <a:chOff x="0" y="0"/>
            <a:chExt cx="3808817" cy="3431995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1899848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72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944511" y="1188093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73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0" y="2421948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" grpId="1" build="p" bldLvl="5" animBg="1" advAuto="0"/>
      <p:bldP spid="770" grpId="2" animBg="1" advAuto="0"/>
      <p:bldP spid="774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he robotisation effect worked by setting all phases to 0 each h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rgbClr val="3D46A6"/>
                </a:solidFill>
              </a:rPr>
              <a:t>R</a:t>
            </a:r>
            <a:r>
              <a:rPr dirty="0" err="1">
                <a:solidFill>
                  <a:srgbClr val="3D46A6"/>
                </a:solidFill>
              </a:rPr>
              <a:t>obotisation</a:t>
            </a:r>
            <a:r>
              <a:rPr dirty="0"/>
              <a:t> effect worked by </a:t>
            </a:r>
            <a:r>
              <a:rPr dirty="0">
                <a:solidFill>
                  <a:srgbClr val="3D46A6"/>
                </a:solidFill>
              </a:rPr>
              <a:t>setting all phases to 0</a:t>
            </a:r>
            <a:r>
              <a:rPr dirty="0"/>
              <a:t> each hop</a:t>
            </a:r>
          </a:p>
          <a:p>
            <a:r>
              <a:rPr dirty="0"/>
              <a:t>The fundamental frequency of the effect was </a:t>
            </a:r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/</a:t>
            </a:r>
            <a:r>
              <a:rPr i="1" dirty="0"/>
              <a:t>H</a:t>
            </a:r>
          </a:p>
          <a:p>
            <a:pPr lvl="1"/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 is the sample rate, </a:t>
            </a:r>
            <a:r>
              <a:rPr i="1" dirty="0"/>
              <a:t>H</a:t>
            </a:r>
            <a:r>
              <a:rPr dirty="0"/>
              <a:t> is the hop size</a:t>
            </a:r>
          </a:p>
          <a:p>
            <a:pPr lvl="1"/>
            <a:r>
              <a:rPr dirty="0"/>
              <a:t>For example, </a:t>
            </a:r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 = 44100, </a:t>
            </a:r>
            <a:r>
              <a:rPr i="1" dirty="0"/>
              <a:t>H</a:t>
            </a:r>
            <a:r>
              <a:rPr dirty="0"/>
              <a:t> = 256 yields a base frequency of 172Hz </a:t>
            </a:r>
          </a:p>
          <a:p>
            <a:r>
              <a:rPr dirty="0">
                <a:solidFill>
                  <a:srgbClr val="9B1200"/>
                </a:solidFill>
              </a:rPr>
              <a:t>Limitation 1: </a:t>
            </a:r>
            <a:r>
              <a:rPr dirty="0"/>
              <a:t>H must be an </a:t>
            </a:r>
            <a:r>
              <a:rPr dirty="0">
                <a:solidFill>
                  <a:srgbClr val="3D46A6"/>
                </a:solidFill>
              </a:rPr>
              <a:t>integer</a:t>
            </a:r>
          </a:p>
          <a:p>
            <a:pPr lvl="1"/>
            <a:r>
              <a:rPr dirty="0"/>
              <a:t>This means the frequency can’t be finely tuned</a:t>
            </a:r>
          </a:p>
          <a:p>
            <a:r>
              <a:rPr dirty="0">
                <a:solidFill>
                  <a:srgbClr val="9B1200"/>
                </a:solidFill>
              </a:rPr>
              <a:t>Limitation 2: </a:t>
            </a:r>
            <a:r>
              <a:rPr dirty="0"/>
              <a:t>H typically doesn’t meet </a:t>
            </a:r>
            <a:r>
              <a:rPr dirty="0">
                <a:solidFill>
                  <a:srgbClr val="3D46A6"/>
                </a:solidFill>
              </a:rPr>
              <a:t>COLA criterion</a:t>
            </a:r>
          </a:p>
          <a:p>
            <a:pPr lvl="1"/>
            <a:r>
              <a:rPr dirty="0"/>
              <a:t>It’s not an integer division of the FFT size</a:t>
            </a:r>
          </a:p>
          <a:p>
            <a:pPr lvl="1"/>
            <a:r>
              <a:rPr dirty="0"/>
              <a:t>Non-COLA isn’t big deal since we don’t need exact reconstruction</a:t>
            </a:r>
          </a:p>
          <a:p>
            <a:r>
              <a:rPr dirty="0">
                <a:solidFill>
                  <a:srgbClr val="9B1200"/>
                </a:solidFill>
              </a:rPr>
              <a:t>Limitation 3:</a:t>
            </a:r>
            <a:r>
              <a:rPr dirty="0"/>
              <a:t> can’t do other frequency transformations at the same time</a:t>
            </a:r>
          </a:p>
          <a:p>
            <a:pPr lvl="1"/>
            <a:r>
              <a:rPr dirty="0"/>
              <a:t>Other phase vocoder effects will assume a more regular hop size</a:t>
            </a:r>
          </a:p>
          <a:p>
            <a:pPr lvl="1"/>
            <a:r>
              <a:rPr dirty="0"/>
              <a:t>It’s computationally expensive to run two simultaneous overlap-add FFT processes</a:t>
            </a:r>
          </a:p>
        </p:txBody>
      </p:sp>
      <p:sp>
        <p:nvSpPr>
          <p:cNvPr id="911" name="Revisiting 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Revisiting robotisation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" grpId="1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How else could we achieve the robotisation effect?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6895463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How else could we achieve </a:t>
            </a:r>
            <a:r>
              <a:rPr dirty="0" err="1"/>
              <a:t>robotisation</a:t>
            </a:r>
            <a:r>
              <a:rPr dirty="0"/>
              <a:t> effect?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Manipulate the frequency components</a:t>
            </a:r>
            <a:r>
              <a:rPr dirty="0"/>
              <a:t> with the phase vocoder</a:t>
            </a:r>
          </a:p>
          <a:p>
            <a:r>
              <a:rPr dirty="0"/>
              <a:t>The pitch shifter used a </a:t>
            </a:r>
            <a:r>
              <a:rPr dirty="0">
                <a:solidFill>
                  <a:srgbClr val="3D46A6"/>
                </a:solidFill>
              </a:rPr>
              <a:t>magnitude-frequency</a:t>
            </a:r>
            <a:r>
              <a:rPr dirty="0"/>
              <a:t> representation of the signal</a:t>
            </a:r>
          </a:p>
          <a:p>
            <a:pPr lvl="1"/>
            <a:r>
              <a:rPr dirty="0"/>
              <a:t>The hard part was calculating that representation (and getting back again)</a:t>
            </a:r>
          </a:p>
          <a:p>
            <a:pPr lvl="1"/>
            <a:r>
              <a:rPr dirty="0"/>
              <a:t>The pitch shift itself was simple: </a:t>
            </a:r>
            <a:r>
              <a:rPr dirty="0">
                <a:solidFill>
                  <a:srgbClr val="3D46A6"/>
                </a:solidFill>
              </a:rPr>
              <a:t>multiply by a constant</a:t>
            </a:r>
          </a:p>
          <a:p>
            <a:r>
              <a:rPr dirty="0"/>
              <a:t>Let’s use the same magnitude-frequency representation for </a:t>
            </a:r>
            <a:r>
              <a:rPr dirty="0" err="1"/>
              <a:t>robotisation</a:t>
            </a:r>
            <a:endParaRPr dirty="0"/>
          </a:p>
          <a:p>
            <a:pPr lvl="1"/>
            <a:r>
              <a:rPr dirty="0">
                <a:solidFill>
                  <a:srgbClr val="3D46A6"/>
                </a:solidFill>
              </a:rPr>
              <a:t>Round</a:t>
            </a:r>
            <a:r>
              <a:rPr dirty="0"/>
              <a:t> each frequency to the </a:t>
            </a:r>
            <a:r>
              <a:rPr dirty="0">
                <a:solidFill>
                  <a:srgbClr val="3D46A6"/>
                </a:solidFill>
              </a:rPr>
              <a:t>nearest integer multiple</a:t>
            </a:r>
            <a:r>
              <a:rPr dirty="0"/>
              <a:t> of the desired fundamental</a:t>
            </a:r>
          </a:p>
          <a:p>
            <a:pPr lvl="1"/>
            <a:r>
              <a:rPr dirty="0"/>
              <a:t>Keep the </a:t>
            </a:r>
            <a:r>
              <a:rPr dirty="0">
                <a:solidFill>
                  <a:srgbClr val="3D46A6"/>
                </a:solidFill>
              </a:rPr>
              <a:t>magnitudes</a:t>
            </a:r>
            <a:r>
              <a:rPr dirty="0"/>
              <a:t> of each frequency component constant</a:t>
            </a:r>
          </a:p>
        </p:txBody>
      </p:sp>
      <p:sp>
        <p:nvSpPr>
          <p:cNvPr id="915" name="Revisiting 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Revisiting robotisation</a:t>
            </a:r>
          </a:p>
        </p:txBody>
      </p:sp>
      <p:grpSp>
        <p:nvGrpSpPr>
          <p:cNvPr id="940" name="Group"/>
          <p:cNvGrpSpPr/>
          <p:nvPr/>
        </p:nvGrpSpPr>
        <p:grpSpPr>
          <a:xfrm>
            <a:off x="4837572" y="9242239"/>
            <a:ext cx="12407322" cy="3036181"/>
            <a:chOff x="213783" y="319622"/>
            <a:chExt cx="12407321" cy="3036179"/>
          </a:xfrm>
        </p:grpSpPr>
        <p:sp>
          <p:nvSpPr>
            <p:cNvPr id="916" name="f"/>
            <p:cNvSpPr/>
            <p:nvPr/>
          </p:nvSpPr>
          <p:spPr>
            <a:xfrm>
              <a:off x="213783" y="4229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 i="1"/>
              </a:lvl1pPr>
            </a:lstStyle>
            <a:p>
              <a:r>
                <a:t>f</a:t>
              </a:r>
            </a:p>
          </p:txBody>
        </p:sp>
        <p:sp>
          <p:nvSpPr>
            <p:cNvPr id="917" name="ff"/>
            <p:cNvSpPr/>
            <p:nvPr/>
          </p:nvSpPr>
          <p:spPr>
            <a:xfrm>
              <a:off x="213783" y="208580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f</a:t>
              </a:r>
            </a:p>
          </p:txBody>
        </p:sp>
        <p:grpSp>
          <p:nvGrpSpPr>
            <p:cNvPr id="920" name="Group"/>
            <p:cNvGrpSpPr/>
            <p:nvPr/>
          </p:nvGrpSpPr>
          <p:grpSpPr>
            <a:xfrm>
              <a:off x="5458844" y="319622"/>
              <a:ext cx="2347244" cy="1939248"/>
              <a:chOff x="0" y="0"/>
              <a:chExt cx="2347243" cy="1939246"/>
            </a:xfrm>
          </p:grpSpPr>
          <p:sp>
            <p:nvSpPr>
              <p:cNvPr id="918" name="Rounded Rectangle"/>
              <p:cNvSpPr/>
              <p:nvPr/>
            </p:nvSpPr>
            <p:spPr>
              <a:xfrm>
                <a:off x="0" y="0"/>
                <a:ext cx="2154487" cy="1338494"/>
              </a:xfrm>
              <a:prstGeom prst="roundRect">
                <a:avLst>
                  <a:gd name="adj" fmla="val 16871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19" name="round to integer"/>
              <p:cNvSpPr/>
              <p:nvPr/>
            </p:nvSpPr>
            <p:spPr>
              <a:xfrm>
                <a:off x="1077243" y="66924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3900" b="0"/>
                </a:pPr>
                <a:r>
                  <a:t>round to</a:t>
                </a:r>
                <a:br/>
                <a:r>
                  <a:t>integer</a:t>
                </a:r>
              </a:p>
            </p:txBody>
          </p:sp>
        </p:grpSp>
        <p:sp>
          <p:nvSpPr>
            <p:cNvPr id="921" name="fr"/>
            <p:cNvSpPr/>
            <p:nvPr/>
          </p:nvSpPr>
          <p:spPr>
            <a:xfrm>
              <a:off x="11351104" y="9888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r</a:t>
              </a:r>
            </a:p>
          </p:txBody>
        </p:sp>
        <p:grpSp>
          <p:nvGrpSpPr>
            <p:cNvPr id="924" name="Group"/>
            <p:cNvGrpSpPr/>
            <p:nvPr/>
          </p:nvGrpSpPr>
          <p:grpSpPr>
            <a:xfrm>
              <a:off x="8373130" y="465276"/>
              <a:ext cx="1789196" cy="1702341"/>
              <a:chOff x="0" y="139413"/>
              <a:chExt cx="1789194" cy="1702340"/>
            </a:xfrm>
          </p:grpSpPr>
          <p:sp>
            <p:nvSpPr>
              <p:cNvPr id="922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3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grpSp>
          <p:nvGrpSpPr>
            <p:cNvPr id="927" name="Group"/>
            <p:cNvGrpSpPr/>
            <p:nvPr/>
          </p:nvGrpSpPr>
          <p:grpSpPr>
            <a:xfrm>
              <a:off x="3673208" y="465276"/>
              <a:ext cx="1789196" cy="1702341"/>
              <a:chOff x="0" y="139413"/>
              <a:chExt cx="1789194" cy="1702340"/>
            </a:xfrm>
          </p:grpSpPr>
          <p:sp>
            <p:nvSpPr>
              <p:cNvPr id="925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6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sp>
          <p:nvSpPr>
            <p:cNvPr id="928" name="Rounded Rectangle"/>
            <p:cNvSpPr/>
            <p:nvPr/>
          </p:nvSpPr>
          <p:spPr>
            <a:xfrm>
              <a:off x="1854904" y="1477289"/>
              <a:ext cx="1611989" cy="1046267"/>
            </a:xfrm>
            <a:prstGeom prst="roundRect">
              <a:avLst>
                <a:gd name="adj" fmla="val 1687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9" name="1/x"/>
            <p:cNvSpPr/>
            <p:nvPr/>
          </p:nvSpPr>
          <p:spPr>
            <a:xfrm>
              <a:off x="2660898" y="200042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1/x</a:t>
              </a:r>
            </a:p>
          </p:txBody>
        </p:sp>
        <p:sp>
          <p:nvSpPr>
            <p:cNvPr id="930" name="Line"/>
            <p:cNvSpPr/>
            <p:nvPr/>
          </p:nvSpPr>
          <p:spPr>
            <a:xfrm>
              <a:off x="808002" y="2000422"/>
              <a:ext cx="1007746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1" name="Line"/>
            <p:cNvSpPr/>
            <p:nvPr/>
          </p:nvSpPr>
          <p:spPr>
            <a:xfrm>
              <a:off x="850396" y="422910"/>
              <a:ext cx="215448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2" name="Line"/>
            <p:cNvSpPr/>
            <p:nvPr/>
          </p:nvSpPr>
          <p:spPr>
            <a:xfrm>
              <a:off x="2984334" y="415829"/>
              <a:ext cx="750442" cy="34691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3" name="Line"/>
            <p:cNvSpPr/>
            <p:nvPr/>
          </p:nvSpPr>
          <p:spPr>
            <a:xfrm flipV="1">
              <a:off x="3463971" y="1450323"/>
              <a:ext cx="487522" cy="50293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4" name="Line"/>
            <p:cNvSpPr/>
            <p:nvPr/>
          </p:nvSpPr>
          <p:spPr>
            <a:xfrm>
              <a:off x="473017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5" name="Line"/>
            <p:cNvSpPr/>
            <p:nvPr/>
          </p:nvSpPr>
          <p:spPr>
            <a:xfrm>
              <a:off x="763343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>
              <a:off x="9404700" y="988870"/>
              <a:ext cx="154364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8886048" y="1476302"/>
              <a:ext cx="1" cy="127006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H="1" flipV="1">
              <a:off x="1125060" y="2713903"/>
              <a:ext cx="7760989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H="1">
              <a:off x="1155867" y="1995083"/>
              <a:ext cx="1" cy="74908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41" name="frequency…"/>
          <p:cNvSpPr txBox="1"/>
          <p:nvPr/>
        </p:nvSpPr>
        <p:spPr>
          <a:xfrm>
            <a:off x="1672630" y="8682487"/>
            <a:ext cx="2702561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433FF"/>
                </a:solidFill>
              </a:defRPr>
            </a:pPr>
            <a:r>
              <a:t>frequency</a:t>
            </a:r>
          </a:p>
          <a:p>
            <a:pPr>
              <a:defRPr sz="4000" b="0">
                <a:solidFill>
                  <a:srgbClr val="0433FF"/>
                </a:solidFill>
              </a:defRPr>
            </a:pPr>
            <a:r>
              <a:t>component</a:t>
            </a:r>
          </a:p>
        </p:txBody>
      </p:sp>
      <p:sp>
        <p:nvSpPr>
          <p:cNvPr id="942" name="fundamental…"/>
          <p:cNvSpPr txBox="1"/>
          <p:nvPr/>
        </p:nvSpPr>
        <p:spPr>
          <a:xfrm>
            <a:off x="1437426" y="10437032"/>
            <a:ext cx="2937765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9437FF"/>
                </a:solidFill>
              </a:defRPr>
            </a:pPr>
            <a:r>
              <a:t>fundamental</a:t>
            </a:r>
          </a:p>
          <a:p>
            <a:pPr>
              <a:defRPr sz="4000" b="0">
                <a:solidFill>
                  <a:srgbClr val="9437FF"/>
                </a:solidFill>
              </a:defRPr>
            </a:pPr>
            <a:r>
              <a:t>frequency</a:t>
            </a:r>
          </a:p>
        </p:txBody>
      </p:sp>
      <p:sp>
        <p:nvSpPr>
          <p:cNvPr id="943" name="rounded frequency…"/>
          <p:cNvSpPr txBox="1"/>
          <p:nvPr/>
        </p:nvSpPr>
        <p:spPr>
          <a:xfrm>
            <a:off x="16405948" y="9263066"/>
            <a:ext cx="4396233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09051"/>
                </a:solidFill>
              </a:defRPr>
            </a:pPr>
            <a:r>
              <a:t>rounded frequency</a:t>
            </a:r>
          </a:p>
          <a:p>
            <a:pPr>
              <a:defRPr sz="4000" b="0">
                <a:solidFill>
                  <a:srgbClr val="009051"/>
                </a:solidFill>
              </a:defRPr>
            </a:pPr>
            <a:r>
              <a:t>component</a:t>
            </a:r>
          </a:p>
        </p:txBody>
      </p:sp>
      <p:sp>
        <p:nvSpPr>
          <p:cNvPr id="944" name="skip if fr = 0 or fr &gt; fs/2"/>
          <p:cNvSpPr txBox="1"/>
          <p:nvPr/>
        </p:nvSpPr>
        <p:spPr>
          <a:xfrm>
            <a:off x="16077103" y="10741832"/>
            <a:ext cx="505392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 i="1">
                <a:solidFill>
                  <a:srgbClr val="009051"/>
                </a:solidFill>
              </a:defRPr>
            </a:pPr>
            <a:r>
              <a:t>skip if f</a:t>
            </a:r>
            <a:r>
              <a:rPr baseline="-5999"/>
              <a:t>r</a:t>
            </a:r>
            <a:r>
              <a:t> = 0 or f</a:t>
            </a:r>
            <a:r>
              <a:rPr baseline="-5999"/>
              <a:t>r</a:t>
            </a:r>
            <a:r>
              <a:t> &gt; f</a:t>
            </a:r>
            <a:r>
              <a:rPr baseline="-5999"/>
              <a:t>s</a:t>
            </a:r>
            <a:r>
              <a:t>/2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" grpId="1" build="p" animBg="1" advAuto="0"/>
      <p:bldP spid="940" grpId="2" animBg="1" advAuto="0"/>
      <p:bldP spid="941" grpId="3" animBg="1" advAuto="0"/>
      <p:bldP spid="942" grpId="4" animBg="1" advAuto="0"/>
      <p:bldP spid="943" grpId="5" animBg="1" advAuto="0"/>
      <p:bldP spid="944" grpId="6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Our previous projects expressed frequency in fractional bin numb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Our previous projects expressed frequency in fractional bin numbers</a:t>
            </a:r>
          </a:p>
          <a:p>
            <a:r>
              <a:t>Here, it may be easier to think about actual (discrete time) frequency</a:t>
            </a:r>
          </a:p>
          <a:p>
            <a:pPr lvl="1"/>
            <a:r>
              <a:t>In discrete time, </a:t>
            </a:r>
            <a:r>
              <a:rPr>
                <a:solidFill>
                  <a:srgbClr val="3D46A6"/>
                </a:solidFill>
              </a:rPr>
              <a:t>frequency ranges from 0 to 2π</a:t>
            </a:r>
            <a:r>
              <a:t> (corresponding to the sample rate)</a:t>
            </a:r>
          </a:p>
          <a:p>
            <a:pPr lvl="1"/>
            <a:r>
              <a:t>We need to rescale our target fundamental frequency by multiplying by 2π/</a:t>
            </a:r>
            <a:r>
              <a:rPr i="1"/>
              <a:t>f</a:t>
            </a:r>
            <a:r>
              <a:rPr i="1" baseline="-5999"/>
              <a:t>s</a:t>
            </a:r>
          </a:p>
          <a:p>
            <a:r>
              <a:rPr>
                <a:solidFill>
                  <a:srgbClr val="9B1200"/>
                </a:solidFill>
              </a:rPr>
              <a:t>Task:</a:t>
            </a:r>
            <a:r>
              <a:t> in project </a:t>
            </a:r>
            <a:r>
              <a:rPr>
                <a:solidFill>
                  <a:srgbClr val="3D46A6"/>
                </a:solidFill>
              </a:rPr>
              <a:t>fft-robotisation-v2</a:t>
            </a:r>
          </a:p>
          <a:p>
            <a:pPr lvl="1"/>
            <a:r>
              <a:rPr>
                <a:solidFill>
                  <a:srgbClr val="3D46A6"/>
                </a:solidFill>
              </a:rPr>
              <a:t>Round</a:t>
            </a:r>
            <a:r>
              <a:t> the frequency of each bin to a </a:t>
            </a:r>
            <a:r>
              <a:rPr>
                <a:solidFill>
                  <a:srgbClr val="3D46A6"/>
                </a:solidFill>
              </a:rPr>
              <a:t>multiple of the target fundamental</a:t>
            </a:r>
          </a:p>
          <a:p>
            <a:pPr lvl="1"/>
            <a:r>
              <a:t>Remember that the rounded frequency might be in a different FFT bin</a:t>
            </a:r>
          </a:p>
          <a:p>
            <a:pPr lvl="1"/>
            <a:r>
              <a:t>Keep magnitudes of each frequency component the same</a:t>
            </a:r>
          </a:p>
        </p:txBody>
      </p:sp>
      <p:sp>
        <p:nvSpPr>
          <p:cNvPr id="948" name="Revisiting robotisation: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Revisiting robotisation: task</a:t>
            </a:r>
          </a:p>
        </p:txBody>
      </p:sp>
      <p:grpSp>
        <p:nvGrpSpPr>
          <p:cNvPr id="973" name="Group"/>
          <p:cNvGrpSpPr/>
          <p:nvPr/>
        </p:nvGrpSpPr>
        <p:grpSpPr>
          <a:xfrm>
            <a:off x="4837572" y="9242239"/>
            <a:ext cx="12407322" cy="3036181"/>
            <a:chOff x="213783" y="319622"/>
            <a:chExt cx="12407321" cy="3036179"/>
          </a:xfrm>
        </p:grpSpPr>
        <p:sp>
          <p:nvSpPr>
            <p:cNvPr id="949" name="f"/>
            <p:cNvSpPr/>
            <p:nvPr/>
          </p:nvSpPr>
          <p:spPr>
            <a:xfrm>
              <a:off x="213783" y="4229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 i="1"/>
              </a:lvl1pPr>
            </a:lstStyle>
            <a:p>
              <a:r>
                <a:t>f</a:t>
              </a:r>
            </a:p>
          </p:txBody>
        </p:sp>
        <p:sp>
          <p:nvSpPr>
            <p:cNvPr id="950" name="ff"/>
            <p:cNvSpPr/>
            <p:nvPr/>
          </p:nvSpPr>
          <p:spPr>
            <a:xfrm>
              <a:off x="213783" y="208580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f</a:t>
              </a:r>
            </a:p>
          </p:txBody>
        </p:sp>
        <p:grpSp>
          <p:nvGrpSpPr>
            <p:cNvPr id="953" name="Group"/>
            <p:cNvGrpSpPr/>
            <p:nvPr/>
          </p:nvGrpSpPr>
          <p:grpSpPr>
            <a:xfrm>
              <a:off x="5458844" y="319622"/>
              <a:ext cx="2347244" cy="1939248"/>
              <a:chOff x="0" y="0"/>
              <a:chExt cx="2347243" cy="1939246"/>
            </a:xfrm>
          </p:grpSpPr>
          <p:sp>
            <p:nvSpPr>
              <p:cNvPr id="951" name="Rounded Rectangle"/>
              <p:cNvSpPr/>
              <p:nvPr/>
            </p:nvSpPr>
            <p:spPr>
              <a:xfrm>
                <a:off x="0" y="0"/>
                <a:ext cx="2154487" cy="1338494"/>
              </a:xfrm>
              <a:prstGeom prst="roundRect">
                <a:avLst>
                  <a:gd name="adj" fmla="val 16871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2" name="round to integer"/>
              <p:cNvSpPr/>
              <p:nvPr/>
            </p:nvSpPr>
            <p:spPr>
              <a:xfrm>
                <a:off x="1077243" y="66924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3900" b="0"/>
                </a:pPr>
                <a:r>
                  <a:t>round to</a:t>
                </a:r>
                <a:br/>
                <a:r>
                  <a:t>integer</a:t>
                </a:r>
              </a:p>
            </p:txBody>
          </p:sp>
        </p:grpSp>
        <p:sp>
          <p:nvSpPr>
            <p:cNvPr id="954" name="fr"/>
            <p:cNvSpPr/>
            <p:nvPr/>
          </p:nvSpPr>
          <p:spPr>
            <a:xfrm>
              <a:off x="11351104" y="9888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r</a:t>
              </a:r>
            </a:p>
          </p:txBody>
        </p:sp>
        <p:grpSp>
          <p:nvGrpSpPr>
            <p:cNvPr id="957" name="Group"/>
            <p:cNvGrpSpPr/>
            <p:nvPr/>
          </p:nvGrpSpPr>
          <p:grpSpPr>
            <a:xfrm>
              <a:off x="8373130" y="465276"/>
              <a:ext cx="1789196" cy="1702341"/>
              <a:chOff x="0" y="139413"/>
              <a:chExt cx="1789194" cy="1702340"/>
            </a:xfrm>
          </p:grpSpPr>
          <p:sp>
            <p:nvSpPr>
              <p:cNvPr id="955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6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grpSp>
          <p:nvGrpSpPr>
            <p:cNvPr id="960" name="Group"/>
            <p:cNvGrpSpPr/>
            <p:nvPr/>
          </p:nvGrpSpPr>
          <p:grpSpPr>
            <a:xfrm>
              <a:off x="3673208" y="465276"/>
              <a:ext cx="1789196" cy="1702341"/>
              <a:chOff x="0" y="139413"/>
              <a:chExt cx="1789194" cy="1702340"/>
            </a:xfrm>
          </p:grpSpPr>
          <p:sp>
            <p:nvSpPr>
              <p:cNvPr id="958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9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sp>
          <p:nvSpPr>
            <p:cNvPr id="961" name="Rounded Rectangle"/>
            <p:cNvSpPr/>
            <p:nvPr/>
          </p:nvSpPr>
          <p:spPr>
            <a:xfrm>
              <a:off x="1854904" y="1477289"/>
              <a:ext cx="1611989" cy="1046267"/>
            </a:xfrm>
            <a:prstGeom prst="roundRect">
              <a:avLst>
                <a:gd name="adj" fmla="val 1687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2" name="1/x"/>
            <p:cNvSpPr/>
            <p:nvPr/>
          </p:nvSpPr>
          <p:spPr>
            <a:xfrm>
              <a:off x="2660898" y="200042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1/x</a:t>
              </a:r>
            </a:p>
          </p:txBody>
        </p:sp>
        <p:sp>
          <p:nvSpPr>
            <p:cNvPr id="963" name="Line"/>
            <p:cNvSpPr/>
            <p:nvPr/>
          </p:nvSpPr>
          <p:spPr>
            <a:xfrm>
              <a:off x="808002" y="2000422"/>
              <a:ext cx="1007746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4" name="Line"/>
            <p:cNvSpPr/>
            <p:nvPr/>
          </p:nvSpPr>
          <p:spPr>
            <a:xfrm>
              <a:off x="850396" y="422910"/>
              <a:ext cx="215448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5" name="Line"/>
            <p:cNvSpPr/>
            <p:nvPr/>
          </p:nvSpPr>
          <p:spPr>
            <a:xfrm>
              <a:off x="2984334" y="415829"/>
              <a:ext cx="750442" cy="34691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6" name="Line"/>
            <p:cNvSpPr/>
            <p:nvPr/>
          </p:nvSpPr>
          <p:spPr>
            <a:xfrm flipV="1">
              <a:off x="3463971" y="1450323"/>
              <a:ext cx="487522" cy="50293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7" name="Line"/>
            <p:cNvSpPr/>
            <p:nvPr/>
          </p:nvSpPr>
          <p:spPr>
            <a:xfrm>
              <a:off x="473017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8" name="Line"/>
            <p:cNvSpPr/>
            <p:nvPr/>
          </p:nvSpPr>
          <p:spPr>
            <a:xfrm>
              <a:off x="763343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9" name="Line"/>
            <p:cNvSpPr/>
            <p:nvPr/>
          </p:nvSpPr>
          <p:spPr>
            <a:xfrm>
              <a:off x="9404700" y="988870"/>
              <a:ext cx="154364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0" name="Line"/>
            <p:cNvSpPr/>
            <p:nvPr/>
          </p:nvSpPr>
          <p:spPr>
            <a:xfrm flipV="1">
              <a:off x="8886048" y="1476302"/>
              <a:ext cx="1" cy="127006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1" name="Line"/>
            <p:cNvSpPr/>
            <p:nvPr/>
          </p:nvSpPr>
          <p:spPr>
            <a:xfrm flipH="1" flipV="1">
              <a:off x="1125060" y="2713903"/>
              <a:ext cx="7760989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2" name="Line"/>
            <p:cNvSpPr/>
            <p:nvPr/>
          </p:nvSpPr>
          <p:spPr>
            <a:xfrm flipH="1">
              <a:off x="1155867" y="1995083"/>
              <a:ext cx="1" cy="74908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74" name="frequency…"/>
          <p:cNvSpPr txBox="1"/>
          <p:nvPr/>
        </p:nvSpPr>
        <p:spPr>
          <a:xfrm>
            <a:off x="1672630" y="8682487"/>
            <a:ext cx="2702561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433FF"/>
                </a:solidFill>
              </a:defRPr>
            </a:pPr>
            <a:r>
              <a:t>frequency</a:t>
            </a:r>
          </a:p>
          <a:p>
            <a:pPr>
              <a:defRPr sz="4000" b="0">
                <a:solidFill>
                  <a:srgbClr val="0433FF"/>
                </a:solidFill>
              </a:defRPr>
            </a:pPr>
            <a:r>
              <a:t>component</a:t>
            </a:r>
          </a:p>
        </p:txBody>
      </p:sp>
      <p:sp>
        <p:nvSpPr>
          <p:cNvPr id="975" name="fundamental…"/>
          <p:cNvSpPr txBox="1"/>
          <p:nvPr/>
        </p:nvSpPr>
        <p:spPr>
          <a:xfrm>
            <a:off x="1437426" y="10437032"/>
            <a:ext cx="2937765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9437FF"/>
                </a:solidFill>
              </a:defRPr>
            </a:pPr>
            <a:r>
              <a:t>fundamental</a:t>
            </a:r>
          </a:p>
          <a:p>
            <a:pPr>
              <a:defRPr sz="4000" b="0">
                <a:solidFill>
                  <a:srgbClr val="9437FF"/>
                </a:solidFill>
              </a:defRPr>
            </a:pPr>
            <a:r>
              <a:t>frequency</a:t>
            </a:r>
          </a:p>
        </p:txBody>
      </p:sp>
      <p:sp>
        <p:nvSpPr>
          <p:cNvPr id="976" name="rounded frequency…"/>
          <p:cNvSpPr txBox="1"/>
          <p:nvPr/>
        </p:nvSpPr>
        <p:spPr>
          <a:xfrm>
            <a:off x="16405948" y="9263066"/>
            <a:ext cx="4396233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09051"/>
                </a:solidFill>
              </a:defRPr>
            </a:pPr>
            <a:r>
              <a:t>rounded frequency</a:t>
            </a:r>
          </a:p>
          <a:p>
            <a:pPr>
              <a:defRPr sz="4000" b="0">
                <a:solidFill>
                  <a:srgbClr val="009051"/>
                </a:solidFill>
              </a:defRPr>
            </a:pPr>
            <a:r>
              <a:t>component</a:t>
            </a:r>
          </a:p>
        </p:txBody>
      </p:sp>
      <p:sp>
        <p:nvSpPr>
          <p:cNvPr id="977" name="skip if fr = 0 or fr &gt; fs/2"/>
          <p:cNvSpPr txBox="1"/>
          <p:nvPr/>
        </p:nvSpPr>
        <p:spPr>
          <a:xfrm>
            <a:off x="16077103" y="10741832"/>
            <a:ext cx="505392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 i="1">
                <a:solidFill>
                  <a:srgbClr val="009051"/>
                </a:solidFill>
              </a:defRPr>
            </a:pPr>
            <a:r>
              <a:t>skip if f</a:t>
            </a:r>
            <a:r>
              <a:rPr baseline="-5999"/>
              <a:t>r</a:t>
            </a:r>
            <a:r>
              <a:t> = 0 or f</a:t>
            </a:r>
            <a:r>
              <a:rPr baseline="-5999"/>
              <a:t>r</a:t>
            </a:r>
            <a:r>
              <a:t> &gt; f</a:t>
            </a:r>
            <a:r>
              <a:rPr baseline="-5999"/>
              <a:t>s</a:t>
            </a:r>
            <a:r>
              <a:t>/2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You might have heard some artefacts…"/>
          <p:cNvSpPr txBox="1">
            <a:spLocks noGrp="1"/>
          </p:cNvSpPr>
          <p:nvPr>
            <p:ph type="body" idx="1"/>
          </p:nvPr>
        </p:nvSpPr>
        <p:spPr>
          <a:xfrm>
            <a:off x="533499" y="2035847"/>
            <a:ext cx="23583801" cy="1035051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t>You might have heard some artefacts</a:t>
            </a:r>
          </a:p>
          <a:p>
            <a:pPr lvl="1"/>
            <a:r>
              <a:t>Frequency components glide </a:t>
            </a:r>
            <a:r>
              <a:rPr>
                <a:solidFill>
                  <a:srgbClr val="3D46A6"/>
                </a:solidFill>
              </a:rPr>
              <a:t>smoothly</a:t>
            </a:r>
            <a:r>
              <a:t> up and </a:t>
            </a:r>
            <a:br/>
            <a:r>
              <a:t>down in the original signal</a:t>
            </a:r>
          </a:p>
          <a:p>
            <a:pPr lvl="1"/>
            <a:r>
              <a:t>Now, they</a:t>
            </a:r>
            <a:r>
              <a:rPr>
                <a:solidFill>
                  <a:srgbClr val="3D46A6"/>
                </a:solidFill>
              </a:rPr>
              <a:t> jump from one harmonic to another</a:t>
            </a:r>
            <a:r>
              <a:t> </a:t>
            </a:r>
          </a:p>
          <a:p>
            <a:pPr lvl="1"/>
            <a:r>
              <a:t>The result is a trill-like effect</a:t>
            </a:r>
          </a:p>
          <a:p>
            <a:r>
              <a:t>Alternative approach: </a:t>
            </a:r>
            <a:r>
              <a:rPr>
                <a:solidFill>
                  <a:srgbClr val="3D46A6"/>
                </a:solidFill>
              </a:rPr>
              <a:t>interpolation</a:t>
            </a:r>
          </a:p>
          <a:p>
            <a:pPr lvl="1"/>
            <a:r>
              <a:t>For each frequency component, generate energy at </a:t>
            </a:r>
            <a:r>
              <a:rPr>
                <a:solidFill>
                  <a:srgbClr val="3D46A6"/>
                </a:solidFill>
              </a:rPr>
              <a:t>harmonics above and below</a:t>
            </a:r>
            <a:r>
              <a:t> </a:t>
            </a:r>
          </a:p>
          <a:p>
            <a:pPr lvl="1"/>
            <a:r>
              <a:t>Scale the </a:t>
            </a:r>
            <a:r>
              <a:rPr>
                <a:solidFill>
                  <a:srgbClr val="3D46A6"/>
                </a:solidFill>
              </a:rPr>
              <a:t>magnitude</a:t>
            </a:r>
            <a:r>
              <a:t> of the upper and lower harmonics depending on which </a:t>
            </a:r>
            <a:br/>
            <a:r>
              <a:t>harmonic is closer to the original frequency</a:t>
            </a:r>
          </a:p>
          <a:p>
            <a:pPr lvl="1"/>
            <a:r>
              <a:t>This is a form of </a:t>
            </a:r>
            <a:r>
              <a:rPr>
                <a:solidFill>
                  <a:srgbClr val="3D46A6"/>
                </a:solidFill>
              </a:rPr>
              <a:t>linear interpolation</a:t>
            </a:r>
            <a:r>
              <a:t> (see Lecture 3 for more)</a:t>
            </a:r>
          </a:p>
          <a:p>
            <a:r>
              <a:rPr>
                <a:solidFill>
                  <a:srgbClr val="9B1200"/>
                </a:solidFill>
              </a:rPr>
              <a:t>Task:</a:t>
            </a:r>
            <a:r>
              <a:t> in </a:t>
            </a:r>
            <a:r>
              <a:rPr>
                <a:solidFill>
                  <a:srgbClr val="3D46A6"/>
                </a:solidFill>
              </a:rPr>
              <a:t>fft-robotisation-v2, </a:t>
            </a:r>
            <a:r>
              <a:t>implement </a:t>
            </a:r>
            <a:r>
              <a:rPr>
                <a:solidFill>
                  <a:srgbClr val="3D46A6"/>
                </a:solidFill>
              </a:rPr>
              <a:t>linear interpolation</a:t>
            </a:r>
          </a:p>
          <a:p>
            <a:pPr lvl="1"/>
            <a:r>
              <a:t>Create </a:t>
            </a:r>
            <a:r>
              <a:rPr>
                <a:solidFill>
                  <a:srgbClr val="3D46A6"/>
                </a:solidFill>
              </a:rPr>
              <a:t>two synthesis frequencies</a:t>
            </a:r>
            <a:r>
              <a:t> for each analysis frequency</a:t>
            </a:r>
          </a:p>
          <a:p>
            <a:pPr lvl="1"/>
            <a:r>
              <a:t>Will often need to </a:t>
            </a:r>
            <a:r>
              <a:rPr>
                <a:solidFill>
                  <a:srgbClr val="3D46A6"/>
                </a:solidFill>
              </a:rPr>
              <a:t>mix</a:t>
            </a:r>
            <a:r>
              <a:t> multiple components together in one FFT bin</a:t>
            </a:r>
          </a:p>
        </p:txBody>
      </p:sp>
      <p:sp>
        <p:nvSpPr>
          <p:cNvPr id="981" name="Improving the robotisation eff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the robotisation effect</a:t>
            </a:r>
          </a:p>
        </p:txBody>
      </p:sp>
      <p:grpSp>
        <p:nvGrpSpPr>
          <p:cNvPr id="992" name="Group"/>
          <p:cNvGrpSpPr/>
          <p:nvPr/>
        </p:nvGrpSpPr>
        <p:grpSpPr>
          <a:xfrm>
            <a:off x="13674704" y="1867690"/>
            <a:ext cx="9585629" cy="5015727"/>
            <a:chOff x="0" y="0"/>
            <a:chExt cx="9585628" cy="5015725"/>
          </a:xfrm>
        </p:grpSpPr>
        <p:sp>
          <p:nvSpPr>
            <p:cNvPr id="982" name="Line"/>
            <p:cNvSpPr/>
            <p:nvPr/>
          </p:nvSpPr>
          <p:spPr>
            <a:xfrm flipV="1">
              <a:off x="673115" y="0"/>
              <a:ext cx="1" cy="43988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3" name="Line"/>
            <p:cNvSpPr/>
            <p:nvPr/>
          </p:nvSpPr>
          <p:spPr>
            <a:xfrm>
              <a:off x="666709" y="4375648"/>
              <a:ext cx="8867528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4" name="frequency"/>
            <p:cNvSpPr txBox="1"/>
            <p:nvPr/>
          </p:nvSpPr>
          <p:spPr>
            <a:xfrm rot="16200000">
              <a:off x="-736124" y="1904256"/>
              <a:ext cx="2082102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/>
              </a:lvl1pPr>
            </a:lstStyle>
            <a:p>
              <a:r>
                <a:t>frequency</a:t>
              </a:r>
            </a:p>
          </p:txBody>
        </p:sp>
        <p:sp>
          <p:nvSpPr>
            <p:cNvPr id="985" name="time"/>
            <p:cNvSpPr txBox="1"/>
            <p:nvPr/>
          </p:nvSpPr>
          <p:spPr>
            <a:xfrm>
              <a:off x="4295516" y="4405871"/>
              <a:ext cx="970853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/>
              </a:lvl1pPr>
            </a:lstStyle>
            <a:p>
              <a:r>
                <a:t>time</a:t>
              </a:r>
            </a:p>
          </p:txBody>
        </p:sp>
        <p:sp>
          <p:nvSpPr>
            <p:cNvPr id="999" name="Connection Line"/>
            <p:cNvSpPr/>
            <p:nvPr/>
          </p:nvSpPr>
          <p:spPr>
            <a:xfrm>
              <a:off x="785000" y="1364711"/>
              <a:ext cx="8800628" cy="93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72" extrusionOk="0">
                  <a:moveTo>
                    <a:pt x="0" y="12227"/>
                  </a:moveTo>
                  <a:cubicBezTo>
                    <a:pt x="7556" y="-5328"/>
                    <a:pt x="14756" y="-3980"/>
                    <a:pt x="21600" y="16272"/>
                  </a:cubicBezTo>
                </a:path>
              </a:pathLst>
            </a:custGeom>
            <a:noFill/>
            <a:ln w="635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87" name="Line"/>
            <p:cNvSpPr/>
            <p:nvPr/>
          </p:nvSpPr>
          <p:spPr>
            <a:xfrm>
              <a:off x="657127" y="3297761"/>
              <a:ext cx="8886695" cy="1"/>
            </a:xfrm>
            <a:prstGeom prst="line">
              <a:avLst/>
            </a:prstGeom>
            <a:noFill/>
            <a:ln w="76200" cap="flat">
              <a:solidFill>
                <a:srgbClr val="9452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8" name="Line"/>
            <p:cNvSpPr/>
            <p:nvPr/>
          </p:nvSpPr>
          <p:spPr>
            <a:xfrm>
              <a:off x="657127" y="2164251"/>
              <a:ext cx="8886695" cy="1"/>
            </a:xfrm>
            <a:prstGeom prst="line">
              <a:avLst/>
            </a:prstGeom>
            <a:noFill/>
            <a:ln w="50800" cap="flat">
              <a:solidFill>
                <a:srgbClr val="A9A9A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9" name="Line"/>
            <p:cNvSpPr/>
            <p:nvPr/>
          </p:nvSpPr>
          <p:spPr>
            <a:xfrm>
              <a:off x="657127" y="1030741"/>
              <a:ext cx="8886695" cy="1"/>
            </a:xfrm>
            <a:prstGeom prst="line">
              <a:avLst/>
            </a:prstGeom>
            <a:noFill/>
            <a:ln w="50800" cap="flat">
              <a:solidFill>
                <a:srgbClr val="A9A9A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0" name="original"/>
            <p:cNvSpPr txBox="1"/>
            <p:nvPr/>
          </p:nvSpPr>
          <p:spPr>
            <a:xfrm>
              <a:off x="4243190" y="1390176"/>
              <a:ext cx="1554481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0096FF"/>
                  </a:solidFill>
                </a:defRPr>
              </a:lvl1pPr>
            </a:lstStyle>
            <a:p>
              <a:r>
                <a:t>original</a:t>
              </a:r>
            </a:p>
          </p:txBody>
        </p:sp>
        <p:sp>
          <p:nvSpPr>
            <p:cNvPr id="991" name="fundamental"/>
            <p:cNvSpPr txBox="1"/>
            <p:nvPr/>
          </p:nvSpPr>
          <p:spPr>
            <a:xfrm>
              <a:off x="3808057" y="2717008"/>
              <a:ext cx="2584832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945200"/>
                  </a:solidFill>
                </a:defRPr>
              </a:lvl1pPr>
            </a:lstStyle>
            <a:p>
              <a:r>
                <a:t>fundamental</a:t>
              </a:r>
            </a:p>
          </p:txBody>
        </p:sp>
      </p:grpSp>
      <p:grpSp>
        <p:nvGrpSpPr>
          <p:cNvPr id="997" name="Group"/>
          <p:cNvGrpSpPr/>
          <p:nvPr/>
        </p:nvGrpSpPr>
        <p:grpSpPr>
          <a:xfrm>
            <a:off x="14378789" y="2199215"/>
            <a:ext cx="8867052" cy="1840098"/>
            <a:chOff x="0" y="0"/>
            <a:chExt cx="8867051" cy="1840096"/>
          </a:xfrm>
        </p:grpSpPr>
        <p:sp>
          <p:nvSpPr>
            <p:cNvPr id="993" name="Line"/>
            <p:cNvSpPr/>
            <p:nvPr/>
          </p:nvSpPr>
          <p:spPr>
            <a:xfrm>
              <a:off x="2087528" y="699216"/>
              <a:ext cx="4617724" cy="1"/>
            </a:xfrm>
            <a:prstGeom prst="line">
              <a:avLst/>
            </a:prstGeom>
            <a:noFill/>
            <a:ln w="762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0" y="1840096"/>
              <a:ext cx="2069785" cy="1"/>
            </a:xfrm>
            <a:prstGeom prst="line">
              <a:avLst/>
            </a:prstGeom>
            <a:noFill/>
            <a:ln w="762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6797267" y="1832726"/>
              <a:ext cx="2069785" cy="1"/>
            </a:xfrm>
            <a:prstGeom prst="line">
              <a:avLst/>
            </a:prstGeom>
            <a:noFill/>
            <a:ln w="762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6" name="rounded"/>
            <p:cNvSpPr txBox="1"/>
            <p:nvPr/>
          </p:nvSpPr>
          <p:spPr>
            <a:xfrm>
              <a:off x="3431536" y="-1"/>
              <a:ext cx="1769619" cy="609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FF2F92"/>
                  </a:solidFill>
                </a:defRPr>
              </a:lvl1pPr>
            </a:lstStyle>
            <a:p>
              <a:r>
                <a:t>rounded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" grpId="1" build="p" bldLvl="5" animBg="1" advAuto="0"/>
      <p:bldP spid="992" grpId="2" animBg="1" advAuto="0"/>
      <p:bldP spid="997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Robotisation</a:t>
            </a:r>
            <a:r>
              <a:rPr lang="en-GB" baseline="0" dirty="0"/>
              <a:t> VST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97460"/>
            <a:ext cx="18180844" cy="11611384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Write pointer into the input buffer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Write pointer into the output (overlap-add) buffer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Read pointer into the output buffer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input buffer (in samples)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output buffer (in samples)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Counter of how many samples have elapsed since last FFT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the (pre-calculated) window function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window function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time-domain samples for the FFT calculation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frequency-domain samples from FFT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Scaling factor to normalize output level; depends on window/hop sizes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Size of the FFT calculation (in samples); normally equals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window size but could be longer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hopSize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parameter (in samples)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 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Collect the audio samples in the input buffer. When we've reached the next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interval, calculate the FFT and process the pitch shift.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Robotisation</a:t>
            </a:r>
            <a:r>
              <a:rPr lang="en-GB" dirty="0"/>
              <a:t> VST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794939"/>
            <a:ext cx="18288000" cy="11921062"/>
          </a:xfrm>
        </p:spPr>
        <p:txBody>
          <a:bodyPr anchor="t">
            <a:normAutofit/>
          </a:bodyPr>
          <a:lstStyle/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++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const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in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 the next buffered sample in the output. Do this first before anything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changes the output buffer-- we will have at least one FFT size worth of data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stored and ready to go. Set the result to 0 when finished in preparation for the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next overlap/add procedure.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(++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 the current sample in the input buffer, incrementing the write pointer. Also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increment how many samples we've stored since the last transform. If it reaches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the hop size, perform an FFT and any frequency-domain processing.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inputBufferData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in;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(++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2191</Words>
  <Application>Microsoft Office PowerPoint</Application>
  <PresentationFormat>Custom</PresentationFormat>
  <Paragraphs>269</Paragraphs>
  <Slides>16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Courier</vt:lpstr>
      <vt:lpstr>Courier New</vt:lpstr>
      <vt:lpstr>Helvetica Neue</vt:lpstr>
      <vt:lpstr>Helvetica Neue Light</vt:lpstr>
      <vt:lpstr>Helvetica Neue Medium</vt:lpstr>
      <vt:lpstr>Lucida Grande</vt:lpstr>
      <vt:lpstr>Wingdings</vt:lpstr>
      <vt:lpstr>White</vt:lpstr>
      <vt:lpstr>Title &amp; Bullets</vt:lpstr>
      <vt:lpstr>Robotisation</vt:lpstr>
      <vt:lpstr>Robotisation</vt:lpstr>
      <vt:lpstr>Robotisation</vt:lpstr>
      <vt:lpstr>Revisiting robotisation</vt:lpstr>
      <vt:lpstr>Revisiting robotisation</vt:lpstr>
      <vt:lpstr>Revisiting robotisation: task</vt:lpstr>
      <vt:lpstr>Improving the robotisation effect</vt:lpstr>
      <vt:lpstr>Robotisation VST I</vt:lpstr>
      <vt:lpstr>Robotisation VST II</vt:lpstr>
      <vt:lpstr>Robotisation VST III</vt:lpstr>
      <vt:lpstr>Robotisation VST IV</vt:lpstr>
      <vt:lpstr>Robotisation VST V</vt:lpstr>
      <vt:lpstr>Robotisation</vt:lpstr>
      <vt:lpstr>Whisperisation</vt:lpstr>
      <vt:lpstr>Whisperisation</vt:lpstr>
      <vt:lpstr>Whisperisation VST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dc:creator>Josh Reiss</dc:creator>
  <cp:lastModifiedBy>Josh Reiss</cp:lastModifiedBy>
  <cp:revision>12</cp:revision>
  <dcterms:modified xsi:type="dcterms:W3CDTF">2024-03-21T18:59:12Z</dcterms:modified>
</cp:coreProperties>
</file>