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14"/>
  </p:notesMasterIdLst>
  <p:sldIdLst>
    <p:sldId id="304" r:id="rId3"/>
    <p:sldId id="272" r:id="rId4"/>
    <p:sldId id="273" r:id="rId5"/>
    <p:sldId id="275" r:id="rId6"/>
    <p:sldId id="276" r:id="rId7"/>
    <p:sldId id="277" r:id="rId8"/>
    <p:sldId id="278" r:id="rId9"/>
    <p:sldId id="302" r:id="rId10"/>
    <p:sldId id="310" r:id="rId11"/>
    <p:sldId id="303" r:id="rId12"/>
    <p:sldId id="279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0" autoAdjust="0"/>
    <p:restoredTop sz="92133" autoAdjust="0"/>
  </p:normalViewPr>
  <p:slideViewPr>
    <p:cSldViewPr snapToGrid="0">
      <p:cViewPr varScale="1">
        <p:scale>
          <a:sx n="41" d="100"/>
          <a:sy n="41" d="100"/>
        </p:scale>
        <p:origin x="8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33" d="2000"/>
        <a:sy n="533" d="20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6546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94712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2" y="546947"/>
            <a:ext cx="8021836" cy="2323950"/>
          </a:xfrm>
        </p:spPr>
        <p:txBody>
          <a:bodyPr anchor="b"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931" y="546944"/>
            <a:ext cx="13629678" cy="11704588"/>
          </a:xfrm>
        </p:spPr>
        <p:txBody>
          <a:bodyPr/>
          <a:lstStyle>
            <a:lvl1pPr>
              <a:defRPr sz="4500"/>
            </a:lvl1pPr>
            <a:lvl2pPr>
              <a:defRPr sz="3938"/>
            </a:lvl2pPr>
            <a:lvl3pPr>
              <a:defRPr sz="3374"/>
            </a:lvl3pPr>
            <a:lvl4pPr>
              <a:defRPr sz="2812"/>
            </a:lvl4pPr>
            <a:lvl5pPr>
              <a:defRPr sz="2812"/>
            </a:lvl5pPr>
            <a:lvl6pPr>
              <a:defRPr sz="2812"/>
            </a:lvl6pPr>
            <a:lvl7pPr>
              <a:defRPr sz="2812"/>
            </a:lvl7pPr>
            <a:lvl8pPr>
              <a:defRPr sz="2812"/>
            </a:lvl8pPr>
            <a:lvl9pPr>
              <a:defRPr sz="28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0392" y="2870896"/>
            <a:ext cx="8021836" cy="938063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559837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361" y="9601649"/>
            <a:ext cx="14629806" cy="1134070"/>
          </a:xfrm>
        </p:spPr>
        <p:txBody>
          <a:bodyPr anchor="b"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361" y="1225600"/>
            <a:ext cx="14629806" cy="8228708"/>
          </a:xfrm>
        </p:spPr>
        <p:txBody>
          <a:bodyPr/>
          <a:lstStyle>
            <a:lvl1pPr marL="0" indent="0">
              <a:buNone/>
              <a:defRPr sz="4500"/>
            </a:lvl1pPr>
            <a:lvl2pPr marL="642914" indent="0">
              <a:buNone/>
              <a:defRPr sz="3938"/>
            </a:lvl2pPr>
            <a:lvl3pPr marL="1285830" indent="0">
              <a:buNone/>
              <a:defRPr sz="3374"/>
            </a:lvl3pPr>
            <a:lvl4pPr marL="1928744" indent="0">
              <a:buNone/>
              <a:defRPr sz="2812"/>
            </a:lvl4pPr>
            <a:lvl5pPr marL="2571658" indent="0">
              <a:buNone/>
              <a:defRPr sz="2812"/>
            </a:lvl5pPr>
            <a:lvl6pPr marL="3214574" indent="0">
              <a:buNone/>
              <a:defRPr sz="2812"/>
            </a:lvl6pPr>
            <a:lvl7pPr marL="3857488" indent="0">
              <a:buNone/>
              <a:defRPr sz="2812"/>
            </a:lvl7pPr>
            <a:lvl8pPr marL="4500402" indent="0">
              <a:buNone/>
              <a:defRPr sz="2812"/>
            </a:lvl8pPr>
            <a:lvl9pPr marL="5143318" indent="0">
              <a:buNone/>
              <a:defRPr sz="2812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361" y="10735718"/>
            <a:ext cx="14629806" cy="160957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66349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495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22517" y="71439"/>
            <a:ext cx="6018610" cy="135374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689" y="71439"/>
            <a:ext cx="17770078" cy="135374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96241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611" y="4261697"/>
            <a:ext cx="20728782" cy="29400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197" y="7773295"/>
            <a:ext cx="17067610" cy="3504902"/>
          </a:xfrm>
        </p:spPr>
        <p:txBody>
          <a:bodyPr/>
          <a:lstStyle>
            <a:lvl1pPr marL="0" indent="0" algn="ctr">
              <a:buNone/>
              <a:defRPr/>
            </a:lvl1pPr>
            <a:lvl2pPr marL="642914" indent="0" algn="ctr">
              <a:buNone/>
              <a:defRPr/>
            </a:lvl2pPr>
            <a:lvl3pPr marL="1285830" indent="0" algn="ctr">
              <a:buNone/>
              <a:defRPr/>
            </a:lvl3pPr>
            <a:lvl4pPr marL="1928744" indent="0" algn="ctr">
              <a:buNone/>
              <a:defRPr/>
            </a:lvl4pPr>
            <a:lvl5pPr marL="2571658" indent="0" algn="ctr">
              <a:buNone/>
              <a:defRPr/>
            </a:lvl5pPr>
            <a:lvl6pPr marL="3214574" indent="0" algn="ctr">
              <a:buNone/>
              <a:defRPr/>
            </a:lvl6pPr>
            <a:lvl7pPr marL="3857488" indent="0" algn="ctr">
              <a:buNone/>
              <a:defRPr/>
            </a:lvl7pPr>
            <a:lvl8pPr marL="4500402" indent="0" algn="ctr">
              <a:buNone/>
              <a:defRPr/>
            </a:lvl8pPr>
            <a:lvl9pPr marL="514331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0708133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01705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836" y="8813603"/>
            <a:ext cx="20725804" cy="2723554"/>
          </a:xfrm>
        </p:spPr>
        <p:txBody>
          <a:bodyPr anchor="t"/>
          <a:lstStyle>
            <a:lvl1pPr algn="l">
              <a:defRPr sz="562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836" y="5813226"/>
            <a:ext cx="20725804" cy="3000376"/>
          </a:xfrm>
        </p:spPr>
        <p:txBody>
          <a:bodyPr anchor="b"/>
          <a:lstStyle>
            <a:lvl1pPr marL="0" indent="0">
              <a:buNone/>
              <a:defRPr sz="2812"/>
            </a:lvl1pPr>
            <a:lvl2pPr marL="642914" indent="0">
              <a:buNone/>
              <a:defRPr sz="2532"/>
            </a:lvl2pPr>
            <a:lvl3pPr marL="1285830" indent="0">
              <a:buNone/>
              <a:defRPr sz="2250"/>
            </a:lvl3pPr>
            <a:lvl4pPr marL="1928744" indent="0">
              <a:buNone/>
              <a:defRPr sz="1968"/>
            </a:lvl4pPr>
            <a:lvl5pPr marL="2571658" indent="0">
              <a:buNone/>
              <a:defRPr sz="1968"/>
            </a:lvl5pPr>
            <a:lvl6pPr marL="3214574" indent="0">
              <a:buNone/>
              <a:defRPr sz="1968"/>
            </a:lvl6pPr>
            <a:lvl7pPr marL="3857488" indent="0">
              <a:buNone/>
              <a:defRPr sz="1968"/>
            </a:lvl7pPr>
            <a:lvl8pPr marL="4500402" indent="0">
              <a:buNone/>
              <a:defRPr sz="1968"/>
            </a:lvl8pPr>
            <a:lvl9pPr marL="5143318" indent="0">
              <a:buNone/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81026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312" y="1589484"/>
            <a:ext cx="11870532" cy="12019360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70594" y="1589484"/>
            <a:ext cx="11870532" cy="12019360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9154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3" y="549176"/>
            <a:ext cx="21943218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392" y="3069583"/>
            <a:ext cx="10772180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0392" y="4348759"/>
            <a:ext cx="10772180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5478" y="3069583"/>
            <a:ext cx="10778132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5478" y="4348759"/>
            <a:ext cx="10778132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90856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6688" y="71439"/>
            <a:ext cx="24026812" cy="13037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2" y="1589484"/>
            <a:ext cx="24026812" cy="120193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3" y="1480096"/>
            <a:ext cx="24378046" cy="2232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2532"/>
          </a:p>
        </p:txBody>
      </p:sp>
    </p:spTree>
    <p:extLst>
      <p:ext uri="{BB962C8B-B14F-4D97-AF65-F5344CB8AC3E}">
        <p14:creationId xmlns:p14="http://schemas.microsoft.com/office/powerpoint/2010/main" val="398781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642914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1285830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928744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2571658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821502" indent="-535762" algn="l" rtl="0" eaLnBrk="0" fontAlgn="base" hangingPunct="0">
        <a:spcBef>
          <a:spcPts val="844"/>
        </a:spcBef>
        <a:spcAft>
          <a:spcPct val="0"/>
        </a:spcAft>
        <a:buSzPct val="150000"/>
        <a:buFont typeface="Arial" charset="0"/>
        <a:buChar char="•"/>
        <a:defRPr sz="5906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535852" indent="-535762" algn="l" rtl="0" eaLnBrk="0" fontAlgn="base" hangingPunct="0">
        <a:spcBef>
          <a:spcPts val="844"/>
        </a:spcBef>
        <a:spcAft>
          <a:spcPct val="0"/>
        </a:spcAft>
        <a:buSzPct val="100000"/>
        <a:buFont typeface="Lucida Grande" charset="0"/>
        <a:buChar char="‣"/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2071614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2696670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3321726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3964640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4607554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250470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5893384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1pPr>
      <a:lvl2pPr marL="64291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28583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scaling and pitch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Analysis identical to any standard phase </a:t>
            </a:r>
            <a:r>
              <a:rPr lang="en-GB" dirty="0" err="1"/>
              <a:t>vocoder</a:t>
            </a:r>
            <a:endParaRPr lang="en-GB" dirty="0"/>
          </a:p>
          <a:p>
            <a:r>
              <a:rPr lang="en-GB" dirty="0"/>
              <a:t>Synthesis hop size varied for time compression/expansion</a:t>
            </a:r>
          </a:p>
          <a:p>
            <a:pPr lvl="1"/>
            <a:r>
              <a:rPr lang="en-GB" dirty="0"/>
              <a:t>Changes time scale without changing pitch</a:t>
            </a:r>
          </a:p>
          <a:p>
            <a:r>
              <a:rPr lang="en-GB" dirty="0"/>
              <a:t>If pitch shifting, interpolate back to original time scale</a:t>
            </a:r>
          </a:p>
          <a:p>
            <a:pPr lvl="1"/>
            <a:r>
              <a:rPr lang="en-GB" dirty="0"/>
              <a:t>Now pitch changed, but time scale is unchanged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Pitch Shifting VST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6911" y="1512795"/>
            <a:ext cx="18269090" cy="12203206"/>
          </a:xfrm>
        </p:spPr>
        <p:txBody>
          <a:bodyPr anchor="t">
            <a:noAutofit/>
          </a:bodyPr>
          <a:lstStyle/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Resample output using linear interpolation to stretch it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floor(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/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pitchRatio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++) {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x 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 /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ix = floor(x);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x - (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)ix;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resampleOutput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[ix]*(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1.0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-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+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[(ix+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)%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_]*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Add the result to the output buffer, starting at the current write position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++) {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synthesisWindowLength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outputBufferData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+=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else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outputBufferData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+=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resampleOutput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*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fftScaleFactor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		                                      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synthesisWindowBuffer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(++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outputBufferIndex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Advance the write position within the buffer by the hop size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(Use original hop size since we have </a:t>
            </a:r>
            <a:r>
              <a:rPr lang="en-US" sz="225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resampled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output back to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Calibri"/>
                <a:cs typeface="Times New Roman"/>
              </a:rPr>
              <a:t> expected length)</a:t>
            </a:r>
            <a:endParaRPr lang="en-US" sz="225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analysisHopSize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 %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buNone/>
            </a:pPr>
            <a:endParaRPr lang="en-US" sz="225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Limitations of the pitch shift algorith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>
                <a:solidFill>
                  <a:srgbClr val="3D46A6"/>
                </a:solidFill>
              </a:rPr>
              <a:t>Limitations</a:t>
            </a:r>
            <a:r>
              <a:rPr dirty="0"/>
              <a:t> of pitch shift algorithm</a:t>
            </a:r>
          </a:p>
          <a:p>
            <a:pPr lvl="1"/>
            <a:r>
              <a:rPr dirty="0"/>
              <a:t>When shifting pitch downward, components which started out in different bins might end up in same bin (since frequencies get closer together when </a:t>
            </a:r>
            <a:r>
              <a:rPr i="1" dirty="0"/>
              <a:t>R </a:t>
            </a:r>
            <a:r>
              <a:rPr dirty="0"/>
              <a:t>&lt; 1)</a:t>
            </a:r>
          </a:p>
          <a:p>
            <a:pPr lvl="1"/>
            <a:r>
              <a:rPr dirty="0"/>
              <a:t>Artefacts from windowing (e.g. </a:t>
            </a:r>
            <a:r>
              <a:rPr dirty="0">
                <a:solidFill>
                  <a:srgbClr val="3D46A6"/>
                </a:solidFill>
              </a:rPr>
              <a:t>main lobe</a:t>
            </a:r>
            <a:r>
              <a:rPr dirty="0"/>
              <a:t> and </a:t>
            </a:r>
            <a:r>
              <a:rPr dirty="0">
                <a:solidFill>
                  <a:srgbClr val="3D46A6"/>
                </a:solidFill>
              </a:rPr>
              <a:t>side lobes</a:t>
            </a:r>
            <a:r>
              <a:rPr dirty="0"/>
              <a:t>) will also be shifted</a:t>
            </a:r>
          </a:p>
          <a:p>
            <a:pPr lvl="1"/>
            <a:r>
              <a:rPr dirty="0"/>
              <a:t>If original signal has frequency components spaced more closely than FFT bins, they may not get resolved and shifted correctly</a:t>
            </a:r>
          </a:p>
          <a:p>
            <a:pPr lvl="1"/>
            <a:r>
              <a:rPr dirty="0"/>
              <a:t>No global preservation of phase which </a:t>
            </a:r>
            <a:r>
              <a:rPr dirty="0">
                <a:solidFill>
                  <a:srgbClr val="3D46A6"/>
                </a:solidFill>
              </a:rPr>
              <a:t>distorts transient events</a:t>
            </a:r>
          </a:p>
          <a:p>
            <a:pPr lvl="2"/>
            <a:r>
              <a:rPr dirty="0"/>
              <a:t>“</a:t>
            </a:r>
            <a:r>
              <a:rPr dirty="0" err="1">
                <a:solidFill>
                  <a:srgbClr val="3D46A6"/>
                </a:solidFill>
              </a:rPr>
              <a:t>Phasiness</a:t>
            </a:r>
            <a:r>
              <a:rPr dirty="0"/>
              <a:t>” is a classic problem with phase vocoder effects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Latency</a:t>
            </a:r>
            <a:r>
              <a:rPr dirty="0"/>
              <a:t>: </a:t>
            </a:r>
            <a:r>
              <a:rPr lang="en-GB" dirty="0"/>
              <a:t>longer </a:t>
            </a:r>
            <a:r>
              <a:rPr dirty="0"/>
              <a:t>FFT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dirty="0"/>
              <a:t> better pitch resolution but longer latency</a:t>
            </a:r>
          </a:p>
          <a:p>
            <a:r>
              <a:rPr lang="en-GB" dirty="0"/>
              <a:t>B</a:t>
            </a:r>
            <a:r>
              <a:rPr dirty="0" err="1"/>
              <a:t>ig</a:t>
            </a:r>
            <a:r>
              <a:rPr dirty="0"/>
              <a:t> market for high-quality pitch shifting effects</a:t>
            </a:r>
          </a:p>
          <a:p>
            <a:pPr lvl="1"/>
            <a:r>
              <a:rPr dirty="0"/>
              <a:t>Antares Auto-Tune, introduced in 1997, has become ubiquitous in pop music</a:t>
            </a:r>
          </a:p>
          <a:p>
            <a:pPr lvl="1"/>
            <a:r>
              <a:rPr dirty="0"/>
              <a:t>Many different pitch shifting guitar pedals on the market</a:t>
            </a:r>
          </a:p>
          <a:p>
            <a:pPr lvl="1"/>
            <a:r>
              <a:rPr dirty="0"/>
              <a:t>These effects often involve many careful </a:t>
            </a:r>
            <a:r>
              <a:rPr dirty="0" err="1"/>
              <a:t>optimisations</a:t>
            </a:r>
            <a:r>
              <a:rPr dirty="0"/>
              <a:t> for sound quality and efficiency</a:t>
            </a:r>
          </a:p>
        </p:txBody>
      </p:sp>
      <p:sp>
        <p:nvSpPr>
          <p:cNvPr id="907" name="Pitch shift limi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Pitch shift limitations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When playing audio samples, playback speed and pitch are usually coupl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When playing audio samples, </a:t>
            </a:r>
            <a:r>
              <a:rPr dirty="0">
                <a:solidFill>
                  <a:srgbClr val="3D46A6"/>
                </a:solidFill>
              </a:rPr>
              <a:t>playback speed</a:t>
            </a:r>
            <a:r>
              <a:rPr dirty="0"/>
              <a:t> and </a:t>
            </a:r>
            <a:r>
              <a:rPr dirty="0">
                <a:solidFill>
                  <a:srgbClr val="3D46A6"/>
                </a:solidFill>
              </a:rPr>
              <a:t>pitch</a:t>
            </a:r>
            <a:r>
              <a:rPr dirty="0"/>
              <a:t> are usually coupled</a:t>
            </a:r>
          </a:p>
          <a:p>
            <a:pPr lvl="1"/>
            <a:endParaRPr lang="en-GB" dirty="0"/>
          </a:p>
          <a:p>
            <a:pPr lvl="1"/>
            <a:endParaRPr dirty="0"/>
          </a:p>
          <a:p>
            <a:pPr lvl="1"/>
            <a:endParaRPr dirty="0"/>
          </a:p>
          <a:p>
            <a:pPr marL="635000" lvl="1" indent="0">
              <a:buNone/>
            </a:pPr>
            <a:endParaRPr dirty="0"/>
          </a:p>
          <a:p>
            <a:r>
              <a:rPr dirty="0"/>
              <a:t>How can we change pitch of sound </a:t>
            </a:r>
            <a:r>
              <a:rPr dirty="0">
                <a:solidFill>
                  <a:srgbClr val="9B1200"/>
                </a:solidFill>
              </a:rPr>
              <a:t>without changing its speed</a:t>
            </a:r>
            <a:r>
              <a:rPr dirty="0"/>
              <a:t>?</a:t>
            </a:r>
          </a:p>
          <a:p>
            <a:r>
              <a:rPr dirty="0"/>
              <a:t>This </a:t>
            </a:r>
            <a:r>
              <a:rPr dirty="0">
                <a:solidFill>
                  <a:srgbClr val="9B1200"/>
                </a:solidFill>
              </a:rPr>
              <a:t>cannot</a:t>
            </a:r>
            <a:r>
              <a:rPr dirty="0"/>
              <a:t> be done through filtering because effect is </a:t>
            </a:r>
            <a:r>
              <a:rPr dirty="0">
                <a:solidFill>
                  <a:srgbClr val="3D46A6"/>
                </a:solidFill>
              </a:rPr>
              <a:t>nonlinear</a:t>
            </a:r>
          </a:p>
          <a:p>
            <a:pPr lvl="1"/>
            <a:r>
              <a:rPr lang="en-GB" dirty="0"/>
              <a:t>For pitch shifter, output signal has energy at different frequencies than input</a:t>
            </a:r>
          </a:p>
          <a:p>
            <a:pPr lvl="1"/>
            <a:r>
              <a:rPr dirty="0"/>
              <a:t>Linear systems cannot create energy at frequencies that were not present in input</a:t>
            </a:r>
          </a:p>
          <a:p>
            <a:r>
              <a:rPr dirty="0"/>
              <a:t>phase vocoder can help...</a:t>
            </a:r>
          </a:p>
        </p:txBody>
      </p:sp>
      <p:sp>
        <p:nvSpPr>
          <p:cNvPr id="807" name="Pitch shif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Pitch shifting</a:t>
            </a:r>
          </a:p>
        </p:txBody>
      </p:sp>
      <p:pic>
        <p:nvPicPr>
          <p:cNvPr id="808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26427"/>
          <a:stretch>
            <a:fillRect/>
          </a:stretch>
        </p:blipFill>
        <p:spPr>
          <a:xfrm>
            <a:off x="5548006" y="2882469"/>
            <a:ext cx="13786306" cy="1752961"/>
          </a:xfrm>
          <a:prstGeom prst="rect">
            <a:avLst/>
          </a:prstGeom>
          <a:ln w="12700">
            <a:miter lim="400000"/>
          </a:ln>
        </p:spPr>
      </p:pic>
      <p:sp>
        <p:nvSpPr>
          <p:cNvPr id="809" name="Line"/>
          <p:cNvSpPr/>
          <p:nvPr/>
        </p:nvSpPr>
        <p:spPr>
          <a:xfrm flipV="1">
            <a:off x="5740627" y="4805610"/>
            <a:ext cx="1" cy="988926"/>
          </a:xfrm>
          <a:prstGeom prst="line">
            <a:avLst/>
          </a:prstGeom>
          <a:ln w="1143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0" name="read pointer…"/>
          <p:cNvSpPr txBox="1"/>
          <p:nvPr/>
        </p:nvSpPr>
        <p:spPr>
          <a:xfrm>
            <a:off x="2544490" y="4621235"/>
            <a:ext cx="2852421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read pointer</a:t>
            </a:r>
          </a:p>
          <a:p>
            <a:pPr>
              <a:defRPr sz="40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(play head)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554613 -0.001863" pathEditMode="relative">
                                      <p:cBhvr>
                                        <p:cTn id="12" dur="2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We’ve seen that any signal can be represented as the sum of sinusoids…"/>
          <p:cNvSpPr txBox="1">
            <a:spLocks noGrp="1"/>
          </p:cNvSpPr>
          <p:nvPr>
            <p:ph type="body" sz="half" idx="1"/>
          </p:nvPr>
        </p:nvSpPr>
        <p:spPr>
          <a:xfrm>
            <a:off x="400099" y="1773872"/>
            <a:ext cx="23583802" cy="5163247"/>
          </a:xfrm>
          <a:prstGeom prst="rect">
            <a:avLst/>
          </a:prstGeom>
        </p:spPr>
        <p:txBody>
          <a:bodyPr anchor="t"/>
          <a:lstStyle/>
          <a:p>
            <a:r>
              <a:rPr lang="en-GB" dirty="0"/>
              <a:t>A</a:t>
            </a:r>
            <a:r>
              <a:rPr dirty="0" err="1"/>
              <a:t>ny</a:t>
            </a:r>
            <a:r>
              <a:rPr dirty="0"/>
              <a:t> signal can be represented as </a:t>
            </a:r>
            <a:r>
              <a:rPr dirty="0">
                <a:solidFill>
                  <a:srgbClr val="3D46A6"/>
                </a:solidFill>
              </a:rPr>
              <a:t>sum of sinusoids</a:t>
            </a:r>
          </a:p>
          <a:p>
            <a:r>
              <a:rPr dirty="0"/>
              <a:t>DFT gives snapshot of </a:t>
            </a:r>
            <a:r>
              <a:rPr dirty="0">
                <a:solidFill>
                  <a:srgbClr val="3D46A6"/>
                </a:solidFill>
              </a:rPr>
              <a:t>magnitudes</a:t>
            </a:r>
            <a:r>
              <a:rPr dirty="0"/>
              <a:t> and </a:t>
            </a:r>
            <a:r>
              <a:rPr dirty="0">
                <a:solidFill>
                  <a:srgbClr val="3D46A6"/>
                </a:solidFill>
              </a:rPr>
              <a:t>phases</a:t>
            </a:r>
          </a:p>
          <a:p>
            <a:pPr lvl="1"/>
            <a:r>
              <a:rPr dirty="0"/>
              <a:t>From phase, we calculated precise </a:t>
            </a:r>
            <a:r>
              <a:rPr dirty="0">
                <a:solidFill>
                  <a:srgbClr val="3D46A6"/>
                </a:solidFill>
              </a:rPr>
              <a:t>frequencies</a:t>
            </a:r>
            <a:r>
              <a:rPr dirty="0"/>
              <a:t> for each bin</a:t>
            </a:r>
          </a:p>
          <a:p>
            <a:r>
              <a:rPr dirty="0"/>
              <a:t>Pitch shifting in</a:t>
            </a:r>
            <a:r>
              <a:rPr lang="en-GB" dirty="0"/>
              <a:t> </a:t>
            </a:r>
            <a:r>
              <a:rPr dirty="0"/>
              <a:t>frequency domain</a:t>
            </a:r>
            <a:r>
              <a:rPr lang="en-GB" dirty="0"/>
              <a:t> </a:t>
            </a:r>
            <a:r>
              <a:rPr dirty="0"/>
              <a:t>involves </a:t>
            </a:r>
            <a:r>
              <a:rPr dirty="0">
                <a:solidFill>
                  <a:srgbClr val="3D46A6"/>
                </a:solidFill>
              </a:rPr>
              <a:t>scaling each frequency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Multiply</a:t>
            </a:r>
            <a:r>
              <a:rPr dirty="0"/>
              <a:t> each frequency by constant ratio: &gt;1 raises pitch, &lt;1 lowers pitch</a:t>
            </a:r>
          </a:p>
          <a:p>
            <a:pPr lvl="1"/>
            <a:r>
              <a:rPr lang="en-GB" dirty="0"/>
              <a:t>C</a:t>
            </a:r>
            <a:r>
              <a:rPr dirty="0" err="1"/>
              <a:t>onvert</a:t>
            </a:r>
            <a:r>
              <a:rPr dirty="0"/>
              <a:t> frequencies back to magnitudes and phases of each bin</a:t>
            </a:r>
          </a:p>
        </p:txBody>
      </p:sp>
      <p:sp>
        <p:nvSpPr>
          <p:cNvPr id="814" name="Pitch shif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Pitch shifting</a:t>
            </a:r>
          </a:p>
        </p:txBody>
      </p:sp>
      <p:grpSp>
        <p:nvGrpSpPr>
          <p:cNvPr id="817" name="Group"/>
          <p:cNvGrpSpPr/>
          <p:nvPr/>
        </p:nvGrpSpPr>
        <p:grpSpPr>
          <a:xfrm>
            <a:off x="18914464" y="8987897"/>
            <a:ext cx="3486671" cy="1306577"/>
            <a:chOff x="0" y="0"/>
            <a:chExt cx="3486670" cy="1306576"/>
          </a:xfrm>
        </p:grpSpPr>
        <p:sp>
          <p:nvSpPr>
            <p:cNvPr id="815" name="Line"/>
            <p:cNvSpPr/>
            <p:nvPr/>
          </p:nvSpPr>
          <p:spPr>
            <a:xfrm flipH="1" flipV="1">
              <a:off x="0" y="839337"/>
              <a:ext cx="1032815" cy="1"/>
            </a:xfrm>
            <a:prstGeom prst="line">
              <a:avLst/>
            </a:prstGeom>
            <a:noFill/>
            <a:ln w="1143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16" name="frequency…"/>
            <p:cNvSpPr txBox="1"/>
            <p:nvPr/>
          </p:nvSpPr>
          <p:spPr>
            <a:xfrm>
              <a:off x="1123454" y="0"/>
              <a:ext cx="2363217" cy="1306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>
                  <a:solidFill>
                    <a:srgbClr val="0433FF"/>
                  </a:solidFill>
                </a:defRPr>
              </a:pPr>
              <a:r>
                <a:t>frequency</a:t>
              </a:r>
            </a:p>
            <a:p>
              <a:pPr>
                <a:defRPr sz="4000" b="0">
                  <a:solidFill>
                    <a:srgbClr val="0433FF"/>
                  </a:solidFill>
                </a:defRPr>
              </a:pPr>
              <a:r>
                <a:t>ratio</a:t>
              </a:r>
            </a:p>
          </p:txBody>
        </p:sp>
      </p:grpSp>
      <p:grpSp>
        <p:nvGrpSpPr>
          <p:cNvPr id="846" name="Group"/>
          <p:cNvGrpSpPr/>
          <p:nvPr/>
        </p:nvGrpSpPr>
        <p:grpSpPr>
          <a:xfrm>
            <a:off x="2897794" y="6870912"/>
            <a:ext cx="16002071" cy="5059023"/>
            <a:chOff x="0" y="0"/>
            <a:chExt cx="16002069" cy="5059021"/>
          </a:xfrm>
        </p:grpSpPr>
        <p:sp>
          <p:nvSpPr>
            <p:cNvPr id="818" name="Line"/>
            <p:cNvSpPr/>
            <p:nvPr/>
          </p:nvSpPr>
          <p:spPr>
            <a:xfrm>
              <a:off x="1881630" y="1670204"/>
              <a:ext cx="1232155" cy="1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19" name="Apply…"/>
            <p:cNvSpPr txBox="1"/>
            <p:nvPr/>
          </p:nvSpPr>
          <p:spPr>
            <a:xfrm>
              <a:off x="3521199" y="960701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820" name="Rounded Rectangle"/>
            <p:cNvSpPr/>
            <p:nvPr/>
          </p:nvSpPr>
          <p:spPr>
            <a:xfrm>
              <a:off x="3122039" y="785346"/>
              <a:ext cx="2758720" cy="170737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1" name="Line"/>
            <p:cNvSpPr/>
            <p:nvPr/>
          </p:nvSpPr>
          <p:spPr>
            <a:xfrm>
              <a:off x="5920382" y="1642568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2" name="Rounded Rectangle"/>
            <p:cNvSpPr/>
            <p:nvPr/>
          </p:nvSpPr>
          <p:spPr>
            <a:xfrm>
              <a:off x="6989722" y="785346"/>
              <a:ext cx="2758719" cy="170737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3" name="FFT"/>
            <p:cNvSpPr txBox="1"/>
            <p:nvPr/>
          </p:nvSpPr>
          <p:spPr>
            <a:xfrm>
              <a:off x="7852674" y="1338569"/>
              <a:ext cx="1032815" cy="721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 b="0"/>
              </a:lvl1pPr>
            </a:lstStyle>
            <a:p>
              <a:r>
                <a:t>FFT</a:t>
              </a:r>
            </a:p>
          </p:txBody>
        </p:sp>
        <p:sp>
          <p:nvSpPr>
            <p:cNvPr id="824" name="Line"/>
            <p:cNvSpPr/>
            <p:nvPr/>
          </p:nvSpPr>
          <p:spPr>
            <a:xfrm>
              <a:off x="9797400" y="1642568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5" name="Rounded Rectangle"/>
            <p:cNvSpPr/>
            <p:nvPr/>
          </p:nvSpPr>
          <p:spPr>
            <a:xfrm>
              <a:off x="10866740" y="785346"/>
              <a:ext cx="2758720" cy="170737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6" name="Phase to…"/>
            <p:cNvSpPr txBox="1"/>
            <p:nvPr/>
          </p:nvSpPr>
          <p:spPr>
            <a:xfrm>
              <a:off x="11008268" y="960701"/>
              <a:ext cx="2475663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Phase to</a:t>
              </a:r>
            </a:p>
            <a:p>
              <a:pPr>
                <a:defRPr sz="4200" b="0"/>
              </a:pPr>
              <a:r>
                <a:t>frequency</a:t>
              </a:r>
            </a:p>
          </p:txBody>
        </p:sp>
        <p:sp>
          <p:nvSpPr>
            <p:cNvPr id="827" name="Line"/>
            <p:cNvSpPr/>
            <p:nvPr/>
          </p:nvSpPr>
          <p:spPr>
            <a:xfrm flipH="1">
              <a:off x="9796547" y="4205334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8" name="Rounded Rectangle"/>
            <p:cNvSpPr/>
            <p:nvPr/>
          </p:nvSpPr>
          <p:spPr>
            <a:xfrm>
              <a:off x="6989722" y="3351647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29" name="IFFT"/>
            <p:cNvSpPr txBox="1"/>
            <p:nvPr/>
          </p:nvSpPr>
          <p:spPr>
            <a:xfrm>
              <a:off x="7783598" y="3904869"/>
              <a:ext cx="1170967" cy="721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 b="0"/>
              </a:lvl1pPr>
            </a:lstStyle>
            <a:p>
              <a:r>
                <a:t>IFFT</a:t>
              </a:r>
            </a:p>
          </p:txBody>
        </p:sp>
        <p:sp>
          <p:nvSpPr>
            <p:cNvPr id="830" name="Line"/>
            <p:cNvSpPr/>
            <p:nvPr/>
          </p:nvSpPr>
          <p:spPr>
            <a:xfrm flipH="1">
              <a:off x="1881630" y="4205334"/>
              <a:ext cx="1232155" cy="1"/>
            </a:xfrm>
            <a:prstGeom prst="line">
              <a:avLst/>
            </a:prstGeom>
            <a:noFill/>
            <a:ln w="1016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1" name="Apply…"/>
            <p:cNvSpPr txBox="1"/>
            <p:nvPr/>
          </p:nvSpPr>
          <p:spPr>
            <a:xfrm>
              <a:off x="3521199" y="3527002"/>
              <a:ext cx="1960398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832" name="Rounded Rectangle"/>
            <p:cNvSpPr/>
            <p:nvPr/>
          </p:nvSpPr>
          <p:spPr>
            <a:xfrm>
              <a:off x="3122038" y="3351647"/>
              <a:ext cx="2758720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3" name="Line"/>
            <p:cNvSpPr/>
            <p:nvPr/>
          </p:nvSpPr>
          <p:spPr>
            <a:xfrm flipH="1">
              <a:off x="5901332" y="4205334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4" name="Rounded Rectangle"/>
            <p:cNvSpPr/>
            <p:nvPr/>
          </p:nvSpPr>
          <p:spPr>
            <a:xfrm>
              <a:off x="10866740" y="3351647"/>
              <a:ext cx="2758720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5" name="Frequency to phase"/>
            <p:cNvSpPr txBox="1"/>
            <p:nvPr/>
          </p:nvSpPr>
          <p:spPr>
            <a:xfrm>
              <a:off x="10934126" y="3527002"/>
              <a:ext cx="2623948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Frequency</a:t>
              </a:r>
              <a:br/>
              <a:r>
                <a:t>to phase</a:t>
              </a:r>
            </a:p>
          </p:txBody>
        </p:sp>
        <p:sp>
          <p:nvSpPr>
            <p:cNvPr id="836" name="input block"/>
            <p:cNvSpPr txBox="1"/>
            <p:nvPr/>
          </p:nvSpPr>
          <p:spPr>
            <a:xfrm>
              <a:off x="117856" y="1046113"/>
              <a:ext cx="1356361" cy="1306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t>input</a:t>
              </a:r>
              <a:br/>
              <a:r>
                <a:t>block</a:t>
              </a:r>
            </a:p>
          </p:txBody>
        </p:sp>
        <p:sp>
          <p:nvSpPr>
            <p:cNvPr id="837" name="output block"/>
            <p:cNvSpPr txBox="1"/>
            <p:nvPr/>
          </p:nvSpPr>
          <p:spPr>
            <a:xfrm>
              <a:off x="0" y="3552046"/>
              <a:ext cx="1592073" cy="1306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t>output</a:t>
              </a:r>
              <a:br/>
              <a:r>
                <a:t>block</a:t>
              </a:r>
            </a:p>
          </p:txBody>
        </p:sp>
        <p:sp>
          <p:nvSpPr>
            <p:cNvPr id="838" name="Circle"/>
            <p:cNvSpPr/>
            <p:nvPr/>
          </p:nvSpPr>
          <p:spPr>
            <a:xfrm>
              <a:off x="14732069" y="2321322"/>
              <a:ext cx="1270001" cy="1270001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9" name="Line"/>
            <p:cNvSpPr/>
            <p:nvPr/>
          </p:nvSpPr>
          <p:spPr>
            <a:xfrm flipV="1">
              <a:off x="15159560" y="2748813"/>
              <a:ext cx="415020" cy="41502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0" name="Line"/>
            <p:cNvSpPr/>
            <p:nvPr/>
          </p:nvSpPr>
          <p:spPr>
            <a:xfrm flipH="1" flipV="1">
              <a:off x="15159560" y="2748813"/>
              <a:ext cx="415020" cy="41502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1" name="Line"/>
            <p:cNvSpPr/>
            <p:nvPr/>
          </p:nvSpPr>
          <p:spPr>
            <a:xfrm>
              <a:off x="15367069" y="1595701"/>
              <a:ext cx="1" cy="721666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2" name="Line"/>
            <p:cNvSpPr/>
            <p:nvPr/>
          </p:nvSpPr>
          <p:spPr>
            <a:xfrm>
              <a:off x="13661718" y="1639034"/>
              <a:ext cx="1716123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3" name="Line"/>
            <p:cNvSpPr/>
            <p:nvPr/>
          </p:nvSpPr>
          <p:spPr>
            <a:xfrm flipH="1">
              <a:off x="13624377" y="4205334"/>
              <a:ext cx="1759654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4" name="Line"/>
            <p:cNvSpPr/>
            <p:nvPr/>
          </p:nvSpPr>
          <p:spPr>
            <a:xfrm>
              <a:off x="15367069" y="3595279"/>
              <a:ext cx="1" cy="663020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5" name="for each hop:"/>
            <p:cNvSpPr txBox="1"/>
            <p:nvPr/>
          </p:nvSpPr>
          <p:spPr>
            <a:xfrm>
              <a:off x="7736169" y="-1"/>
              <a:ext cx="3116073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 i="1"/>
              </a:lvl1pPr>
            </a:lstStyle>
            <a:p>
              <a:r>
                <a:t>for each hop: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" grpId="1" build="p" bldLvl="5" animBg="1" advAuto="0"/>
      <p:bldP spid="817" grpId="3" animBg="1" advAuto="0"/>
      <p:bldP spid="846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72" name="Here we will talk about analysis and synthesis frequencies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anchor="t">
                <a:normAutofit/>
              </a:bodyPr>
              <a:lstStyle/>
              <a:p>
                <a:r>
                  <a:rPr lang="en-GB" dirty="0"/>
                  <a:t>Consider </a:t>
                </a:r>
                <a:r>
                  <a:rPr lang="en-GB" dirty="0">
                    <a:solidFill>
                      <a:srgbClr val="3D46A6"/>
                    </a:solidFill>
                  </a:rPr>
                  <a:t>analysis and synthesis frequencies</a:t>
                </a:r>
              </a:p>
              <a:p>
                <a:pPr lvl="1"/>
                <a:r>
                  <a:rPr lang="en-GB" dirty="0">
                    <a:solidFill>
                      <a:srgbClr val="3D46A6"/>
                    </a:solidFill>
                  </a:rPr>
                  <a:t>Analysis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is frequency calculated from input signal</a:t>
                </a:r>
              </a:p>
              <a:p>
                <a:pPr lvl="1"/>
                <a:r>
                  <a:rPr lang="en-GB" dirty="0"/>
                  <a:t>S</a:t>
                </a:r>
                <a:r>
                  <a:rPr lang="en-GB" dirty="0" err="1">
                    <a:solidFill>
                      <a:srgbClr val="3D46A6"/>
                    </a:solidFill>
                  </a:rPr>
                  <a:t>ynthesis</a:t>
                </a:r>
                <a:r>
                  <a:rPr lang="en-GB" dirty="0">
                    <a:solidFill>
                      <a:srgbClr val="3D46A6"/>
                    </a:solidFill>
                  </a:rPr>
                  <a:t> frequency</a:t>
                </a:r>
                <a:r>
                  <a:rPr lang="en-GB" dirty="0"/>
                  <a:t> is scaled version of 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ar-A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ar-AE" dirty="0"/>
              </a:p>
              <a:p>
                <a:pPr lvl="2"/>
                <a:r>
                  <a:rPr lang="en-GB" dirty="0"/>
                  <a:t>Where </a:t>
                </a:r>
                <a:r>
                  <a:rPr lang="en-GB" i="1" dirty="0"/>
                  <a:t>R</a:t>
                </a:r>
                <a:r>
                  <a:rPr lang="en-GB" dirty="0"/>
                  <a:t> is pitch shift ratio</a:t>
                </a:r>
              </a:p>
              <a:p>
                <a:pPr lvl="1"/>
                <a:r>
                  <a:rPr lang="en-GB" dirty="0"/>
                  <a:t>Notation involving </a:t>
                </a:r>
                <a:r>
                  <a:rPr lang="en-GB" i="1" dirty="0"/>
                  <a:t>n </a:t>
                </a:r>
                <a:r>
                  <a:rPr lang="en-GB" dirty="0"/>
                  <a:t>since frequencies change over time</a:t>
                </a:r>
              </a:p>
              <a:p>
                <a:pPr lvl="1"/>
                <a:r>
                  <a:rPr lang="en-GB" dirty="0"/>
                  <a:t>Remember, one frequency for </a:t>
                </a:r>
                <a:r>
                  <a:rPr lang="en-GB" dirty="0">
                    <a:solidFill>
                      <a:srgbClr val="3D46A6"/>
                    </a:solidFill>
                  </a:rPr>
                  <a:t>each bin of FFT</a:t>
                </a:r>
              </a:p>
              <a:p>
                <a:r>
                  <a:rPr lang="en-GB" dirty="0">
                    <a:solidFill>
                      <a:srgbClr val="9B1200"/>
                    </a:solidFill>
                  </a:rPr>
                  <a:t>Problem: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dirty="0"/>
                  <a:t>might be in </a:t>
                </a:r>
                <a:r>
                  <a:rPr lang="en-GB" dirty="0">
                    <a:solidFill>
                      <a:srgbClr val="9B1200"/>
                    </a:solidFill>
                  </a:rPr>
                  <a:t>different FFT bin</a:t>
                </a:r>
                <a:r>
                  <a:rPr lang="en-GB" dirty="0"/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Need to find bin with </a:t>
                </a:r>
                <a:r>
                  <a:rPr lang="en-GB" dirty="0">
                    <a:solidFill>
                      <a:srgbClr val="3D46A6"/>
                    </a:solidFill>
                  </a:rPr>
                  <a:t>closest centre frequency </a:t>
                </a:r>
              </a:p>
              <a:p>
                <a:r>
                  <a:rPr lang="en-GB" dirty="0"/>
                  <a:t>Look at analysis in terms of (fractional) bins:</a:t>
                </a:r>
              </a:p>
              <a:p>
                <a:pPr lvl="1"/>
                <a:r>
                  <a:rPr lang="en-GB" dirty="0"/>
                  <a:t>A</a:t>
                </a:r>
                <a:r>
                  <a:rPr lang="en-GB" dirty="0" err="1"/>
                  <a:t>bove</a:t>
                </a:r>
                <a:r>
                  <a:rPr lang="en-GB" dirty="0"/>
                  <a:t> was calculated for FFT bin </a:t>
                </a:r>
                <a:r>
                  <a:rPr lang="en-GB" i="1" dirty="0"/>
                  <a:t>k</a:t>
                </a:r>
              </a:p>
              <a:p>
                <a:pPr lvl="1"/>
                <a:r>
                  <a:rPr lang="en-GB" dirty="0"/>
                  <a:t>Pitch shifting gives new fractional bin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>
                    <a:solidFill>
                      <a:srgbClr val="3D46A6"/>
                    </a:solidFill>
                  </a:rPr>
                  <a:t>Round to nearest bin</a:t>
                </a:r>
                <a:r>
                  <a:rPr lang="en-GB" dirty="0"/>
                  <a:t> to figure out where this frequency goes: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𝑓𝑙𝑜𝑜𝑟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For </a:t>
                </a:r>
                <a:r>
                  <a:rPr lang="en-GB" i="1" dirty="0"/>
                  <a:t>R </a:t>
                </a:r>
                <a:r>
                  <a:rPr lang="en-GB" dirty="0"/>
                  <a:t>&gt; 1, energy is likely to move into higher bins, and reverse for </a:t>
                </a:r>
                <a:r>
                  <a:rPr lang="en-GB" i="1" dirty="0"/>
                  <a:t>R </a:t>
                </a:r>
                <a:r>
                  <a:rPr lang="en-GB" dirty="0"/>
                  <a:t>&lt; 1 </a:t>
                </a:r>
                <a:endParaRPr dirty="0"/>
              </a:p>
            </p:txBody>
          </p:sp>
        </mc:Choice>
        <mc:Fallback xmlns="">
          <p:sp>
            <p:nvSpPr>
              <p:cNvPr id="872" name="Here we will talk about analysis and synthesis frequencie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758" t="-2721" b="-15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3" name="Frequency sca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Frequency scaling</a:t>
            </a:r>
          </a:p>
        </p:txBody>
      </p:sp>
      <p:pic>
        <p:nvPicPr>
          <p:cNvPr id="87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868" y="8075369"/>
            <a:ext cx="6070601" cy="114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" grpId="1" build="p" bldLvl="5" animBg="1" advAuto="0"/>
      <p:bldP spid="878" grpId="6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Based on the bin frequency, we calculate a phase difference since last ho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Based on </a:t>
            </a:r>
            <a:r>
              <a:rPr dirty="0">
                <a:solidFill>
                  <a:srgbClr val="3D46A6"/>
                </a:solidFill>
              </a:rPr>
              <a:t>bin frequency</a:t>
            </a:r>
            <a:r>
              <a:rPr dirty="0"/>
              <a:t>, calculate </a:t>
            </a:r>
            <a:r>
              <a:rPr dirty="0">
                <a:solidFill>
                  <a:srgbClr val="3D46A6"/>
                </a:solidFill>
              </a:rPr>
              <a:t>phase difference</a:t>
            </a:r>
            <a:r>
              <a:rPr dirty="0"/>
              <a:t> since last hop</a:t>
            </a:r>
          </a:p>
          <a:p>
            <a:pPr lvl="1"/>
            <a:r>
              <a:rPr dirty="0"/>
              <a:t>Not an absolute phase; we need to remember each bin’s phase from last hop</a:t>
            </a:r>
          </a:p>
          <a:p>
            <a:r>
              <a:rPr dirty="0"/>
              <a:t>The process of calculating the </a:t>
            </a:r>
            <a:r>
              <a:rPr dirty="0">
                <a:solidFill>
                  <a:srgbClr val="3D46A6"/>
                </a:solidFill>
              </a:rPr>
              <a:t>bin phase</a:t>
            </a:r>
            <a:r>
              <a:rPr dirty="0"/>
              <a:t> is the reverse of the analysis</a:t>
            </a:r>
          </a:p>
          <a:p>
            <a:pPr lvl="1"/>
            <a:r>
              <a:rPr lang="en-GB" dirty="0"/>
              <a:t>F</a:t>
            </a:r>
            <a:r>
              <a:rPr dirty="0" err="1"/>
              <a:t>requency</a:t>
            </a:r>
            <a:r>
              <a:rPr dirty="0"/>
              <a:t> shift gave us a bin </a:t>
            </a:r>
            <a:r>
              <a:rPr i="1" dirty="0"/>
              <a:t>k’</a:t>
            </a:r>
            <a:r>
              <a:rPr dirty="0"/>
              <a:t> and a fractional bin number</a:t>
            </a:r>
          </a:p>
          <a:p>
            <a:pPr lvl="1">
              <a:spcBef>
                <a:spcPts val="3000"/>
              </a:spcBef>
            </a:pPr>
            <a:r>
              <a:rPr dirty="0"/>
              <a:t>Use it to calculate the </a:t>
            </a:r>
            <a:r>
              <a:rPr dirty="0">
                <a:solidFill>
                  <a:srgbClr val="3D46A6"/>
                </a:solidFill>
              </a:rPr>
              <a:t>phase remainder</a:t>
            </a:r>
            <a:r>
              <a:rPr dirty="0"/>
              <a:t>:</a:t>
            </a:r>
          </a:p>
          <a:p>
            <a:pPr lvl="2">
              <a:spcBef>
                <a:spcPts val="2500"/>
              </a:spcBef>
            </a:pPr>
            <a:r>
              <a:rPr dirty="0"/>
              <a:t>How much more or less will the phase advance at the synthesis frequency vs. the bin centre frequency</a:t>
            </a:r>
          </a:p>
          <a:p>
            <a:pPr lvl="1"/>
            <a:r>
              <a:rPr dirty="0"/>
              <a:t>Then consider the </a:t>
            </a:r>
            <a:r>
              <a:rPr dirty="0">
                <a:solidFill>
                  <a:srgbClr val="3D46A6"/>
                </a:solidFill>
              </a:rPr>
              <a:t>expected phase shift</a:t>
            </a:r>
            <a:r>
              <a:rPr dirty="0"/>
              <a:t> based on the bin centre frequency, </a:t>
            </a:r>
            <a:br>
              <a:rPr dirty="0"/>
            </a:br>
            <a:r>
              <a:rPr dirty="0"/>
              <a:t>and add these to the phase of bin </a:t>
            </a:r>
            <a:r>
              <a:rPr i="1" dirty="0"/>
              <a:t>k’</a:t>
            </a:r>
            <a:r>
              <a:rPr dirty="0"/>
              <a:t> at the last hop</a:t>
            </a:r>
          </a:p>
          <a:p>
            <a:endParaRPr dirty="0"/>
          </a:p>
          <a:p>
            <a:pPr lvl="1"/>
            <a:endParaRPr dirty="0"/>
          </a:p>
          <a:p>
            <a:pPr lvl="1"/>
            <a:r>
              <a:rPr dirty="0">
                <a:solidFill>
                  <a:srgbClr val="3D46A6"/>
                </a:solidFill>
              </a:rPr>
              <a:t>Wrap</a:t>
            </a:r>
            <a:r>
              <a:rPr dirty="0"/>
              <a:t> the phase to be in the ±π range</a:t>
            </a:r>
          </a:p>
          <a:p>
            <a:r>
              <a:rPr dirty="0"/>
              <a:t>Meanwhile, the </a:t>
            </a:r>
            <a:r>
              <a:rPr dirty="0">
                <a:solidFill>
                  <a:srgbClr val="3D46A6"/>
                </a:solidFill>
              </a:rPr>
              <a:t>magnitude</a:t>
            </a:r>
            <a:r>
              <a:rPr dirty="0"/>
              <a:t> of the bin doesn’t change in the pitch shift process</a:t>
            </a:r>
          </a:p>
        </p:txBody>
      </p:sp>
      <p:sp>
        <p:nvSpPr>
          <p:cNvPr id="884" name="Frequency to pha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Frequency to phase</a:t>
            </a:r>
          </a:p>
        </p:txBody>
      </p:sp>
      <p:pic>
        <p:nvPicPr>
          <p:cNvPr id="88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478" y="5168257"/>
            <a:ext cx="5765801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162" y="4530062"/>
            <a:ext cx="9906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383" y="8730874"/>
            <a:ext cx="10363201" cy="128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1" build="p" bldLvl="5" animBg="1" advAuto="0"/>
      <p:bldP spid="885" grpId="3" animBg="1" advAuto="0"/>
      <p:bldP spid="886" grpId="2" animBg="1" advAuto="0"/>
      <p:bldP spid="887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We are calculating the phase difference from one hop to the nex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We are calculating the</a:t>
            </a:r>
            <a:r>
              <a:rPr>
                <a:solidFill>
                  <a:srgbClr val="3D46A6"/>
                </a:solidFill>
              </a:rPr>
              <a:t> phase difference</a:t>
            </a:r>
            <a:r>
              <a:t> from one hop to the next</a:t>
            </a:r>
          </a:p>
          <a:p>
            <a:pPr lvl="1"/>
            <a:r>
              <a:t>Therefore, we need a </a:t>
            </a:r>
            <a:r>
              <a:rPr>
                <a:solidFill>
                  <a:srgbClr val="3D46A6"/>
                </a:solidFill>
              </a:rPr>
              <a:t>global variable</a:t>
            </a:r>
            <a:r>
              <a:t> to hold the synthesis phases from the last hop</a:t>
            </a:r>
          </a:p>
          <a:p>
            <a:pPr lvl="1"/>
            <a:r>
              <a:t>Since we need to hold a value for each FFT bin, this variable should be an </a:t>
            </a:r>
            <a:r>
              <a:rPr>
                <a:solidFill>
                  <a:srgbClr val="3D46A6"/>
                </a:solidFill>
              </a:rPr>
              <a:t>array</a:t>
            </a:r>
          </a:p>
          <a:p>
            <a:r>
              <a:t>Each hop, we add the calculated phase difference to the output phase</a:t>
            </a:r>
          </a:p>
          <a:p>
            <a:pPr lvl="1"/>
            <a:r>
              <a:t>Magnitude stays the same</a:t>
            </a:r>
          </a:p>
          <a:p>
            <a:pPr lvl="1"/>
            <a:r>
              <a:t>Then we convert back to real and imaginary values, as before:</a:t>
            </a:r>
          </a:p>
          <a:p>
            <a:pPr lvl="1"/>
            <a:r>
              <a:rPr>
                <a:solidFill>
                  <a:srgbClr val="3D46A6"/>
                </a:solidFill>
              </a:rPr>
              <a:t>Real</a:t>
            </a:r>
            <a:r>
              <a:t> component:					</a:t>
            </a:r>
            <a:r>
              <a:rPr>
                <a:solidFill>
                  <a:srgbClr val="3D46A6"/>
                </a:solidFill>
              </a:rPr>
              <a:t>Imaginary</a:t>
            </a:r>
            <a:r>
              <a:t> component:</a:t>
            </a:r>
          </a:p>
          <a:p>
            <a:pPr lvl="1"/>
            <a:r>
              <a:t>The functions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cosf_neon()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sinf_neon()</a:t>
            </a:r>
            <a:r>
              <a:t> from the Ne10 library are faster than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sin()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cos()</a:t>
            </a:r>
          </a:p>
          <a:p>
            <a:r>
              <a:t>Another efficiency trick:</a:t>
            </a:r>
            <a:r>
              <a:rPr>
                <a:solidFill>
                  <a:srgbClr val="3D46A6"/>
                </a:solidFill>
              </a:rPr>
              <a:t> exploit the symmetry of the FFT</a:t>
            </a:r>
          </a:p>
          <a:p>
            <a:pPr lvl="1"/>
            <a:r>
              <a:t>We only need to calculate up to (and including) bin </a:t>
            </a:r>
            <a:r>
              <a:rPr i="1"/>
              <a:t>N</a:t>
            </a:r>
            <a:r>
              <a:t>/2</a:t>
            </a:r>
          </a:p>
          <a:p>
            <a:pPr lvl="1"/>
            <a:r>
              <a:t>Above this, the bins are </a:t>
            </a:r>
            <a:r>
              <a:rPr>
                <a:solidFill>
                  <a:srgbClr val="3D46A6"/>
                </a:solidFill>
              </a:rPr>
              <a:t>conjugate symmetric</a:t>
            </a:r>
            <a:r>
              <a:t>:</a:t>
            </a:r>
          </a:p>
          <a:p>
            <a:pPr lvl="2"/>
            <a:r>
              <a:t>Same real component; negative imaginary component</a:t>
            </a:r>
          </a:p>
        </p:txBody>
      </p:sp>
      <p:sp>
        <p:nvSpPr>
          <p:cNvPr id="891" name="Frequency to phase: 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Frequency to phase: code</a:t>
            </a:r>
          </a:p>
        </p:txBody>
      </p:sp>
      <p:grpSp>
        <p:nvGrpSpPr>
          <p:cNvPr id="894" name="Group"/>
          <p:cNvGrpSpPr/>
          <p:nvPr/>
        </p:nvGrpSpPr>
        <p:grpSpPr>
          <a:xfrm>
            <a:off x="6278215" y="6922171"/>
            <a:ext cx="12268077" cy="577238"/>
            <a:chOff x="0" y="0"/>
            <a:chExt cx="12268075" cy="577236"/>
          </a:xfrm>
        </p:grpSpPr>
        <p:pic>
          <p:nvPicPr>
            <p:cNvPr id="892" name="Image" descr="Image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3150973" cy="57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5223" y="5736"/>
              <a:ext cx="3042853" cy="571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" grpId="1" build="p" bldLvl="5" animBg="1" advAuto="0"/>
      <p:bldP spid="894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Task: in the project fft-pitchshift, implement the pitch shift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3D46A6"/>
                </a:solidFill>
              </a:rPr>
              <a:t>O</a:t>
            </a:r>
            <a:r>
              <a:rPr dirty="0" err="1">
                <a:solidFill>
                  <a:srgbClr val="3D46A6"/>
                </a:solidFill>
              </a:rPr>
              <a:t>verlap</a:t>
            </a:r>
            <a:r>
              <a:rPr dirty="0">
                <a:solidFill>
                  <a:srgbClr val="3D46A6"/>
                </a:solidFill>
              </a:rPr>
              <a:t>-add </a:t>
            </a:r>
            <a:r>
              <a:rPr dirty="0"/>
              <a:t>process is implemented for you </a:t>
            </a:r>
            <a:endParaRPr lang="en-GB" dirty="0"/>
          </a:p>
          <a:p>
            <a:r>
              <a:rPr lang="en-GB" dirty="0"/>
              <a:t>A</a:t>
            </a:r>
            <a:r>
              <a:rPr dirty="0" err="1">
                <a:solidFill>
                  <a:srgbClr val="3D46A6"/>
                </a:solidFill>
              </a:rPr>
              <a:t>nalysis</a:t>
            </a:r>
            <a:r>
              <a:rPr dirty="0"/>
              <a:t> step (phase to frequency) </a:t>
            </a:r>
            <a:r>
              <a:rPr lang="en-GB" dirty="0"/>
              <a:t>done previously</a:t>
            </a:r>
            <a:endParaRPr dirty="0"/>
          </a:p>
          <a:p>
            <a:r>
              <a:rPr lang="en-GB" dirty="0"/>
              <a:t>I</a:t>
            </a:r>
            <a:r>
              <a:rPr dirty="0" err="1"/>
              <a:t>mplement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synthesis</a:t>
            </a:r>
            <a:r>
              <a:rPr dirty="0"/>
              <a:t> step:</a:t>
            </a:r>
          </a:p>
          <a:p>
            <a:pPr marL="1270000" lvl="1" indent="-635000">
              <a:buSzPct val="100000"/>
              <a:buAutoNum type="arabicPeriod"/>
            </a:pPr>
            <a:r>
              <a:rPr dirty="0"/>
              <a:t>Multiply each frequency component by the pitch shift value:</a:t>
            </a:r>
          </a:p>
          <a:p>
            <a:pPr marL="1270000" lvl="1" indent="-635000">
              <a:buSzPct val="100000"/>
              <a:buAutoNum type="arabicPeriod"/>
            </a:pPr>
            <a:r>
              <a:rPr dirty="0"/>
              <a:t>Check which bin component belongs in:</a:t>
            </a:r>
          </a:p>
          <a:p>
            <a:pPr marL="1270000" lvl="1" indent="-635000">
              <a:buSzPct val="100000"/>
              <a:buAutoNum type="arabicPeriod"/>
            </a:pPr>
            <a:r>
              <a:rPr dirty="0"/>
              <a:t>Calculate phase of new bins:</a:t>
            </a:r>
          </a:p>
          <a:p>
            <a:pPr marL="1270000" lvl="1" indent="-635000">
              <a:buSzPct val="100000"/>
              <a:buAutoNum type="arabicPeriod"/>
            </a:pPr>
            <a:r>
              <a:rPr dirty="0"/>
              <a:t>Convert magnitude and phase to </a:t>
            </a:r>
            <a:br>
              <a:rPr dirty="0"/>
            </a:br>
            <a:r>
              <a:rPr dirty="0"/>
              <a:t>real and imaginary components</a:t>
            </a:r>
          </a:p>
          <a:p>
            <a:r>
              <a:rPr dirty="0"/>
              <a:t>To test:</a:t>
            </a:r>
          </a:p>
          <a:p>
            <a:pPr lvl="1"/>
            <a:r>
              <a:rPr dirty="0"/>
              <a:t>Change pitch shift value in GUI</a:t>
            </a:r>
          </a:p>
          <a:p>
            <a:pPr lvl="1"/>
            <a:r>
              <a:rPr lang="en-GB" dirty="0"/>
              <a:t>Test with </a:t>
            </a:r>
            <a:r>
              <a:rPr dirty="0"/>
              <a:t>real-time audio input</a:t>
            </a:r>
            <a:endParaRPr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98" name="Pitch shift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Implement pitch shifter</a:t>
            </a:r>
          </a:p>
        </p:txBody>
      </p:sp>
      <p:grpSp>
        <p:nvGrpSpPr>
          <p:cNvPr id="903" name="Group"/>
          <p:cNvGrpSpPr/>
          <p:nvPr/>
        </p:nvGrpSpPr>
        <p:grpSpPr>
          <a:xfrm>
            <a:off x="13551395" y="4644906"/>
            <a:ext cx="10565905" cy="4207310"/>
            <a:chOff x="0" y="0"/>
            <a:chExt cx="10565904" cy="4207309"/>
          </a:xfrm>
        </p:grpSpPr>
        <p:pic>
          <p:nvPicPr>
            <p:cNvPr id="89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8177" y="0"/>
              <a:ext cx="3200401" cy="546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85913"/>
              <a:ext cx="5765800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704" y="2924609"/>
              <a:ext cx="10363201" cy="1282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7900" y="760874"/>
              <a:ext cx="43561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1" build="p" animBg="1" advAuto="0"/>
      <p:bldP spid="903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Pitch shifting VST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6911" y="1512795"/>
            <a:ext cx="18269090" cy="12203206"/>
          </a:xfrm>
        </p:spPr>
        <p:txBody>
          <a:bodyPr anchor="t">
            <a:noAutofit/>
          </a:bodyPr>
          <a:lstStyle/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outwritepos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Temporary write pointer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inputBufferData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Buffered input samples awaiting FFT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inputBufferLength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input buffer (in samples)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outputBufferData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Buffered output samples for overlap-add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outputBufferLength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output buffer (in samples)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sampsincefft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Counter of how many samples have elapsed since last FFT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windowBuffer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the analysis window function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windowBufferLength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analysis window function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synthWindowBuffer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the synthesis window function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synthesisWindowLength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the synthesis window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fftTimeDomain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time-domain samples for the FFT calculation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that holds frequency-domain samples from FFT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fftScaleFactor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Scaling factor to normalize output level; depends on window/hop sizes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resampledOutput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Buffer holding </a:t>
            </a:r>
            <a:r>
              <a:rPr lang="en-US" sz="2250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resampled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(interpolated) output from FFT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**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lastPhase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Previous phase values for each bin and channel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**psi;    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Adjusted phase values for each bin and channel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Size of the FFT calculation (in samples); normally equals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window size but could be longer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pitchRatio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Ratio of output to input frequency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analysisHopSize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Hop size parameter for input (in samples)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synthesisHopSize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Hop size parameter for output (in samples)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buNone/>
            </a:pPr>
            <a:r>
              <a:rPr lang="en-US" sz="2250" dirty="0">
                <a:latin typeface="Courier New"/>
                <a:ea typeface="Times New Roman"/>
                <a:cs typeface="Times New Roman"/>
              </a:rPr>
              <a:t>                      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Times New Roman"/>
                <a:cs typeface="Times New Roman"/>
              </a:rPr>
              <a:t>// synthesis / analysis size should match </a:t>
            </a:r>
            <a:r>
              <a:rPr lang="en-US" sz="2250" dirty="0" err="1">
                <a:solidFill>
                  <a:srgbClr val="007400"/>
                </a:solidFill>
                <a:latin typeface="Courier New"/>
                <a:ea typeface="Times New Roman"/>
                <a:cs typeface="Times New Roman"/>
              </a:rPr>
              <a:t>pitchRatio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Times New Roman"/>
                <a:cs typeface="Times New Roman"/>
              </a:rPr>
              <a:t>_ 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225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Pitch shifting VST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6911" y="1512795"/>
            <a:ext cx="18269090" cy="12203206"/>
          </a:xfrm>
        </p:spPr>
        <p:txBody>
          <a:bodyPr anchor="t">
            <a:noAutofit/>
          </a:bodyPr>
          <a:lstStyle/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endParaRPr lang="en-US" sz="2250" dirty="0">
              <a:solidFill>
                <a:srgbClr val="000000"/>
              </a:solidFill>
              <a:latin typeface="Courier New"/>
              <a:ea typeface="ヒラギノ角ゴ Pro W3"/>
              <a:cs typeface="Times New Roman"/>
            </a:endParaRPr>
          </a:p>
          <a:p>
            <a:r>
              <a:rPr lang="en-US" sz="2250" dirty="0"/>
              <a:t>executes </a:t>
            </a:r>
            <a:r>
              <a:rPr lang="en-US" sz="2250"/>
              <a:t>the pitch  </a:t>
            </a:r>
            <a:r>
              <a:rPr lang="en-US" sz="2250" dirty="0"/>
              <a:t>shift for one (overlapped) FFT window</a:t>
            </a:r>
            <a:endParaRPr lang="en-US" sz="2250" dirty="0">
              <a:solidFill>
                <a:srgbClr val="000000"/>
              </a:solidFill>
              <a:latin typeface="Courier New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fftw_execute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fftForwardPlan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_);</a:t>
            </a:r>
            <a:endParaRPr lang="en-US" sz="2532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</a:t>
            </a:r>
            <a:r>
              <a:rPr lang="en-US" sz="2250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++) {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Convert bin into magnitude-phase representation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magnitude 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sqrt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*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                  		                     +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*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]);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phase = atan2(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],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]);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Calculate frequency for this bin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frequency = 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2.0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M_PI * (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/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fftTransformSize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Increment the phase based on frequency and hop sizes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2250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double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deltaPhi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(frequency *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analysisHopSize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 + </a:t>
            </a: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                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princArg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(phase -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lastPhase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][channel] - (frequency *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analysisHopSize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_));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lastPhase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][channel] = phase;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psi[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][channel] =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princArg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(psi[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][channel] +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deltaPhi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synthesisHopSize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Convert back to real-imaginary form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magnitude *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cos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(psi[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][channel]);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fftFrequencyDomain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</a:t>
            </a:r>
            <a:r>
              <a:rPr lang="en-US" sz="2250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magnitude * sin(psi[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][channel]);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fftw_execute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2250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fftBackwardPlan</a:t>
            </a: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_);</a:t>
            </a:r>
            <a:r>
              <a:rPr lang="en-US" sz="2250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// Perform inverse FFT</a:t>
            </a:r>
            <a:endParaRPr lang="en-US" sz="2250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472364" algn="l"/>
              </a:tabLst>
            </a:pPr>
            <a:r>
              <a:rPr lang="en-US" sz="2250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 </a:t>
            </a:r>
            <a:endParaRPr lang="en-US" sz="2250" dirty="0"/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1606</Words>
  <Application>Microsoft Office PowerPoint</Application>
  <PresentationFormat>Custom</PresentationFormat>
  <Paragraphs>174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Cambria Math</vt:lpstr>
      <vt:lpstr>Courier</vt:lpstr>
      <vt:lpstr>Courier New</vt:lpstr>
      <vt:lpstr>Helvetica Neue</vt:lpstr>
      <vt:lpstr>Helvetica Neue Light</vt:lpstr>
      <vt:lpstr>Helvetica Neue Medium</vt:lpstr>
      <vt:lpstr>Lucida Grande</vt:lpstr>
      <vt:lpstr>Wingdings</vt:lpstr>
      <vt:lpstr>White</vt:lpstr>
      <vt:lpstr>Title &amp; Bullets</vt:lpstr>
      <vt:lpstr>Time scaling and pitch shifting</vt:lpstr>
      <vt:lpstr>Pitch shifting</vt:lpstr>
      <vt:lpstr>Pitch shifting</vt:lpstr>
      <vt:lpstr>Frequency scaling</vt:lpstr>
      <vt:lpstr>Frequency to phase</vt:lpstr>
      <vt:lpstr>Frequency to phase: code</vt:lpstr>
      <vt:lpstr>Implement pitch shifter</vt:lpstr>
      <vt:lpstr>Pitch shifting VST I</vt:lpstr>
      <vt:lpstr>Pitch shifting VST II</vt:lpstr>
      <vt:lpstr>Pitch Shifting VST III</vt:lpstr>
      <vt:lpstr>Pitch shift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ECS7012P Music and Audio Programming</dc:title>
  <cp:lastModifiedBy>Josh Reiss</cp:lastModifiedBy>
  <cp:revision>14</cp:revision>
  <dcterms:modified xsi:type="dcterms:W3CDTF">2024-03-21T18:41:38Z</dcterms:modified>
</cp:coreProperties>
</file>