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94" r:id="rId2"/>
    <p:sldId id="284" r:id="rId3"/>
    <p:sldId id="28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0F245-1A85-41D1-AE3B-A7E45224DBBE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12D32-8BD7-4EA3-885F-97CDBE8CB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0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483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17998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58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34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800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085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6015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36375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948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1027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2514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40503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eaLnBrk="0" fontAlgn="base" hangingPunct="0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eaLnBrk="0" fontAlgn="base" hangingPunct="0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eaLnBrk="0" fontAlgn="base" hangingPunct="0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eaLnBrk="0" fontAlgn="base" hangingPunct="0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eaLnBrk="0" fontAlgn="base" hangingPunct="0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Windowing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304" y="2770802"/>
            <a:ext cx="8425160" cy="29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1188" y="2770802"/>
            <a:ext cx="8420695" cy="2893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1188" y="2770802"/>
            <a:ext cx="8420695" cy="2893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81188" y="2770802"/>
            <a:ext cx="8420695" cy="2893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81188" y="2770802"/>
            <a:ext cx="8420695" cy="2893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81188" y="2821572"/>
            <a:ext cx="8420695" cy="283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81188" y="2821572"/>
            <a:ext cx="8420695" cy="283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5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sz="2812" dirty="0"/>
              <a:t>Look at short slice of input signal</a:t>
            </a:r>
          </a:p>
          <a:p>
            <a:pPr marL="803643" lvl="1" eaLnBrk="1" hangingPunct="1"/>
            <a:r>
              <a:rPr lang="en-US" sz="2250" dirty="0"/>
              <a:t>Want instantaneous snapshot of frequency content</a:t>
            </a:r>
          </a:p>
          <a:p>
            <a:pPr marL="803643" lvl="1" eaLnBrk="1" hangingPunct="1"/>
            <a:r>
              <a:rPr lang="en-US" sz="2250" dirty="0">
                <a:solidFill>
                  <a:srgbClr val="0000FF"/>
                </a:solidFill>
              </a:rPr>
              <a:t>Window</a:t>
            </a:r>
            <a:r>
              <a:rPr lang="en-US" sz="2250" dirty="0"/>
              <a:t> signal, then apply DFT</a:t>
            </a:r>
          </a:p>
          <a:p>
            <a:pPr marL="1071524" lvl="2" eaLnBrk="1" hangingPunct="1"/>
            <a:r>
              <a:rPr lang="en-US" sz="1969" dirty="0"/>
              <a:t>Multiply by </a:t>
            </a:r>
            <a:r>
              <a:rPr lang="en-US" sz="1969" dirty="0">
                <a:solidFill>
                  <a:srgbClr val="0000FF"/>
                </a:solidFill>
              </a:rPr>
              <a:t>nonzero function for fixed length M</a:t>
            </a:r>
            <a:endParaRPr lang="en-US" sz="1969" dirty="0"/>
          </a:p>
          <a:p>
            <a:pPr marL="1071524" lvl="2" eaLnBrk="1" hangingPunct="1"/>
            <a:r>
              <a:rPr lang="en-US" sz="1969" dirty="0"/>
              <a:t>Might have shape in nonzero section: rectangular, triangular (Bartlett), Hamming, Blackman...</a:t>
            </a:r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endParaRPr lang="en-US" sz="1969" dirty="0"/>
          </a:p>
          <a:p>
            <a:pPr marL="1071524" lvl="2" eaLnBrk="1" hangingPunct="1"/>
            <a:r>
              <a:rPr lang="en-US" sz="1969" dirty="0"/>
              <a:t>Can reconstruct windowed signal from DFT length N as long as </a:t>
            </a:r>
            <a:r>
              <a:rPr lang="en-US" sz="1969" dirty="0">
                <a:solidFill>
                  <a:srgbClr val="0000FF"/>
                </a:solidFill>
              </a:rPr>
              <a:t>N ≥ 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Short-Time Fourier Transform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919" y="1306179"/>
            <a:ext cx="7563445" cy="8840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9109" y="4240486"/>
            <a:ext cx="6974086" cy="234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49203" y="4223742"/>
            <a:ext cx="5715000" cy="2402086"/>
            <a:chOff x="0" y="0"/>
            <a:chExt cx="5120" cy="2152"/>
          </a:xfrm>
        </p:grpSpPr>
        <p:sp>
          <p:nvSpPr>
            <p:cNvPr id="11271" name="Line 4"/>
            <p:cNvSpPr>
              <a:spLocks noChangeShapeType="1"/>
            </p:cNvSpPr>
            <p:nvPr/>
          </p:nvSpPr>
          <p:spPr bwMode="auto">
            <a:xfrm>
              <a:off x="0" y="1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464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>
              <a:off x="928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4" name="Line 7"/>
            <p:cNvSpPr>
              <a:spLocks noChangeShapeType="1"/>
            </p:cNvSpPr>
            <p:nvPr/>
          </p:nvSpPr>
          <p:spPr bwMode="auto">
            <a:xfrm>
              <a:off x="1392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5" name="Line 8"/>
            <p:cNvSpPr>
              <a:spLocks noChangeShapeType="1"/>
            </p:cNvSpPr>
            <p:nvPr/>
          </p:nvSpPr>
          <p:spPr bwMode="auto">
            <a:xfrm>
              <a:off x="1856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6" name="Line 9"/>
            <p:cNvSpPr>
              <a:spLocks noChangeShapeType="1"/>
            </p:cNvSpPr>
            <p:nvPr/>
          </p:nvSpPr>
          <p:spPr bwMode="auto">
            <a:xfrm>
              <a:off x="2320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7" name="Line 10"/>
            <p:cNvSpPr>
              <a:spLocks noChangeShapeType="1"/>
            </p:cNvSpPr>
            <p:nvPr/>
          </p:nvSpPr>
          <p:spPr bwMode="auto">
            <a:xfrm>
              <a:off x="2784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8" name="Line 11"/>
            <p:cNvSpPr>
              <a:spLocks noChangeShapeType="1"/>
            </p:cNvSpPr>
            <p:nvPr/>
          </p:nvSpPr>
          <p:spPr bwMode="auto">
            <a:xfrm>
              <a:off x="3256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79" name="Line 12"/>
            <p:cNvSpPr>
              <a:spLocks noChangeShapeType="1"/>
            </p:cNvSpPr>
            <p:nvPr/>
          </p:nvSpPr>
          <p:spPr bwMode="auto">
            <a:xfrm>
              <a:off x="3712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80" name="Line 13"/>
            <p:cNvSpPr>
              <a:spLocks noChangeShapeType="1"/>
            </p:cNvSpPr>
            <p:nvPr/>
          </p:nvSpPr>
          <p:spPr bwMode="auto">
            <a:xfrm>
              <a:off x="4184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4648" y="0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>
              <a:off x="5120" y="16"/>
              <a:ext cx="0" cy="2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270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sz="2812" dirty="0">
                <a:solidFill>
                  <a:srgbClr val="0000FF"/>
                </a:solidFill>
              </a:rPr>
              <a:t>Short-Time Fourier Transform (STFT)</a:t>
            </a:r>
            <a:r>
              <a:rPr lang="en-US" sz="2812" dirty="0"/>
              <a:t> is </a:t>
            </a:r>
            <a:r>
              <a:rPr lang="en-US" sz="2812" dirty="0">
                <a:solidFill>
                  <a:srgbClr val="0000FF"/>
                </a:solidFill>
              </a:rPr>
              <a:t>DTFT</a:t>
            </a:r>
            <a:r>
              <a:rPr lang="en-US" sz="2812" dirty="0"/>
              <a:t> of windowed signal</a:t>
            </a:r>
          </a:p>
          <a:p>
            <a:pPr marL="803643" lvl="1" eaLnBrk="1" hangingPunct="1">
              <a:spcBef>
                <a:spcPts val="1687"/>
              </a:spcBef>
            </a:pPr>
            <a:r>
              <a:rPr lang="en-US" sz="2250" dirty="0"/>
              <a:t> </a:t>
            </a:r>
          </a:p>
          <a:p>
            <a:pPr marL="803643" lvl="1" eaLnBrk="1" hangingPunct="1">
              <a:spcBef>
                <a:spcPts val="3234"/>
              </a:spcBef>
            </a:pPr>
            <a:r>
              <a:rPr lang="en-US" sz="2250" dirty="0"/>
              <a:t>Similarly, can take </a:t>
            </a:r>
            <a:r>
              <a:rPr lang="en-US" sz="2250" dirty="0">
                <a:solidFill>
                  <a:srgbClr val="0000FF"/>
                </a:solidFill>
              </a:rPr>
              <a:t>DFT/FFT</a:t>
            </a:r>
            <a:r>
              <a:rPr lang="en-US" sz="2250" dirty="0"/>
              <a:t> for discrete samples of windowed signals</a:t>
            </a:r>
          </a:p>
          <a:p>
            <a:pPr marL="446469" eaLnBrk="1" hangingPunct="1"/>
            <a:r>
              <a:rPr lang="en-US" sz="2812" dirty="0"/>
              <a:t>Can break signal into windowed </a:t>
            </a:r>
            <a:r>
              <a:rPr lang="en-US" sz="2812" dirty="0">
                <a:solidFill>
                  <a:srgbClr val="0000FF"/>
                </a:solidFill>
              </a:rPr>
              <a:t>segments</a:t>
            </a:r>
            <a:endParaRPr lang="en-US" sz="2812" dirty="0"/>
          </a:p>
          <a:p>
            <a:pPr marL="803643" lvl="1" eaLnBrk="1" hangingPunct="1"/>
            <a:r>
              <a:rPr lang="en-US" sz="2250" dirty="0"/>
              <a:t>...then (in right circumstances) put it back together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446469" eaLnBrk="1" hangingPunct="1"/>
            <a:r>
              <a:rPr lang="en-US" dirty="0"/>
              <a:t>Many possibilities between DFT and IDFT</a:t>
            </a:r>
          </a:p>
          <a:p>
            <a:pPr marL="803643" lvl="1" eaLnBrk="1" hangingPunct="1"/>
            <a:r>
              <a:rPr lang="en-US" dirty="0"/>
              <a:t>Efficient FIR </a:t>
            </a:r>
            <a:r>
              <a:rPr lang="en-US" dirty="0">
                <a:solidFill>
                  <a:srgbClr val="0000FF"/>
                </a:solidFill>
              </a:rPr>
              <a:t>convolution</a:t>
            </a:r>
          </a:p>
          <a:p>
            <a:pPr marL="1071524" lvl="2" eaLnBrk="1" hangingPunct="1"/>
            <a:r>
              <a:rPr lang="en-US" dirty="0"/>
              <a:t>FIR filter of length </a:t>
            </a:r>
            <a:r>
              <a:rPr lang="en-US" i="1" dirty="0"/>
              <a:t>N</a:t>
            </a:r>
            <a:r>
              <a:rPr lang="en-US" dirty="0"/>
              <a:t> needs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multiplies per sample</a:t>
            </a:r>
          </a:p>
          <a:p>
            <a:pPr marL="1071524" lvl="2" eaLnBrk="1" hangingPunct="1"/>
            <a:r>
              <a:rPr lang="en-US" dirty="0"/>
              <a:t>Convolution in time = multiplication in frequency</a:t>
            </a:r>
          </a:p>
          <a:p>
            <a:pPr marL="1071524" lvl="2" eaLnBrk="1" hangingPunct="1"/>
            <a:endParaRPr lang="en-US" dirty="0"/>
          </a:p>
          <a:p>
            <a:pPr marL="1071524" lvl="2" eaLnBrk="1" hangingPunct="1"/>
            <a:endParaRPr lang="en-US" dirty="0"/>
          </a:p>
          <a:p>
            <a:pPr marL="1071524" lvl="2" eaLnBrk="1" hangingPunct="1"/>
            <a:endParaRPr lang="en-US" dirty="0"/>
          </a:p>
          <a:p>
            <a:pPr marL="1071524" lvl="2" eaLnBrk="1" hangingPunct="1"/>
            <a:endParaRPr lang="en-US" dirty="0"/>
          </a:p>
          <a:p>
            <a:pPr marL="1071524" lvl="2" eaLnBrk="1" hangingPunct="1"/>
            <a:endParaRPr lang="en-US" dirty="0"/>
          </a:p>
          <a:p>
            <a:pPr marL="1071524" lvl="2" eaLnBrk="1" hangingPunct="1"/>
            <a:endParaRPr lang="en-US" dirty="0"/>
          </a:p>
          <a:p>
            <a:pPr marL="1071524" lvl="2" eaLnBrk="1" hangingPunct="1"/>
            <a:endParaRPr lang="en-US" dirty="0"/>
          </a:p>
        </p:txBody>
      </p:sp>
      <p:sp>
        <p:nvSpPr>
          <p:cNvPr id="15364" name="Rectangle 3"/>
          <p:cNvSpPr>
            <a:spLocks/>
          </p:cNvSpPr>
          <p:nvPr/>
        </p:nvSpPr>
        <p:spPr bwMode="auto">
          <a:xfrm>
            <a:off x="4819055" y="2571750"/>
            <a:ext cx="1616273" cy="89296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5" name="Rectangle 4"/>
          <p:cNvSpPr>
            <a:spLocks/>
          </p:cNvSpPr>
          <p:nvPr/>
        </p:nvSpPr>
        <p:spPr bwMode="auto">
          <a:xfrm>
            <a:off x="5277849" y="2786559"/>
            <a:ext cx="716543" cy="454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953" i="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H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(</a:t>
            </a:r>
            <a:r>
              <a:rPr lang="en-US" sz="2953" i="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z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H="1">
            <a:off x="4077891" y="3018234"/>
            <a:ext cx="731119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6444258" y="3018234"/>
            <a:ext cx="731119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8" name="Rectangle 7"/>
          <p:cNvSpPr>
            <a:spLocks/>
          </p:cNvSpPr>
          <p:nvPr/>
        </p:nvSpPr>
        <p:spPr bwMode="auto">
          <a:xfrm>
            <a:off x="3323181" y="2786559"/>
            <a:ext cx="695704" cy="454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953" i="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(</a:t>
            </a:r>
            <a:r>
              <a:rPr lang="en-US" sz="2953" i="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z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sp>
        <p:nvSpPr>
          <p:cNvPr id="15369" name="Rectangle 8"/>
          <p:cNvSpPr>
            <a:spLocks/>
          </p:cNvSpPr>
          <p:nvPr/>
        </p:nvSpPr>
        <p:spPr bwMode="auto">
          <a:xfrm>
            <a:off x="7251127" y="2786559"/>
            <a:ext cx="695704" cy="454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953" i="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Y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(</a:t>
            </a:r>
            <a:r>
              <a:rPr lang="en-US" sz="2953" i="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z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pic>
        <p:nvPicPr>
          <p:cNvPr id="1537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328" y="3580805"/>
            <a:ext cx="5268516" cy="8929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37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4705946"/>
            <a:ext cx="2473523" cy="330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143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Gill Sans</vt:lpstr>
      <vt:lpstr>Lucida Grande</vt:lpstr>
      <vt:lpstr>Title &amp; Bullets</vt:lpstr>
      <vt:lpstr>Windowing</vt:lpstr>
      <vt:lpstr>Short-Time Fourier Transform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Reiss</dc:creator>
  <cp:lastModifiedBy>Josh Reiss</cp:lastModifiedBy>
  <cp:revision>11</cp:revision>
  <dcterms:created xsi:type="dcterms:W3CDTF">2024-03-16T12:36:12Z</dcterms:created>
  <dcterms:modified xsi:type="dcterms:W3CDTF">2024-03-21T19:31:19Z</dcterms:modified>
</cp:coreProperties>
</file>