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88" r:id="rId2"/>
    <p:sldId id="262" r:id="rId3"/>
    <p:sldId id="263" r:id="rId4"/>
    <p:sldId id="316" r:id="rId5"/>
    <p:sldId id="317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3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0F245-1A85-41D1-AE3B-A7E45224DBB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12D32-8BD7-4EA3-885F-97CDBE8CB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0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0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1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1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6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4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483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7998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58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34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80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085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6015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6375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48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027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2514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4050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eaLnBrk="0" fontAlgn="base" hangingPunct="0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eaLnBrk="0" fontAlgn="base" hangingPunct="0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WAV"/><Relationship Id="rId7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DFT bins have </a:t>
            </a:r>
            <a:r>
              <a:rPr lang="en-US" dirty="0">
                <a:solidFill>
                  <a:srgbClr val="0000FF"/>
                </a:solidFill>
              </a:rPr>
              <a:t>magnitude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phase</a:t>
            </a:r>
          </a:p>
          <a:p>
            <a:pPr marL="803643" lvl="1" eaLnBrk="1" hangingPunct="1"/>
            <a:endParaRPr lang="en-US" dirty="0">
              <a:solidFill>
                <a:srgbClr val="0000FF"/>
              </a:solidFill>
            </a:endParaRPr>
          </a:p>
          <a:p>
            <a:pPr marL="446469" eaLnBrk="1" hangingPunct="1">
              <a:spcBef>
                <a:spcPts val="2109"/>
              </a:spcBef>
            </a:pPr>
            <a:r>
              <a:rPr lang="en-US" dirty="0"/>
              <a:t>Suppose we have DFTs of two signals</a:t>
            </a:r>
          </a:p>
          <a:p>
            <a:pPr marL="803643" lvl="1" eaLnBrk="1" hangingPunct="1"/>
            <a:r>
              <a:rPr lang="en-US" dirty="0"/>
              <a:t>Combine magnitudes and phases in interesting combinations</a:t>
            </a:r>
          </a:p>
          <a:p>
            <a:pPr marL="803643" lvl="1" eaLnBrk="1" hangingPunct="1"/>
            <a:r>
              <a:rPr lang="en-US" dirty="0"/>
              <a:t>Sometimes known as </a:t>
            </a:r>
            <a:r>
              <a:rPr lang="en-US" dirty="0">
                <a:solidFill>
                  <a:srgbClr val="0000FF"/>
                </a:solidFill>
              </a:rPr>
              <a:t>cross-synthesis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morphing</a:t>
            </a:r>
          </a:p>
          <a:p>
            <a:pPr marL="803643" lvl="1" eaLnBrk="1" hangingPunct="1"/>
            <a:r>
              <a:rPr lang="en-US" dirty="0"/>
              <a:t>For example, magnitude from one, phase from other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883" y="1446609"/>
            <a:ext cx="1464469" cy="294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5414" y="1384101"/>
            <a:ext cx="2089547" cy="410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0008" y="1285875"/>
            <a:ext cx="3312914" cy="616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65352" y="4441613"/>
            <a:ext cx="4563070" cy="2187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Example operations on </a:t>
            </a:r>
            <a:r>
              <a:rPr lang="en-US" dirty="0">
                <a:solidFill>
                  <a:srgbClr val="0000FF"/>
                </a:solidFill>
              </a:rPr>
              <a:t>magnitude only </a:t>
            </a:r>
            <a:endParaRPr lang="en-US" dirty="0"/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Multiplication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*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endParaRPr lang="en-US" dirty="0">
              <a:latin typeface="Times" pitchFamily="18" charset="0"/>
              <a:cs typeface="Times" pitchFamily="18" charset="0"/>
            </a:endParaRPr>
          </a:p>
          <a:p>
            <a:pPr marL="1071524" lvl="2" eaLnBrk="1" hangingPunct="1"/>
            <a:r>
              <a:rPr lang="en-US" dirty="0"/>
              <a:t>Multiplication in linear terms = addition in dB scale</a:t>
            </a:r>
          </a:p>
          <a:p>
            <a:pPr marL="1071524" lvl="2" eaLnBrk="1" hangingPunct="1"/>
            <a:r>
              <a:rPr lang="en-US" dirty="0"/>
              <a:t>Similar to spectral AND operation, keeping zones where energy is located in both signals</a:t>
            </a:r>
          </a:p>
          <a:p>
            <a:pPr marL="1071524" lvl="2" eaLnBrk="1" hangingPunct="1"/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fixed</a:t>
            </a:r>
            <a:r>
              <a:rPr lang="en-US" dirty="0"/>
              <a:t> r</a:t>
            </a:r>
            <a:r>
              <a:rPr lang="en-US" baseline="-6000" dirty="0"/>
              <a:t>2</a:t>
            </a:r>
            <a:r>
              <a:rPr lang="en-US" dirty="0"/>
              <a:t> (and zero phase z</a:t>
            </a:r>
            <a:r>
              <a:rPr lang="en-US" baseline="-6000" dirty="0"/>
              <a:t>2</a:t>
            </a:r>
            <a:r>
              <a:rPr lang="en-US" dirty="0"/>
              <a:t>), equivalent to </a:t>
            </a:r>
            <a:r>
              <a:rPr lang="en-US" dirty="0">
                <a:solidFill>
                  <a:srgbClr val="0000FF"/>
                </a:solidFill>
              </a:rPr>
              <a:t>FIR filtering</a:t>
            </a:r>
            <a:endParaRPr lang="en-US" dirty="0"/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Addition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+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endParaRPr lang="en-US" dirty="0">
              <a:latin typeface="Times" pitchFamily="18" charset="0"/>
              <a:cs typeface="Times" pitchFamily="18" charset="0"/>
            </a:endParaRPr>
          </a:p>
          <a:p>
            <a:pPr marL="1071524" lvl="2" eaLnBrk="1" hangingPunct="1"/>
            <a:r>
              <a:rPr lang="en-US" dirty="0"/>
              <a:t>Similar to spectral OR operation</a:t>
            </a:r>
          </a:p>
          <a:p>
            <a:pPr marL="1071524" lvl="2" eaLnBrk="1" hangingPunct="1"/>
            <a:r>
              <a:rPr lang="en-US" dirty="0"/>
              <a:t>Not simple mixing: only operating on magnitudes, not phases</a:t>
            </a:r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Masking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(r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r>
              <a:rPr lang="en-US" dirty="0">
                <a:latin typeface="Times" pitchFamily="18" charset="0"/>
                <a:cs typeface="Times" pitchFamily="18" charset="0"/>
              </a:rPr>
              <a:t> &gt; threshold ?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: 0)</a:t>
            </a:r>
          </a:p>
          <a:p>
            <a:pPr marL="1071524" lvl="2" eaLnBrk="1" hangingPunct="1"/>
            <a:r>
              <a:rPr lang="en-US" dirty="0"/>
              <a:t>Keep magnitude of one sound only if the other is above a threshold</a:t>
            </a:r>
          </a:p>
          <a:p>
            <a:pPr marL="1071524" lvl="2" eaLnBrk="1" hangingPunct="1"/>
            <a:r>
              <a:rPr lang="en-US" dirty="0"/>
              <a:t>(A ? B : C) syntax means “if A, then B, otherwise C”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469" eaLnBrk="1" hangingPunct="1"/>
            <a:r>
              <a:rPr lang="en-US" dirty="0"/>
              <a:t>Phase is critical to </a:t>
            </a:r>
            <a:r>
              <a:rPr lang="en-US" dirty="0">
                <a:solidFill>
                  <a:srgbClr val="0000FF"/>
                </a:solidFill>
              </a:rPr>
              <a:t>time-frequency</a:t>
            </a:r>
            <a:r>
              <a:rPr lang="en-US" dirty="0"/>
              <a:t> representations</a:t>
            </a:r>
          </a:p>
          <a:p>
            <a:pPr marL="803643" lvl="1" eaLnBrk="1" hangingPunct="1"/>
            <a:r>
              <a:rPr lang="en-US" dirty="0"/>
              <a:t>Explains how signals evolve from frame to frame</a:t>
            </a:r>
          </a:p>
          <a:p>
            <a:pPr marL="803643" lvl="1" eaLnBrk="1" hangingPunct="1"/>
            <a:r>
              <a:rPr lang="en-US" dirty="0"/>
              <a:t>Has an important influence on output quality</a:t>
            </a:r>
          </a:p>
          <a:p>
            <a:pPr marL="446469" eaLnBrk="1" hangingPunct="1"/>
            <a:r>
              <a:rPr lang="en-US" dirty="0"/>
              <a:t>Example operations on </a:t>
            </a:r>
            <a:r>
              <a:rPr lang="en-US" dirty="0">
                <a:solidFill>
                  <a:srgbClr val="0000FF"/>
                </a:solidFill>
              </a:rPr>
              <a:t>phase </a:t>
            </a:r>
            <a:r>
              <a:rPr lang="en-US" dirty="0"/>
              <a:t>of two inputs</a:t>
            </a:r>
          </a:p>
          <a:p>
            <a:pPr marL="803643" lvl="1" eaLnBrk="1" hangingPunct="1"/>
            <a:r>
              <a:rPr lang="en-US" dirty="0"/>
              <a:t>Keep phase of </a:t>
            </a:r>
            <a:r>
              <a:rPr lang="en-US" dirty="0">
                <a:solidFill>
                  <a:srgbClr val="0000FF"/>
                </a:solidFill>
              </a:rPr>
              <a:t>only one</a:t>
            </a:r>
            <a:r>
              <a:rPr lang="en-US" dirty="0"/>
              <a:t> sound, change magnitude</a:t>
            </a:r>
          </a:p>
          <a:p>
            <a:pPr marL="1071524" lvl="2" eaLnBrk="1" hangingPunct="1"/>
            <a:r>
              <a:rPr lang="en-US" dirty="0"/>
              <a:t>Phase is a strong cue for </a:t>
            </a:r>
            <a:r>
              <a:rPr lang="en-US" dirty="0">
                <a:solidFill>
                  <a:srgbClr val="0000FF"/>
                </a:solidFill>
              </a:rPr>
              <a:t>pitch</a:t>
            </a:r>
            <a:r>
              <a:rPr lang="en-US" dirty="0"/>
              <a:t> of sound (why?)</a:t>
            </a:r>
          </a:p>
          <a:p>
            <a:pPr marL="1071524" lvl="2" eaLnBrk="1" hangingPunct="1"/>
            <a:r>
              <a:rPr lang="en-US" dirty="0"/>
              <a:t>Result: pitch influenced by the phase you keep</a:t>
            </a:r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Add</a:t>
            </a:r>
            <a:r>
              <a:rPr lang="en-US" dirty="0"/>
              <a:t> phases</a:t>
            </a:r>
          </a:p>
          <a:p>
            <a:pPr marL="1071524" lvl="2" eaLnBrk="1" hangingPunct="1"/>
            <a:r>
              <a:rPr lang="en-US" dirty="0"/>
              <a:t>Strong alteration: phase moves at double speed on average</a:t>
            </a:r>
          </a:p>
          <a:p>
            <a:pPr marL="1071524" lvl="2" eaLnBrk="1" hangingPunct="1"/>
            <a:r>
              <a:rPr lang="en-US" dirty="0"/>
              <a:t>Or double the reconstruction hop size: n</a:t>
            </a:r>
            <a:r>
              <a:rPr lang="en-US" baseline="-6000" dirty="0"/>
              <a:t>2</a:t>
            </a:r>
            <a:r>
              <a:rPr lang="en-US" dirty="0"/>
              <a:t> = 2 * n</a:t>
            </a:r>
            <a:r>
              <a:rPr lang="en-US" baseline="-6000" dirty="0"/>
              <a:t>1</a:t>
            </a:r>
            <a:r>
              <a:rPr lang="en-US" dirty="0"/>
              <a:t> </a:t>
            </a:r>
          </a:p>
          <a:p>
            <a:pPr marL="803643" lvl="1" eaLnBrk="1" hangingPunct="1"/>
            <a:r>
              <a:rPr lang="en-US" dirty="0"/>
              <a:t>Arbitrary combination or variation on phases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45577"/>
            <a:ext cx="9144000" cy="6112423"/>
          </a:xfrm>
        </p:spPr>
        <p:txBody>
          <a:bodyPr/>
          <a:lstStyle/>
          <a:p>
            <a:pPr marL="446469" eaLnBrk="1" hangingPunct="1"/>
            <a:r>
              <a:rPr lang="en-US" sz="2531" dirty="0"/>
              <a:t>Removal of unwanted low level sounds not intended to be in signal</a:t>
            </a:r>
          </a:p>
          <a:p>
            <a:pPr marL="803643" lvl="1" eaLnBrk="1" hangingPunct="1"/>
            <a:r>
              <a:rPr lang="en-US" sz="1969" dirty="0"/>
              <a:t>Reduce unwanted low level sound on musical recording usually 'hiss' or 'hums'</a:t>
            </a:r>
          </a:p>
          <a:p>
            <a:pPr marL="803643" lvl="1" eaLnBrk="1" hangingPunct="1"/>
            <a:r>
              <a:rPr lang="en-US" sz="1969" dirty="0"/>
              <a:t>Remove </a:t>
            </a:r>
            <a:r>
              <a:rPr lang="en-US" sz="1969" dirty="0" err="1"/>
              <a:t>artefacts</a:t>
            </a:r>
            <a:r>
              <a:rPr lang="en-US" sz="1969" dirty="0"/>
              <a:t> produced by nonlinear operations </a:t>
            </a:r>
          </a:p>
          <a:p>
            <a:pPr marL="803643" lvl="1" eaLnBrk="1" hangingPunct="1"/>
            <a:r>
              <a:rPr lang="en-US" sz="1969" dirty="0"/>
              <a:t>Minimize unwanted low level (generally high) frequencies</a:t>
            </a:r>
          </a:p>
          <a:p>
            <a:pPr marL="446469" eaLnBrk="1" hangingPunct="1"/>
            <a:r>
              <a:rPr lang="en-US" sz="2531" dirty="0"/>
              <a:t>Noise from any number of sources</a:t>
            </a:r>
          </a:p>
          <a:p>
            <a:pPr marL="803643" lvl="1" eaLnBrk="1" hangingPunct="1"/>
            <a:r>
              <a:rPr lang="en-US" sz="1969" dirty="0"/>
              <a:t>usually appears as high frequency 'hiss', or low level 'hum'</a:t>
            </a:r>
          </a:p>
          <a:p>
            <a:pPr marL="446469" eaLnBrk="1" hangingPunct="1"/>
            <a:r>
              <a:rPr lang="en-US" sz="2531" dirty="0"/>
              <a:t>Goals</a:t>
            </a:r>
          </a:p>
          <a:p>
            <a:pPr marL="803643" lvl="1" eaLnBrk="1" hangingPunct="1"/>
            <a:r>
              <a:rPr lang="en-US" sz="1969" dirty="0"/>
              <a:t>achieve clean crisp signal by reducing overall noise</a:t>
            </a:r>
          </a:p>
          <a:p>
            <a:pPr marL="803643" lvl="1" eaLnBrk="1" hangingPunct="1"/>
            <a:r>
              <a:rPr lang="en-US" sz="1969" dirty="0"/>
              <a:t>Don’t disrupt wanted signal</a:t>
            </a:r>
          </a:p>
          <a:p>
            <a:pPr marL="446469" eaLnBrk="1" hangingPunct="1"/>
            <a:r>
              <a:rPr lang="en-US" sz="2531" dirty="0" err="1"/>
              <a:t>Denoising</a:t>
            </a:r>
            <a:r>
              <a:rPr lang="en-US" sz="2531" dirty="0"/>
              <a:t> performed using analysis and synthesis</a:t>
            </a:r>
          </a:p>
          <a:p>
            <a:pPr marL="803643" lvl="1" eaLnBrk="1" hangingPunct="1">
              <a:buFont typeface="Arial" charset="0"/>
              <a:buChar char="•"/>
            </a:pPr>
            <a:r>
              <a:rPr lang="en-US" sz="2250" dirty="0"/>
              <a:t>extract magnitude and phase information</a:t>
            </a:r>
          </a:p>
          <a:p>
            <a:pPr marL="803643" lvl="1" eaLnBrk="1" hangingPunct="1">
              <a:buFont typeface="Arial" charset="0"/>
              <a:buChar char="•"/>
            </a:pPr>
            <a:r>
              <a:rPr lang="en-US" sz="2250" dirty="0"/>
              <a:t>Phase unchanged</a:t>
            </a:r>
          </a:p>
          <a:p>
            <a:pPr marL="803643" lvl="1" eaLnBrk="1" hangingPunct="1">
              <a:buFont typeface="Arial" charset="0"/>
              <a:buChar char="•"/>
            </a:pPr>
            <a:r>
              <a:rPr lang="en-US" sz="2250" dirty="0"/>
              <a:t>Low magnitudes attenuated</a:t>
            </a:r>
          </a:p>
          <a:p>
            <a:pPr marL="446469" eaLnBrk="1" hangingPunct="1"/>
            <a:endParaRPr lang="en-US" sz="2531" dirty="0"/>
          </a:p>
        </p:txBody>
      </p:sp>
    </p:spTree>
    <p:extLst>
      <p:ext uri="{BB962C8B-B14F-4D97-AF65-F5344CB8AC3E}">
        <p14:creationId xmlns:p14="http://schemas.microsoft.com/office/powerpoint/2010/main" val="36077649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Two basic </a:t>
            </a:r>
            <a:r>
              <a:rPr lang="en-US" dirty="0">
                <a:solidFill>
                  <a:srgbClr val="0000FF"/>
                </a:solidFill>
              </a:rPr>
              <a:t>nonlinear</a:t>
            </a:r>
            <a:r>
              <a:rPr lang="en-US" dirty="0"/>
              <a:t> algorithms:</a:t>
            </a:r>
          </a:p>
          <a:p>
            <a:pPr marL="803643" lvl="1" eaLnBrk="1" hangingPunct="1">
              <a:spcBef>
                <a:spcPts val="2039"/>
              </a:spcBef>
            </a:pPr>
            <a:r>
              <a:rPr lang="en-US" dirty="0"/>
              <a:t>                       and</a:t>
            </a:r>
          </a:p>
          <a:p>
            <a:pPr marL="803643" lvl="1" eaLnBrk="1" hangingPunct="1">
              <a:spcBef>
                <a:spcPts val="2039"/>
              </a:spcBef>
            </a:pP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x</a:t>
            </a:r>
            <a:r>
              <a:rPr lang="en-US" dirty="0"/>
              <a:t> is input signal,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c</a:t>
            </a:r>
            <a:r>
              <a:rPr lang="en-US" dirty="0"/>
              <a:t> is noise reduction coefficient</a:t>
            </a:r>
          </a:p>
          <a:p>
            <a:pPr marL="803643" lvl="1" eaLnBrk="1" hangingPunct="1"/>
            <a:r>
              <a:rPr lang="en-US" dirty="0"/>
              <a:t>Another example implementation:</a:t>
            </a:r>
          </a:p>
          <a:p>
            <a:pPr marL="803643" lvl="1" eaLnBrk="1" hangingPunct="1"/>
            <a:endParaRPr lang="en-US" dirty="0"/>
          </a:p>
          <a:p>
            <a:pPr marL="803643" lvl="1" eaLnBrk="1" hangingPunct="1"/>
            <a:endParaRPr lang="en-US" dirty="0"/>
          </a:p>
          <a:p>
            <a:pPr marL="803643" lvl="1" eaLnBrk="1" hangingPunct="1"/>
            <a:endParaRPr lang="en-US" dirty="0"/>
          </a:p>
          <a:p>
            <a:pPr marL="803643" lvl="1" eaLnBrk="1" hangingPunct="1"/>
            <a:endParaRPr lang="en-US" dirty="0"/>
          </a:p>
          <a:p>
            <a:pPr marL="446469" eaLnBrk="1" hangingPunct="1"/>
            <a:r>
              <a:rPr lang="en-US" dirty="0"/>
              <a:t>Similar to applying </a:t>
            </a:r>
            <a:r>
              <a:rPr lang="en-US" dirty="0">
                <a:solidFill>
                  <a:srgbClr val="0000FF"/>
                </a:solidFill>
              </a:rPr>
              <a:t>noise gate</a:t>
            </a:r>
            <a:endParaRPr lang="en-US" dirty="0"/>
          </a:p>
          <a:p>
            <a:pPr marL="803643" lvl="1" eaLnBrk="1" hangingPunct="1"/>
            <a:r>
              <a:rPr lang="en-US" dirty="0"/>
              <a:t>However, operates on each frequency component</a:t>
            </a:r>
          </a:p>
          <a:p>
            <a:pPr marL="803643" lvl="1" eaLnBrk="1" hangingPunct="1"/>
            <a:r>
              <a:rPr lang="en-US" dirty="0"/>
              <a:t>Only magnitude modified; phase remains as it was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984" y="1312664"/>
            <a:ext cx="1794867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4102" y="1366242"/>
            <a:ext cx="1794867" cy="625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54" name="Rectangle 5"/>
          <p:cNvSpPr>
            <a:spLocks/>
          </p:cNvSpPr>
          <p:nvPr/>
        </p:nvSpPr>
        <p:spPr bwMode="auto">
          <a:xfrm>
            <a:off x="2934891" y="2977306"/>
            <a:ext cx="3590727" cy="1644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function ft = denoise(f,r,coef)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if abs(f) &gt;= 0.001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endParaRPr lang="en-US" sz="1336">
              <a:solidFill>
                <a:srgbClr val="000000"/>
              </a:solidFill>
              <a:latin typeface="Times" charset="0"/>
              <a:cs typeface="Times" charset="0"/>
              <a:sym typeface="Times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ft   = f.*(r./(r+coef));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else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b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ft   = f.*(r./(r+sqrt(coef)));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8922992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Denoising</a:t>
            </a:r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/>
              <a:t>Example spectra for </a:t>
            </a:r>
            <a:r>
              <a:rPr lang="en-US">
                <a:solidFill>
                  <a:srgbClr val="0000FF"/>
                </a:solidFill>
              </a:rPr>
              <a:t>windowed FFT</a:t>
            </a:r>
            <a:r>
              <a:rPr lang="en-US"/>
              <a:t> of flute sound</a:t>
            </a:r>
          </a:p>
          <a:p>
            <a:pPr marL="803643" lvl="1" eaLnBrk="1" hangingPunct="1"/>
            <a:r>
              <a:rPr lang="en-US"/>
              <a:t>Left: input signal</a:t>
            </a:r>
          </a:p>
          <a:p>
            <a:pPr marL="803643" lvl="1" eaLnBrk="1" hangingPunct="1"/>
            <a:r>
              <a:rPr lang="en-US"/>
              <a:t>Right: output according to                       with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c </a:t>
            </a:r>
            <a:r>
              <a:rPr lang="en-US"/>
              <a:t>= 0.01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5297" y="1651992"/>
            <a:ext cx="1794867" cy="625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0" y="2374181"/>
            <a:ext cx="8206383" cy="34033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52093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 example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/>
              <a:t>Denoising reduces amplitudes of each bin</a:t>
            </a:r>
          </a:p>
          <a:p>
            <a:pPr marL="803643" lvl="1" eaLnBrk="1" hangingPunct="1"/>
            <a:r>
              <a:rPr lang="en-US"/>
              <a:t>Need to boost overall signal level to maintain loudness</a:t>
            </a:r>
          </a:p>
          <a:p>
            <a:pPr marL="1071524" lvl="2" eaLnBrk="1" hangingPunct="1"/>
            <a:r>
              <a:rPr lang="en-US"/>
              <a:t>Similar to </a:t>
            </a:r>
            <a:r>
              <a:rPr lang="en-US">
                <a:solidFill>
                  <a:srgbClr val="0000FF"/>
                </a:solidFill>
              </a:rPr>
              <a:t>dynamic range compressor</a:t>
            </a:r>
          </a:p>
          <a:p>
            <a:pPr marL="803643" lvl="1" eaLnBrk="1" hangingPunct="1"/>
            <a:r>
              <a:rPr lang="en-US"/>
              <a:t>In this example, gain of 4.75 to restore level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5102" y="2571750"/>
            <a:ext cx="5274097" cy="39558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0964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3071" y="3286125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3071" y="4054078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130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09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409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6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6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 variations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469" eaLnBrk="1" hangingPunct="1"/>
            <a:r>
              <a:rPr lang="en-US" dirty="0" err="1">
                <a:solidFill>
                  <a:srgbClr val="0000FF"/>
                </a:solidFill>
              </a:rPr>
              <a:t>Analyse</a:t>
            </a:r>
            <a:r>
              <a:rPr lang="en-US" dirty="0"/>
              <a:t> noise content first</a:t>
            </a:r>
          </a:p>
          <a:p>
            <a:pPr marL="803643" lvl="1" eaLnBrk="1" hangingPunct="1"/>
            <a:r>
              <a:rPr lang="en-US" dirty="0"/>
              <a:t>Apply different nonlinear function to each bin</a:t>
            </a:r>
          </a:p>
          <a:p>
            <a:pPr marL="803643" lvl="1" eaLnBrk="1" hangingPunct="1"/>
            <a:r>
              <a:rPr lang="en-US" dirty="0"/>
              <a:t>For example, reducing ventilation noise in a room</a:t>
            </a:r>
          </a:p>
          <a:p>
            <a:pPr marL="446469" eaLnBrk="1" hangingPunct="1"/>
            <a:r>
              <a:rPr lang="en-US" dirty="0">
                <a:solidFill>
                  <a:srgbClr val="0000FF"/>
                </a:solidFill>
              </a:rPr>
              <a:t>Time-varying </a:t>
            </a:r>
            <a:r>
              <a:rPr lang="en-US" dirty="0"/>
              <a:t>noise estimation</a:t>
            </a:r>
          </a:p>
          <a:p>
            <a:pPr marL="803643" lvl="1" eaLnBrk="1" hangingPunct="1"/>
            <a:r>
              <a:rPr lang="en-US" dirty="0"/>
              <a:t>Estimate noise threshold as function of spectrum</a:t>
            </a:r>
          </a:p>
          <a:p>
            <a:pPr marL="803643" lvl="1" eaLnBrk="1" hangingPunct="1"/>
            <a:r>
              <a:rPr lang="en-US" dirty="0"/>
              <a:t>Often involves LPC or </a:t>
            </a:r>
            <a:r>
              <a:rPr lang="en-US" dirty="0" err="1"/>
              <a:t>cepstral</a:t>
            </a:r>
            <a:r>
              <a:rPr lang="en-US" dirty="0"/>
              <a:t> techniques</a:t>
            </a:r>
          </a:p>
          <a:p>
            <a:pPr marL="446469" eaLnBrk="1" hangingPunct="1"/>
            <a:r>
              <a:rPr lang="en-US" dirty="0"/>
              <a:t>Use noise estimation to decrease </a:t>
            </a:r>
            <a:r>
              <a:rPr lang="en-US" dirty="0">
                <a:solidFill>
                  <a:srgbClr val="0000FF"/>
                </a:solidFill>
              </a:rPr>
              <a:t>pumping</a:t>
            </a:r>
            <a:r>
              <a:rPr lang="en-US" dirty="0"/>
              <a:t> effects</a:t>
            </a:r>
          </a:p>
          <a:p>
            <a:pPr marL="446469" eaLnBrk="1" hangingPunct="1"/>
            <a:r>
              <a:rPr lang="en-US" dirty="0" err="1"/>
              <a:t>Denoising</a:t>
            </a:r>
            <a:r>
              <a:rPr lang="en-US" dirty="0"/>
              <a:t> is nonlinear and can produce </a:t>
            </a:r>
            <a:r>
              <a:rPr lang="en-US" dirty="0" err="1"/>
              <a:t>artefacts</a:t>
            </a:r>
            <a:endParaRPr lang="en-US" dirty="0"/>
          </a:p>
          <a:p>
            <a:pPr marL="803643" lvl="1" eaLnBrk="1" hangingPunct="1"/>
            <a:r>
              <a:rPr lang="en-US" dirty="0"/>
              <a:t>Small grains (spurious components) that jump out</a:t>
            </a:r>
          </a:p>
          <a:p>
            <a:pPr marL="803643" lvl="1" eaLnBrk="1" hangingPunct="1"/>
            <a:r>
              <a:rPr lang="en-US" dirty="0"/>
              <a:t>Noise can also be a useful component of a sound</a:t>
            </a:r>
          </a:p>
        </p:txBody>
      </p:sp>
    </p:spTree>
    <p:extLst>
      <p:ext uri="{BB962C8B-B14F-4D97-AF65-F5344CB8AC3E}">
        <p14:creationId xmlns:p14="http://schemas.microsoft.com/office/powerpoint/2010/main" val="269579940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549</Words>
  <Application>Microsoft Office PowerPoint</Application>
  <PresentationFormat>Widescreen</PresentationFormat>
  <Paragraphs>84</Paragraphs>
  <Slides>8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Arial Italic</vt:lpstr>
      <vt:lpstr>Courier</vt:lpstr>
      <vt:lpstr>Lucida Grande</vt:lpstr>
      <vt:lpstr>Times</vt:lpstr>
      <vt:lpstr>Title &amp; Bullets</vt:lpstr>
      <vt:lpstr>Mutation</vt:lpstr>
      <vt:lpstr>Mutation</vt:lpstr>
      <vt:lpstr>Mutation</vt:lpstr>
      <vt:lpstr>Denoising</vt:lpstr>
      <vt:lpstr>Denoising</vt:lpstr>
      <vt:lpstr>Denoising</vt:lpstr>
      <vt:lpstr>Denoising example</vt:lpstr>
      <vt:lpstr>Denoising variations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Reiss</dc:creator>
  <cp:lastModifiedBy>Josh Reiss</cp:lastModifiedBy>
  <cp:revision>10</cp:revision>
  <dcterms:created xsi:type="dcterms:W3CDTF">2024-03-16T12:36:12Z</dcterms:created>
  <dcterms:modified xsi:type="dcterms:W3CDTF">2024-03-21T19:17:16Z</dcterms:modified>
</cp:coreProperties>
</file>