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6" r:id="rId5"/>
    <p:sldId id="264" r:id="rId6"/>
    <p:sldId id="265" r:id="rId7"/>
    <p:sldId id="271" r:id="rId8"/>
    <p:sldId id="258"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E5E91-9192-4F18-B308-1C72DE988FF9}" v="7" dt="2024-12-04T14:41:24.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85434" autoAdjust="0"/>
  </p:normalViewPr>
  <p:slideViewPr>
    <p:cSldViewPr snapToGrid="0">
      <p:cViewPr varScale="1">
        <p:scale>
          <a:sx n="55" d="100"/>
          <a:sy n="55" d="100"/>
        </p:scale>
        <p:origin x="10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6962BDBD-86DA-42C2-8EAC-E258143A3246}"/>
    <pc:docChg chg="custSel modSld">
      <pc:chgData name="Joshua Reiss" userId="71f87c30-4769-4a42-a082-a6a82298c8cb" providerId="ADAL" clId="{6962BDBD-86DA-42C2-8EAC-E258143A3246}" dt="2024-11-30T13:05:48.171" v="448" actId="20577"/>
      <pc:docMkLst>
        <pc:docMk/>
      </pc:docMkLst>
      <pc:sldChg chg="modNotesTx">
        <pc:chgData name="Joshua Reiss" userId="71f87c30-4769-4a42-a082-a6a82298c8cb" providerId="ADAL" clId="{6962BDBD-86DA-42C2-8EAC-E258143A3246}" dt="2024-11-30T10:08:22.325" v="438" actId="20577"/>
        <pc:sldMkLst>
          <pc:docMk/>
          <pc:sldMk cId="1391335175" sldId="257"/>
        </pc:sldMkLst>
      </pc:sldChg>
      <pc:sldChg chg="addSp modSp modNotesTx">
        <pc:chgData name="Joshua Reiss" userId="71f87c30-4769-4a42-a082-a6a82298c8cb" providerId="ADAL" clId="{6962BDBD-86DA-42C2-8EAC-E258143A3246}" dt="2024-11-30T10:10:13.328" v="443" actId="20577"/>
        <pc:sldMkLst>
          <pc:docMk/>
          <pc:sldMk cId="1085433518" sldId="263"/>
        </pc:sldMkLst>
        <pc:spChg chg="mod">
          <ac:chgData name="Joshua Reiss" userId="71f87c30-4769-4a42-a082-a6a82298c8cb" providerId="ADAL" clId="{6962BDBD-86DA-42C2-8EAC-E258143A3246}" dt="2024-11-29T17:29:16.652" v="0" actId="164"/>
          <ac:spMkLst>
            <pc:docMk/>
            <pc:sldMk cId="1085433518" sldId="263"/>
            <ac:spMk id="16" creationId="{4225D2B6-A56A-CF97-F9C4-A0FD53A382B2}"/>
          </ac:spMkLst>
        </pc:spChg>
        <pc:spChg chg="mod">
          <ac:chgData name="Joshua Reiss" userId="71f87c30-4769-4a42-a082-a6a82298c8cb" providerId="ADAL" clId="{6962BDBD-86DA-42C2-8EAC-E258143A3246}" dt="2024-11-29T17:29:16.652" v="0" actId="164"/>
          <ac:spMkLst>
            <pc:docMk/>
            <pc:sldMk cId="1085433518" sldId="263"/>
            <ac:spMk id="17" creationId="{E6E0D477-C120-85E4-1753-3C5AF919D996}"/>
          </ac:spMkLst>
        </pc:spChg>
        <pc:spChg chg="mod">
          <ac:chgData name="Joshua Reiss" userId="71f87c30-4769-4a42-a082-a6a82298c8cb" providerId="ADAL" clId="{6962BDBD-86DA-42C2-8EAC-E258143A3246}" dt="2024-11-29T17:29:16.652" v="0" actId="164"/>
          <ac:spMkLst>
            <pc:docMk/>
            <pc:sldMk cId="1085433518" sldId="263"/>
            <ac:spMk id="18" creationId="{93B1C375-7A04-5ADF-64B8-F5FECD4182E7}"/>
          </ac:spMkLst>
        </pc:spChg>
        <pc:grpChg chg="add mod">
          <ac:chgData name="Joshua Reiss" userId="71f87c30-4769-4a42-a082-a6a82298c8cb" providerId="ADAL" clId="{6962BDBD-86DA-42C2-8EAC-E258143A3246}" dt="2024-11-29T17:29:16.652" v="0" actId="164"/>
          <ac:grpSpMkLst>
            <pc:docMk/>
            <pc:sldMk cId="1085433518" sldId="263"/>
            <ac:grpSpMk id="4" creationId="{0C3B67E5-C7FA-4EE1-7255-936A2585C03B}"/>
          </ac:grpSpMkLst>
        </pc:grpChg>
        <pc:picChg chg="mod">
          <ac:chgData name="Joshua Reiss" userId="71f87c30-4769-4a42-a082-a6a82298c8cb" providerId="ADAL" clId="{6962BDBD-86DA-42C2-8EAC-E258143A3246}" dt="2024-11-29T17:29:16.652" v="0" actId="164"/>
          <ac:picMkLst>
            <pc:docMk/>
            <pc:sldMk cId="1085433518" sldId="263"/>
            <ac:picMk id="10" creationId="{34158052-DC6C-E2B6-BCE0-CFE77C7170A5}"/>
          </ac:picMkLst>
        </pc:picChg>
        <pc:cxnChg chg="mod">
          <ac:chgData name="Joshua Reiss" userId="71f87c30-4769-4a42-a082-a6a82298c8cb" providerId="ADAL" clId="{6962BDBD-86DA-42C2-8EAC-E258143A3246}" dt="2024-11-29T17:29:16.652" v="0" actId="164"/>
          <ac:cxnSpMkLst>
            <pc:docMk/>
            <pc:sldMk cId="1085433518" sldId="263"/>
            <ac:cxnSpMk id="12" creationId="{51F1AD9A-4E84-D315-0130-FD94092D71F8}"/>
          </ac:cxnSpMkLst>
        </pc:cxnChg>
        <pc:cxnChg chg="mod">
          <ac:chgData name="Joshua Reiss" userId="71f87c30-4769-4a42-a082-a6a82298c8cb" providerId="ADAL" clId="{6962BDBD-86DA-42C2-8EAC-E258143A3246}" dt="2024-11-29T17:29:16.652" v="0" actId="164"/>
          <ac:cxnSpMkLst>
            <pc:docMk/>
            <pc:sldMk cId="1085433518" sldId="263"/>
            <ac:cxnSpMk id="14" creationId="{7F602E80-691F-4215-1ABB-CE180DEECE82}"/>
          </ac:cxnSpMkLst>
        </pc:cxnChg>
        <pc:cxnChg chg="mod">
          <ac:chgData name="Joshua Reiss" userId="71f87c30-4769-4a42-a082-a6a82298c8cb" providerId="ADAL" clId="{6962BDBD-86DA-42C2-8EAC-E258143A3246}" dt="2024-11-29T17:29:16.652" v="0" actId="164"/>
          <ac:cxnSpMkLst>
            <pc:docMk/>
            <pc:sldMk cId="1085433518" sldId="263"/>
            <ac:cxnSpMk id="15" creationId="{B3839D6B-6734-275E-36A5-5C87FD76905F}"/>
          </ac:cxnSpMkLst>
        </pc:cxnChg>
      </pc:sldChg>
      <pc:sldChg chg="modNotesTx">
        <pc:chgData name="Joshua Reiss" userId="71f87c30-4769-4a42-a082-a6a82298c8cb" providerId="ADAL" clId="{6962BDBD-86DA-42C2-8EAC-E258143A3246}" dt="2024-11-30T10:12:40.476" v="445"/>
        <pc:sldMkLst>
          <pc:docMk/>
          <pc:sldMk cId="2599177803" sldId="266"/>
        </pc:sldMkLst>
      </pc:sldChg>
      <pc:sldChg chg="modSp mod">
        <pc:chgData name="Joshua Reiss" userId="71f87c30-4769-4a42-a082-a6a82298c8cb" providerId="ADAL" clId="{6962BDBD-86DA-42C2-8EAC-E258143A3246}" dt="2024-11-30T13:05:48.171" v="448" actId="20577"/>
        <pc:sldMkLst>
          <pc:docMk/>
          <pc:sldMk cId="408977739" sldId="268"/>
        </pc:sldMkLst>
        <pc:spChg chg="mod">
          <ac:chgData name="Joshua Reiss" userId="71f87c30-4769-4a42-a082-a6a82298c8cb" providerId="ADAL" clId="{6962BDBD-86DA-42C2-8EAC-E258143A3246}" dt="2024-11-30T13:05:48.171" v="448" actId="20577"/>
          <ac:spMkLst>
            <pc:docMk/>
            <pc:sldMk cId="408977739" sldId="268"/>
            <ac:spMk id="3" creationId="{977A7C61-0DB3-EFFB-7A28-1B82A420964D}"/>
          </ac:spMkLst>
        </pc:spChg>
      </pc:sldChg>
    </pc:docChg>
  </pc:docChgLst>
  <pc:docChgLst>
    <pc:chgData name="Joshua Reiss" userId="71f87c30-4769-4a42-a082-a6a82298c8cb" providerId="ADAL" clId="{A34E5E91-9192-4F18-B308-1C72DE988FF9}"/>
    <pc:docChg chg="undo custSel addSld modSld">
      <pc:chgData name="Joshua Reiss" userId="71f87c30-4769-4a42-a082-a6a82298c8cb" providerId="ADAL" clId="{A34E5E91-9192-4F18-B308-1C72DE988FF9}" dt="2024-12-04T14:41:24.885" v="146" actId="164"/>
      <pc:docMkLst>
        <pc:docMk/>
      </pc:docMkLst>
      <pc:sldChg chg="addSp modSp mod">
        <pc:chgData name="Joshua Reiss" userId="71f87c30-4769-4a42-a082-a6a82298c8cb" providerId="ADAL" clId="{A34E5E91-9192-4F18-B308-1C72DE988FF9}" dt="2024-12-04T13:45:44.821" v="137" actId="1076"/>
        <pc:sldMkLst>
          <pc:docMk/>
          <pc:sldMk cId="1085433518" sldId="263"/>
        </pc:sldMkLst>
        <pc:spChg chg="mod">
          <ac:chgData name="Joshua Reiss" userId="71f87c30-4769-4a42-a082-a6a82298c8cb" providerId="ADAL" clId="{A34E5E91-9192-4F18-B308-1C72DE988FF9}" dt="2024-12-04T13:44:42.034" v="128" actId="403"/>
          <ac:spMkLst>
            <pc:docMk/>
            <pc:sldMk cId="1085433518" sldId="263"/>
            <ac:spMk id="3" creationId="{8C892AE4-79FC-CEB9-D5B4-423E95473639}"/>
          </ac:spMkLst>
        </pc:spChg>
        <pc:spChg chg="add mod">
          <ac:chgData name="Joshua Reiss" userId="71f87c30-4769-4a42-a082-a6a82298c8cb" providerId="ADAL" clId="{A34E5E91-9192-4F18-B308-1C72DE988FF9}" dt="2024-12-04T13:45:44.821" v="137" actId="1076"/>
          <ac:spMkLst>
            <pc:docMk/>
            <pc:sldMk cId="1085433518" sldId="263"/>
            <ac:spMk id="7" creationId="{EE1A49D9-259F-8869-13A0-9787A74F6C4D}"/>
          </ac:spMkLst>
        </pc:spChg>
        <pc:spChg chg="mod">
          <ac:chgData name="Joshua Reiss" userId="71f87c30-4769-4a42-a082-a6a82298c8cb" providerId="ADAL" clId="{A34E5E91-9192-4F18-B308-1C72DE988FF9}" dt="2024-12-04T13:44:56.113" v="131" actId="20577"/>
          <ac:spMkLst>
            <pc:docMk/>
            <pc:sldMk cId="1085433518" sldId="263"/>
            <ac:spMk id="16" creationId="{4225D2B6-A56A-CF97-F9C4-A0FD53A382B2}"/>
          </ac:spMkLst>
        </pc:spChg>
        <pc:spChg chg="mod">
          <ac:chgData name="Joshua Reiss" userId="71f87c30-4769-4a42-a082-a6a82298c8cb" providerId="ADAL" clId="{A34E5E91-9192-4F18-B308-1C72DE988FF9}" dt="2024-12-04T13:44:51.196" v="130" actId="20577"/>
          <ac:spMkLst>
            <pc:docMk/>
            <pc:sldMk cId="1085433518" sldId="263"/>
            <ac:spMk id="17" creationId="{E6E0D477-C120-85E4-1753-3C5AF919D996}"/>
          </ac:spMkLst>
        </pc:spChg>
        <pc:spChg chg="mod">
          <ac:chgData name="Joshua Reiss" userId="71f87c30-4769-4a42-a082-a6a82298c8cb" providerId="ADAL" clId="{A34E5E91-9192-4F18-B308-1C72DE988FF9}" dt="2024-12-04T13:44:48.151" v="129" actId="20577"/>
          <ac:spMkLst>
            <pc:docMk/>
            <pc:sldMk cId="1085433518" sldId="263"/>
            <ac:spMk id="18" creationId="{93B1C375-7A04-5ADF-64B8-F5FECD4182E7}"/>
          </ac:spMkLst>
        </pc:spChg>
        <pc:grpChg chg="mod">
          <ac:chgData name="Joshua Reiss" userId="71f87c30-4769-4a42-a082-a6a82298c8cb" providerId="ADAL" clId="{A34E5E91-9192-4F18-B308-1C72DE988FF9}" dt="2024-12-04T13:39:39.650" v="9" actId="1076"/>
          <ac:grpSpMkLst>
            <pc:docMk/>
            <pc:sldMk cId="1085433518" sldId="263"/>
            <ac:grpSpMk id="4" creationId="{0C3B67E5-C7FA-4EE1-7255-936A2585C03B}"/>
          </ac:grpSpMkLst>
        </pc:grpChg>
        <pc:picChg chg="add mod">
          <ac:chgData name="Joshua Reiss" userId="71f87c30-4769-4a42-a082-a6a82298c8cb" providerId="ADAL" clId="{A34E5E91-9192-4F18-B308-1C72DE988FF9}" dt="2024-12-04T13:39:52.405" v="10" actId="1076"/>
          <ac:picMkLst>
            <pc:docMk/>
            <pc:sldMk cId="1085433518" sldId="263"/>
            <ac:picMk id="5" creationId="{5BB122B8-2730-6421-88FE-2FC9D6163B9D}"/>
          </ac:picMkLst>
        </pc:picChg>
        <pc:cxnChg chg="add mod">
          <ac:chgData name="Joshua Reiss" userId="71f87c30-4769-4a42-a082-a6a82298c8cb" providerId="ADAL" clId="{A34E5E91-9192-4F18-B308-1C72DE988FF9}" dt="2024-12-04T13:45:34.199" v="135" actId="14100"/>
          <ac:cxnSpMkLst>
            <pc:docMk/>
            <pc:sldMk cId="1085433518" sldId="263"/>
            <ac:cxnSpMk id="6" creationId="{31CF1BE4-650E-D063-7EE5-299DB78BC1D0}"/>
          </ac:cxnSpMkLst>
        </pc:cxnChg>
      </pc:sldChg>
      <pc:sldChg chg="addSp delSp modSp add mod">
        <pc:chgData name="Joshua Reiss" userId="71f87c30-4769-4a42-a082-a6a82298c8cb" providerId="ADAL" clId="{A34E5E91-9192-4F18-B308-1C72DE988FF9}" dt="2024-12-04T14:41:24.885" v="146" actId="164"/>
        <pc:sldMkLst>
          <pc:docMk/>
          <pc:sldMk cId="1034976111" sldId="271"/>
        </pc:sldMkLst>
        <pc:spChg chg="add del mod">
          <ac:chgData name="Joshua Reiss" userId="71f87c30-4769-4a42-a082-a6a82298c8cb" providerId="ADAL" clId="{A34E5E91-9192-4F18-B308-1C72DE988FF9}" dt="2024-12-04T14:41:14.194" v="145"/>
          <ac:spMkLst>
            <pc:docMk/>
            <pc:sldMk cId="1034976111" sldId="271"/>
            <ac:spMk id="5" creationId="{D78A4091-57B5-EA3E-1828-D526F99D9BAB}"/>
          </ac:spMkLst>
        </pc:spChg>
        <pc:grpChg chg="add mod">
          <ac:chgData name="Joshua Reiss" userId="71f87c30-4769-4a42-a082-a6a82298c8cb" providerId="ADAL" clId="{A34E5E91-9192-4F18-B308-1C72DE988FF9}" dt="2024-12-04T14:41:24.885" v="146" actId="164"/>
          <ac:grpSpMkLst>
            <pc:docMk/>
            <pc:sldMk cId="1034976111" sldId="271"/>
            <ac:grpSpMk id="10" creationId="{EB56CDC8-486C-23FF-6A17-9485306352A7}"/>
          </ac:grpSpMkLst>
        </pc:grpChg>
        <pc:picChg chg="mod">
          <ac:chgData name="Joshua Reiss" userId="71f87c30-4769-4a42-a082-a6a82298c8cb" providerId="ADAL" clId="{A34E5E91-9192-4F18-B308-1C72DE988FF9}" dt="2024-12-04T14:41:24.885" v="146" actId="164"/>
          <ac:picMkLst>
            <pc:docMk/>
            <pc:sldMk cId="1034976111" sldId="271"/>
            <ac:picMk id="6" creationId="{A5ED6F73-4F54-E648-3324-7B65B8D0E6AE}"/>
          </ac:picMkLst>
        </pc:picChg>
        <pc:cxnChg chg="add mod">
          <ac:chgData name="Joshua Reiss" userId="71f87c30-4769-4a42-a082-a6a82298c8cb" providerId="ADAL" clId="{A34E5E91-9192-4F18-B308-1C72DE988FF9}" dt="2024-12-04T14:41:24.885" v="146" actId="164"/>
          <ac:cxnSpMkLst>
            <pc:docMk/>
            <pc:sldMk cId="1034976111" sldId="271"/>
            <ac:cxnSpMk id="4" creationId="{5B3EDAB7-711A-DCA9-53BC-AFB1E505690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933A0-F10C-4D6C-9E79-23A28C0C94A5}" type="datetimeFigureOut">
              <a:rPr lang="en-GB" smtClean="0"/>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8615D-1136-4DAE-9588-0EF7D7AEC070}" type="slidenum">
              <a:rPr lang="en-GB" smtClean="0"/>
              <a:t>‹#›</a:t>
            </a:fld>
            <a:endParaRPr lang="en-GB"/>
          </a:p>
        </p:txBody>
      </p:sp>
    </p:spTree>
    <p:extLst>
      <p:ext uri="{BB962C8B-B14F-4D97-AF65-F5344CB8AC3E}">
        <p14:creationId xmlns:p14="http://schemas.microsoft.com/office/powerpoint/2010/main" val="57259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uce.com/downloa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already, you need to download an Integrated Development Environment, or IDE. In this example, we will do everything in Windows with Visual Studio, but the steps should be similar with different development environments and operating systems.</a:t>
            </a:r>
          </a:p>
          <a:p>
            <a:r>
              <a:rPr lang="en-US" dirty="0"/>
              <a:t>When installing, you should be able to do a basic installation, needing only C++.</a:t>
            </a:r>
          </a:p>
          <a:p>
            <a:pPr>
              <a:lnSpc>
                <a:spcPct val="100000"/>
              </a:lnSpc>
              <a:spcBef>
                <a:spcPts val="600"/>
              </a:spcBef>
              <a:spcAft>
                <a:spcPts val="300"/>
              </a:spcAft>
            </a:pPr>
            <a:r>
              <a:rPr lang="en-US" dirty="0"/>
              <a:t>Now download JUCE from </a:t>
            </a:r>
            <a:r>
              <a:rPr lang="en-GB" sz="3200" dirty="0">
                <a:hlinkClick r:id="rId3"/>
              </a:rPr>
              <a:t>https://juce.com/download/</a:t>
            </a:r>
            <a:r>
              <a:rPr lang="en-GB" sz="3200" dirty="0"/>
              <a:t> . U</a:t>
            </a:r>
            <a:r>
              <a:rPr lang="en-GB" sz="2800" b="0" i="0" dirty="0">
                <a:solidFill>
                  <a:srgbClr val="180C28"/>
                </a:solidFill>
                <a:effectLst/>
              </a:rPr>
              <a:t>npack the JUCE folder and put it in some convenient location on your computer</a:t>
            </a:r>
            <a:r>
              <a:rPr lang="en-GB" sz="2800" dirty="0">
                <a:solidFill>
                  <a:srgbClr val="180C28"/>
                </a:solidFill>
              </a:rPr>
              <a:t>.</a:t>
            </a:r>
            <a:endParaRPr lang="en-GB" sz="2400" dirty="0"/>
          </a:p>
          <a:p>
            <a:endParaRPr lang="en-GB" dirty="0"/>
          </a:p>
        </p:txBody>
      </p:sp>
      <p:sp>
        <p:nvSpPr>
          <p:cNvPr id="4" name="Slide Number Placeholder 3"/>
          <p:cNvSpPr>
            <a:spLocks noGrp="1"/>
          </p:cNvSpPr>
          <p:nvPr>
            <p:ph type="sldNum" sz="quarter" idx="5"/>
          </p:nvPr>
        </p:nvSpPr>
        <p:spPr/>
        <p:txBody>
          <a:bodyPr/>
          <a:lstStyle/>
          <a:p>
            <a:fld id="{AE08615D-1136-4DAE-9588-0EF7D7AEC070}" type="slidenum">
              <a:rPr lang="en-GB" smtClean="0"/>
              <a:t>2</a:t>
            </a:fld>
            <a:endParaRPr lang="en-GB"/>
          </a:p>
        </p:txBody>
      </p:sp>
    </p:spTree>
    <p:extLst>
      <p:ext uri="{BB962C8B-B14F-4D97-AF65-F5344CB8AC3E}">
        <p14:creationId xmlns:p14="http://schemas.microsoft.com/office/powerpoint/2010/main" val="157680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Aft>
                <a:spcPts val="600"/>
              </a:spcAft>
            </a:pPr>
            <a:r>
              <a:rPr lang="en-GB" sz="2000" dirty="0">
                <a:solidFill>
                  <a:srgbClr val="4A4A4A"/>
                </a:solidFill>
                <a:effectLst/>
                <a:ea typeface="Times New Roman" panose="02020603050405020304" pitchFamily="18" charset="0"/>
              </a:rPr>
              <a:t>After downloading </a:t>
            </a:r>
            <a:r>
              <a:rPr lang="en-GB" sz="2000" dirty="0" err="1">
                <a:solidFill>
                  <a:srgbClr val="4A4A4A"/>
                </a:solidFill>
                <a:effectLst/>
                <a:ea typeface="Times New Roman" panose="02020603050405020304" pitchFamily="18" charset="0"/>
              </a:rPr>
              <a:t>Juce</a:t>
            </a:r>
            <a:r>
              <a:rPr lang="en-GB" sz="2000" dirty="0">
                <a:solidFill>
                  <a:srgbClr val="4A4A4A"/>
                </a:solidFill>
                <a:effectLst/>
                <a:ea typeface="Times New Roman" panose="02020603050405020304" pitchFamily="18" charset="0"/>
              </a:rPr>
              <a:t>, run the </a:t>
            </a:r>
            <a:r>
              <a:rPr lang="en-GB" sz="2000" dirty="0" err="1">
                <a:solidFill>
                  <a:srgbClr val="4A4A4A"/>
                </a:solidFill>
                <a:effectLst/>
                <a:ea typeface="Times New Roman" panose="02020603050405020304" pitchFamily="18" charset="0"/>
              </a:rPr>
              <a:t>Projucer</a:t>
            </a:r>
            <a:endParaRPr lang="en-GB" sz="2000" dirty="0">
              <a:solidFill>
                <a:srgbClr val="4A4A4A"/>
              </a:solidFill>
              <a:ea typeface="Times New Roman" panose="02020603050405020304" pitchFamily="18" charset="0"/>
            </a:endParaRPr>
          </a:p>
          <a:p>
            <a:pPr algn="just">
              <a:lnSpc>
                <a:spcPct val="100000"/>
              </a:lnSpc>
              <a:spcAft>
                <a:spcPts val="600"/>
              </a:spcAft>
            </a:pPr>
            <a:r>
              <a:rPr lang="en-GB" sz="2000" dirty="0">
                <a:solidFill>
                  <a:srgbClr val="4A4A4A"/>
                </a:solidFill>
                <a:effectLst/>
                <a:ea typeface="Times New Roman" panose="02020603050405020304" pitchFamily="18" charset="0"/>
              </a:rPr>
              <a:t>U</a:t>
            </a:r>
            <a:r>
              <a:rPr lang="en-GB" sz="2000" dirty="0">
                <a:solidFill>
                  <a:srgbClr val="180C28"/>
                </a:solidFill>
                <a:effectLst/>
                <a:ea typeface="Times New Roman" panose="02020603050405020304" pitchFamily="18" charset="0"/>
              </a:rPr>
              <a:t>se global search paths for modules by </a:t>
            </a:r>
          </a:p>
          <a:p>
            <a:pPr marL="800100" lvl="1" indent="-342900" algn="just">
              <a:lnSpc>
                <a:spcPct val="100000"/>
              </a:lnSpc>
              <a:spcAft>
                <a:spcPts val="600"/>
              </a:spcAft>
              <a:buFont typeface="+mj-lt"/>
              <a:buAutoNum type="arabicPeriod"/>
            </a:pPr>
            <a:r>
              <a:rPr lang="en-GB" sz="1600" dirty="0">
                <a:solidFill>
                  <a:srgbClr val="180C28"/>
                </a:solidFill>
                <a:effectLst/>
                <a:ea typeface="Times New Roman" panose="02020603050405020304" pitchFamily="18" charset="0"/>
              </a:rPr>
              <a:t>clicking </a:t>
            </a:r>
            <a:r>
              <a:rPr lang="en-GB" sz="1600" b="1" dirty="0">
                <a:solidFill>
                  <a:srgbClr val="180C28"/>
                </a:solidFill>
                <a:effectLst/>
                <a:ea typeface="Times New Roman" panose="02020603050405020304" pitchFamily="18" charset="0"/>
              </a:rPr>
              <a:t>Modules</a:t>
            </a:r>
            <a:r>
              <a:rPr lang="en-GB" sz="1600" dirty="0">
                <a:solidFill>
                  <a:srgbClr val="180C28"/>
                </a:solidFill>
                <a:effectLst/>
                <a:ea typeface="Times New Roman" panose="02020603050405020304" pitchFamily="18" charset="0"/>
              </a:rPr>
              <a:t> on the left</a:t>
            </a:r>
          </a:p>
          <a:p>
            <a:pPr marL="800100" lvl="1" indent="-342900" algn="just">
              <a:lnSpc>
                <a:spcPct val="100000"/>
              </a:lnSpc>
              <a:spcAft>
                <a:spcPts val="600"/>
              </a:spcAft>
              <a:buFont typeface="+mj-lt"/>
              <a:buAutoNum type="arabicPeriod"/>
            </a:pPr>
            <a:r>
              <a:rPr lang="en-GB" sz="1600" dirty="0">
                <a:solidFill>
                  <a:srgbClr val="180C28"/>
                </a:solidFill>
                <a:effectLst/>
                <a:ea typeface="Times New Roman" panose="02020603050405020304" pitchFamily="18" charset="0"/>
              </a:rPr>
              <a:t>Then clicking the settings Cog Icon on bottom left</a:t>
            </a:r>
          </a:p>
          <a:p>
            <a:pPr marL="800100" lvl="1" indent="-342900" algn="just">
              <a:lnSpc>
                <a:spcPct val="100000"/>
              </a:lnSpc>
              <a:spcAft>
                <a:spcPts val="600"/>
              </a:spcAft>
              <a:buFont typeface="+mj-lt"/>
              <a:buAutoNum type="arabicPeriod"/>
            </a:pPr>
            <a:r>
              <a:rPr lang="en-GB" sz="1600" dirty="0">
                <a:solidFill>
                  <a:srgbClr val="180C28"/>
                </a:solidFill>
                <a:effectLst/>
                <a:ea typeface="Times New Roman" panose="02020603050405020304" pitchFamily="18" charset="0"/>
              </a:rPr>
              <a:t>Then</a:t>
            </a:r>
            <a:r>
              <a:rPr lang="en-GB" sz="1600" b="1" dirty="0">
                <a:solidFill>
                  <a:srgbClr val="180C28"/>
                </a:solidFill>
                <a:effectLst/>
                <a:ea typeface="Times New Roman" panose="02020603050405020304" pitchFamily="18" charset="0"/>
              </a:rPr>
              <a:t> Enable/disable global path for modules...</a:t>
            </a:r>
            <a:r>
              <a:rPr lang="en-GB" sz="1600" dirty="0">
                <a:solidFill>
                  <a:srgbClr val="180C28"/>
                </a:solidFill>
                <a:effectLst/>
                <a:ea typeface="Times New Roman" panose="02020603050405020304" pitchFamily="18" charset="0"/>
              </a:rPr>
              <a:t> </a:t>
            </a:r>
            <a:endParaRPr lang="en-GB" sz="1600" dirty="0">
              <a:effectLst/>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AE08615D-1136-4DAE-9588-0EF7D7AEC070}" type="slidenum">
              <a:rPr lang="en-GB" smtClean="0"/>
              <a:t>3</a:t>
            </a:fld>
            <a:endParaRPr lang="en-GB"/>
          </a:p>
        </p:txBody>
      </p:sp>
    </p:spTree>
    <p:extLst>
      <p:ext uri="{BB962C8B-B14F-4D97-AF65-F5344CB8AC3E}">
        <p14:creationId xmlns:p14="http://schemas.microsoft.com/office/powerpoint/2010/main" val="194975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Aft>
                <a:spcPts val="600"/>
              </a:spcAft>
            </a:pPr>
            <a:r>
              <a:rPr lang="en-GB" sz="2000" dirty="0">
                <a:solidFill>
                  <a:srgbClr val="4A4A4A"/>
                </a:solidFill>
                <a:effectLst/>
                <a:ea typeface="Times New Roman" panose="02020603050405020304" pitchFamily="18" charset="0"/>
              </a:rPr>
              <a:t>Global paths need to be set in </a:t>
            </a:r>
            <a:r>
              <a:rPr lang="en-GB" sz="2000" dirty="0" err="1">
                <a:solidFill>
                  <a:srgbClr val="4A4A4A"/>
                </a:solidFill>
                <a:effectLst/>
                <a:ea typeface="Times New Roman" panose="02020603050405020304" pitchFamily="18" charset="0"/>
              </a:rPr>
              <a:t>Projucer</a:t>
            </a:r>
            <a:r>
              <a:rPr lang="en-GB" sz="2000" dirty="0">
                <a:solidFill>
                  <a:srgbClr val="4A4A4A"/>
                </a:solidFill>
                <a:effectLst/>
                <a:ea typeface="Times New Roman" panose="02020603050405020304" pitchFamily="18" charset="0"/>
              </a:rPr>
              <a:t> app</a:t>
            </a:r>
            <a:endParaRPr lang="en-GB" sz="2000" dirty="0">
              <a:solidFill>
                <a:srgbClr val="4A4A4A"/>
              </a:solidFill>
              <a:ea typeface="Times New Roman" panose="02020603050405020304" pitchFamily="18" charset="0"/>
            </a:endParaRPr>
          </a:p>
          <a:p>
            <a:pPr algn="just">
              <a:lnSpc>
                <a:spcPct val="100000"/>
              </a:lnSpc>
              <a:spcAft>
                <a:spcPts val="600"/>
              </a:spcAft>
            </a:pPr>
            <a:r>
              <a:rPr lang="en-GB" sz="2000" dirty="0">
                <a:solidFill>
                  <a:srgbClr val="180C28"/>
                </a:solidFill>
                <a:effectLst/>
                <a:ea typeface="Times New Roman" panose="02020603050405020304" pitchFamily="18" charset="0"/>
              </a:rPr>
              <a:t>Navigate to menu item </a:t>
            </a:r>
            <a:r>
              <a:rPr lang="en-GB" sz="2000" b="1" dirty="0" err="1">
                <a:solidFill>
                  <a:srgbClr val="180C28"/>
                </a:solidFill>
                <a:effectLst/>
                <a:ea typeface="Times New Roman" panose="02020603050405020304" pitchFamily="18" charset="0"/>
              </a:rPr>
              <a:t>Projucer</a:t>
            </a:r>
            <a:r>
              <a:rPr lang="en-GB" sz="2000" b="1" dirty="0">
                <a:solidFill>
                  <a:srgbClr val="180C28"/>
                </a:solidFill>
                <a:effectLst/>
                <a:ea typeface="Times New Roman" panose="02020603050405020304" pitchFamily="18" charset="0"/>
              </a:rPr>
              <a:t> &gt; Global Search Paths</a:t>
            </a:r>
            <a:r>
              <a:rPr lang="en-GB" sz="2000" dirty="0">
                <a:solidFill>
                  <a:srgbClr val="180C28"/>
                </a:solidFill>
                <a:effectLst/>
                <a:ea typeface="Times New Roman" panose="02020603050405020304" pitchFamily="18" charset="0"/>
              </a:rPr>
              <a:t> on MacOS or </a:t>
            </a:r>
            <a:r>
              <a:rPr lang="en-GB" sz="2000" b="1" dirty="0">
                <a:solidFill>
                  <a:srgbClr val="180C28"/>
                </a:solidFill>
                <a:effectLst/>
                <a:ea typeface="Times New Roman" panose="02020603050405020304" pitchFamily="18" charset="0"/>
              </a:rPr>
              <a:t>File &gt; Global Search Paths</a:t>
            </a:r>
            <a:r>
              <a:rPr lang="en-GB" sz="2000" dirty="0">
                <a:solidFill>
                  <a:srgbClr val="180C28"/>
                </a:solidFill>
                <a:effectLst/>
                <a:ea typeface="Times New Roman" panose="02020603050405020304" pitchFamily="18" charset="0"/>
              </a:rPr>
              <a:t> on Windows and Linux</a:t>
            </a:r>
            <a:endParaRPr lang="en-GB" sz="2000" dirty="0">
              <a:effectLst/>
              <a:ea typeface="Times New Roman" panose="02020603050405020304" pitchFamily="18" charset="0"/>
            </a:endParaRPr>
          </a:p>
          <a:p>
            <a:pPr algn="just">
              <a:lnSpc>
                <a:spcPct val="100000"/>
              </a:lnSpc>
              <a:spcAft>
                <a:spcPts val="600"/>
              </a:spcAft>
            </a:pPr>
            <a:r>
              <a:rPr lang="en-GB" sz="2000" dirty="0">
                <a:solidFill>
                  <a:srgbClr val="4A4A4A"/>
                </a:solidFill>
                <a:effectLst/>
                <a:ea typeface="Times New Roman" panose="02020603050405020304" pitchFamily="18" charset="0"/>
              </a:rPr>
              <a:t>Open global paths and set them to the right locations</a:t>
            </a:r>
            <a:endParaRPr lang="en-GB" sz="2000" dirty="0">
              <a:solidFill>
                <a:srgbClr val="4A4A4A"/>
              </a:solidFill>
              <a:ea typeface="Times New Roman" panose="02020603050405020304" pitchFamily="18" charset="0"/>
            </a:endParaRPr>
          </a:p>
          <a:p>
            <a:pPr lvl="1" algn="just">
              <a:lnSpc>
                <a:spcPct val="100000"/>
              </a:lnSpc>
              <a:spcAft>
                <a:spcPts val="600"/>
              </a:spcAft>
            </a:pPr>
            <a:r>
              <a:rPr lang="en-GB" sz="1600" dirty="0">
                <a:solidFill>
                  <a:srgbClr val="4A4A4A"/>
                </a:solidFill>
                <a:effectLst/>
                <a:ea typeface="Times New Roman" panose="02020603050405020304" pitchFamily="18" charset="0"/>
              </a:rPr>
              <a:t>I needed to reset global paths for JUCE and JUCE modules</a:t>
            </a:r>
            <a:endParaRPr lang="en-GB" sz="1600" dirty="0">
              <a:effectLst/>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AE08615D-1136-4DAE-9588-0EF7D7AEC070}" type="slidenum">
              <a:rPr lang="en-GB" smtClean="0"/>
              <a:t>4</a:t>
            </a:fld>
            <a:endParaRPr lang="en-GB"/>
          </a:p>
        </p:txBody>
      </p:sp>
    </p:spTree>
    <p:extLst>
      <p:ext uri="{BB962C8B-B14F-4D97-AF65-F5344CB8AC3E}">
        <p14:creationId xmlns:p14="http://schemas.microsoft.com/office/powerpoint/2010/main" val="409642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CDB-8880-4FB9-1B4F-14482216F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B16FC4-EA2B-2239-F3AD-2A0CF0BA3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C3B757-E8D6-2BF5-49D2-0B1CCA252308}"/>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F74D46D3-3190-D773-90E2-BFD8161B3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E64133-D014-A373-DDA5-1FC8EAC20D90}"/>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1078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DE37-17F6-221A-3675-2F5656510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F02EC5-5C0C-D104-C2F0-B098AFACB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4F8836-6844-DC4B-B9B6-DDCDDD4A9E91}"/>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02F4B4BC-86FF-33A2-36BE-71981675A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30594-232C-D280-738C-D34C85E7F839}"/>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84133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D9E4A-30ED-11AC-0844-E749BB446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DB9578-9D48-E09B-2A52-D279C8B81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D42207-9BA9-819D-2F98-415C2F63558C}"/>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43FC30F5-731F-22EE-BEEE-E95BA18A4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A4F27-AF13-FA0B-1472-3AF5F945C3E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8117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D052-ED44-B166-3CF4-93D971C3849B}"/>
              </a:ext>
            </a:extLst>
          </p:cNvPr>
          <p:cNvSpPr>
            <a:spLocks noGrp="1"/>
          </p:cNvSpPr>
          <p:nvPr>
            <p:ph type="title"/>
          </p:nvPr>
        </p:nvSpPr>
        <p:spPr>
          <a:xfrm>
            <a:off x="1018096" y="56561"/>
            <a:ext cx="10335704" cy="82484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26224-A715-1086-37DE-59374EF6C251}"/>
              </a:ext>
            </a:extLst>
          </p:cNvPr>
          <p:cNvSpPr>
            <a:spLocks noGrp="1"/>
          </p:cNvSpPr>
          <p:nvPr>
            <p:ph idx="1"/>
          </p:nvPr>
        </p:nvSpPr>
        <p:spPr>
          <a:xfrm>
            <a:off x="188536" y="1131216"/>
            <a:ext cx="11792932" cy="5533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B977F3-D645-DF60-5C41-892191F100B1}"/>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D8F1BC12-7D90-5CB8-F34C-BA8444E7B7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CA167-92B6-7164-16E8-974A03E17F0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82166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C74C-5BDE-2E11-710D-9A53166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821AA4-9B2B-F47C-4947-4189687CC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D3129-B4B1-2F0E-DBE6-D2AFA6E28DD0}"/>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18587E1B-5673-7698-7662-2EFEC3AEC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90080-DFA2-B5E4-35B5-DEA48E74ECE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5063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9D4-A256-95C2-9AAC-D5A7E15C95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7999A-731D-552D-311B-6BF686B8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0BE161-5B01-FD74-7DE8-DA5D1CEAD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8928D-4FB4-C1A4-D24E-CB962682E514}"/>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6" name="Footer Placeholder 5">
            <a:extLst>
              <a:ext uri="{FF2B5EF4-FFF2-40B4-BE49-F238E27FC236}">
                <a16:creationId xmlns:a16="http://schemas.microsoft.com/office/drawing/2014/main" id="{F343E410-F4A0-8A34-4A20-1DD09065C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AF194-F2BA-D790-D146-ED0C58819D6F}"/>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8397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08A-64AB-1CD7-D646-60F2ABC3F9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79FD-0505-0D39-1428-5E331E06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97EA-5C25-AA1A-03A9-C7D91F39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200CE1-51F2-9CD9-9029-3BFA562A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8683A-A18D-98F6-1573-85CEC3FF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38C07-1C14-77C2-82CE-46192D7418EF}"/>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8" name="Footer Placeholder 7">
            <a:extLst>
              <a:ext uri="{FF2B5EF4-FFF2-40B4-BE49-F238E27FC236}">
                <a16:creationId xmlns:a16="http://schemas.microsoft.com/office/drawing/2014/main" id="{D4455126-0F31-6100-5071-48405D2F2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8CCEE4-0AA9-F15B-ADAC-FE505F4901B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38751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B92-8B98-9371-C446-9BD6C0955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C18291-8A15-2887-8A77-0A19E4F2B24B}"/>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4" name="Footer Placeholder 3">
            <a:extLst>
              <a:ext uri="{FF2B5EF4-FFF2-40B4-BE49-F238E27FC236}">
                <a16:creationId xmlns:a16="http://schemas.microsoft.com/office/drawing/2014/main" id="{26CEBE53-B873-27C9-C5D6-F1D3798D21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B12AD7-006B-28B8-C0CB-992D7EFA66C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78602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3F5D-BE7E-E75D-D5A8-985B3521C624}"/>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3" name="Footer Placeholder 2">
            <a:extLst>
              <a:ext uri="{FF2B5EF4-FFF2-40B4-BE49-F238E27FC236}">
                <a16:creationId xmlns:a16="http://schemas.microsoft.com/office/drawing/2014/main" id="{ABF1DB81-209E-CED8-203F-4CD7E14013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1BFBC3-AA2F-F7A7-0D22-4538CBA8245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517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1FE-C410-8AB2-EFC9-0066B1A8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33D21-123E-BBC8-C459-0807A77EE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FC6F01-D47F-898F-A5AA-43CBF83B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D5B4-F854-FA22-1274-AF5E00202038}"/>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6" name="Footer Placeholder 5">
            <a:extLst>
              <a:ext uri="{FF2B5EF4-FFF2-40B4-BE49-F238E27FC236}">
                <a16:creationId xmlns:a16="http://schemas.microsoft.com/office/drawing/2014/main" id="{2181D223-1FA0-FB9B-9C44-D265BD2E63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4402B-2F38-A286-01B2-8565AC22D2D7}"/>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31338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EDD2-A617-FCEC-8500-2AC1DC65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EE6812-112C-FAD9-437E-1EF0579CD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BEE518-0A40-CDEE-7D30-C8A6DCE5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3B7AF-9F13-710E-A8B4-EF11A644CE19}"/>
              </a:ext>
            </a:extLst>
          </p:cNvPr>
          <p:cNvSpPr>
            <a:spLocks noGrp="1"/>
          </p:cNvSpPr>
          <p:nvPr>
            <p:ph type="dt" sz="half" idx="10"/>
          </p:nvPr>
        </p:nvSpPr>
        <p:spPr/>
        <p:txBody>
          <a:bodyPr/>
          <a:lstStyle/>
          <a:p>
            <a:fld id="{E916F367-2305-4E6C-9F9E-DC2F4BC41EF5}" type="datetimeFigureOut">
              <a:rPr lang="en-GB" smtClean="0"/>
              <a:t>04/12/2024</a:t>
            </a:fld>
            <a:endParaRPr lang="en-GB"/>
          </a:p>
        </p:txBody>
      </p:sp>
      <p:sp>
        <p:nvSpPr>
          <p:cNvPr id="6" name="Footer Placeholder 5">
            <a:extLst>
              <a:ext uri="{FF2B5EF4-FFF2-40B4-BE49-F238E27FC236}">
                <a16:creationId xmlns:a16="http://schemas.microsoft.com/office/drawing/2014/main" id="{96A7ABCD-01F1-7D29-445C-B93F299F1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3C3BD5-7A88-AD22-51E5-5E9D50E7184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8201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72F7B-55C8-A857-D075-0FFC858A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317A9-B5EF-BC28-4C5E-9BEB9A6E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DD8D7-6C11-02B2-6072-DB79E319D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F367-2305-4E6C-9F9E-DC2F4BC41EF5}" type="datetimeFigureOut">
              <a:rPr lang="en-GB" smtClean="0"/>
              <a:t>04/12/2024</a:t>
            </a:fld>
            <a:endParaRPr lang="en-GB"/>
          </a:p>
        </p:txBody>
      </p:sp>
      <p:sp>
        <p:nvSpPr>
          <p:cNvPr id="5" name="Footer Placeholder 4">
            <a:extLst>
              <a:ext uri="{FF2B5EF4-FFF2-40B4-BE49-F238E27FC236}">
                <a16:creationId xmlns:a16="http://schemas.microsoft.com/office/drawing/2014/main" id="{8D4F2D19-EC05-268A-44BD-8D3393568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20B3AB-651C-67F3-35CD-749C6125A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AB99A-8146-4DAB-8F6B-8A870D19D681}" type="slidenum">
              <a:rPr lang="en-GB" smtClean="0"/>
              <a:t>‹#›</a:t>
            </a:fld>
            <a:endParaRPr lang="en-GB"/>
          </a:p>
        </p:txBody>
      </p:sp>
    </p:spTree>
    <p:extLst>
      <p:ext uri="{BB962C8B-B14F-4D97-AF65-F5344CB8AC3E}">
        <p14:creationId xmlns:p14="http://schemas.microsoft.com/office/powerpoint/2010/main" val="28747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uce.com/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003-D46B-97A6-0DEF-4DB7F11B0023}"/>
              </a:ext>
            </a:extLst>
          </p:cNvPr>
          <p:cNvSpPr>
            <a:spLocks noGrp="1"/>
          </p:cNvSpPr>
          <p:nvPr>
            <p:ph type="ctrTitle"/>
          </p:nvPr>
        </p:nvSpPr>
        <p:spPr>
          <a:xfrm>
            <a:off x="1524000" y="1122363"/>
            <a:ext cx="9144000" cy="1946062"/>
          </a:xfrm>
        </p:spPr>
        <p:txBody>
          <a:bodyPr/>
          <a:lstStyle/>
          <a:p>
            <a:r>
              <a:rPr lang="en-GB" dirty="0"/>
              <a:t>Getting Started – Hello world</a:t>
            </a:r>
          </a:p>
        </p:txBody>
      </p:sp>
      <p:sp>
        <p:nvSpPr>
          <p:cNvPr id="3" name="Subtitle 2">
            <a:extLst>
              <a:ext uri="{FF2B5EF4-FFF2-40B4-BE49-F238E27FC236}">
                <a16:creationId xmlns:a16="http://schemas.microsoft.com/office/drawing/2014/main" id="{830E02C2-925A-69FC-1450-CCA3FD8554FE}"/>
              </a:ext>
            </a:extLst>
          </p:cNvPr>
          <p:cNvSpPr>
            <a:spLocks noGrp="1"/>
          </p:cNvSpPr>
          <p:nvPr>
            <p:ph type="subTitle" idx="1"/>
          </p:nvPr>
        </p:nvSpPr>
        <p:spPr/>
        <p:txBody>
          <a:bodyPr>
            <a:normAutofit/>
          </a:bodyPr>
          <a:lstStyle/>
          <a:p>
            <a:pPr algn="l"/>
            <a:r>
              <a:rPr lang="en-GB" sz="4800" dirty="0"/>
              <a:t>Build a basic              with   </a:t>
            </a:r>
          </a:p>
        </p:txBody>
      </p:sp>
      <p:pic>
        <p:nvPicPr>
          <p:cNvPr id="4" name="Picture 3">
            <a:extLst>
              <a:ext uri="{FF2B5EF4-FFF2-40B4-BE49-F238E27FC236}">
                <a16:creationId xmlns:a16="http://schemas.microsoft.com/office/drawing/2014/main" id="{98D74D9A-4CF3-87C1-316D-C6646222DD56}"/>
              </a:ext>
            </a:extLst>
          </p:cNvPr>
          <p:cNvPicPr>
            <a:picLocks noChangeAspect="1"/>
          </p:cNvPicPr>
          <p:nvPr/>
        </p:nvPicPr>
        <p:blipFill>
          <a:blip r:embed="rId2"/>
          <a:stretch>
            <a:fillRect/>
          </a:stretch>
        </p:blipFill>
        <p:spPr>
          <a:xfrm>
            <a:off x="4839710" y="3509963"/>
            <a:ext cx="1707206" cy="994940"/>
          </a:xfrm>
          <a:prstGeom prst="rect">
            <a:avLst/>
          </a:prstGeom>
        </p:spPr>
      </p:pic>
      <p:pic>
        <p:nvPicPr>
          <p:cNvPr id="5" name="Picture 2"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A2CD221F-8C09-9018-1BCE-CF6DF531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811" y="3509963"/>
            <a:ext cx="2187164" cy="83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6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Edit the process block</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209938" y="1193230"/>
            <a:ext cx="11705253" cy="5253164"/>
          </a:xfrm>
        </p:spPr>
        <p:txBody>
          <a:bodyPr>
            <a:normAutofit/>
          </a:bodyPr>
          <a:lstStyle/>
          <a:p>
            <a:r>
              <a:rPr lang="en-GB" dirty="0">
                <a:solidFill>
                  <a:srgbClr val="4A4A4A"/>
                </a:solidFill>
                <a:effectLst/>
                <a:ea typeface="Times New Roman" panose="02020603050405020304" pitchFamily="18" charset="0"/>
              </a:rPr>
              <a:t>Write this code </a:t>
            </a:r>
            <a:r>
              <a:rPr lang="en-GB">
                <a:solidFill>
                  <a:srgbClr val="4A4A4A"/>
                </a:solidFill>
                <a:effectLst/>
                <a:ea typeface="Times New Roman" panose="02020603050405020304" pitchFamily="18" charset="0"/>
              </a:rPr>
              <a:t>into the </a:t>
            </a:r>
            <a:r>
              <a:rPr lang="en-GB" dirty="0">
                <a:solidFill>
                  <a:srgbClr val="4A4A4A"/>
                </a:solidFill>
                <a:effectLst/>
                <a:ea typeface="Times New Roman" panose="02020603050405020304" pitchFamily="18" charset="0"/>
              </a:rPr>
              <a:t>process block:</a:t>
            </a:r>
            <a:endParaRPr lang="en-GB" dirty="0">
              <a:effectLst/>
              <a:ea typeface="Times New Roman" panose="02020603050405020304" pitchFamily="18" charset="0"/>
            </a:endParaRPr>
          </a:p>
          <a:p>
            <a:pPr marL="0" indent="0">
              <a:buNone/>
            </a:pPr>
            <a:r>
              <a:rPr lang="en-GB" sz="2100" dirty="0">
                <a:solidFill>
                  <a:srgbClr val="0000FF"/>
                </a:solidFill>
                <a:latin typeface="Cascadia Mono" panose="020B0609020000020004" pitchFamily="49" charset="0"/>
              </a:rPr>
              <a:t>for</a:t>
            </a:r>
            <a:r>
              <a:rPr lang="en-GB" sz="2100" dirty="0">
                <a:solidFill>
                  <a:srgbClr val="000000"/>
                </a:solidFill>
                <a:latin typeface="Cascadia Mono" panose="020B0609020000020004" pitchFamily="49" charset="0"/>
              </a:rPr>
              <a:t> (</a:t>
            </a:r>
            <a:r>
              <a:rPr lang="en-GB" sz="2100" dirty="0">
                <a:solidFill>
                  <a:srgbClr val="0000FF"/>
                </a:solidFill>
                <a:latin typeface="Cascadia Mono" panose="020B0609020000020004" pitchFamily="49" charset="0"/>
              </a:rPr>
              <a:t>int</a:t>
            </a:r>
            <a:r>
              <a:rPr lang="en-GB" sz="2100" dirty="0">
                <a:solidFill>
                  <a:srgbClr val="000000"/>
                </a:solidFill>
                <a:latin typeface="Cascadia Mono" panose="020B0609020000020004" pitchFamily="49" charset="0"/>
              </a:rPr>
              <a:t> channel = 0; channel &lt; </a:t>
            </a:r>
            <a:r>
              <a:rPr lang="en-GB" sz="2100" dirty="0" err="1">
                <a:solidFill>
                  <a:srgbClr val="000000"/>
                </a:solidFill>
                <a:latin typeface="Cascadia Mono" panose="020B0609020000020004" pitchFamily="49" charset="0"/>
              </a:rPr>
              <a:t>getTotalNumOutputChannels</a:t>
            </a:r>
            <a:r>
              <a:rPr lang="en-GB" sz="2100" dirty="0">
                <a:solidFill>
                  <a:srgbClr val="000000"/>
                </a:solidFill>
                <a:latin typeface="Cascadia Mono" panose="020B0609020000020004" pitchFamily="49" charset="0"/>
              </a:rPr>
              <a:t>(); ++channel)</a:t>
            </a:r>
          </a:p>
          <a:p>
            <a:pPr marL="0" indent="0">
              <a:buNone/>
            </a:pPr>
            <a:r>
              <a:rPr lang="en-GB" sz="2100" dirty="0">
                <a:solidFill>
                  <a:srgbClr val="000000"/>
                </a:solidFill>
                <a:latin typeface="Cascadia Mono" panose="020B0609020000020004" pitchFamily="49" charset="0"/>
              </a:rPr>
              <a:t>{</a:t>
            </a:r>
          </a:p>
          <a:p>
            <a:pPr marL="0" indent="0">
              <a:buNone/>
            </a:pPr>
            <a:r>
              <a:rPr lang="en-GB" sz="2100" dirty="0">
                <a:solidFill>
                  <a:srgbClr val="0000FF"/>
                </a:solidFill>
                <a:latin typeface="Cascadia Mono" panose="020B0609020000020004" pitchFamily="49" charset="0"/>
              </a:rPr>
              <a:t>  for</a:t>
            </a:r>
            <a:r>
              <a:rPr lang="en-GB" sz="2100" dirty="0">
                <a:solidFill>
                  <a:srgbClr val="000000"/>
                </a:solidFill>
                <a:latin typeface="Cascadia Mono" panose="020B0609020000020004" pitchFamily="49" charset="0"/>
              </a:rPr>
              <a:t> (</a:t>
            </a:r>
            <a:r>
              <a:rPr lang="en-GB" sz="2100" dirty="0">
                <a:solidFill>
                  <a:srgbClr val="0000FF"/>
                </a:solidFill>
                <a:latin typeface="Cascadia Mono" panose="020B0609020000020004" pitchFamily="49" charset="0"/>
              </a:rPr>
              <a:t>int</a:t>
            </a:r>
            <a:r>
              <a:rPr lang="en-GB" sz="2100" dirty="0">
                <a:solidFill>
                  <a:srgbClr val="000000"/>
                </a:solidFill>
                <a:latin typeface="Cascadia Mono" panose="020B0609020000020004" pitchFamily="49" charset="0"/>
              </a:rPr>
              <a:t> sample = 0; sample &lt; </a:t>
            </a:r>
            <a:r>
              <a:rPr lang="en-GB" sz="2100" dirty="0" err="1">
                <a:solidFill>
                  <a:srgbClr val="808080"/>
                </a:solidFill>
                <a:latin typeface="Cascadia Mono" panose="020B0609020000020004" pitchFamily="49" charset="0"/>
              </a:rPr>
              <a:t>buffer</a:t>
            </a:r>
            <a:r>
              <a:rPr lang="en-GB" sz="2100" dirty="0" err="1">
                <a:solidFill>
                  <a:srgbClr val="000000"/>
                </a:solidFill>
                <a:latin typeface="Cascadia Mono" panose="020B0609020000020004" pitchFamily="49" charset="0"/>
              </a:rPr>
              <a:t>.getNumSamples</a:t>
            </a:r>
            <a:r>
              <a:rPr lang="en-GB" sz="2100" dirty="0">
                <a:solidFill>
                  <a:srgbClr val="000000"/>
                </a:solidFill>
                <a:latin typeface="Cascadia Mono" panose="020B0609020000020004" pitchFamily="49" charset="0"/>
              </a:rPr>
              <a:t>(); sample++)</a:t>
            </a:r>
          </a:p>
          <a:p>
            <a:pPr marL="0" indent="0">
              <a:buNone/>
            </a:pPr>
            <a:r>
              <a:rPr lang="en-GB" sz="2100" dirty="0">
                <a:solidFill>
                  <a:srgbClr val="000000"/>
                </a:solidFill>
                <a:latin typeface="Cascadia Mono" panose="020B0609020000020004" pitchFamily="49" charset="0"/>
              </a:rPr>
              <a:t>    { }</a:t>
            </a:r>
          </a:p>
          <a:p>
            <a:pPr marL="0" indent="0">
              <a:buNone/>
            </a:pPr>
            <a:r>
              <a:rPr lang="en-GB" sz="2100" dirty="0">
                <a:solidFill>
                  <a:srgbClr val="000000"/>
                </a:solidFill>
                <a:latin typeface="Cascadia Mono" panose="020B0609020000020004" pitchFamily="49" charset="0"/>
              </a:rPr>
              <a:t>}</a:t>
            </a:r>
            <a:endParaRPr lang="en-GB" sz="2100" dirty="0">
              <a:solidFill>
                <a:srgbClr val="141414"/>
              </a:solidFill>
              <a:effectLst/>
              <a:latin typeface="Courier New" panose="02070309020205020404" pitchFamily="49" charset="0"/>
              <a:ea typeface="Times New Roman" panose="02020603050405020304" pitchFamily="18" charset="0"/>
            </a:endParaRPr>
          </a:p>
          <a:p>
            <a:pPr marL="342900" indent="-342900" algn="just">
              <a:spcAft>
                <a:spcPts val="1125"/>
              </a:spcAft>
              <a:buFont typeface="+mj-lt"/>
              <a:buAutoNum type="arabicPeriod"/>
            </a:pPr>
            <a:r>
              <a:rPr lang="en-GB" dirty="0">
                <a:solidFill>
                  <a:srgbClr val="4A4A4A"/>
                </a:solidFill>
                <a:effectLst/>
                <a:ea typeface="Times New Roman" panose="02020603050405020304" pitchFamily="18" charset="0"/>
              </a:rPr>
              <a:t>Loops through channels of input data</a:t>
            </a:r>
            <a:endParaRPr lang="en-GB" dirty="0">
              <a:solidFill>
                <a:srgbClr val="4A4A4A"/>
              </a:solidFill>
              <a:ea typeface="Times New Roman" panose="02020603050405020304" pitchFamily="18" charset="0"/>
            </a:endParaRPr>
          </a:p>
          <a:p>
            <a:pPr lvl="1" algn="just">
              <a:spcAft>
                <a:spcPts val="1125"/>
              </a:spcAft>
            </a:pPr>
            <a:r>
              <a:rPr lang="en-GB" dirty="0">
                <a:solidFill>
                  <a:srgbClr val="4A4A4A"/>
                </a:solidFill>
                <a:effectLst/>
                <a:ea typeface="Times New Roman" panose="02020603050405020304" pitchFamily="18" charset="0"/>
              </a:rPr>
              <a:t>Typically 0 is left channel and 1 is right channel for stereo audio</a:t>
            </a:r>
            <a:endParaRPr lang="en-GB" dirty="0">
              <a:effectLst/>
              <a:ea typeface="Times New Roman" panose="02020603050405020304" pitchFamily="18" charset="0"/>
            </a:endParaRPr>
          </a:p>
          <a:p>
            <a:pPr marL="342900" indent="-342900" algn="just">
              <a:spcAft>
                <a:spcPts val="1125"/>
              </a:spcAft>
              <a:buFont typeface="+mj-lt"/>
              <a:buAutoNum type="arabicPeriod"/>
            </a:pPr>
            <a:r>
              <a:rPr lang="en-GB" dirty="0">
                <a:solidFill>
                  <a:srgbClr val="4A4A4A"/>
                </a:solidFill>
                <a:effectLst/>
                <a:ea typeface="Times New Roman" panose="02020603050405020304" pitchFamily="18" charset="0"/>
              </a:rPr>
              <a:t>For every channel, iterates through audio buffer but doesn’t change anything</a:t>
            </a:r>
          </a:p>
          <a:p>
            <a:pPr lvl="1" algn="just">
              <a:spcAft>
                <a:spcPts val="1125"/>
              </a:spcAft>
            </a:pPr>
            <a:r>
              <a:rPr lang="en-GB" dirty="0">
                <a:solidFill>
                  <a:srgbClr val="4A4A4A"/>
                </a:solidFill>
                <a:effectLst/>
                <a:ea typeface="Times New Roman" panose="02020603050405020304" pitchFamily="18" charset="0"/>
              </a:rPr>
              <a:t>We will use for loop to change value of each sample in the array</a:t>
            </a:r>
            <a:endParaRPr lang="en-GB" dirty="0">
              <a:effectLst/>
              <a:ea typeface="Times New Roman" panose="02020603050405020304" pitchFamily="18" charset="0"/>
            </a:endParaRPr>
          </a:p>
          <a:p>
            <a:endParaRPr lang="en-GB" sz="3600" dirty="0"/>
          </a:p>
        </p:txBody>
      </p:sp>
    </p:spTree>
    <p:extLst>
      <p:ext uri="{BB962C8B-B14F-4D97-AF65-F5344CB8AC3E}">
        <p14:creationId xmlns:p14="http://schemas.microsoft.com/office/powerpoint/2010/main" val="40897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Edit the process block</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273050" y="987956"/>
            <a:ext cx="11918949" cy="5576130"/>
          </a:xfrm>
        </p:spPr>
        <p:txBody>
          <a:bodyPr>
            <a:noAutofit/>
          </a:bodyPr>
          <a:lstStyle/>
          <a:p>
            <a:pPr>
              <a:lnSpc>
                <a:spcPct val="100000"/>
              </a:lnSpc>
              <a:spcBef>
                <a:spcPts val="600"/>
              </a:spcBef>
            </a:pPr>
            <a:r>
              <a:rPr lang="en-GB" sz="1900" dirty="0">
                <a:solidFill>
                  <a:srgbClr val="4A4A4A"/>
                </a:solidFill>
                <a:effectLst/>
                <a:ea typeface="Times New Roman" panose="02020603050405020304" pitchFamily="18" charset="0"/>
              </a:rPr>
              <a:t>Final process block generates random numbers for each sample:</a:t>
            </a:r>
            <a:endParaRPr lang="en-GB" sz="1900" dirty="0">
              <a:effectLst/>
              <a:ea typeface="Times New Roman" panose="02020603050405020304" pitchFamily="18" charset="0"/>
            </a:endParaRPr>
          </a:p>
          <a:p>
            <a:pPr marL="0" indent="0">
              <a:lnSpc>
                <a:spcPct val="100000"/>
              </a:lnSpc>
              <a:spcBef>
                <a:spcPts val="600"/>
              </a:spcBef>
              <a:buNone/>
            </a:pPr>
            <a:r>
              <a:rPr lang="en-GB" sz="1900" dirty="0">
                <a:solidFill>
                  <a:srgbClr val="0000FF"/>
                </a:solidFill>
                <a:latin typeface="Cascadia Mono" panose="020B0609020000020004" pitchFamily="49" charset="0"/>
              </a:rPr>
              <a:t>void</a:t>
            </a:r>
            <a:r>
              <a:rPr lang="en-GB" sz="1900" dirty="0">
                <a:solidFill>
                  <a:srgbClr val="000000"/>
                </a:solidFill>
                <a:latin typeface="Cascadia Mono" panose="020B0609020000020004" pitchFamily="49" charset="0"/>
              </a:rPr>
              <a:t> </a:t>
            </a:r>
            <a:r>
              <a:rPr lang="en-GB" sz="1900" dirty="0">
                <a:solidFill>
                  <a:srgbClr val="2B91AF"/>
                </a:solidFill>
                <a:latin typeface="Cascadia Mono" panose="020B0609020000020004" pitchFamily="49" charset="0"/>
              </a:rPr>
              <a:t>HelloWorldv1AudioProcessor</a:t>
            </a:r>
            <a:r>
              <a:rPr lang="en-GB" sz="1900" dirty="0">
                <a:solidFill>
                  <a:srgbClr val="000000"/>
                </a:solidFill>
                <a:latin typeface="Cascadia Mono" panose="020B0609020000020004" pitchFamily="49" charset="0"/>
              </a:rPr>
              <a:t>::</a:t>
            </a:r>
            <a:r>
              <a:rPr lang="en-GB" sz="1900" dirty="0" err="1">
                <a:solidFill>
                  <a:srgbClr val="000000"/>
                </a:solidFill>
                <a:latin typeface="Cascadia Mono" panose="020B0609020000020004" pitchFamily="49" charset="0"/>
              </a:rPr>
              <a:t>processBlock</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AudioBuffer</a:t>
            </a:r>
            <a:r>
              <a:rPr lang="en-GB" sz="1900" dirty="0">
                <a:solidFill>
                  <a:srgbClr val="000000"/>
                </a:solidFill>
                <a:latin typeface="Cascadia Mono" panose="020B0609020000020004" pitchFamily="49" charset="0"/>
              </a:rPr>
              <a:t>&lt;</a:t>
            </a:r>
            <a:r>
              <a:rPr lang="en-GB" sz="1900" dirty="0">
                <a:solidFill>
                  <a:srgbClr val="0000FF"/>
                </a:solidFill>
                <a:latin typeface="Cascadia Mono" panose="020B0609020000020004" pitchFamily="49" charset="0"/>
              </a:rPr>
              <a:t>float</a:t>
            </a:r>
            <a:r>
              <a:rPr lang="en-GB" sz="1900" dirty="0">
                <a:solidFill>
                  <a:srgbClr val="000000"/>
                </a:solidFill>
                <a:latin typeface="Cascadia Mono" panose="020B0609020000020004" pitchFamily="49" charset="0"/>
              </a:rPr>
              <a:t>&gt;&amp; </a:t>
            </a:r>
            <a:r>
              <a:rPr lang="en-GB" sz="1900" dirty="0">
                <a:solidFill>
                  <a:srgbClr val="808080"/>
                </a:solidFill>
                <a:latin typeface="Cascadia Mono" panose="020B0609020000020004" pitchFamily="49" charset="0"/>
              </a:rPr>
              <a:t>buffer</a:t>
            </a:r>
            <a:r>
              <a:rPr lang="en-GB" sz="1900" dirty="0">
                <a:solidFill>
                  <a:srgbClr val="000000"/>
                </a:solidFill>
                <a:latin typeface="Cascadia Mono" panose="020B0609020000020004" pitchFamily="49" charset="0"/>
              </a:rPr>
              <a:t>,</a:t>
            </a:r>
          </a:p>
          <a:p>
            <a:pPr marL="0" indent="0">
              <a:lnSpc>
                <a:spcPct val="100000"/>
              </a:lnSpc>
              <a:spcBef>
                <a:spcPts val="600"/>
              </a:spcBef>
              <a:buNone/>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MidiBuffer</a:t>
            </a:r>
            <a:r>
              <a:rPr lang="en-GB" sz="1900" dirty="0">
                <a:solidFill>
                  <a:srgbClr val="000000"/>
                </a:solidFill>
                <a:latin typeface="Cascadia Mono" panose="020B0609020000020004" pitchFamily="49" charset="0"/>
              </a:rPr>
              <a:t>&amp; </a:t>
            </a:r>
            <a:r>
              <a:rPr lang="en-GB" sz="1900" dirty="0" err="1">
                <a:solidFill>
                  <a:srgbClr val="808080"/>
                </a:solidFill>
                <a:latin typeface="Cascadia Mono" panose="020B0609020000020004" pitchFamily="49" charset="0"/>
              </a:rPr>
              <a:t>midiMessages</a:t>
            </a:r>
            <a:r>
              <a:rPr lang="en-GB" sz="1900" dirty="0">
                <a:solidFill>
                  <a:srgbClr val="000000"/>
                </a:solidFill>
                <a:latin typeface="Cascadia Mono" panose="020B0609020000020004" pitchFamily="49" charset="0"/>
              </a:rPr>
              <a:t>)</a:t>
            </a:r>
          </a:p>
          <a:p>
            <a:pPr marL="0" indent="0">
              <a:lnSpc>
                <a:spcPct val="100000"/>
              </a:lnSpc>
              <a:spcBef>
                <a:spcPts val="600"/>
              </a:spcBef>
              <a:buNone/>
            </a:pPr>
            <a:r>
              <a:rPr lang="en-GB" sz="1900" dirty="0">
                <a:solidFill>
                  <a:srgbClr val="000000"/>
                </a:solidFill>
                <a:latin typeface="Cascadia Mono" panose="020B0609020000020004" pitchFamily="49" charset="0"/>
              </a:rPr>
              <a:t>{</a:t>
            </a:r>
          </a:p>
          <a:p>
            <a:pPr marL="0" indent="0">
              <a:lnSpc>
                <a:spcPct val="100000"/>
              </a:lnSpc>
              <a:spcBef>
                <a:spcPts val="600"/>
              </a:spcBef>
              <a:buNone/>
            </a:pP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channel = 0; channel &lt; </a:t>
            </a:r>
            <a:r>
              <a:rPr lang="en-GB" sz="1900" dirty="0" err="1">
                <a:solidFill>
                  <a:srgbClr val="000000"/>
                </a:solidFill>
                <a:latin typeface="Cascadia Mono" panose="020B0609020000020004" pitchFamily="49" charset="0"/>
              </a:rPr>
              <a:t>getTotalNumOutputChannels</a:t>
            </a:r>
            <a:r>
              <a:rPr lang="en-GB" sz="1900" dirty="0">
                <a:solidFill>
                  <a:srgbClr val="000000"/>
                </a:solidFill>
                <a:latin typeface="Cascadia Mono" panose="020B0609020000020004" pitchFamily="49" charset="0"/>
              </a:rPr>
              <a:t>(); ++channel) {</a:t>
            </a:r>
          </a:p>
          <a:p>
            <a:pPr marL="0" indent="0">
              <a:lnSpc>
                <a:spcPct val="100000"/>
              </a:lnSpc>
              <a:spcBef>
                <a:spcPts val="600"/>
              </a:spcBef>
              <a:buNone/>
            </a:pPr>
            <a:r>
              <a:rPr lang="it-IT" sz="1900" dirty="0">
                <a:solidFill>
                  <a:srgbClr val="000000"/>
                </a:solidFill>
                <a:latin typeface="Cascadia Mono" panose="020B0609020000020004" pitchFamily="49" charset="0"/>
              </a:rPr>
              <a:t>    </a:t>
            </a:r>
            <a:r>
              <a:rPr lang="it-IT" sz="1900" dirty="0">
                <a:solidFill>
                  <a:srgbClr val="0000FF"/>
                </a:solidFill>
                <a:latin typeface="Cascadia Mono" panose="020B0609020000020004" pitchFamily="49" charset="0"/>
              </a:rPr>
              <a:t>auto</a:t>
            </a:r>
            <a:r>
              <a:rPr lang="it-IT" sz="1900" dirty="0">
                <a:solidFill>
                  <a:srgbClr val="000000"/>
                </a:solidFill>
                <a:latin typeface="Cascadia Mono" panose="020B0609020000020004" pitchFamily="49" charset="0"/>
              </a:rPr>
              <a:t>* </a:t>
            </a:r>
            <a:r>
              <a:rPr lang="it-IT" sz="1900" dirty="0" err="1">
                <a:solidFill>
                  <a:srgbClr val="000000"/>
                </a:solidFill>
                <a:latin typeface="Cascadia Mono" panose="020B0609020000020004" pitchFamily="49" charset="0"/>
              </a:rPr>
              <a:t>channelData</a:t>
            </a:r>
            <a:r>
              <a:rPr lang="it-IT" sz="1900" dirty="0">
                <a:solidFill>
                  <a:srgbClr val="000000"/>
                </a:solidFill>
                <a:latin typeface="Cascadia Mono" panose="020B0609020000020004" pitchFamily="49" charset="0"/>
              </a:rPr>
              <a:t> = </a:t>
            </a:r>
            <a:r>
              <a:rPr lang="it-IT" sz="1900" dirty="0" err="1">
                <a:solidFill>
                  <a:srgbClr val="808080"/>
                </a:solidFill>
                <a:latin typeface="Cascadia Mono" panose="020B0609020000020004" pitchFamily="49" charset="0"/>
              </a:rPr>
              <a:t>buffer</a:t>
            </a:r>
            <a:r>
              <a:rPr lang="it-IT" sz="1900" dirty="0" err="1">
                <a:solidFill>
                  <a:srgbClr val="000000"/>
                </a:solidFill>
                <a:latin typeface="Cascadia Mono" panose="020B0609020000020004" pitchFamily="49" charset="0"/>
              </a:rPr>
              <a:t>.getWritePointer</a:t>
            </a:r>
            <a:r>
              <a:rPr lang="it-IT" sz="1900" dirty="0">
                <a:solidFill>
                  <a:srgbClr val="000000"/>
                </a:solidFill>
                <a:latin typeface="Cascadia Mono" panose="020B0609020000020004" pitchFamily="49" charset="0"/>
              </a:rPr>
              <a:t>(</a:t>
            </a:r>
            <a:r>
              <a:rPr lang="it-IT" sz="1900" dirty="0" err="1">
                <a:solidFill>
                  <a:srgbClr val="000000"/>
                </a:solidFill>
                <a:latin typeface="Cascadia Mono" panose="020B0609020000020004" pitchFamily="49" charset="0"/>
              </a:rPr>
              <a:t>channel</a:t>
            </a:r>
            <a:r>
              <a:rPr lang="it-IT" sz="1900" dirty="0">
                <a:solidFill>
                  <a:srgbClr val="000000"/>
                </a:solidFill>
                <a:latin typeface="Cascadia Mono" panose="020B0609020000020004" pitchFamily="49" charset="0"/>
              </a:rPr>
              <a:t>);</a:t>
            </a:r>
          </a:p>
          <a:p>
            <a:pPr marL="0" indent="0">
              <a:lnSpc>
                <a:spcPct val="100000"/>
              </a:lnSpc>
              <a:spcBef>
                <a:spcPts val="600"/>
              </a:spcBef>
              <a:buNone/>
            </a:pP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sample = 0; sample &lt; </a:t>
            </a:r>
            <a:r>
              <a:rPr lang="en-GB" sz="1900" dirty="0" err="1">
                <a:solidFill>
                  <a:srgbClr val="808080"/>
                </a:solidFill>
                <a:latin typeface="Cascadia Mono" panose="020B0609020000020004" pitchFamily="49" charset="0"/>
              </a:rPr>
              <a:t>buffer</a:t>
            </a:r>
            <a:r>
              <a:rPr lang="en-GB" sz="1900" dirty="0" err="1">
                <a:solidFill>
                  <a:srgbClr val="000000"/>
                </a:solidFill>
                <a:latin typeface="Cascadia Mono" panose="020B0609020000020004" pitchFamily="49" charset="0"/>
              </a:rPr>
              <a:t>.getNumSamples</a:t>
            </a:r>
            <a:r>
              <a:rPr lang="en-GB" sz="1900" dirty="0">
                <a:solidFill>
                  <a:srgbClr val="000000"/>
                </a:solidFill>
                <a:latin typeface="Cascadia Mono" panose="020B0609020000020004" pitchFamily="49" charset="0"/>
              </a:rPr>
              <a:t>(); sample++) {</a:t>
            </a:r>
          </a:p>
          <a:p>
            <a:pPr marL="0" indent="0">
              <a:lnSpc>
                <a:spcPct val="100000"/>
              </a:lnSpc>
              <a:spcBef>
                <a:spcPts val="600"/>
              </a:spcBef>
              <a:buNone/>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channelData</a:t>
            </a:r>
            <a:r>
              <a:rPr lang="en-GB" sz="1900" dirty="0">
                <a:solidFill>
                  <a:srgbClr val="000000"/>
                </a:solidFill>
                <a:latin typeface="Cascadia Mono" panose="020B0609020000020004" pitchFamily="49" charset="0"/>
              </a:rPr>
              <a:t>[sample] = 2.0 *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)rand() / (</a:t>
            </a:r>
            <a:r>
              <a:rPr lang="en-GB" sz="1900" dirty="0">
                <a:solidFill>
                  <a:srgbClr val="6F008A"/>
                </a:solidFill>
                <a:latin typeface="Cascadia Mono" panose="020B0609020000020004" pitchFamily="49" charset="0"/>
              </a:rPr>
              <a:t>RAND_MAX</a:t>
            </a:r>
            <a:r>
              <a:rPr lang="en-GB" sz="1900" dirty="0">
                <a:solidFill>
                  <a:srgbClr val="000000"/>
                </a:solidFill>
                <a:latin typeface="Cascadia Mono" panose="020B0609020000020004" pitchFamily="49" charset="0"/>
              </a:rPr>
              <a:t>) - 1.0;</a:t>
            </a:r>
          </a:p>
          <a:p>
            <a:pPr marL="0" indent="0">
              <a:lnSpc>
                <a:spcPct val="100000"/>
              </a:lnSpc>
              <a:spcBef>
                <a:spcPts val="600"/>
              </a:spcBef>
              <a:buNone/>
            </a:pPr>
            <a:r>
              <a:rPr lang="en-GB" sz="1900" dirty="0">
                <a:solidFill>
                  <a:srgbClr val="000000"/>
                </a:solidFill>
                <a:latin typeface="Cascadia Mono" panose="020B0609020000020004" pitchFamily="49" charset="0"/>
              </a:rPr>
              <a:t>    }</a:t>
            </a:r>
          </a:p>
          <a:p>
            <a:pPr marL="0" indent="0">
              <a:lnSpc>
                <a:spcPct val="100000"/>
              </a:lnSpc>
              <a:spcBef>
                <a:spcPts val="600"/>
              </a:spcBef>
              <a:buNone/>
            </a:pPr>
            <a:r>
              <a:rPr lang="en-GB" sz="1900" dirty="0">
                <a:solidFill>
                  <a:srgbClr val="000000"/>
                </a:solidFill>
                <a:latin typeface="Cascadia Mono" panose="020B0609020000020004" pitchFamily="49" charset="0"/>
              </a:rPr>
              <a:t>  }</a:t>
            </a:r>
          </a:p>
          <a:p>
            <a:pPr marL="0" indent="0">
              <a:lnSpc>
                <a:spcPct val="100000"/>
              </a:lnSpc>
              <a:spcBef>
                <a:spcPts val="600"/>
              </a:spcBef>
              <a:buNone/>
            </a:pPr>
            <a:r>
              <a:rPr lang="en-GB" sz="1900" dirty="0">
                <a:solidFill>
                  <a:srgbClr val="000000"/>
                </a:solidFill>
                <a:latin typeface="Cascadia Mono" panose="020B0609020000020004" pitchFamily="49" charset="0"/>
              </a:rPr>
              <a:t>}</a:t>
            </a:r>
          </a:p>
          <a:p>
            <a:pPr marL="228600" marR="0" lvl="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1900" b="0" i="0" u="none" strike="noStrike" kern="1200" cap="none" spc="0" normalizeH="0" baseline="0" noProof="0" dirty="0">
                <a:ln>
                  <a:noFill/>
                </a:ln>
                <a:solidFill>
                  <a:srgbClr val="4A4A4A"/>
                </a:solidFill>
                <a:effectLst/>
                <a:uLnTx/>
                <a:uFillTx/>
                <a:latin typeface="Calibri" panose="020F0502020204030204"/>
                <a:ea typeface="Times New Roman" panose="02020603050405020304" pitchFamily="18" charset="0"/>
                <a:cs typeface="+mn-cs"/>
              </a:rPr>
              <a:t>Audio samples represented as numbers between -1 and +1</a:t>
            </a:r>
          </a:p>
          <a:p>
            <a:pPr marL="228600" marR="0" lvl="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GB" sz="1900" dirty="0">
                <a:solidFill>
                  <a:srgbClr val="000000"/>
                </a:solidFill>
                <a:latin typeface="Cascadia Mono" panose="020B0609020000020004" pitchFamily="49" charset="0"/>
              </a:rPr>
              <a:t>rand() </a:t>
            </a:r>
            <a:r>
              <a:rPr lang="en-GB" sz="1900" dirty="0">
                <a:solidFill>
                  <a:srgbClr val="4A4A4A"/>
                </a:solidFill>
                <a:latin typeface="Calibri" panose="020F0502020204030204"/>
                <a:ea typeface="Times New Roman" panose="02020603050405020304" pitchFamily="18" charset="0"/>
              </a:rPr>
              <a:t>returns pseudorandom integer between 0 and </a:t>
            </a:r>
            <a:r>
              <a:rPr lang="en-GB" sz="1900" dirty="0">
                <a:solidFill>
                  <a:srgbClr val="6F008A"/>
                </a:solidFill>
                <a:latin typeface="Cascadia Mono" panose="020B0609020000020004" pitchFamily="49" charset="0"/>
              </a:rPr>
              <a:t>RAND_MAX</a:t>
            </a:r>
          </a:p>
          <a:p>
            <a:pPr marR="0" lvl="0" algn="l" defTabSz="914400" rtl="0" eaLnBrk="1" fontAlgn="auto" latinLnBrk="0" hangingPunct="1">
              <a:lnSpc>
                <a:spcPct val="100000"/>
              </a:lnSpc>
              <a:spcBef>
                <a:spcPts val="600"/>
              </a:spcBef>
              <a:spcAft>
                <a:spcPts val="0"/>
              </a:spcAft>
              <a:buClrTx/>
              <a:buSzTx/>
              <a:buFont typeface="Wingdings" panose="05000000000000000000" pitchFamily="2" charset="2"/>
              <a:buChar char="à"/>
              <a:tabLst/>
              <a:defRPr/>
            </a:pP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)rand() / (</a:t>
            </a:r>
            <a:r>
              <a:rPr lang="en-GB" sz="1900" dirty="0">
                <a:solidFill>
                  <a:srgbClr val="6F008A"/>
                </a:solidFill>
                <a:latin typeface="Cascadia Mono" panose="020B0609020000020004" pitchFamily="49" charset="0"/>
              </a:rPr>
              <a:t>RAND_MAX</a:t>
            </a:r>
            <a:r>
              <a:rPr lang="en-GB" sz="1900" dirty="0">
                <a:solidFill>
                  <a:srgbClr val="000000"/>
                </a:solidFill>
                <a:latin typeface="Cascadia Mono" panose="020B0609020000020004" pitchFamily="49" charset="0"/>
              </a:rPr>
              <a:t>) </a:t>
            </a:r>
            <a:r>
              <a:rPr kumimoji="0" lang="en-GB" sz="1900" b="0" i="0" u="none" strike="noStrike" kern="1200" cap="none" spc="0" normalizeH="0" baseline="0" noProof="0" dirty="0">
                <a:ln>
                  <a:noFill/>
                </a:ln>
                <a:solidFill>
                  <a:srgbClr val="4A4A4A"/>
                </a:solidFill>
                <a:effectLst/>
                <a:uLnTx/>
                <a:uFillTx/>
                <a:latin typeface="Calibri" panose="020F0502020204030204"/>
                <a:ea typeface="Times New Roman" panose="02020603050405020304" pitchFamily="18" charset="0"/>
                <a:cs typeface="+mn-cs"/>
              </a:rPr>
              <a:t>is a double precision, real number between 0 and 1</a:t>
            </a:r>
            <a:r>
              <a:rPr lang="en-GB" sz="1900" dirty="0">
                <a:solidFill>
                  <a:srgbClr val="000000"/>
                </a:solidFill>
                <a:latin typeface="Cascadia Mono" panose="020B0609020000020004" pitchFamily="49" charset="0"/>
              </a:rPr>
              <a:t> </a:t>
            </a:r>
          </a:p>
          <a:p>
            <a:pPr marR="0" lvl="0" algn="l" defTabSz="914400" rtl="0" eaLnBrk="1" fontAlgn="auto" latinLnBrk="0" hangingPunct="1">
              <a:lnSpc>
                <a:spcPct val="100000"/>
              </a:lnSpc>
              <a:spcBef>
                <a:spcPts val="600"/>
              </a:spcBef>
              <a:spcAft>
                <a:spcPts val="0"/>
              </a:spcAft>
              <a:buClrTx/>
              <a:buSzTx/>
              <a:buFont typeface="Wingdings" panose="05000000000000000000" pitchFamily="2" charset="2"/>
              <a:buChar char="à"/>
              <a:tabLst/>
              <a:defRPr/>
            </a:pPr>
            <a:r>
              <a:rPr kumimoji="0" lang="en-GB" sz="1900" b="0" i="0" u="none" strike="noStrike" kern="120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mn-cs"/>
              </a:rPr>
              <a:t> </a:t>
            </a:r>
            <a:r>
              <a:rPr lang="en-GB" sz="1900" dirty="0">
                <a:solidFill>
                  <a:srgbClr val="000000"/>
                </a:solidFill>
                <a:latin typeface="Cascadia Mono" panose="020B0609020000020004" pitchFamily="49" charset="0"/>
              </a:rPr>
              <a:t>2.0 *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)rand() / (</a:t>
            </a:r>
            <a:r>
              <a:rPr lang="en-GB" sz="1900" dirty="0">
                <a:solidFill>
                  <a:srgbClr val="6F008A"/>
                </a:solidFill>
                <a:latin typeface="Cascadia Mono" panose="020B0609020000020004" pitchFamily="49" charset="0"/>
              </a:rPr>
              <a:t>RAND_MAX</a:t>
            </a:r>
            <a:r>
              <a:rPr lang="en-GB" sz="1900" dirty="0">
                <a:solidFill>
                  <a:srgbClr val="000000"/>
                </a:solidFill>
                <a:latin typeface="Cascadia Mono" panose="020B0609020000020004" pitchFamily="49" charset="0"/>
              </a:rPr>
              <a:t>) - 1.0 </a:t>
            </a:r>
            <a:r>
              <a:rPr kumimoji="0" lang="en-GB" sz="1900" b="0" i="0" u="none" strike="noStrike" kern="1200" cap="none" spc="0" normalizeH="0" baseline="0" noProof="0" dirty="0">
                <a:ln>
                  <a:noFill/>
                </a:ln>
                <a:solidFill>
                  <a:srgbClr val="4A4A4A"/>
                </a:solidFill>
                <a:effectLst/>
                <a:uLnTx/>
                <a:uFillTx/>
                <a:latin typeface="Calibri" panose="020F0502020204030204"/>
                <a:ea typeface="Times New Roman" panose="02020603050405020304" pitchFamily="18" charset="0"/>
                <a:cs typeface="+mn-cs"/>
              </a:rPr>
              <a:t>is double precision, real number between -1 and +1</a:t>
            </a:r>
            <a:r>
              <a:rPr lang="en-GB" sz="1900" dirty="0">
                <a:solidFill>
                  <a:srgbClr val="000000"/>
                </a:solidFill>
                <a:latin typeface="Cascadia Mono" panose="020B0609020000020004" pitchFamily="49" charset="0"/>
              </a:rPr>
              <a:t> </a:t>
            </a:r>
            <a:endParaRPr kumimoji="0" lang="en-GB" sz="1900" b="0" i="0" u="none" strike="noStrike" kern="1200" cap="none" spc="0" normalizeH="0" baseline="0" noProof="0" dirty="0">
              <a:ln>
                <a:noFill/>
              </a:ln>
              <a:solidFill>
                <a:srgbClr val="4A4A4A"/>
              </a:solidFill>
              <a:effectLst/>
              <a:uLnTx/>
              <a:uFillTx/>
              <a:latin typeface="Calibri" panose="020F0502020204030204"/>
              <a:ea typeface="Times New Roman" panose="02020603050405020304" pitchFamily="18" charset="0"/>
              <a:cs typeface="+mn-cs"/>
            </a:endParaRPr>
          </a:p>
        </p:txBody>
      </p:sp>
    </p:spTree>
    <p:extLst>
      <p:ext uri="{BB962C8B-B14F-4D97-AF65-F5344CB8AC3E}">
        <p14:creationId xmlns:p14="http://schemas.microsoft.com/office/powerpoint/2010/main" val="10333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Build and run</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388621" y="1253490"/>
            <a:ext cx="11803379" cy="4701540"/>
          </a:xfrm>
        </p:spPr>
        <p:txBody>
          <a:bodyPr>
            <a:normAutofit/>
          </a:bodyPr>
          <a:lstStyle/>
          <a:p>
            <a:r>
              <a:rPr lang="en-GB" dirty="0">
                <a:solidFill>
                  <a:srgbClr val="4A4A4A"/>
                </a:solidFill>
                <a:effectLst/>
                <a:ea typeface="Times New Roman" panose="02020603050405020304" pitchFamily="18" charset="0"/>
              </a:rPr>
              <a:t>Should have a simple stand-alone plug-in that just produces noise</a:t>
            </a:r>
            <a:endParaRPr lang="en-GB" dirty="0">
              <a:effectLst/>
              <a:ea typeface="Times New Roman" panose="02020603050405020304" pitchFamily="18" charset="0"/>
            </a:endParaRPr>
          </a:p>
        </p:txBody>
      </p:sp>
      <p:pic>
        <p:nvPicPr>
          <p:cNvPr id="5" name="Picture 4">
            <a:extLst>
              <a:ext uri="{FF2B5EF4-FFF2-40B4-BE49-F238E27FC236}">
                <a16:creationId xmlns:a16="http://schemas.microsoft.com/office/drawing/2014/main" id="{80EBC79A-290A-FCDE-3287-8B6116E3FE1C}"/>
              </a:ext>
            </a:extLst>
          </p:cNvPr>
          <p:cNvPicPr>
            <a:picLocks noChangeAspect="1"/>
          </p:cNvPicPr>
          <p:nvPr/>
        </p:nvPicPr>
        <p:blipFill>
          <a:blip r:embed="rId2"/>
          <a:stretch>
            <a:fillRect/>
          </a:stretch>
        </p:blipFill>
        <p:spPr>
          <a:xfrm>
            <a:off x="2984699" y="2123252"/>
            <a:ext cx="5237282" cy="4664047"/>
          </a:xfrm>
          <a:prstGeom prst="rect">
            <a:avLst/>
          </a:prstGeom>
        </p:spPr>
      </p:pic>
    </p:spTree>
    <p:extLst>
      <p:ext uri="{BB962C8B-B14F-4D97-AF65-F5344CB8AC3E}">
        <p14:creationId xmlns:p14="http://schemas.microsoft.com/office/powerpoint/2010/main" val="133608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p:txBody>
          <a:bodyPr>
            <a:normAutofit/>
          </a:bodyPr>
          <a:lstStyle/>
          <a:p>
            <a:r>
              <a:rPr lang="en-GB" dirty="0"/>
              <a:t>Get the tools	</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2167915" y="1356461"/>
            <a:ext cx="9955454" cy="5244175"/>
          </a:xfrm>
        </p:spPr>
        <p:txBody>
          <a:bodyPr>
            <a:normAutofit/>
          </a:bodyPr>
          <a:lstStyle/>
          <a:p>
            <a:pPr>
              <a:lnSpc>
                <a:spcPct val="100000"/>
              </a:lnSpc>
              <a:spcBef>
                <a:spcPts val="600"/>
              </a:spcBef>
              <a:spcAft>
                <a:spcPts val="300"/>
              </a:spcAft>
            </a:pPr>
            <a:r>
              <a:rPr lang="en-GB" sz="3200" dirty="0"/>
              <a:t>Download and install Visual Studio</a:t>
            </a:r>
          </a:p>
          <a:p>
            <a:pPr lvl="1">
              <a:lnSpc>
                <a:spcPct val="100000"/>
              </a:lnSpc>
              <a:spcBef>
                <a:spcPts val="600"/>
              </a:spcBef>
              <a:spcAft>
                <a:spcPts val="300"/>
              </a:spcAft>
            </a:pPr>
            <a:r>
              <a:rPr lang="en-GB" sz="2800" dirty="0"/>
              <a:t>We will do everything in Windows with Visual Studio 2022</a:t>
            </a:r>
          </a:p>
          <a:p>
            <a:pPr lvl="2">
              <a:lnSpc>
                <a:spcPct val="100000"/>
              </a:lnSpc>
              <a:spcBef>
                <a:spcPts val="600"/>
              </a:spcBef>
              <a:spcAft>
                <a:spcPts val="300"/>
              </a:spcAft>
            </a:pPr>
            <a:r>
              <a:rPr lang="en-GB" sz="2400" dirty="0"/>
              <a:t>you can use different development environment and OS</a:t>
            </a:r>
          </a:p>
          <a:p>
            <a:pPr lvl="1">
              <a:lnSpc>
                <a:spcPct val="100000"/>
              </a:lnSpc>
              <a:spcBef>
                <a:spcPts val="600"/>
              </a:spcBef>
              <a:spcAft>
                <a:spcPts val="300"/>
              </a:spcAft>
            </a:pPr>
            <a:r>
              <a:rPr lang="en-GB" sz="2800" dirty="0"/>
              <a:t>You can do basic installation</a:t>
            </a:r>
          </a:p>
          <a:p>
            <a:pPr lvl="2">
              <a:lnSpc>
                <a:spcPct val="100000"/>
              </a:lnSpc>
              <a:spcBef>
                <a:spcPts val="600"/>
              </a:spcBef>
              <a:spcAft>
                <a:spcPts val="300"/>
              </a:spcAft>
            </a:pPr>
            <a:r>
              <a:rPr lang="en-GB" sz="2400" dirty="0"/>
              <a:t>we will only do C++ coding for Windows applications for now</a:t>
            </a:r>
          </a:p>
          <a:p>
            <a:pPr>
              <a:lnSpc>
                <a:spcPct val="100000"/>
              </a:lnSpc>
              <a:spcBef>
                <a:spcPts val="600"/>
              </a:spcBef>
              <a:spcAft>
                <a:spcPts val="300"/>
              </a:spcAft>
            </a:pPr>
            <a:r>
              <a:rPr lang="en-GB" sz="3200" dirty="0"/>
              <a:t>Download JUCE from </a:t>
            </a:r>
            <a:r>
              <a:rPr lang="en-GB" sz="3200" dirty="0">
                <a:hlinkClick r:id="rId3"/>
              </a:rPr>
              <a:t>https://juce.com/download/</a:t>
            </a:r>
            <a:endParaRPr lang="en-GB" sz="3200" dirty="0"/>
          </a:p>
          <a:p>
            <a:pPr lvl="1">
              <a:lnSpc>
                <a:spcPct val="100000"/>
              </a:lnSpc>
              <a:spcBef>
                <a:spcPts val="600"/>
              </a:spcBef>
              <a:spcAft>
                <a:spcPts val="300"/>
              </a:spcAft>
            </a:pPr>
            <a:r>
              <a:rPr lang="en-GB" sz="2800" b="0" i="0" dirty="0">
                <a:solidFill>
                  <a:srgbClr val="180C28"/>
                </a:solidFill>
                <a:effectLst/>
              </a:rPr>
              <a:t>Unpack JUCE folder</a:t>
            </a:r>
          </a:p>
          <a:p>
            <a:pPr lvl="1">
              <a:lnSpc>
                <a:spcPct val="100000"/>
              </a:lnSpc>
              <a:spcBef>
                <a:spcPts val="600"/>
              </a:spcBef>
              <a:spcAft>
                <a:spcPts val="300"/>
              </a:spcAft>
            </a:pPr>
            <a:r>
              <a:rPr lang="en-GB" sz="2800" b="0" i="0" dirty="0">
                <a:solidFill>
                  <a:srgbClr val="180C28"/>
                </a:solidFill>
                <a:effectLst/>
              </a:rPr>
              <a:t>Put it in some location on your computer</a:t>
            </a:r>
            <a:endParaRPr lang="en-GB" sz="2800" dirty="0">
              <a:solidFill>
                <a:srgbClr val="180C28"/>
              </a:solidFill>
            </a:endParaRPr>
          </a:p>
          <a:p>
            <a:pPr lvl="2">
              <a:lnSpc>
                <a:spcPct val="100000"/>
              </a:lnSpc>
              <a:spcBef>
                <a:spcPts val="600"/>
              </a:spcBef>
              <a:spcAft>
                <a:spcPts val="300"/>
              </a:spcAft>
            </a:pPr>
            <a:r>
              <a:rPr lang="en-GB" sz="2400" b="0" i="0" dirty="0">
                <a:solidFill>
                  <a:srgbClr val="180C28"/>
                </a:solidFill>
                <a:effectLst/>
              </a:rPr>
              <a:t>I put it in C:/Program Files</a:t>
            </a:r>
            <a:endParaRPr lang="en-GB" sz="2400" dirty="0"/>
          </a:p>
          <a:p>
            <a:pPr lvl="1">
              <a:spcAft>
                <a:spcPts val="300"/>
              </a:spcAft>
            </a:pPr>
            <a:endParaRPr lang="en-GB" dirty="0"/>
          </a:p>
        </p:txBody>
      </p:sp>
      <p:pic>
        <p:nvPicPr>
          <p:cNvPr id="1026" name="Picture 2" descr="Microsoft Visual Studio – Oomnitza">
            <a:extLst>
              <a:ext uri="{FF2B5EF4-FFF2-40B4-BE49-F238E27FC236}">
                <a16:creationId xmlns:a16="http://schemas.microsoft.com/office/drawing/2014/main" id="{C3DE0C4A-9CED-E3B3-75C6-7A185DE2A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89" y="1711000"/>
            <a:ext cx="2503994" cy="1958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D515E618-E4C4-B4D2-0DA5-5F4A6B1A7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32" y="5059001"/>
            <a:ext cx="2311382" cy="88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33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8493-3231-83E0-33CE-55E21D7E1F51}"/>
              </a:ext>
            </a:extLst>
          </p:cNvPr>
          <p:cNvSpPr>
            <a:spLocks noGrp="1"/>
          </p:cNvSpPr>
          <p:nvPr>
            <p:ph type="title"/>
          </p:nvPr>
        </p:nvSpPr>
        <p:spPr/>
        <p:txBody>
          <a:bodyPr>
            <a:normAutofit/>
          </a:bodyPr>
          <a:lstStyle/>
          <a:p>
            <a:r>
              <a:rPr lang="en-GB" dirty="0"/>
              <a:t>Setting up the </a:t>
            </a:r>
            <a:r>
              <a:rPr lang="en-GB" dirty="0" err="1"/>
              <a:t>Projucer</a:t>
            </a:r>
            <a:endParaRPr lang="en-GB" dirty="0"/>
          </a:p>
        </p:txBody>
      </p:sp>
      <p:sp>
        <p:nvSpPr>
          <p:cNvPr id="3" name="Content Placeholder 2">
            <a:extLst>
              <a:ext uri="{FF2B5EF4-FFF2-40B4-BE49-F238E27FC236}">
                <a16:creationId xmlns:a16="http://schemas.microsoft.com/office/drawing/2014/main" id="{8C892AE4-79FC-CEB9-D5B4-423E95473639}"/>
              </a:ext>
            </a:extLst>
          </p:cNvPr>
          <p:cNvSpPr>
            <a:spLocks noGrp="1"/>
          </p:cNvSpPr>
          <p:nvPr>
            <p:ph idx="1"/>
          </p:nvPr>
        </p:nvSpPr>
        <p:spPr>
          <a:xfrm>
            <a:off x="-55871" y="1047550"/>
            <a:ext cx="6815568" cy="5955134"/>
          </a:xfrm>
        </p:spPr>
        <p:txBody>
          <a:bodyPr>
            <a:normAutofit/>
          </a:bodyPr>
          <a:lstStyle/>
          <a:p>
            <a:pPr marL="0" indent="0" algn="just">
              <a:lnSpc>
                <a:spcPct val="100000"/>
              </a:lnSpc>
              <a:spcAft>
                <a:spcPts val="600"/>
              </a:spcAft>
              <a:buNone/>
            </a:pPr>
            <a:r>
              <a:rPr lang="en-GB" dirty="0">
                <a:solidFill>
                  <a:srgbClr val="4A4A4A"/>
                </a:solidFill>
                <a:effectLst/>
                <a:ea typeface="Times New Roman" panose="02020603050405020304" pitchFamily="18" charset="0"/>
              </a:rPr>
              <a:t>After downloading </a:t>
            </a:r>
            <a:r>
              <a:rPr lang="en-GB" dirty="0" err="1">
                <a:solidFill>
                  <a:srgbClr val="4A4A4A"/>
                </a:solidFill>
                <a:effectLst/>
                <a:ea typeface="Times New Roman" panose="02020603050405020304" pitchFamily="18" charset="0"/>
              </a:rPr>
              <a:t>Juce</a:t>
            </a:r>
            <a:r>
              <a:rPr lang="en-GB" dirty="0">
                <a:solidFill>
                  <a:srgbClr val="4A4A4A"/>
                </a:solidFill>
                <a:effectLst/>
                <a:ea typeface="Times New Roman" panose="02020603050405020304" pitchFamily="18" charset="0"/>
              </a:rPr>
              <a:t>, run </a:t>
            </a:r>
            <a:r>
              <a:rPr lang="en-GB" dirty="0" err="1">
                <a:solidFill>
                  <a:srgbClr val="4A4A4A"/>
                </a:solidFill>
                <a:effectLst/>
                <a:ea typeface="Times New Roman" panose="02020603050405020304" pitchFamily="18" charset="0"/>
              </a:rPr>
              <a:t>Projucer</a:t>
            </a:r>
            <a:endParaRPr lang="en-GB" dirty="0">
              <a:solidFill>
                <a:srgbClr val="4A4A4A"/>
              </a:solidFill>
              <a:ea typeface="Times New Roman" panose="02020603050405020304" pitchFamily="18" charset="0"/>
            </a:endParaRPr>
          </a:p>
          <a:p>
            <a:pPr marL="0" indent="0" algn="just">
              <a:lnSpc>
                <a:spcPct val="100000"/>
              </a:lnSpc>
              <a:spcAft>
                <a:spcPts val="600"/>
              </a:spcAft>
              <a:buNone/>
            </a:pPr>
            <a:r>
              <a:rPr lang="en-GB" dirty="0">
                <a:solidFill>
                  <a:srgbClr val="4A4A4A"/>
                </a:solidFill>
                <a:effectLst/>
                <a:ea typeface="Times New Roman" panose="02020603050405020304" pitchFamily="18" charset="0"/>
              </a:rPr>
              <a:t>Global paths need to be set in </a:t>
            </a:r>
            <a:r>
              <a:rPr lang="en-GB" dirty="0" err="1">
                <a:solidFill>
                  <a:srgbClr val="4A4A4A"/>
                </a:solidFill>
                <a:effectLst/>
                <a:ea typeface="Times New Roman" panose="02020603050405020304" pitchFamily="18" charset="0"/>
              </a:rPr>
              <a:t>Projucer</a:t>
            </a:r>
            <a:r>
              <a:rPr lang="en-GB" dirty="0">
                <a:solidFill>
                  <a:srgbClr val="4A4A4A"/>
                </a:solidFill>
                <a:effectLst/>
                <a:ea typeface="Times New Roman" panose="02020603050405020304" pitchFamily="18" charset="0"/>
              </a:rPr>
              <a:t> app</a:t>
            </a:r>
            <a:endParaRPr lang="en-GB" dirty="0">
              <a:solidFill>
                <a:srgbClr val="4A4A4A"/>
              </a:solidFill>
              <a:ea typeface="Times New Roman" panose="02020603050405020304" pitchFamily="18" charset="0"/>
            </a:endParaRPr>
          </a:p>
          <a:p>
            <a:pPr marL="457200" indent="-457200" algn="just">
              <a:lnSpc>
                <a:spcPct val="100000"/>
              </a:lnSpc>
              <a:spcAft>
                <a:spcPts val="600"/>
              </a:spcAft>
              <a:buFont typeface="+mj-lt"/>
              <a:buAutoNum type="arabicPeriod"/>
            </a:pPr>
            <a:r>
              <a:rPr lang="en-GB" sz="2400" dirty="0">
                <a:solidFill>
                  <a:srgbClr val="180C28"/>
                </a:solidFill>
                <a:effectLst/>
                <a:ea typeface="Times New Roman" panose="02020603050405020304" pitchFamily="18" charset="0"/>
              </a:rPr>
              <a:t>Navigate to menu item </a:t>
            </a:r>
            <a:r>
              <a:rPr lang="en-GB" sz="2400" b="1" dirty="0" err="1">
                <a:solidFill>
                  <a:srgbClr val="180C28"/>
                </a:solidFill>
                <a:effectLst/>
                <a:ea typeface="Times New Roman" panose="02020603050405020304" pitchFamily="18" charset="0"/>
              </a:rPr>
              <a:t>Projucer</a:t>
            </a:r>
            <a:r>
              <a:rPr lang="en-GB" sz="2400" b="1" dirty="0">
                <a:solidFill>
                  <a:srgbClr val="180C28"/>
                </a:solidFill>
                <a:effectLst/>
                <a:ea typeface="Times New Roman" panose="02020603050405020304" pitchFamily="18" charset="0"/>
              </a:rPr>
              <a:t> &gt; Global Search Paths</a:t>
            </a:r>
            <a:r>
              <a:rPr lang="en-GB" sz="2400" dirty="0">
                <a:solidFill>
                  <a:srgbClr val="180C28"/>
                </a:solidFill>
                <a:effectLst/>
                <a:ea typeface="Times New Roman" panose="02020603050405020304" pitchFamily="18" charset="0"/>
              </a:rPr>
              <a:t> on MacOS or </a:t>
            </a:r>
            <a:r>
              <a:rPr lang="en-GB" sz="2400" b="1" dirty="0">
                <a:solidFill>
                  <a:srgbClr val="180C28"/>
                </a:solidFill>
                <a:effectLst/>
                <a:ea typeface="Times New Roman" panose="02020603050405020304" pitchFamily="18" charset="0"/>
              </a:rPr>
              <a:t>File &gt; Global Search Paths</a:t>
            </a:r>
            <a:r>
              <a:rPr lang="en-GB" sz="2400" dirty="0">
                <a:solidFill>
                  <a:srgbClr val="180C28"/>
                </a:solidFill>
                <a:effectLst/>
                <a:ea typeface="Times New Roman" panose="02020603050405020304" pitchFamily="18" charset="0"/>
              </a:rPr>
              <a:t> on Windows and Linux. </a:t>
            </a:r>
          </a:p>
          <a:p>
            <a:pPr lvl="1" algn="just">
              <a:lnSpc>
                <a:spcPct val="100000"/>
              </a:lnSpc>
              <a:spcAft>
                <a:spcPts val="600"/>
              </a:spcAft>
            </a:pPr>
            <a:r>
              <a:rPr lang="en-GB" dirty="0">
                <a:solidFill>
                  <a:srgbClr val="4A4A4A"/>
                </a:solidFill>
                <a:effectLst/>
                <a:ea typeface="Times New Roman" panose="02020603050405020304" pitchFamily="18" charset="0"/>
              </a:rPr>
              <a:t>Set global paths for JUCE and </a:t>
            </a:r>
            <a:r>
              <a:rPr lang="en-GB" dirty="0">
                <a:solidFill>
                  <a:srgbClr val="4A4A4A"/>
                </a:solidFill>
                <a:ea typeface="Times New Roman" panose="02020603050405020304" pitchFamily="18" charset="0"/>
              </a:rPr>
              <a:t>JUCE modules to the right locations</a:t>
            </a:r>
            <a:r>
              <a:rPr lang="en-GB" dirty="0">
                <a:solidFill>
                  <a:srgbClr val="180C28"/>
                </a:solidFill>
                <a:effectLst/>
                <a:ea typeface="Times New Roman" panose="02020603050405020304" pitchFamily="18" charset="0"/>
              </a:rPr>
              <a:t> </a:t>
            </a:r>
          </a:p>
          <a:p>
            <a:pPr lvl="1" algn="just">
              <a:lnSpc>
                <a:spcPct val="100000"/>
              </a:lnSpc>
              <a:spcAft>
                <a:spcPts val="600"/>
              </a:spcAft>
            </a:pPr>
            <a:r>
              <a:rPr lang="en-GB" dirty="0">
                <a:solidFill>
                  <a:srgbClr val="180C28"/>
                </a:solidFill>
                <a:ea typeface="Times New Roman" panose="02020603050405020304" pitchFamily="18" charset="0"/>
              </a:rPr>
              <a:t>Close the Global Paths window</a:t>
            </a:r>
            <a:endParaRPr lang="en-GB" dirty="0">
              <a:solidFill>
                <a:srgbClr val="180C28"/>
              </a:solidFill>
              <a:effectLst/>
              <a:ea typeface="Times New Roman" panose="02020603050405020304" pitchFamily="18" charset="0"/>
            </a:endParaRPr>
          </a:p>
          <a:p>
            <a:pPr marL="342900" indent="-342900" algn="just">
              <a:lnSpc>
                <a:spcPct val="100000"/>
              </a:lnSpc>
              <a:spcAft>
                <a:spcPts val="600"/>
              </a:spcAft>
              <a:buFont typeface="+mj-lt"/>
              <a:buAutoNum type="arabicPeriod"/>
            </a:pPr>
            <a:r>
              <a:rPr lang="en-GB" sz="2400" dirty="0">
                <a:solidFill>
                  <a:srgbClr val="180C28"/>
                </a:solidFill>
                <a:effectLst/>
                <a:ea typeface="Times New Roman" panose="02020603050405020304" pitchFamily="18" charset="0"/>
              </a:rPr>
              <a:t>click </a:t>
            </a:r>
            <a:r>
              <a:rPr lang="en-GB" sz="2400" b="1" dirty="0">
                <a:solidFill>
                  <a:srgbClr val="180C28"/>
                </a:solidFill>
                <a:effectLst/>
                <a:ea typeface="Times New Roman" panose="02020603050405020304" pitchFamily="18" charset="0"/>
              </a:rPr>
              <a:t>Modules</a:t>
            </a:r>
            <a:r>
              <a:rPr lang="en-GB" sz="2400" dirty="0">
                <a:solidFill>
                  <a:srgbClr val="180C28"/>
                </a:solidFill>
                <a:effectLst/>
                <a:ea typeface="Times New Roman" panose="02020603050405020304" pitchFamily="18" charset="0"/>
              </a:rPr>
              <a:t> on the left</a:t>
            </a:r>
          </a:p>
          <a:p>
            <a:pPr marL="342900" indent="-342900" algn="just">
              <a:lnSpc>
                <a:spcPct val="100000"/>
              </a:lnSpc>
              <a:spcAft>
                <a:spcPts val="600"/>
              </a:spcAft>
              <a:buFont typeface="+mj-lt"/>
              <a:buAutoNum type="arabicPeriod"/>
            </a:pPr>
            <a:r>
              <a:rPr lang="en-GB" sz="2400" dirty="0">
                <a:solidFill>
                  <a:srgbClr val="180C28"/>
                </a:solidFill>
                <a:effectLst/>
                <a:ea typeface="Times New Roman" panose="02020603050405020304" pitchFamily="18" charset="0"/>
              </a:rPr>
              <a:t>Then clicking the settings Cog Icon on bottom left</a:t>
            </a:r>
          </a:p>
          <a:p>
            <a:pPr marL="342900" indent="-342900" algn="just">
              <a:lnSpc>
                <a:spcPct val="100000"/>
              </a:lnSpc>
              <a:spcAft>
                <a:spcPts val="600"/>
              </a:spcAft>
              <a:buFont typeface="+mj-lt"/>
              <a:buAutoNum type="arabicPeriod"/>
            </a:pPr>
            <a:r>
              <a:rPr lang="en-GB" sz="2400" dirty="0">
                <a:solidFill>
                  <a:srgbClr val="180C28"/>
                </a:solidFill>
                <a:effectLst/>
                <a:ea typeface="Times New Roman" panose="02020603050405020304" pitchFamily="18" charset="0"/>
              </a:rPr>
              <a:t>Then</a:t>
            </a:r>
            <a:r>
              <a:rPr lang="en-GB" sz="2400" b="1" dirty="0">
                <a:solidFill>
                  <a:srgbClr val="180C28"/>
                </a:solidFill>
                <a:effectLst/>
                <a:ea typeface="Times New Roman" panose="02020603050405020304" pitchFamily="18" charset="0"/>
              </a:rPr>
              <a:t> Enable/disable global path for modules...</a:t>
            </a:r>
            <a:r>
              <a:rPr lang="en-GB" sz="2400" dirty="0">
                <a:solidFill>
                  <a:srgbClr val="180C28"/>
                </a:solidFill>
                <a:effectLst/>
                <a:ea typeface="Times New Roman" panose="02020603050405020304" pitchFamily="18" charset="0"/>
              </a:rPr>
              <a:t> </a:t>
            </a:r>
            <a:endParaRPr lang="en-GB" sz="2400" dirty="0">
              <a:effectLst/>
              <a:ea typeface="Times New Roman" panose="02020603050405020304" pitchFamily="18" charset="0"/>
            </a:endParaRPr>
          </a:p>
        </p:txBody>
      </p:sp>
      <p:grpSp>
        <p:nvGrpSpPr>
          <p:cNvPr id="4" name="Group 3">
            <a:extLst>
              <a:ext uri="{FF2B5EF4-FFF2-40B4-BE49-F238E27FC236}">
                <a16:creationId xmlns:a16="http://schemas.microsoft.com/office/drawing/2014/main" id="{0C3B67E5-C7FA-4EE1-7255-936A2585C03B}"/>
              </a:ext>
            </a:extLst>
          </p:cNvPr>
          <p:cNvGrpSpPr>
            <a:grpSpLocks noChangeAspect="1"/>
          </p:cNvGrpSpPr>
          <p:nvPr/>
        </p:nvGrpSpPr>
        <p:grpSpPr>
          <a:xfrm>
            <a:off x="6560852" y="0"/>
            <a:ext cx="5631148" cy="4639443"/>
            <a:chOff x="5153065" y="902620"/>
            <a:chExt cx="7038935" cy="5799303"/>
          </a:xfrm>
        </p:grpSpPr>
        <p:pic>
          <p:nvPicPr>
            <p:cNvPr id="10" name="Picture 9">
              <a:extLst>
                <a:ext uri="{FF2B5EF4-FFF2-40B4-BE49-F238E27FC236}">
                  <a16:creationId xmlns:a16="http://schemas.microsoft.com/office/drawing/2014/main" id="{34158052-DC6C-E2B6-BCE0-CFE77C7170A5}"/>
                </a:ext>
              </a:extLst>
            </p:cNvPr>
            <p:cNvPicPr>
              <a:picLocks noChangeAspect="1"/>
            </p:cNvPicPr>
            <p:nvPr/>
          </p:nvPicPr>
          <p:blipFill>
            <a:blip r:embed="rId3"/>
            <a:stretch>
              <a:fillRect/>
            </a:stretch>
          </p:blipFill>
          <p:spPr>
            <a:xfrm>
              <a:off x="5772583" y="902620"/>
              <a:ext cx="6419417" cy="5052760"/>
            </a:xfrm>
            <a:prstGeom prst="rect">
              <a:avLst/>
            </a:prstGeom>
          </p:spPr>
        </p:pic>
        <p:cxnSp>
          <p:nvCxnSpPr>
            <p:cNvPr id="12" name="Straight Arrow Connector 11">
              <a:extLst>
                <a:ext uri="{FF2B5EF4-FFF2-40B4-BE49-F238E27FC236}">
                  <a16:creationId xmlns:a16="http://schemas.microsoft.com/office/drawing/2014/main" id="{51F1AD9A-4E84-D315-0130-FD94092D71F8}"/>
                </a:ext>
              </a:extLst>
            </p:cNvPr>
            <p:cNvCxnSpPr>
              <a:cxnSpLocks/>
            </p:cNvCxnSpPr>
            <p:nvPr/>
          </p:nvCxnSpPr>
          <p:spPr>
            <a:xfrm flipV="1">
              <a:off x="5401621" y="2022580"/>
              <a:ext cx="1586575" cy="79328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602E80-691F-4215-1ABB-CE180DEECE82}"/>
                </a:ext>
              </a:extLst>
            </p:cNvPr>
            <p:cNvCxnSpPr>
              <a:cxnSpLocks/>
            </p:cNvCxnSpPr>
            <p:nvPr/>
          </p:nvCxnSpPr>
          <p:spPr>
            <a:xfrm flipV="1">
              <a:off x="5554021" y="5299685"/>
              <a:ext cx="1586575" cy="79328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839D6B-6734-275E-36A5-5C87FD76905F}"/>
                </a:ext>
              </a:extLst>
            </p:cNvPr>
            <p:cNvCxnSpPr>
              <a:cxnSpLocks/>
            </p:cNvCxnSpPr>
            <p:nvPr/>
          </p:nvCxnSpPr>
          <p:spPr>
            <a:xfrm flipV="1">
              <a:off x="9767225" y="5379418"/>
              <a:ext cx="1586575" cy="79328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25D2B6-A56A-CF97-F9C4-A0FD53A382B2}"/>
                </a:ext>
              </a:extLst>
            </p:cNvPr>
            <p:cNvSpPr txBox="1"/>
            <p:nvPr/>
          </p:nvSpPr>
          <p:spPr>
            <a:xfrm>
              <a:off x="5153065" y="2815869"/>
              <a:ext cx="425198" cy="577081"/>
            </a:xfrm>
            <a:prstGeom prst="rect">
              <a:avLst/>
            </a:prstGeom>
            <a:noFill/>
          </p:spPr>
          <p:txBody>
            <a:bodyPr wrap="none" rtlCol="0">
              <a:spAutoFit/>
            </a:bodyPr>
            <a:lstStyle/>
            <a:p>
              <a:r>
                <a:rPr lang="en-GB" sz="2400" dirty="0">
                  <a:solidFill>
                    <a:srgbClr val="FF0000"/>
                  </a:solidFill>
                </a:rPr>
                <a:t>2</a:t>
              </a:r>
            </a:p>
          </p:txBody>
        </p:sp>
        <p:sp>
          <p:nvSpPr>
            <p:cNvPr id="17" name="TextBox 16">
              <a:extLst>
                <a:ext uri="{FF2B5EF4-FFF2-40B4-BE49-F238E27FC236}">
                  <a16:creationId xmlns:a16="http://schemas.microsoft.com/office/drawing/2014/main" id="{E6E0D477-C120-85E4-1753-3C5AF919D996}"/>
                </a:ext>
              </a:extLst>
            </p:cNvPr>
            <p:cNvSpPr txBox="1"/>
            <p:nvPr/>
          </p:nvSpPr>
          <p:spPr>
            <a:xfrm>
              <a:off x="5286564" y="6008193"/>
              <a:ext cx="425198" cy="577081"/>
            </a:xfrm>
            <a:prstGeom prst="rect">
              <a:avLst/>
            </a:prstGeom>
            <a:noFill/>
          </p:spPr>
          <p:txBody>
            <a:bodyPr wrap="none" rtlCol="0">
              <a:spAutoFit/>
            </a:bodyPr>
            <a:lstStyle/>
            <a:p>
              <a:r>
                <a:rPr lang="en-GB" sz="2400" dirty="0">
                  <a:solidFill>
                    <a:srgbClr val="FF0000"/>
                  </a:solidFill>
                </a:rPr>
                <a:t>3</a:t>
              </a:r>
            </a:p>
          </p:txBody>
        </p:sp>
        <p:sp>
          <p:nvSpPr>
            <p:cNvPr id="18" name="TextBox 17">
              <a:extLst>
                <a:ext uri="{FF2B5EF4-FFF2-40B4-BE49-F238E27FC236}">
                  <a16:creationId xmlns:a16="http://schemas.microsoft.com/office/drawing/2014/main" id="{93B1C375-7A04-5ADF-64B8-F5FECD4182E7}"/>
                </a:ext>
              </a:extLst>
            </p:cNvPr>
            <p:cNvSpPr txBox="1"/>
            <p:nvPr/>
          </p:nvSpPr>
          <p:spPr>
            <a:xfrm>
              <a:off x="9490914" y="6124842"/>
              <a:ext cx="425198" cy="577081"/>
            </a:xfrm>
            <a:prstGeom prst="rect">
              <a:avLst/>
            </a:prstGeom>
            <a:noFill/>
          </p:spPr>
          <p:txBody>
            <a:bodyPr wrap="none" rtlCol="0">
              <a:spAutoFit/>
            </a:bodyPr>
            <a:lstStyle/>
            <a:p>
              <a:r>
                <a:rPr lang="en-GB" sz="2400" dirty="0">
                  <a:solidFill>
                    <a:srgbClr val="FF0000"/>
                  </a:solidFill>
                </a:rPr>
                <a:t>4</a:t>
              </a:r>
            </a:p>
          </p:txBody>
        </p:sp>
      </p:grpSp>
      <p:pic>
        <p:nvPicPr>
          <p:cNvPr id="5" name="Picture 4">
            <a:extLst>
              <a:ext uri="{FF2B5EF4-FFF2-40B4-BE49-F238E27FC236}">
                <a16:creationId xmlns:a16="http://schemas.microsoft.com/office/drawing/2014/main" id="{5BB122B8-2730-6421-88FE-2FC9D6163B9D}"/>
              </a:ext>
            </a:extLst>
          </p:cNvPr>
          <p:cNvPicPr>
            <a:picLocks noChangeAspect="1"/>
          </p:cNvPicPr>
          <p:nvPr/>
        </p:nvPicPr>
        <p:blipFill>
          <a:blip r:embed="rId4"/>
          <a:stretch>
            <a:fillRect/>
          </a:stretch>
        </p:blipFill>
        <p:spPr>
          <a:xfrm>
            <a:off x="7516247" y="4723905"/>
            <a:ext cx="3425477" cy="4036671"/>
          </a:xfrm>
          <a:prstGeom prst="rect">
            <a:avLst/>
          </a:prstGeom>
        </p:spPr>
      </p:pic>
      <p:cxnSp>
        <p:nvCxnSpPr>
          <p:cNvPr id="6" name="Straight Arrow Connector 5">
            <a:extLst>
              <a:ext uri="{FF2B5EF4-FFF2-40B4-BE49-F238E27FC236}">
                <a16:creationId xmlns:a16="http://schemas.microsoft.com/office/drawing/2014/main" id="{31CF1BE4-650E-D063-7EE5-299DB78BC1D0}"/>
              </a:ext>
            </a:extLst>
          </p:cNvPr>
          <p:cNvCxnSpPr>
            <a:cxnSpLocks/>
          </p:cNvCxnSpPr>
          <p:nvPr/>
        </p:nvCxnSpPr>
        <p:spPr>
          <a:xfrm flipV="1">
            <a:off x="6667651" y="272030"/>
            <a:ext cx="549526" cy="274763"/>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1A49D9-259F-8869-13A0-9787A74F6C4D}"/>
              </a:ext>
            </a:extLst>
          </p:cNvPr>
          <p:cNvSpPr txBox="1"/>
          <p:nvPr/>
        </p:nvSpPr>
        <p:spPr>
          <a:xfrm>
            <a:off x="6397845" y="502813"/>
            <a:ext cx="340158" cy="461665"/>
          </a:xfrm>
          <a:prstGeom prst="rect">
            <a:avLst/>
          </a:prstGeom>
          <a:noFill/>
        </p:spPr>
        <p:txBody>
          <a:bodyPr wrap="none" rtlCol="0">
            <a:spAutoFit/>
          </a:bodyPr>
          <a:lstStyle/>
          <a:p>
            <a:r>
              <a:rPr lang="en-GB" sz="2400" dirty="0">
                <a:solidFill>
                  <a:srgbClr val="FF0000"/>
                </a:solidFill>
              </a:rPr>
              <a:t>1</a:t>
            </a:r>
          </a:p>
        </p:txBody>
      </p:sp>
    </p:spTree>
    <p:extLst>
      <p:ext uri="{BB962C8B-B14F-4D97-AF65-F5344CB8AC3E}">
        <p14:creationId xmlns:p14="http://schemas.microsoft.com/office/powerpoint/2010/main" val="10854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8493-3231-83E0-33CE-55E21D7E1F51}"/>
              </a:ext>
            </a:extLst>
          </p:cNvPr>
          <p:cNvSpPr>
            <a:spLocks noGrp="1"/>
          </p:cNvSpPr>
          <p:nvPr>
            <p:ph type="title"/>
          </p:nvPr>
        </p:nvSpPr>
        <p:spPr/>
        <p:txBody>
          <a:bodyPr>
            <a:normAutofit/>
          </a:bodyPr>
          <a:lstStyle/>
          <a:p>
            <a:r>
              <a:rPr lang="en-GB" dirty="0"/>
              <a:t>Setting up the </a:t>
            </a:r>
            <a:r>
              <a:rPr lang="en-GB" dirty="0" err="1"/>
              <a:t>Projucer</a:t>
            </a:r>
            <a:endParaRPr lang="en-GB" dirty="0"/>
          </a:p>
        </p:txBody>
      </p:sp>
      <p:sp>
        <p:nvSpPr>
          <p:cNvPr id="3" name="Content Placeholder 2">
            <a:extLst>
              <a:ext uri="{FF2B5EF4-FFF2-40B4-BE49-F238E27FC236}">
                <a16:creationId xmlns:a16="http://schemas.microsoft.com/office/drawing/2014/main" id="{8C892AE4-79FC-CEB9-D5B4-423E95473639}"/>
              </a:ext>
            </a:extLst>
          </p:cNvPr>
          <p:cNvSpPr>
            <a:spLocks noGrp="1"/>
          </p:cNvSpPr>
          <p:nvPr>
            <p:ph idx="1"/>
          </p:nvPr>
        </p:nvSpPr>
        <p:spPr>
          <a:xfrm>
            <a:off x="188537" y="1825624"/>
            <a:ext cx="7117912" cy="5032375"/>
          </a:xfrm>
        </p:spPr>
        <p:txBody>
          <a:bodyPr>
            <a:normAutofit/>
          </a:bodyPr>
          <a:lstStyle/>
          <a:p>
            <a:pPr algn="just">
              <a:lnSpc>
                <a:spcPct val="100000"/>
              </a:lnSpc>
              <a:spcAft>
                <a:spcPts val="600"/>
              </a:spcAft>
            </a:pPr>
            <a:r>
              <a:rPr lang="en-GB" sz="2000" dirty="0">
                <a:solidFill>
                  <a:srgbClr val="4A4A4A"/>
                </a:solidFill>
                <a:effectLst/>
                <a:ea typeface="Times New Roman" panose="02020603050405020304" pitchFamily="18" charset="0"/>
              </a:rPr>
              <a:t>Global paths need to be set in </a:t>
            </a:r>
            <a:r>
              <a:rPr lang="en-GB" sz="2000" dirty="0" err="1">
                <a:solidFill>
                  <a:srgbClr val="4A4A4A"/>
                </a:solidFill>
                <a:effectLst/>
                <a:ea typeface="Times New Roman" panose="02020603050405020304" pitchFamily="18" charset="0"/>
              </a:rPr>
              <a:t>Projucer</a:t>
            </a:r>
            <a:r>
              <a:rPr lang="en-GB" sz="2000" dirty="0">
                <a:solidFill>
                  <a:srgbClr val="4A4A4A"/>
                </a:solidFill>
                <a:effectLst/>
                <a:ea typeface="Times New Roman" panose="02020603050405020304" pitchFamily="18" charset="0"/>
              </a:rPr>
              <a:t> app</a:t>
            </a:r>
            <a:endParaRPr lang="en-GB" sz="2000" dirty="0">
              <a:solidFill>
                <a:srgbClr val="4A4A4A"/>
              </a:solidFill>
              <a:ea typeface="Times New Roman" panose="02020603050405020304" pitchFamily="18" charset="0"/>
            </a:endParaRPr>
          </a:p>
          <a:p>
            <a:pPr algn="just">
              <a:lnSpc>
                <a:spcPct val="100000"/>
              </a:lnSpc>
              <a:spcAft>
                <a:spcPts val="600"/>
              </a:spcAft>
            </a:pPr>
            <a:r>
              <a:rPr lang="en-GB" sz="2000" dirty="0">
                <a:solidFill>
                  <a:srgbClr val="180C28"/>
                </a:solidFill>
                <a:effectLst/>
                <a:ea typeface="Times New Roman" panose="02020603050405020304" pitchFamily="18" charset="0"/>
              </a:rPr>
              <a:t>Navigate to menu item </a:t>
            </a:r>
            <a:r>
              <a:rPr lang="en-GB" sz="2000" b="1" dirty="0" err="1">
                <a:solidFill>
                  <a:srgbClr val="180C28"/>
                </a:solidFill>
                <a:effectLst/>
                <a:ea typeface="Times New Roman" panose="02020603050405020304" pitchFamily="18" charset="0"/>
              </a:rPr>
              <a:t>Projucer</a:t>
            </a:r>
            <a:r>
              <a:rPr lang="en-GB" sz="2000" b="1" dirty="0">
                <a:solidFill>
                  <a:srgbClr val="180C28"/>
                </a:solidFill>
                <a:effectLst/>
                <a:ea typeface="Times New Roman" panose="02020603050405020304" pitchFamily="18" charset="0"/>
              </a:rPr>
              <a:t> &gt; Global Search Paths</a:t>
            </a:r>
            <a:r>
              <a:rPr lang="en-GB" sz="2000" dirty="0">
                <a:solidFill>
                  <a:srgbClr val="180C28"/>
                </a:solidFill>
                <a:effectLst/>
                <a:ea typeface="Times New Roman" panose="02020603050405020304" pitchFamily="18" charset="0"/>
              </a:rPr>
              <a:t> on MacOS or </a:t>
            </a:r>
            <a:r>
              <a:rPr lang="en-GB" sz="2000" b="1" dirty="0">
                <a:solidFill>
                  <a:srgbClr val="180C28"/>
                </a:solidFill>
                <a:effectLst/>
                <a:ea typeface="Times New Roman" panose="02020603050405020304" pitchFamily="18" charset="0"/>
              </a:rPr>
              <a:t>File &gt; Global Search Paths</a:t>
            </a:r>
            <a:r>
              <a:rPr lang="en-GB" sz="2000" dirty="0">
                <a:solidFill>
                  <a:srgbClr val="180C28"/>
                </a:solidFill>
                <a:effectLst/>
                <a:ea typeface="Times New Roman" panose="02020603050405020304" pitchFamily="18" charset="0"/>
              </a:rPr>
              <a:t> on Windows and Linux</a:t>
            </a:r>
            <a:endParaRPr lang="en-GB" sz="2000" dirty="0">
              <a:effectLst/>
              <a:ea typeface="Times New Roman" panose="02020603050405020304" pitchFamily="18" charset="0"/>
            </a:endParaRPr>
          </a:p>
          <a:p>
            <a:pPr algn="just">
              <a:lnSpc>
                <a:spcPct val="100000"/>
              </a:lnSpc>
              <a:spcAft>
                <a:spcPts val="600"/>
              </a:spcAft>
            </a:pPr>
            <a:r>
              <a:rPr lang="en-GB" sz="2000" dirty="0">
                <a:solidFill>
                  <a:srgbClr val="4A4A4A"/>
                </a:solidFill>
                <a:effectLst/>
                <a:ea typeface="Times New Roman" panose="02020603050405020304" pitchFamily="18" charset="0"/>
              </a:rPr>
              <a:t>Open global paths and set them to the right locations</a:t>
            </a:r>
            <a:endParaRPr lang="en-GB" sz="2000" dirty="0">
              <a:solidFill>
                <a:srgbClr val="4A4A4A"/>
              </a:solidFill>
              <a:ea typeface="Times New Roman" panose="02020603050405020304" pitchFamily="18" charset="0"/>
            </a:endParaRPr>
          </a:p>
          <a:p>
            <a:pPr lvl="1" algn="just">
              <a:lnSpc>
                <a:spcPct val="100000"/>
              </a:lnSpc>
              <a:spcAft>
                <a:spcPts val="600"/>
              </a:spcAft>
            </a:pPr>
            <a:r>
              <a:rPr lang="en-GB" sz="1600" dirty="0">
                <a:solidFill>
                  <a:srgbClr val="4A4A4A"/>
                </a:solidFill>
                <a:effectLst/>
                <a:ea typeface="Times New Roman" panose="02020603050405020304" pitchFamily="18" charset="0"/>
              </a:rPr>
              <a:t>I needed to reset global paths for JUCE and JUCE modules</a:t>
            </a:r>
            <a:endParaRPr lang="en-GB" sz="1600" dirty="0">
              <a:effectLst/>
              <a:ea typeface="Times New Roman" panose="02020603050405020304" pitchFamily="18" charset="0"/>
            </a:endParaRPr>
          </a:p>
        </p:txBody>
      </p:sp>
      <p:pic>
        <p:nvPicPr>
          <p:cNvPr id="6" name="Picture 5">
            <a:extLst>
              <a:ext uri="{FF2B5EF4-FFF2-40B4-BE49-F238E27FC236}">
                <a16:creationId xmlns:a16="http://schemas.microsoft.com/office/drawing/2014/main" id="{4A2DEB5A-EF31-CC04-E66A-C20A0D3B5407}"/>
              </a:ext>
            </a:extLst>
          </p:cNvPr>
          <p:cNvPicPr>
            <a:picLocks noChangeAspect="1"/>
          </p:cNvPicPr>
          <p:nvPr/>
        </p:nvPicPr>
        <p:blipFill>
          <a:blip r:embed="rId3"/>
          <a:stretch>
            <a:fillRect/>
          </a:stretch>
        </p:blipFill>
        <p:spPr>
          <a:xfrm>
            <a:off x="7381812" y="594774"/>
            <a:ext cx="4810188" cy="5668451"/>
          </a:xfrm>
          <a:prstGeom prst="rect">
            <a:avLst/>
          </a:prstGeom>
        </p:spPr>
      </p:pic>
    </p:spTree>
    <p:extLst>
      <p:ext uri="{BB962C8B-B14F-4D97-AF65-F5344CB8AC3E}">
        <p14:creationId xmlns:p14="http://schemas.microsoft.com/office/powerpoint/2010/main" val="259917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4FC7-3F19-EAF6-5ED6-EA44C568BF76}"/>
              </a:ext>
            </a:extLst>
          </p:cNvPr>
          <p:cNvSpPr>
            <a:spLocks noGrp="1"/>
          </p:cNvSpPr>
          <p:nvPr>
            <p:ph type="title"/>
          </p:nvPr>
        </p:nvSpPr>
        <p:spPr/>
        <p:txBody>
          <a:bodyPr>
            <a:normAutofit/>
          </a:bodyPr>
          <a:lstStyle/>
          <a:p>
            <a:r>
              <a:rPr lang="en-GB" dirty="0"/>
              <a:t>The project type</a:t>
            </a:r>
          </a:p>
        </p:txBody>
      </p:sp>
      <p:sp>
        <p:nvSpPr>
          <p:cNvPr id="3" name="Content Placeholder 2">
            <a:extLst>
              <a:ext uri="{FF2B5EF4-FFF2-40B4-BE49-F238E27FC236}">
                <a16:creationId xmlns:a16="http://schemas.microsoft.com/office/drawing/2014/main" id="{0CB0AA79-7390-49DC-CDB3-1DD958E0D11E}"/>
              </a:ext>
            </a:extLst>
          </p:cNvPr>
          <p:cNvSpPr>
            <a:spLocks noGrp="1"/>
          </p:cNvSpPr>
          <p:nvPr>
            <p:ph idx="1"/>
          </p:nvPr>
        </p:nvSpPr>
        <p:spPr>
          <a:xfrm>
            <a:off x="0" y="1301959"/>
            <a:ext cx="5522734" cy="4917172"/>
          </a:xfrm>
        </p:spPr>
        <p:txBody>
          <a:bodyPr>
            <a:normAutofit/>
          </a:bodyPr>
          <a:lstStyle/>
          <a:p>
            <a:r>
              <a:rPr lang="en-GB" sz="1800" dirty="0" err="1">
                <a:solidFill>
                  <a:srgbClr val="4A4A4A"/>
                </a:solidFill>
                <a:effectLst/>
                <a:latin typeface="Roboto" panose="02000000000000000000" pitchFamily="2" charset="0"/>
                <a:ea typeface="Times New Roman" panose="02020603050405020304" pitchFamily="18" charset="0"/>
              </a:rPr>
              <a:t>Projucer</a:t>
            </a:r>
            <a:r>
              <a:rPr lang="en-GB" sz="1800" dirty="0">
                <a:solidFill>
                  <a:srgbClr val="4A4A4A"/>
                </a:solidFill>
                <a:effectLst/>
                <a:latin typeface="Roboto" panose="02000000000000000000" pitchFamily="2" charset="0"/>
                <a:ea typeface="Times New Roman" panose="02020603050405020304" pitchFamily="18" charset="0"/>
              </a:rPr>
              <a:t> automatically generates different starter files depending on what you want to create</a:t>
            </a:r>
          </a:p>
          <a:p>
            <a:r>
              <a:rPr lang="en-GB" sz="1800" dirty="0">
                <a:solidFill>
                  <a:srgbClr val="4A4A4A"/>
                </a:solidFill>
                <a:latin typeface="Roboto" panose="02000000000000000000" pitchFamily="2" charset="0"/>
                <a:ea typeface="Times New Roman" panose="02020603050405020304" pitchFamily="18" charset="0"/>
              </a:rPr>
              <a:t>Select Plug-In -&gt; Basic </a:t>
            </a:r>
          </a:p>
          <a:p>
            <a:r>
              <a:rPr lang="en-GB" sz="1800" dirty="0">
                <a:solidFill>
                  <a:srgbClr val="4A4A4A"/>
                </a:solidFill>
                <a:effectLst/>
                <a:latin typeface="Roboto" panose="02000000000000000000" pitchFamily="2" charset="0"/>
                <a:ea typeface="Times New Roman" panose="02020603050405020304" pitchFamily="18" charset="0"/>
              </a:rPr>
              <a:t>We will develop a basic audio plugin</a:t>
            </a:r>
          </a:p>
          <a:p>
            <a:r>
              <a:rPr lang="en-GB" sz="1800" dirty="0">
                <a:solidFill>
                  <a:srgbClr val="4A4A4A"/>
                </a:solidFill>
                <a:effectLst/>
                <a:latin typeface="Roboto" panose="02000000000000000000" pitchFamily="2" charset="0"/>
                <a:ea typeface="Times New Roman" panose="02020603050405020304" pitchFamily="18" charset="0"/>
              </a:rPr>
              <a:t>Give the project a name like ‘Hello World v1’ in the Project Name text field. </a:t>
            </a:r>
          </a:p>
          <a:p>
            <a:r>
              <a:rPr lang="en-GB" sz="1800" dirty="0">
                <a:solidFill>
                  <a:srgbClr val="4A4A4A"/>
                </a:solidFill>
                <a:effectLst/>
                <a:latin typeface="Roboto" panose="02000000000000000000" pitchFamily="2" charset="0"/>
                <a:ea typeface="Times New Roman" panose="02020603050405020304" pitchFamily="18" charset="0"/>
              </a:rPr>
              <a:t>Make sure your development environment is selected under Exporters</a:t>
            </a:r>
          </a:p>
          <a:p>
            <a:r>
              <a:rPr lang="en-GB" sz="1800" dirty="0">
                <a:solidFill>
                  <a:srgbClr val="4A4A4A"/>
                </a:solidFill>
                <a:effectLst/>
                <a:latin typeface="Roboto" panose="02000000000000000000" pitchFamily="2" charset="0"/>
                <a:ea typeface="Times New Roman" panose="02020603050405020304" pitchFamily="18" charset="0"/>
              </a:rPr>
              <a:t>Click the Create Project… button</a:t>
            </a:r>
          </a:p>
        </p:txBody>
      </p:sp>
      <p:pic>
        <p:nvPicPr>
          <p:cNvPr id="4" name="Picture 3">
            <a:extLst>
              <a:ext uri="{FF2B5EF4-FFF2-40B4-BE49-F238E27FC236}">
                <a16:creationId xmlns:a16="http://schemas.microsoft.com/office/drawing/2014/main" id="{3F179AB8-6230-845F-EF81-8C1771E14A08}"/>
              </a:ext>
            </a:extLst>
          </p:cNvPr>
          <p:cNvPicPr>
            <a:picLocks noChangeAspect="1"/>
          </p:cNvPicPr>
          <p:nvPr/>
        </p:nvPicPr>
        <p:blipFill>
          <a:blip r:embed="rId2"/>
          <a:stretch>
            <a:fillRect/>
          </a:stretch>
        </p:blipFill>
        <p:spPr>
          <a:xfrm>
            <a:off x="5415280" y="951901"/>
            <a:ext cx="6776720" cy="4748212"/>
          </a:xfrm>
          <a:prstGeom prst="rect">
            <a:avLst/>
          </a:prstGeom>
        </p:spPr>
      </p:pic>
    </p:spTree>
    <p:extLst>
      <p:ext uri="{BB962C8B-B14F-4D97-AF65-F5344CB8AC3E}">
        <p14:creationId xmlns:p14="http://schemas.microsoft.com/office/powerpoint/2010/main" val="2716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4FC7-3F19-EAF6-5ED6-EA44C568BF76}"/>
              </a:ext>
            </a:extLst>
          </p:cNvPr>
          <p:cNvSpPr>
            <a:spLocks noGrp="1"/>
          </p:cNvSpPr>
          <p:nvPr>
            <p:ph type="title"/>
          </p:nvPr>
        </p:nvSpPr>
        <p:spPr/>
        <p:txBody>
          <a:bodyPr>
            <a:normAutofit/>
          </a:bodyPr>
          <a:lstStyle/>
          <a:p>
            <a:r>
              <a:rPr lang="en-GB" dirty="0"/>
              <a:t>The project type</a:t>
            </a:r>
          </a:p>
        </p:txBody>
      </p:sp>
      <p:sp>
        <p:nvSpPr>
          <p:cNvPr id="3" name="Content Placeholder 2">
            <a:extLst>
              <a:ext uri="{FF2B5EF4-FFF2-40B4-BE49-F238E27FC236}">
                <a16:creationId xmlns:a16="http://schemas.microsoft.com/office/drawing/2014/main" id="{0CB0AA79-7390-49DC-CDB3-1DD958E0D11E}"/>
              </a:ext>
            </a:extLst>
          </p:cNvPr>
          <p:cNvSpPr>
            <a:spLocks noGrp="1"/>
          </p:cNvSpPr>
          <p:nvPr>
            <p:ph idx="1"/>
          </p:nvPr>
        </p:nvSpPr>
        <p:spPr>
          <a:xfrm>
            <a:off x="207391" y="1324466"/>
            <a:ext cx="5938886" cy="5533534"/>
          </a:xfrm>
        </p:spPr>
        <p:txBody>
          <a:bodyPr>
            <a:normAutofit/>
          </a:bodyPr>
          <a:lstStyle/>
          <a:p>
            <a:r>
              <a:rPr lang="en-GB" sz="1800" dirty="0">
                <a:solidFill>
                  <a:srgbClr val="4A4A4A"/>
                </a:solidFill>
                <a:latin typeface="Roboto" panose="02000000000000000000" pitchFamily="2" charset="0"/>
                <a:ea typeface="Times New Roman" panose="02020603050405020304" pitchFamily="18" charset="0"/>
              </a:rPr>
              <a:t>Choose a folder for your project</a:t>
            </a:r>
          </a:p>
          <a:p>
            <a:r>
              <a:rPr lang="en-GB" sz="1800" dirty="0">
                <a:solidFill>
                  <a:srgbClr val="4A4A4A"/>
                </a:solidFill>
                <a:effectLst/>
                <a:latin typeface="Roboto" panose="02000000000000000000" pitchFamily="2" charset="0"/>
                <a:ea typeface="Times New Roman" panose="02020603050405020304" pitchFamily="18" charset="0"/>
              </a:rPr>
              <a:t>You should now see this ‘Hello World v1’ folder in the project folder</a:t>
            </a: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r>
              <a:rPr lang="en-GB" sz="1800" dirty="0" err="1">
                <a:solidFill>
                  <a:srgbClr val="4A4A4A"/>
                </a:solidFill>
                <a:effectLst/>
                <a:latin typeface="Roboto" panose="02000000000000000000" pitchFamily="2" charset="0"/>
                <a:ea typeface="Times New Roman" panose="02020603050405020304" pitchFamily="18" charset="0"/>
              </a:rPr>
              <a:t>Projucer</a:t>
            </a:r>
            <a:r>
              <a:rPr lang="en-GB" sz="1800" dirty="0">
                <a:solidFill>
                  <a:srgbClr val="4A4A4A"/>
                </a:solidFill>
                <a:effectLst/>
                <a:latin typeface="Roboto" panose="02000000000000000000" pitchFamily="2" charset="0"/>
                <a:ea typeface="Times New Roman" panose="02020603050405020304" pitchFamily="18" charset="0"/>
              </a:rPr>
              <a:t> also displays a new screen now</a:t>
            </a:r>
          </a:p>
          <a:p>
            <a:pPr lvl="1"/>
            <a:r>
              <a:rPr lang="en-GB" sz="1400" dirty="0">
                <a:solidFill>
                  <a:srgbClr val="4A4A4A"/>
                </a:solidFill>
                <a:latin typeface="Roboto" panose="02000000000000000000" pitchFamily="2" charset="0"/>
                <a:ea typeface="Times New Roman" panose="02020603050405020304" pitchFamily="18" charset="0"/>
              </a:rPr>
              <a:t>File Explorer</a:t>
            </a:r>
          </a:p>
          <a:p>
            <a:pPr lvl="1"/>
            <a:r>
              <a:rPr lang="en-GB" sz="1400" dirty="0">
                <a:solidFill>
                  <a:srgbClr val="4A4A4A"/>
                </a:solidFill>
                <a:effectLst/>
                <a:latin typeface="Roboto" panose="02000000000000000000" pitchFamily="2" charset="0"/>
                <a:ea typeface="Times New Roman" panose="02020603050405020304" pitchFamily="18" charset="0"/>
              </a:rPr>
              <a:t>Modules</a:t>
            </a:r>
          </a:p>
          <a:p>
            <a:pPr lvl="1"/>
            <a:r>
              <a:rPr lang="en-GB" sz="1400" dirty="0">
                <a:solidFill>
                  <a:srgbClr val="4A4A4A"/>
                </a:solidFill>
                <a:latin typeface="Roboto" panose="02000000000000000000" pitchFamily="2" charset="0"/>
                <a:ea typeface="Times New Roman" panose="02020603050405020304" pitchFamily="18" charset="0"/>
              </a:rPr>
              <a:t>Exporters</a:t>
            </a:r>
            <a:endParaRPr lang="en-GB" sz="1400" dirty="0">
              <a:effectLst/>
              <a:latin typeface="Times New Roman" panose="02020603050405020304" pitchFamily="18" charset="0"/>
              <a:ea typeface="Times New Roman" panose="02020603050405020304" pitchFamily="18" charset="0"/>
            </a:endParaRPr>
          </a:p>
          <a:p>
            <a:endParaRPr lang="en-GB" dirty="0"/>
          </a:p>
        </p:txBody>
      </p:sp>
      <p:pic>
        <p:nvPicPr>
          <p:cNvPr id="6" name="Picture 5">
            <a:extLst>
              <a:ext uri="{FF2B5EF4-FFF2-40B4-BE49-F238E27FC236}">
                <a16:creationId xmlns:a16="http://schemas.microsoft.com/office/drawing/2014/main" id="{59D64942-C2E2-0E0C-93AC-304CDA5229F0}"/>
              </a:ext>
            </a:extLst>
          </p:cNvPr>
          <p:cNvPicPr>
            <a:picLocks noChangeAspect="1"/>
          </p:cNvPicPr>
          <p:nvPr/>
        </p:nvPicPr>
        <p:blipFill>
          <a:blip r:embed="rId2"/>
          <a:stretch>
            <a:fillRect/>
          </a:stretch>
        </p:blipFill>
        <p:spPr>
          <a:xfrm>
            <a:off x="6090015" y="419100"/>
            <a:ext cx="6101984" cy="4275448"/>
          </a:xfrm>
          <a:prstGeom prst="rect">
            <a:avLst/>
          </a:prstGeom>
        </p:spPr>
      </p:pic>
      <p:pic>
        <p:nvPicPr>
          <p:cNvPr id="9" name="Picture 8">
            <a:extLst>
              <a:ext uri="{FF2B5EF4-FFF2-40B4-BE49-F238E27FC236}">
                <a16:creationId xmlns:a16="http://schemas.microsoft.com/office/drawing/2014/main" id="{D1384CC9-112A-F213-8686-1DB7C4E46281}"/>
              </a:ext>
            </a:extLst>
          </p:cNvPr>
          <p:cNvPicPr>
            <a:picLocks noChangeAspect="1"/>
          </p:cNvPicPr>
          <p:nvPr/>
        </p:nvPicPr>
        <p:blipFill>
          <a:blip r:embed="rId3"/>
          <a:stretch>
            <a:fillRect/>
          </a:stretch>
        </p:blipFill>
        <p:spPr>
          <a:xfrm>
            <a:off x="433728" y="2398029"/>
            <a:ext cx="5429951" cy="2831059"/>
          </a:xfrm>
          <a:prstGeom prst="rect">
            <a:avLst/>
          </a:prstGeom>
        </p:spPr>
      </p:pic>
    </p:spTree>
    <p:extLst>
      <p:ext uri="{BB962C8B-B14F-4D97-AF65-F5344CB8AC3E}">
        <p14:creationId xmlns:p14="http://schemas.microsoft.com/office/powerpoint/2010/main" val="220386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ED1E7-1F39-AA60-4D61-9C36C944A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4336C-75F0-6DB3-D1E8-98BBC478A5E5}"/>
              </a:ext>
            </a:extLst>
          </p:cNvPr>
          <p:cNvSpPr>
            <a:spLocks noGrp="1"/>
          </p:cNvSpPr>
          <p:nvPr>
            <p:ph type="title"/>
          </p:nvPr>
        </p:nvSpPr>
        <p:spPr/>
        <p:txBody>
          <a:bodyPr>
            <a:normAutofit/>
          </a:bodyPr>
          <a:lstStyle/>
          <a:p>
            <a:r>
              <a:rPr lang="en-GB" dirty="0"/>
              <a:t>The project type</a:t>
            </a:r>
          </a:p>
        </p:txBody>
      </p:sp>
      <p:sp>
        <p:nvSpPr>
          <p:cNvPr id="3" name="Content Placeholder 2">
            <a:extLst>
              <a:ext uri="{FF2B5EF4-FFF2-40B4-BE49-F238E27FC236}">
                <a16:creationId xmlns:a16="http://schemas.microsoft.com/office/drawing/2014/main" id="{61B00D55-4932-1F47-441D-CEBB10EC37BA}"/>
              </a:ext>
            </a:extLst>
          </p:cNvPr>
          <p:cNvSpPr>
            <a:spLocks noGrp="1"/>
          </p:cNvSpPr>
          <p:nvPr>
            <p:ph idx="1"/>
          </p:nvPr>
        </p:nvSpPr>
        <p:spPr>
          <a:xfrm>
            <a:off x="207391" y="1324466"/>
            <a:ext cx="5938886" cy="5533534"/>
          </a:xfrm>
        </p:spPr>
        <p:txBody>
          <a:bodyPr>
            <a:normAutofit/>
          </a:bodyPr>
          <a:lstStyle/>
          <a:p>
            <a:r>
              <a:rPr lang="en-GB" sz="1800" dirty="0">
                <a:solidFill>
                  <a:srgbClr val="4A4A4A"/>
                </a:solidFill>
                <a:latin typeface="Roboto" panose="02000000000000000000" pitchFamily="2" charset="0"/>
                <a:ea typeface="Times New Roman" panose="02020603050405020304" pitchFamily="18" charset="0"/>
              </a:rPr>
              <a:t>Choose a folder for your project</a:t>
            </a:r>
          </a:p>
          <a:p>
            <a:r>
              <a:rPr lang="en-GB" sz="1800" dirty="0">
                <a:solidFill>
                  <a:srgbClr val="4A4A4A"/>
                </a:solidFill>
                <a:effectLst/>
                <a:latin typeface="Roboto" panose="02000000000000000000" pitchFamily="2" charset="0"/>
                <a:ea typeface="Times New Roman" panose="02020603050405020304" pitchFamily="18" charset="0"/>
              </a:rPr>
              <a:t>You should now see this ‘Hello World v1’ folder in the project folder</a:t>
            </a: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effectLst/>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endParaRPr lang="en-GB" sz="1800" dirty="0">
              <a:solidFill>
                <a:srgbClr val="4A4A4A"/>
              </a:solidFill>
              <a:latin typeface="Roboto" panose="02000000000000000000" pitchFamily="2" charset="0"/>
              <a:ea typeface="Times New Roman" panose="02020603050405020304" pitchFamily="18" charset="0"/>
            </a:endParaRPr>
          </a:p>
          <a:p>
            <a:r>
              <a:rPr lang="en-GB" sz="1800" dirty="0" err="1">
                <a:solidFill>
                  <a:srgbClr val="4A4A4A"/>
                </a:solidFill>
                <a:effectLst/>
                <a:latin typeface="Roboto" panose="02000000000000000000" pitchFamily="2" charset="0"/>
                <a:ea typeface="Times New Roman" panose="02020603050405020304" pitchFamily="18" charset="0"/>
              </a:rPr>
              <a:t>Projucer</a:t>
            </a:r>
            <a:r>
              <a:rPr lang="en-GB" sz="1800" dirty="0">
                <a:solidFill>
                  <a:srgbClr val="4A4A4A"/>
                </a:solidFill>
                <a:effectLst/>
                <a:latin typeface="Roboto" panose="02000000000000000000" pitchFamily="2" charset="0"/>
                <a:ea typeface="Times New Roman" panose="02020603050405020304" pitchFamily="18" charset="0"/>
              </a:rPr>
              <a:t> also displays a new screen now</a:t>
            </a:r>
          </a:p>
          <a:p>
            <a:pPr lvl="1"/>
            <a:r>
              <a:rPr lang="en-GB" sz="1400" dirty="0">
                <a:solidFill>
                  <a:srgbClr val="4A4A4A"/>
                </a:solidFill>
                <a:latin typeface="Roboto" panose="02000000000000000000" pitchFamily="2" charset="0"/>
                <a:ea typeface="Times New Roman" panose="02020603050405020304" pitchFamily="18" charset="0"/>
              </a:rPr>
              <a:t>File Explorer</a:t>
            </a:r>
          </a:p>
          <a:p>
            <a:pPr lvl="1"/>
            <a:r>
              <a:rPr lang="en-GB" sz="1400" dirty="0">
                <a:solidFill>
                  <a:srgbClr val="4A4A4A"/>
                </a:solidFill>
                <a:effectLst/>
                <a:latin typeface="Roboto" panose="02000000000000000000" pitchFamily="2" charset="0"/>
                <a:ea typeface="Times New Roman" panose="02020603050405020304" pitchFamily="18" charset="0"/>
              </a:rPr>
              <a:t>Modules</a:t>
            </a:r>
          </a:p>
          <a:p>
            <a:pPr lvl="1"/>
            <a:r>
              <a:rPr lang="en-GB" sz="1400" dirty="0">
                <a:solidFill>
                  <a:srgbClr val="4A4A4A"/>
                </a:solidFill>
                <a:latin typeface="Roboto" panose="02000000000000000000" pitchFamily="2" charset="0"/>
                <a:ea typeface="Times New Roman" panose="02020603050405020304" pitchFamily="18" charset="0"/>
              </a:rPr>
              <a:t>Exporters</a:t>
            </a:r>
            <a:endParaRPr lang="en-GB" sz="1400" dirty="0">
              <a:effectLst/>
              <a:latin typeface="Times New Roman" panose="02020603050405020304" pitchFamily="18" charset="0"/>
              <a:ea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id="{5C86DC8D-48D6-42E5-0F3E-E4696DE52E56}"/>
              </a:ext>
            </a:extLst>
          </p:cNvPr>
          <p:cNvPicPr>
            <a:picLocks noChangeAspect="1"/>
          </p:cNvPicPr>
          <p:nvPr/>
        </p:nvPicPr>
        <p:blipFill>
          <a:blip r:embed="rId2"/>
          <a:stretch>
            <a:fillRect/>
          </a:stretch>
        </p:blipFill>
        <p:spPr>
          <a:xfrm>
            <a:off x="433728" y="2398029"/>
            <a:ext cx="5429951" cy="2831059"/>
          </a:xfrm>
          <a:prstGeom prst="rect">
            <a:avLst/>
          </a:prstGeom>
        </p:spPr>
      </p:pic>
      <p:grpSp>
        <p:nvGrpSpPr>
          <p:cNvPr id="10" name="Group 9">
            <a:extLst>
              <a:ext uri="{FF2B5EF4-FFF2-40B4-BE49-F238E27FC236}">
                <a16:creationId xmlns:a16="http://schemas.microsoft.com/office/drawing/2014/main" id="{EB56CDC8-486C-23FF-6A17-9485306352A7}"/>
              </a:ext>
            </a:extLst>
          </p:cNvPr>
          <p:cNvGrpSpPr/>
          <p:nvPr/>
        </p:nvGrpSpPr>
        <p:grpSpPr>
          <a:xfrm>
            <a:off x="6090015" y="419100"/>
            <a:ext cx="6101984" cy="4524940"/>
            <a:chOff x="6090015" y="419100"/>
            <a:chExt cx="6101984" cy="4524940"/>
          </a:xfrm>
        </p:grpSpPr>
        <p:pic>
          <p:nvPicPr>
            <p:cNvPr id="6" name="Picture 5">
              <a:extLst>
                <a:ext uri="{FF2B5EF4-FFF2-40B4-BE49-F238E27FC236}">
                  <a16:creationId xmlns:a16="http://schemas.microsoft.com/office/drawing/2014/main" id="{A5ED6F73-4F54-E648-3324-7B65B8D0E6AE}"/>
                </a:ext>
              </a:extLst>
            </p:cNvPr>
            <p:cNvPicPr>
              <a:picLocks noChangeAspect="1"/>
            </p:cNvPicPr>
            <p:nvPr/>
          </p:nvPicPr>
          <p:blipFill>
            <a:blip r:embed="rId3"/>
            <a:stretch>
              <a:fillRect/>
            </a:stretch>
          </p:blipFill>
          <p:spPr>
            <a:xfrm>
              <a:off x="6090015" y="419100"/>
              <a:ext cx="6101984" cy="4275448"/>
            </a:xfrm>
            <a:prstGeom prst="rect">
              <a:avLst/>
            </a:prstGeom>
          </p:spPr>
        </p:pic>
        <p:cxnSp>
          <p:nvCxnSpPr>
            <p:cNvPr id="4" name="Straight Arrow Connector 3">
              <a:extLst>
                <a:ext uri="{FF2B5EF4-FFF2-40B4-BE49-F238E27FC236}">
                  <a16:creationId xmlns:a16="http://schemas.microsoft.com/office/drawing/2014/main" id="{5B3EDAB7-711A-DCA9-53BC-AFB1E505690B}"/>
                </a:ext>
              </a:extLst>
            </p:cNvPr>
            <p:cNvCxnSpPr>
              <a:cxnSpLocks/>
            </p:cNvCxnSpPr>
            <p:nvPr/>
          </p:nvCxnSpPr>
          <p:spPr>
            <a:xfrm flipV="1">
              <a:off x="6898511" y="4377233"/>
              <a:ext cx="517026" cy="566807"/>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497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F368-8085-2DD0-ABE2-0981A23F714C}"/>
              </a:ext>
            </a:extLst>
          </p:cNvPr>
          <p:cNvSpPr>
            <a:spLocks noGrp="1"/>
          </p:cNvSpPr>
          <p:nvPr>
            <p:ph type="title"/>
          </p:nvPr>
        </p:nvSpPr>
        <p:spPr/>
        <p:txBody>
          <a:bodyPr>
            <a:normAutofit/>
          </a:bodyPr>
          <a:lstStyle/>
          <a:p>
            <a:r>
              <a:rPr lang="en-GB" dirty="0"/>
              <a:t>Overview</a:t>
            </a:r>
          </a:p>
        </p:txBody>
      </p:sp>
      <p:sp>
        <p:nvSpPr>
          <p:cNvPr id="3" name="Content Placeholder 2">
            <a:extLst>
              <a:ext uri="{FF2B5EF4-FFF2-40B4-BE49-F238E27FC236}">
                <a16:creationId xmlns:a16="http://schemas.microsoft.com/office/drawing/2014/main" id="{26D447E7-1743-E004-408D-A04A4640601F}"/>
              </a:ext>
            </a:extLst>
          </p:cNvPr>
          <p:cNvSpPr>
            <a:spLocks noGrp="1"/>
          </p:cNvSpPr>
          <p:nvPr>
            <p:ph idx="1"/>
          </p:nvPr>
        </p:nvSpPr>
        <p:spPr>
          <a:xfrm>
            <a:off x="188536" y="1131216"/>
            <a:ext cx="4854804" cy="5533535"/>
          </a:xfrm>
        </p:spPr>
        <p:txBody>
          <a:bodyPr>
            <a:normAutofit/>
          </a:bodyPr>
          <a:lstStyle/>
          <a:p>
            <a:pPr>
              <a:lnSpc>
                <a:spcPct val="100000"/>
              </a:lnSpc>
            </a:pPr>
            <a:r>
              <a:rPr lang="en-US" sz="2000" dirty="0">
                <a:solidFill>
                  <a:srgbClr val="4A4A4A"/>
                </a:solidFill>
                <a:effectLst/>
                <a:ea typeface="Times New Roman" panose="02020603050405020304" pitchFamily="18" charset="0"/>
                <a:cs typeface="Times New Roman" panose="02020603050405020304" pitchFamily="18" charset="0"/>
              </a:rPr>
              <a:t>Open settings by clicking Settings Icon or selecting View -&gt; Show Project Settings </a:t>
            </a:r>
          </a:p>
          <a:p>
            <a:pPr>
              <a:lnSpc>
                <a:spcPct val="100000"/>
              </a:lnSpc>
            </a:pPr>
            <a:r>
              <a:rPr lang="en-US" sz="2000" dirty="0">
                <a:solidFill>
                  <a:srgbClr val="4A4A4A"/>
                </a:solidFill>
                <a:ea typeface="Times New Roman" panose="02020603050405020304" pitchFamily="18" charset="0"/>
                <a:cs typeface="Times New Roman" panose="02020603050405020304" pitchFamily="18" charset="0"/>
              </a:rPr>
              <a:t>S</a:t>
            </a:r>
            <a:r>
              <a:rPr lang="en-US" sz="2000" dirty="0">
                <a:solidFill>
                  <a:srgbClr val="4A4A4A"/>
                </a:solidFill>
                <a:effectLst/>
                <a:ea typeface="Times New Roman" panose="02020603050405020304" pitchFamily="18" charset="0"/>
                <a:cs typeface="Times New Roman" panose="02020603050405020304" pitchFamily="18" charset="0"/>
              </a:rPr>
              <a:t>elect Standalone (not VST3) as plugin format</a:t>
            </a:r>
          </a:p>
          <a:p>
            <a:pPr marL="447675" lvl="1" indent="-180975">
              <a:lnSpc>
                <a:spcPct val="100000"/>
              </a:lnSpc>
            </a:pPr>
            <a:r>
              <a:rPr lang="en-GB" sz="1800" dirty="0">
                <a:solidFill>
                  <a:srgbClr val="4A4A4A"/>
                </a:solidFill>
                <a:effectLst/>
                <a:ea typeface="Times New Roman" panose="02020603050405020304" pitchFamily="18" charset="0"/>
              </a:rPr>
              <a:t>Audio plugin can be placed on a channel in your DAW</a:t>
            </a:r>
          </a:p>
          <a:p>
            <a:pPr marL="447675" lvl="1" indent="-180975">
              <a:lnSpc>
                <a:spcPct val="100000"/>
              </a:lnSpc>
            </a:pPr>
            <a:r>
              <a:rPr lang="en-GB" sz="1800" dirty="0">
                <a:solidFill>
                  <a:srgbClr val="4A4A4A"/>
                </a:solidFill>
                <a:ea typeface="Times New Roman" panose="02020603050405020304" pitchFamily="18" charset="0"/>
              </a:rPr>
              <a:t>However, a </a:t>
            </a:r>
            <a:r>
              <a:rPr lang="en-GB" sz="1800" i="1" dirty="0">
                <a:solidFill>
                  <a:srgbClr val="4A4A4A"/>
                </a:solidFill>
                <a:ea typeface="Times New Roman" panose="02020603050405020304" pitchFamily="18" charset="0"/>
              </a:rPr>
              <a:t>standalone</a:t>
            </a:r>
            <a:r>
              <a:rPr lang="en-GB" sz="1800" dirty="0">
                <a:solidFill>
                  <a:srgbClr val="4A4A4A"/>
                </a:solidFill>
                <a:ea typeface="Times New Roman" panose="02020603050405020304" pitchFamily="18" charset="0"/>
              </a:rPr>
              <a:t> Audio Plugin can run as an application, outside a DAW</a:t>
            </a:r>
            <a:endParaRPr lang="en-US" sz="1800" dirty="0">
              <a:solidFill>
                <a:srgbClr val="4A4A4A"/>
              </a:solidFill>
              <a:effectLst/>
              <a:ea typeface="Times New Roman" panose="02020603050405020304" pitchFamily="18" charset="0"/>
              <a:cs typeface="Times New Roman" panose="02020603050405020304" pitchFamily="18" charset="0"/>
            </a:endParaRPr>
          </a:p>
          <a:p>
            <a:pPr marL="447675" lvl="1" indent="-180975">
              <a:lnSpc>
                <a:spcPct val="100000"/>
              </a:lnSpc>
            </a:pPr>
            <a:r>
              <a:rPr lang="en-US" sz="1800" dirty="0">
                <a:solidFill>
                  <a:srgbClr val="4A4A4A"/>
                </a:solidFill>
                <a:ea typeface="Times New Roman" panose="02020603050405020304" pitchFamily="18" charset="0"/>
                <a:cs typeface="Times New Roman" panose="02020603050405020304" pitchFamily="18" charset="0"/>
              </a:rPr>
              <a:t>Standalone allows you to create a plug-in that doesn’t need a host to run</a:t>
            </a:r>
            <a:endParaRPr lang="en-US" sz="1800" dirty="0">
              <a:solidFill>
                <a:srgbClr val="4A4A4A"/>
              </a:solidFill>
              <a:effectLst/>
              <a:ea typeface="Times New Roman" panose="02020603050405020304" pitchFamily="18" charset="0"/>
              <a:cs typeface="Times New Roman" panose="02020603050405020304" pitchFamily="18" charset="0"/>
            </a:endParaRPr>
          </a:p>
          <a:p>
            <a:pPr>
              <a:lnSpc>
                <a:spcPct val="100000"/>
              </a:lnSpc>
            </a:pPr>
            <a:r>
              <a:rPr lang="en-US" sz="2000" dirty="0">
                <a:solidFill>
                  <a:srgbClr val="4A4A4A"/>
                </a:solidFill>
                <a:effectLst/>
                <a:ea typeface="Times New Roman" panose="02020603050405020304" pitchFamily="18" charset="0"/>
                <a:cs typeface="Times New Roman" panose="02020603050405020304" pitchFamily="18" charset="0"/>
              </a:rPr>
              <a:t>Leave the other settings unchanged</a:t>
            </a:r>
            <a:endParaRPr lang="en-GB" sz="3200" dirty="0"/>
          </a:p>
        </p:txBody>
      </p:sp>
      <p:pic>
        <p:nvPicPr>
          <p:cNvPr id="6" name="Picture 5">
            <a:extLst>
              <a:ext uri="{FF2B5EF4-FFF2-40B4-BE49-F238E27FC236}">
                <a16:creationId xmlns:a16="http://schemas.microsoft.com/office/drawing/2014/main" id="{E0EB74C3-5D9D-EB95-6306-3C4F6B586AF6}"/>
              </a:ext>
            </a:extLst>
          </p:cNvPr>
          <p:cNvPicPr>
            <a:picLocks noChangeAspect="1"/>
          </p:cNvPicPr>
          <p:nvPr/>
        </p:nvPicPr>
        <p:blipFill>
          <a:blip r:embed="rId2"/>
          <a:stretch>
            <a:fillRect/>
          </a:stretch>
        </p:blipFill>
        <p:spPr>
          <a:xfrm>
            <a:off x="5041874" y="993097"/>
            <a:ext cx="7150126" cy="4996206"/>
          </a:xfrm>
          <a:prstGeom prst="rect">
            <a:avLst/>
          </a:prstGeom>
        </p:spPr>
      </p:pic>
    </p:spTree>
    <p:extLst>
      <p:ext uri="{BB962C8B-B14F-4D97-AF65-F5344CB8AC3E}">
        <p14:creationId xmlns:p14="http://schemas.microsoft.com/office/powerpoint/2010/main" val="411773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Auto-generated code</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0" y="1032235"/>
            <a:ext cx="6016896" cy="5755063"/>
          </a:xfrm>
        </p:spPr>
        <p:txBody>
          <a:bodyPr>
            <a:noAutofit/>
          </a:bodyPr>
          <a:lstStyle/>
          <a:p>
            <a:r>
              <a:rPr lang="en-GB" sz="2400" dirty="0"/>
              <a:t>Four auto-generated files in source folder:</a:t>
            </a:r>
          </a:p>
          <a:p>
            <a:pPr lvl="1"/>
            <a:r>
              <a:rPr lang="en-GB" sz="2000" dirty="0"/>
              <a:t>PluginEditor.cpp</a:t>
            </a:r>
          </a:p>
          <a:p>
            <a:pPr lvl="1"/>
            <a:r>
              <a:rPr lang="en-GB" sz="2000" dirty="0" err="1"/>
              <a:t>PluginEditor.h</a:t>
            </a:r>
            <a:endParaRPr lang="en-GB" sz="2000" dirty="0"/>
          </a:p>
          <a:p>
            <a:pPr lvl="1"/>
            <a:r>
              <a:rPr lang="en-GB" sz="2000" dirty="0"/>
              <a:t>PluginProcessor.cpp</a:t>
            </a:r>
          </a:p>
          <a:p>
            <a:pPr lvl="1"/>
            <a:r>
              <a:rPr lang="en-GB" sz="2000" dirty="0" err="1"/>
              <a:t>PluginProcessor.h</a:t>
            </a:r>
            <a:endParaRPr lang="en-GB" sz="2000" dirty="0"/>
          </a:p>
          <a:p>
            <a:r>
              <a:rPr lang="en-GB" sz="2400" dirty="0"/>
              <a:t>Open PluginProcessor.cpp file in your IDE</a:t>
            </a:r>
          </a:p>
          <a:p>
            <a:r>
              <a:rPr lang="en-GB" sz="2400" dirty="0">
                <a:solidFill>
                  <a:srgbClr val="4A4A4A"/>
                </a:solidFill>
                <a:effectLst/>
                <a:ea typeface="Times New Roman" panose="02020603050405020304" pitchFamily="18" charset="0"/>
              </a:rPr>
              <a:t>Scroll down until you reach </a:t>
            </a:r>
            <a:r>
              <a:rPr lang="en-GB" sz="2400" dirty="0" err="1">
                <a:solidFill>
                  <a:srgbClr val="4A4A4A"/>
                </a:solidFill>
                <a:effectLst/>
                <a:ea typeface="Times New Roman" panose="02020603050405020304" pitchFamily="18" charset="0"/>
              </a:rPr>
              <a:t>processBlock</a:t>
            </a:r>
            <a:endParaRPr lang="en-GB" sz="2400" dirty="0">
              <a:solidFill>
                <a:srgbClr val="4A4A4A"/>
              </a:solidFill>
              <a:ea typeface="Times New Roman" panose="02020603050405020304" pitchFamily="18" charset="0"/>
            </a:endParaRPr>
          </a:p>
          <a:p>
            <a:r>
              <a:rPr lang="en-GB" sz="2400" dirty="0">
                <a:solidFill>
                  <a:srgbClr val="4A4A4A"/>
                </a:solidFill>
                <a:effectLst/>
                <a:ea typeface="Times New Roman" panose="02020603050405020304" pitchFamily="18" charset="0"/>
              </a:rPr>
              <a:t>When JUCE auto-generated project files, a buffer array was created</a:t>
            </a:r>
            <a:endParaRPr lang="en-GB" sz="2400" dirty="0">
              <a:solidFill>
                <a:srgbClr val="4A4A4A"/>
              </a:solidFill>
              <a:ea typeface="Times New Roman" panose="02020603050405020304" pitchFamily="18" charset="0"/>
            </a:endParaRPr>
          </a:p>
          <a:p>
            <a:r>
              <a:rPr lang="en-GB" sz="2400" dirty="0">
                <a:solidFill>
                  <a:srgbClr val="4A4A4A"/>
                </a:solidFill>
                <a:effectLst/>
                <a:ea typeface="Times New Roman" panose="02020603050405020304" pitchFamily="18" charset="0"/>
              </a:rPr>
              <a:t>This array of samples depends on block size set in your DAW</a:t>
            </a:r>
          </a:p>
          <a:p>
            <a:pPr lvl="1"/>
            <a:r>
              <a:rPr lang="en-GB" sz="2000" dirty="0">
                <a:solidFill>
                  <a:srgbClr val="4A4A4A"/>
                </a:solidFill>
                <a:effectLst/>
                <a:ea typeface="Times New Roman" panose="02020603050405020304" pitchFamily="18" charset="0"/>
              </a:rPr>
              <a:t>If your block size is set to 512 samples, array will have length 512 </a:t>
            </a:r>
          </a:p>
          <a:p>
            <a:r>
              <a:rPr lang="en-GB" sz="2400" dirty="0">
                <a:solidFill>
                  <a:srgbClr val="4A4A4A"/>
                </a:solidFill>
                <a:effectLst/>
                <a:ea typeface="Times New Roman" panose="02020603050405020304" pitchFamily="18" charset="0"/>
              </a:rPr>
              <a:t>Delete all code between brackets</a:t>
            </a:r>
            <a:endParaRPr lang="en-GB" sz="2400" dirty="0"/>
          </a:p>
        </p:txBody>
      </p:sp>
      <p:pic>
        <p:nvPicPr>
          <p:cNvPr id="8" name="Picture 7">
            <a:extLst>
              <a:ext uri="{FF2B5EF4-FFF2-40B4-BE49-F238E27FC236}">
                <a16:creationId xmlns:a16="http://schemas.microsoft.com/office/drawing/2014/main" id="{168C7197-B9A6-E67F-EE0B-C6B1E6CE24A8}"/>
              </a:ext>
            </a:extLst>
          </p:cNvPr>
          <p:cNvPicPr>
            <a:picLocks noChangeAspect="1"/>
          </p:cNvPicPr>
          <p:nvPr/>
        </p:nvPicPr>
        <p:blipFill>
          <a:blip r:embed="rId2"/>
          <a:stretch>
            <a:fillRect/>
          </a:stretch>
        </p:blipFill>
        <p:spPr>
          <a:xfrm>
            <a:off x="6016896" y="551468"/>
            <a:ext cx="6175104" cy="5467865"/>
          </a:xfrm>
          <a:prstGeom prst="rect">
            <a:avLst/>
          </a:prstGeom>
        </p:spPr>
      </p:pic>
    </p:spTree>
    <p:extLst>
      <p:ext uri="{BB962C8B-B14F-4D97-AF65-F5344CB8AC3E}">
        <p14:creationId xmlns:p14="http://schemas.microsoft.com/office/powerpoint/2010/main" val="361188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964</Words>
  <Application>Microsoft Office PowerPoint</Application>
  <PresentationFormat>Widescreen</PresentationFormat>
  <Paragraphs>130</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Calibri</vt:lpstr>
      <vt:lpstr>Calibri Light</vt:lpstr>
      <vt:lpstr>Cascadia Mono</vt:lpstr>
      <vt:lpstr>Courier New</vt:lpstr>
      <vt:lpstr>Roboto</vt:lpstr>
      <vt:lpstr>Times New Roman</vt:lpstr>
      <vt:lpstr>Wingdings</vt:lpstr>
      <vt:lpstr>Office Theme</vt:lpstr>
      <vt:lpstr>Getting Started – Hello world</vt:lpstr>
      <vt:lpstr>Get the tools </vt:lpstr>
      <vt:lpstr>Setting up the Projucer</vt:lpstr>
      <vt:lpstr>Setting up the Projucer</vt:lpstr>
      <vt:lpstr>The project type</vt:lpstr>
      <vt:lpstr>The project type</vt:lpstr>
      <vt:lpstr>The project type</vt:lpstr>
      <vt:lpstr>Overview</vt:lpstr>
      <vt:lpstr>Auto-generated code</vt:lpstr>
      <vt:lpstr>Edit the process block</vt:lpstr>
      <vt:lpstr>Edit the process block</vt:lpstr>
      <vt:lpstr>Build and run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VST</dc:title>
  <dc:creator>Josh Reiss</dc:creator>
  <cp:lastModifiedBy>Joshua Reiss</cp:lastModifiedBy>
  <cp:revision>9</cp:revision>
  <dcterms:created xsi:type="dcterms:W3CDTF">2023-06-19T06:32:32Z</dcterms:created>
  <dcterms:modified xsi:type="dcterms:W3CDTF">2024-12-04T14:41:28Z</dcterms:modified>
</cp:coreProperties>
</file>