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58" r:id="rId5"/>
    <p:sldId id="264" r:id="rId6"/>
    <p:sldId id="266" r:id="rId7"/>
    <p:sldId id="267" r:id="rId8"/>
    <p:sldId id="260" r:id="rId9"/>
    <p:sldId id="268" r:id="rId10"/>
    <p:sldId id="261" r:id="rId11"/>
    <p:sldId id="269"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BFDE7C-60D1-4757-9DEB-037D69BE517F}" v="5" dt="2024-12-05T09:22:15.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7" autoAdjust="0"/>
    <p:restoredTop sz="72969" autoAdjust="0"/>
  </p:normalViewPr>
  <p:slideViewPr>
    <p:cSldViewPr snapToGrid="0">
      <p:cViewPr varScale="1">
        <p:scale>
          <a:sx n="47" d="100"/>
          <a:sy n="47" d="100"/>
        </p:scale>
        <p:origin x="13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Reiss" userId="71f87c30-4769-4a42-a082-a6a82298c8cb" providerId="ADAL" clId="{0C3A6E8E-F4B2-4F05-8829-EC2023AF09B3}"/>
    <pc:docChg chg="undo custSel modSld">
      <pc:chgData name="Joshua Reiss" userId="71f87c30-4769-4a42-a082-a6a82298c8cb" providerId="ADAL" clId="{0C3A6E8E-F4B2-4F05-8829-EC2023AF09B3}" dt="2024-11-29T11:29:15.344" v="712" actId="20577"/>
      <pc:docMkLst>
        <pc:docMk/>
      </pc:docMkLst>
      <pc:sldChg chg="modSp mod modNotesTx">
        <pc:chgData name="Joshua Reiss" userId="71f87c30-4769-4a42-a082-a6a82298c8cb" providerId="ADAL" clId="{0C3A6E8E-F4B2-4F05-8829-EC2023AF09B3}" dt="2024-11-29T11:21:31.068" v="226" actId="6549"/>
        <pc:sldMkLst>
          <pc:docMk/>
          <pc:sldMk cId="2935670332" sldId="257"/>
        </pc:sldMkLst>
        <pc:spChg chg="mod">
          <ac:chgData name="Joshua Reiss" userId="71f87c30-4769-4a42-a082-a6a82298c8cb" providerId="ADAL" clId="{0C3A6E8E-F4B2-4F05-8829-EC2023AF09B3}" dt="2024-11-29T11:17:21.186" v="41" actId="20577"/>
          <ac:spMkLst>
            <pc:docMk/>
            <pc:sldMk cId="2935670332" sldId="257"/>
            <ac:spMk id="3" creationId="{179698F3-923B-EEDF-EAFB-05A102824DB5}"/>
          </ac:spMkLst>
        </pc:spChg>
      </pc:sldChg>
      <pc:sldChg chg="modNotesTx">
        <pc:chgData name="Joshua Reiss" userId="71f87c30-4769-4a42-a082-a6a82298c8cb" providerId="ADAL" clId="{0C3A6E8E-F4B2-4F05-8829-EC2023AF09B3}" dt="2024-11-29T11:27:08.113" v="575" actId="20577"/>
        <pc:sldMkLst>
          <pc:docMk/>
          <pc:sldMk cId="4056086601" sldId="258"/>
        </pc:sldMkLst>
      </pc:sldChg>
      <pc:sldChg chg="modNotesTx">
        <pc:chgData name="Joshua Reiss" userId="71f87c30-4769-4a42-a082-a6a82298c8cb" providerId="ADAL" clId="{0C3A6E8E-F4B2-4F05-8829-EC2023AF09B3}" dt="2024-11-29T11:28:00.115" v="632" actId="20577"/>
        <pc:sldMkLst>
          <pc:docMk/>
          <pc:sldMk cId="0" sldId="264"/>
        </pc:sldMkLst>
      </pc:sldChg>
      <pc:sldChg chg="modNotesTx">
        <pc:chgData name="Joshua Reiss" userId="71f87c30-4769-4a42-a082-a6a82298c8cb" providerId="ADAL" clId="{0C3A6E8E-F4B2-4F05-8829-EC2023AF09B3}" dt="2024-11-29T11:28:53.121" v="698"/>
        <pc:sldMkLst>
          <pc:docMk/>
          <pc:sldMk cId="1391335175" sldId="266"/>
        </pc:sldMkLst>
      </pc:sldChg>
      <pc:sldChg chg="modNotesTx">
        <pc:chgData name="Joshua Reiss" userId="71f87c30-4769-4a42-a082-a6a82298c8cb" providerId="ADAL" clId="{0C3A6E8E-F4B2-4F05-8829-EC2023AF09B3}" dt="2024-11-29T11:29:15.344" v="712" actId="20577"/>
        <pc:sldMkLst>
          <pc:docMk/>
          <pc:sldMk cId="4117730294" sldId="267"/>
        </pc:sldMkLst>
      </pc:sldChg>
    </pc:docChg>
  </pc:docChgLst>
  <pc:docChgLst>
    <pc:chgData name="Joshua Reiss" userId="71f87c30-4769-4a42-a082-a6a82298c8cb" providerId="ADAL" clId="{BDBFDE7C-60D1-4757-9DEB-037D69BE517F}"/>
    <pc:docChg chg="custSel modSld">
      <pc:chgData name="Joshua Reiss" userId="71f87c30-4769-4a42-a082-a6a82298c8cb" providerId="ADAL" clId="{BDBFDE7C-60D1-4757-9DEB-037D69BE517F}" dt="2024-12-05T09:22:15.309" v="422" actId="14100"/>
      <pc:docMkLst>
        <pc:docMk/>
      </pc:docMkLst>
      <pc:sldChg chg="modSp modNotesTx">
        <pc:chgData name="Joshua Reiss" userId="71f87c30-4769-4a42-a082-a6a82298c8cb" providerId="ADAL" clId="{BDBFDE7C-60D1-4757-9DEB-037D69BE517F}" dt="2024-12-05T09:22:15.309" v="422" actId="14100"/>
        <pc:sldMkLst>
          <pc:docMk/>
          <pc:sldMk cId="4115175728" sldId="259"/>
        </pc:sldMkLst>
        <pc:picChg chg="mod">
          <ac:chgData name="Joshua Reiss" userId="71f87c30-4769-4a42-a082-a6a82298c8cb" providerId="ADAL" clId="{BDBFDE7C-60D1-4757-9DEB-037D69BE517F}" dt="2024-12-05T09:22:15.309" v="422" actId="14100"/>
          <ac:picMkLst>
            <pc:docMk/>
            <pc:sldMk cId="4115175728" sldId="259"/>
            <ac:picMk id="2050" creationId="{2CEE8501-47F2-467D-5D93-9DA2438C3DC4}"/>
          </ac:picMkLst>
        </pc:picChg>
      </pc:sldChg>
      <pc:sldChg chg="modNotesTx">
        <pc:chgData name="Joshua Reiss" userId="71f87c30-4769-4a42-a082-a6a82298c8cb" providerId="ADAL" clId="{BDBFDE7C-60D1-4757-9DEB-037D69BE517F}" dt="2024-12-04T11:32:56.761" v="399"/>
        <pc:sldMkLst>
          <pc:docMk/>
          <pc:sldMk cId="3985633529" sldId="260"/>
        </pc:sldMkLst>
      </pc:sldChg>
      <pc:sldChg chg="modNotesTx">
        <pc:chgData name="Joshua Reiss" userId="71f87c30-4769-4a42-a082-a6a82298c8cb" providerId="ADAL" clId="{BDBFDE7C-60D1-4757-9DEB-037D69BE517F}" dt="2024-12-04T11:33:19.471" v="401"/>
        <pc:sldMkLst>
          <pc:docMk/>
          <pc:sldMk cId="1360907352" sldId="261"/>
        </pc:sldMkLst>
      </pc:sldChg>
      <pc:sldChg chg="modNotesTx">
        <pc:chgData name="Joshua Reiss" userId="71f87c30-4769-4a42-a082-a6a82298c8cb" providerId="ADAL" clId="{BDBFDE7C-60D1-4757-9DEB-037D69BE517F}" dt="2024-12-04T11:22:55.798" v="78" actId="20577"/>
        <pc:sldMkLst>
          <pc:docMk/>
          <pc:sldMk cId="0" sldId="264"/>
        </pc:sldMkLst>
      </pc:sldChg>
      <pc:sldChg chg="modNotesTx">
        <pc:chgData name="Joshua Reiss" userId="71f87c30-4769-4a42-a082-a6a82298c8cb" providerId="ADAL" clId="{BDBFDE7C-60D1-4757-9DEB-037D69BE517F}" dt="2024-12-04T11:27:42.193" v="194" actId="6549"/>
        <pc:sldMkLst>
          <pc:docMk/>
          <pc:sldMk cId="1391335175" sldId="266"/>
        </pc:sldMkLst>
      </pc:sldChg>
      <pc:sldChg chg="modNotesTx">
        <pc:chgData name="Joshua Reiss" userId="71f87c30-4769-4a42-a082-a6a82298c8cb" providerId="ADAL" clId="{BDBFDE7C-60D1-4757-9DEB-037D69BE517F}" dt="2024-12-04T11:32:43.898" v="398" actId="20577"/>
        <pc:sldMkLst>
          <pc:docMk/>
          <pc:sldMk cId="4117730294" sldId="267"/>
        </pc:sldMkLst>
      </pc:sldChg>
      <pc:sldChg chg="modNotesTx">
        <pc:chgData name="Joshua Reiss" userId="71f87c30-4769-4a42-a082-a6a82298c8cb" providerId="ADAL" clId="{BDBFDE7C-60D1-4757-9DEB-037D69BE517F}" dt="2024-12-04T11:33:04.034" v="400"/>
        <pc:sldMkLst>
          <pc:docMk/>
          <pc:sldMk cId="3300209963" sldId="268"/>
        </pc:sldMkLst>
      </pc:sldChg>
      <pc:sldChg chg="modNotesTx">
        <pc:chgData name="Joshua Reiss" userId="71f87c30-4769-4a42-a082-a6a82298c8cb" providerId="ADAL" clId="{BDBFDE7C-60D1-4757-9DEB-037D69BE517F}" dt="2024-12-04T11:34:22.136" v="420" actId="5793"/>
        <pc:sldMkLst>
          <pc:docMk/>
          <pc:sldMk cId="4224570816"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556E2-CB02-477E-884B-7C3D4F5E7F37}" type="datetimeFigureOut">
              <a:rPr lang="en-GB" smtClean="0"/>
              <a:t>05/12/2024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2E2A4-C003-45F0-91A9-EE931CEB9FBA}" type="slidenum">
              <a:rPr lang="en-GB" smtClean="0"/>
              <a:t>‹#›</a:t>
            </a:fld>
            <a:endParaRPr lang="en-GB"/>
          </a:p>
        </p:txBody>
      </p:sp>
    </p:spTree>
    <p:extLst>
      <p:ext uri="{BB962C8B-B14F-4D97-AF65-F5344CB8AC3E}">
        <p14:creationId xmlns:p14="http://schemas.microsoft.com/office/powerpoint/2010/main" val="1031175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JUCE (</a:t>
            </a:r>
            <a:r>
              <a:rPr lang="en-GB" dirty="0"/>
              <a:t>Jules' Utility Class Extensions</a:t>
            </a:r>
            <a:r>
              <a:rPr lang="en-US" dirty="0"/>
              <a:t>) was created in 2004 by </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Jules Storer. It is an o</a:t>
            </a:r>
            <a:r>
              <a:rPr lang="en-GB" dirty="0"/>
              <a:t>pen source cross-platform C++ codebase for developing desktop and mobile applications, &amp; plug-ins. It is used to write software so that it will run with the same user experience on many platforms (Windows, macOS, Linux, iOS Android…) and in many formats. It furthermore contains many classes covering commonly used features by apps and plug-ins; user interface elements, graphics, audio, XML parsing, networking, cryptography, multi-threading… Thus, it also reduces the number of third-party libraries needed.</a:t>
            </a:r>
          </a:p>
        </p:txBody>
      </p:sp>
      <p:sp>
        <p:nvSpPr>
          <p:cNvPr id="4" name="Slide Number Placeholder 3"/>
          <p:cNvSpPr>
            <a:spLocks noGrp="1"/>
          </p:cNvSpPr>
          <p:nvPr>
            <p:ph type="sldNum" sz="quarter" idx="5"/>
          </p:nvPr>
        </p:nvSpPr>
        <p:spPr/>
        <p:txBody>
          <a:bodyPr/>
          <a:lstStyle/>
          <a:p>
            <a:fld id="{8CD2E2A4-C003-45F0-91A9-EE931CEB9FBA}" type="slidenum">
              <a:rPr lang="en-GB" smtClean="0"/>
              <a:t>2</a:t>
            </a:fld>
            <a:endParaRPr lang="en-GB"/>
          </a:p>
        </p:txBody>
      </p:sp>
    </p:spTree>
    <p:extLst>
      <p:ext uri="{BB962C8B-B14F-4D97-AF65-F5344CB8AC3E}">
        <p14:creationId xmlns:p14="http://schemas.microsoft.com/office/powerpoint/2010/main" val="1448776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GB" dirty="0"/>
              <a:t>VST Host</a:t>
            </a:r>
          </a:p>
          <a:p>
            <a:pPr>
              <a:lnSpc>
                <a:spcPct val="100000"/>
              </a:lnSpc>
            </a:pPr>
            <a:r>
              <a:rPr lang="en-GB" dirty="0"/>
              <a:t>software application or hardware device in which VST plugins run</a:t>
            </a:r>
          </a:p>
          <a:p>
            <a:pPr>
              <a:lnSpc>
                <a:spcPct val="100000"/>
              </a:lnSpc>
            </a:pPr>
            <a:r>
              <a:rPr lang="en-GB" dirty="0"/>
              <a:t>presents plugin UIs and routes digital audio &amp; MIDI to and from plugins</a:t>
            </a:r>
          </a:p>
          <a:p>
            <a:pPr>
              <a:lnSpc>
                <a:spcPct val="100000"/>
              </a:lnSpc>
            </a:pPr>
            <a:r>
              <a:rPr lang="en-GB" dirty="0"/>
              <a:t>Stand-alone hosts provide environment for VST plugins</a:t>
            </a:r>
          </a:p>
          <a:p>
            <a:pPr lvl="1">
              <a:lnSpc>
                <a:spcPct val="100000"/>
              </a:lnSpc>
            </a:pPr>
            <a:r>
              <a:rPr lang="en-GB" dirty="0"/>
              <a:t>Often optimized for live performance use</a:t>
            </a:r>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Hardware VST hosts can load special versions of VST plugins</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portable &amp; usable without computer, though some require computer for editing</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either </a:t>
            </a:r>
          </a:p>
          <a:p>
            <a:pPr marL="1143000" marR="0" lvl="2"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run music applications like Cubase, Live, Pro Tools, Logic etc.</a:t>
            </a:r>
          </a:p>
          <a:p>
            <a:pPr marL="1143000" marR="0" lvl="2"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run their own DAW</a:t>
            </a:r>
          </a:p>
          <a:p>
            <a:pPr marL="1143000" marR="0" lvl="2"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require separate DAW application</a:t>
            </a:r>
          </a:p>
          <a:p>
            <a:endParaRPr lang="en-GB" dirty="0"/>
          </a:p>
        </p:txBody>
      </p:sp>
      <p:sp>
        <p:nvSpPr>
          <p:cNvPr id="4" name="Slide Number Placeholder 3"/>
          <p:cNvSpPr>
            <a:spLocks noGrp="1"/>
          </p:cNvSpPr>
          <p:nvPr>
            <p:ph type="sldNum" sz="quarter" idx="5"/>
          </p:nvPr>
        </p:nvSpPr>
        <p:spPr/>
        <p:txBody>
          <a:bodyPr/>
          <a:lstStyle/>
          <a:p>
            <a:fld id="{8CD2E2A4-C003-45F0-91A9-EE931CEB9FBA}" type="slidenum">
              <a:rPr lang="en-GB" smtClean="0"/>
              <a:t>11</a:t>
            </a:fld>
            <a:endParaRPr lang="en-GB"/>
          </a:p>
        </p:txBody>
      </p:sp>
    </p:spTree>
    <p:extLst>
      <p:ext uri="{BB962C8B-B14F-4D97-AF65-F5344CB8AC3E}">
        <p14:creationId xmlns:p14="http://schemas.microsoft.com/office/powerpoint/2010/main" val="1772329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600"/>
              </a:spcBef>
            </a:pPr>
            <a:r>
              <a:rPr lang="en-US" dirty="0"/>
              <a:t>The </a:t>
            </a:r>
            <a:r>
              <a:rPr lang="en-US" dirty="0" err="1"/>
              <a:t>Projucer</a:t>
            </a:r>
            <a:r>
              <a:rPr lang="en-US" dirty="0"/>
              <a:t> is </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JUCE’s build configuration tool for creating and managing JUCE projects. </a:t>
            </a:r>
            <a:r>
              <a:rPr lang="en-GB" dirty="0"/>
              <a:t>Once files and settings for a JUCE project are specified, it automatically generates 3rd-party project files to allow project to compile natively on each target platform; Visual Studio, Xcode, Android Studio, </a:t>
            </a:r>
            <a:r>
              <a:rPr lang="en-GB" dirty="0" err="1"/>
              <a:t>CodeBlocks</a:t>
            </a:r>
            <a:r>
              <a:rPr lang="en-GB" dirty="0"/>
              <a:t>, Linux </a:t>
            </a:r>
            <a:r>
              <a:rPr lang="en-GB" dirty="0" err="1"/>
              <a:t>Makefiles</a:t>
            </a:r>
            <a:r>
              <a:rPr lang="en-GB" dirty="0"/>
              <a:t>… The </a:t>
            </a:r>
            <a:r>
              <a:rPr lang="en-GB" dirty="0" err="1"/>
              <a:t>Projucer</a:t>
            </a:r>
            <a:r>
              <a:rPr lang="en-GB" dirty="0"/>
              <a:t> also has a code editor, integrated GUI editor, and wizards for creating new projects and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GB" dirty="0"/>
          </a:p>
        </p:txBody>
      </p:sp>
      <p:sp>
        <p:nvSpPr>
          <p:cNvPr id="4" name="Slide Number Placeholder 3"/>
          <p:cNvSpPr>
            <a:spLocks noGrp="1"/>
          </p:cNvSpPr>
          <p:nvPr>
            <p:ph type="sldNum" sz="quarter" idx="5"/>
          </p:nvPr>
        </p:nvSpPr>
        <p:spPr/>
        <p:txBody>
          <a:bodyPr/>
          <a:lstStyle/>
          <a:p>
            <a:fld id="{8CD2E2A4-C003-45F0-91A9-EE931CEB9FBA}" type="slidenum">
              <a:rPr lang="en-GB" smtClean="0"/>
              <a:t>3</a:t>
            </a:fld>
            <a:endParaRPr lang="en-GB"/>
          </a:p>
        </p:txBody>
      </p:sp>
    </p:spTree>
    <p:extLst>
      <p:ext uri="{BB962C8B-B14F-4D97-AF65-F5344CB8AC3E}">
        <p14:creationId xmlns:p14="http://schemas.microsoft.com/office/powerpoint/2010/main" val="29384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a:t>But the real reason why we focus on JUCE here is that it is the </a:t>
            </a:r>
            <a:r>
              <a:rPr lang="en-GB" i="1" dirty="0"/>
              <a:t>most widely used framework for audio application and plug-in development. As mentioned, JUCE has a very large number of built-in libraries, but this is especially true for those related to </a:t>
            </a:r>
            <a:r>
              <a:rPr lang="en-GB" dirty="0"/>
              <a:t>audio functionality. JUCE has support for audio devices (</a:t>
            </a:r>
            <a:r>
              <a:rPr lang="en-GB" dirty="0" err="1"/>
              <a:t>CoreAudio</a:t>
            </a:r>
            <a:r>
              <a:rPr lang="en-GB" dirty="0"/>
              <a:t>, JACK, DirectSound) and MIDI playback, DSP building blocks, polyphonic synthesizers…, and built-in readers for common audio file formats (WAV, AIFF, FLAC, MP3, </a:t>
            </a:r>
            <a:r>
              <a:rPr lang="en-GB" dirty="0" err="1"/>
              <a:t>Vorbis</a:t>
            </a:r>
            <a:r>
              <a:rPr lang="en-GB" dirty="0"/>
              <a:t>…). It also comes with wrapper classes for building all major audio plugin formats. Since all platform and format-specific code is contained in the wrapper, one can build for almost any plug-in format &amp; platform from a single codebase.</a:t>
            </a:r>
          </a:p>
          <a:p>
            <a:endParaRPr lang="en-GB" dirty="0"/>
          </a:p>
        </p:txBody>
      </p:sp>
      <p:sp>
        <p:nvSpPr>
          <p:cNvPr id="4" name="Slide Number Placeholder 3"/>
          <p:cNvSpPr>
            <a:spLocks noGrp="1"/>
          </p:cNvSpPr>
          <p:nvPr>
            <p:ph type="sldNum" sz="quarter" idx="5"/>
          </p:nvPr>
        </p:nvSpPr>
        <p:spPr/>
        <p:txBody>
          <a:bodyPr/>
          <a:lstStyle/>
          <a:p>
            <a:fld id="{8CD2E2A4-C003-45F0-91A9-EE931CEB9FBA}" type="slidenum">
              <a:rPr lang="en-GB" smtClean="0"/>
              <a:t>4</a:t>
            </a:fld>
            <a:endParaRPr lang="en-GB"/>
          </a:p>
        </p:txBody>
      </p:sp>
    </p:spTree>
    <p:extLst>
      <p:ext uri="{BB962C8B-B14F-4D97-AF65-F5344CB8AC3E}">
        <p14:creationId xmlns:p14="http://schemas.microsoft.com/office/powerpoint/2010/main" val="509935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dive into the details of an audio plugin.</a:t>
            </a:r>
            <a:endParaRPr lang="en-GB" dirty="0"/>
          </a:p>
        </p:txBody>
      </p:sp>
      <p:sp>
        <p:nvSpPr>
          <p:cNvPr id="4" name="Slide Number Placeholder 3"/>
          <p:cNvSpPr>
            <a:spLocks noGrp="1"/>
          </p:cNvSpPr>
          <p:nvPr>
            <p:ph type="sldNum" sz="quarter" idx="5"/>
          </p:nvPr>
        </p:nvSpPr>
        <p:spPr/>
        <p:txBody>
          <a:bodyPr/>
          <a:lstStyle/>
          <a:p>
            <a:fld id="{8CD2E2A4-C003-45F0-91A9-EE931CEB9FBA}" type="slidenum">
              <a:rPr lang="en-GB" smtClean="0"/>
              <a:t>5</a:t>
            </a:fld>
            <a:endParaRPr lang="en-GB"/>
          </a:p>
        </p:txBody>
      </p:sp>
    </p:spTree>
    <p:extLst>
      <p:ext uri="{BB962C8B-B14F-4D97-AF65-F5344CB8AC3E}">
        <p14:creationId xmlns:p14="http://schemas.microsoft.com/office/powerpoint/2010/main" val="351838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popular audio plugin format is VST, which stands for </a:t>
            </a:r>
            <a:r>
              <a:rPr lang="en-GB" dirty="0"/>
              <a:t>Virtual Studio Technology	. VST was created by Steinberg (now owned by Yamaha) in 1996</a:t>
            </a:r>
          </a:p>
          <a:p>
            <a:pPr lvl="1"/>
            <a:r>
              <a:rPr lang="en-GB" dirty="0"/>
              <a:t>Steinberg, creators of Cubase, </a:t>
            </a:r>
            <a:r>
              <a:rPr lang="en-GB" dirty="0" err="1"/>
              <a:t>Nuendo</a:t>
            </a:r>
            <a:r>
              <a:rPr lang="en-GB" dirty="0"/>
              <a:t>, … owned by Yamaha since 2005</a:t>
            </a:r>
          </a:p>
          <a:p>
            <a:r>
              <a:rPr lang="en-GB" dirty="0"/>
              <a:t>VST is an audio plug-in software interface. That is, it is a</a:t>
            </a:r>
            <a:r>
              <a:rPr lang="en-US" b="0" i="0" dirty="0">
                <a:solidFill>
                  <a:srgbClr val="434649"/>
                </a:solidFill>
                <a:effectLst/>
                <a:latin typeface="Arial" panose="020B0604020202020204" pitchFamily="34" charset="0"/>
              </a:rPr>
              <a:t>n audio plugin standard that allows virtual instruments and effects (and more, as we will see) to be integrated into digital audio workstations.</a:t>
            </a:r>
            <a:r>
              <a:rPr lang="en-GB" dirty="0"/>
              <a:t> It is the main industry standard for audio plug-ins</a:t>
            </a:r>
          </a:p>
        </p:txBody>
      </p:sp>
      <p:sp>
        <p:nvSpPr>
          <p:cNvPr id="4" name="Slide Number Placeholder 3"/>
          <p:cNvSpPr>
            <a:spLocks noGrp="1"/>
          </p:cNvSpPr>
          <p:nvPr>
            <p:ph type="sldNum" sz="quarter" idx="5"/>
          </p:nvPr>
        </p:nvSpPr>
        <p:spPr/>
        <p:txBody>
          <a:bodyPr/>
          <a:lstStyle/>
          <a:p>
            <a:fld id="{8CD2E2A4-C003-45F0-91A9-EE931CEB9FBA}" type="slidenum">
              <a:rPr lang="en-GB" smtClean="0"/>
              <a:t>6</a:t>
            </a:fld>
            <a:endParaRPr lang="en-GB"/>
          </a:p>
        </p:txBody>
      </p:sp>
    </p:spTree>
    <p:extLst>
      <p:ext uri="{BB962C8B-B14F-4D97-AF65-F5344CB8AC3E}">
        <p14:creationId xmlns:p14="http://schemas.microsoft.com/office/powerpoint/2010/main" val="379682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VST plug-ins </a:t>
            </a:r>
            <a:r>
              <a:rPr lang="en-GB" dirty="0"/>
              <a:t>usually run within digital audio workstation (DAW), though stand-alone plug-in hosts also exist that can host VST plug-ins but lack most DAW features. VST plug-ins are intended to provide additional functionality to the host, and they often use digital signal processing to simulate traditional recording studio hardware. VSTs usually have graphical user interfaces that display controls similar to physical switches and knobs on audio hardware.</a:t>
            </a:r>
          </a:p>
          <a:p>
            <a:pPr>
              <a:lnSpc>
                <a:spcPct val="100000"/>
              </a:lnSpc>
              <a:spcBef>
                <a:spcPts val="600"/>
              </a:spcBef>
            </a:pPr>
            <a:r>
              <a:rPr lang="en-GB" dirty="0"/>
              <a:t>Most VSTs are either instruments (</a:t>
            </a:r>
            <a:r>
              <a:rPr lang="en-GB" dirty="0" err="1"/>
              <a:t>VSTi</a:t>
            </a:r>
            <a:r>
              <a:rPr lang="en-GB" dirty="0"/>
              <a:t>) or effects (</a:t>
            </a:r>
            <a:r>
              <a:rPr lang="en-GB" dirty="0" err="1"/>
              <a:t>VSTfx</a:t>
            </a:r>
            <a:r>
              <a:rPr lang="en-GB" dirty="0"/>
              <a:t>), though other categories exist, </a:t>
            </a:r>
            <a:r>
              <a:rPr lang="en-GB" dirty="0" err="1"/>
              <a:t>e.g</a:t>
            </a:r>
            <a:r>
              <a:rPr lang="en-GB" dirty="0"/>
              <a:t> spectrum </a:t>
            </a:r>
            <a:r>
              <a:rPr lang="en-GB" dirty="0" err="1"/>
              <a:t>analyzers</a:t>
            </a:r>
            <a:r>
              <a:rPr lang="en-GB" dirty="0"/>
              <a:t> and various meters.</a:t>
            </a:r>
          </a:p>
          <a:p>
            <a:endParaRPr lang="en-GB" dirty="0"/>
          </a:p>
        </p:txBody>
      </p:sp>
      <p:sp>
        <p:nvSpPr>
          <p:cNvPr id="4" name="Slide Number Placeholder 3"/>
          <p:cNvSpPr>
            <a:spLocks noGrp="1"/>
          </p:cNvSpPr>
          <p:nvPr>
            <p:ph type="sldNum" sz="quarter" idx="5"/>
          </p:nvPr>
        </p:nvSpPr>
        <p:spPr/>
        <p:txBody>
          <a:bodyPr/>
          <a:lstStyle/>
          <a:p>
            <a:fld id="{8CD2E2A4-C003-45F0-91A9-EE931CEB9FBA}" type="slidenum">
              <a:rPr lang="en-GB" smtClean="0"/>
              <a:t>7</a:t>
            </a:fld>
            <a:endParaRPr lang="en-GB"/>
          </a:p>
        </p:txBody>
      </p:sp>
    </p:spTree>
    <p:extLst>
      <p:ext uri="{BB962C8B-B14F-4D97-AF65-F5344CB8AC3E}">
        <p14:creationId xmlns:p14="http://schemas.microsoft.com/office/powerpoint/2010/main" val="338889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700" dirty="0"/>
              <a:t>VST effects process audio</a:t>
            </a:r>
          </a:p>
          <a:p>
            <a:r>
              <a:rPr lang="en-GB" sz="2700" dirty="0"/>
              <a:t>receive digital audio and process it through to their outputs</a:t>
            </a:r>
          </a:p>
          <a:p>
            <a:r>
              <a:rPr lang="en-GB" sz="2700" dirty="0"/>
              <a:t>perform same functions as hardware audio processors</a:t>
            </a:r>
          </a:p>
          <a:p>
            <a:r>
              <a:rPr lang="en-GB" sz="2700" dirty="0"/>
              <a:t>Chaining</a:t>
            </a:r>
          </a:p>
          <a:p>
            <a:pPr lvl="1"/>
            <a:r>
              <a:rPr lang="en-GB" dirty="0"/>
              <a:t>most hosts can route audio output from one VST to input of another</a:t>
            </a:r>
          </a:p>
          <a:p>
            <a:pPr lvl="1"/>
            <a:r>
              <a:rPr lang="en-GB" dirty="0"/>
              <a:t>For example, output of VST synthesizer can be sent through reverb effect</a:t>
            </a:r>
          </a:p>
          <a:p>
            <a:endParaRPr lang="en-GB" dirty="0"/>
          </a:p>
        </p:txBody>
      </p:sp>
      <p:sp>
        <p:nvSpPr>
          <p:cNvPr id="4" name="Slide Number Placeholder 3"/>
          <p:cNvSpPr>
            <a:spLocks noGrp="1"/>
          </p:cNvSpPr>
          <p:nvPr>
            <p:ph type="sldNum" sz="quarter" idx="5"/>
          </p:nvPr>
        </p:nvSpPr>
        <p:spPr/>
        <p:txBody>
          <a:bodyPr/>
          <a:lstStyle/>
          <a:p>
            <a:fld id="{8CD2E2A4-C003-45F0-91A9-EE931CEB9FBA}" type="slidenum">
              <a:rPr lang="en-GB" smtClean="0"/>
              <a:t>8</a:t>
            </a:fld>
            <a:endParaRPr lang="en-GB"/>
          </a:p>
        </p:txBody>
      </p:sp>
    </p:spTree>
    <p:extLst>
      <p:ext uri="{BB962C8B-B14F-4D97-AF65-F5344CB8AC3E}">
        <p14:creationId xmlns:p14="http://schemas.microsoft.com/office/powerpoint/2010/main" val="562442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Bef>
                <a:spcPts val="400"/>
              </a:spcBef>
            </a:pPr>
            <a:r>
              <a:rPr lang="en-GB" dirty="0"/>
              <a:t>VST Instrument plugins generate audio</a:t>
            </a:r>
          </a:p>
          <a:p>
            <a:pPr>
              <a:lnSpc>
                <a:spcPct val="110000"/>
              </a:lnSpc>
              <a:spcBef>
                <a:spcPts val="400"/>
              </a:spcBef>
            </a:pPr>
            <a:r>
              <a:rPr lang="en-GB" dirty="0"/>
              <a:t>Can act as standalone software synthesizers, samplers, or drum machines</a:t>
            </a:r>
          </a:p>
          <a:p>
            <a:pPr lvl="1">
              <a:lnSpc>
                <a:spcPct val="110000"/>
              </a:lnSpc>
              <a:spcBef>
                <a:spcPts val="400"/>
              </a:spcBef>
            </a:pPr>
            <a:r>
              <a:rPr lang="en-GB" dirty="0"/>
              <a:t>Often emulate look &amp; sound of hardware synthesizers and samplers</a:t>
            </a:r>
          </a:p>
          <a:p>
            <a:pPr lvl="1">
              <a:lnSpc>
                <a:spcPct val="110000"/>
              </a:lnSpc>
              <a:spcBef>
                <a:spcPts val="400"/>
              </a:spcBef>
            </a:pPr>
            <a:r>
              <a:rPr lang="en-GB" dirty="0"/>
              <a:t>lets musicians and recording engineers use virtual versions of devices that otherwise might be difficult to obtain</a:t>
            </a:r>
          </a:p>
          <a:p>
            <a:pPr>
              <a:lnSpc>
                <a:spcPct val="110000"/>
              </a:lnSpc>
              <a:spcBef>
                <a:spcPts val="400"/>
              </a:spcBef>
            </a:pPr>
            <a:r>
              <a:rPr lang="en-GB" dirty="0"/>
              <a:t>MIDI messages control instrument parameters</a:t>
            </a:r>
          </a:p>
          <a:p>
            <a:pPr lvl="1">
              <a:lnSpc>
                <a:spcPct val="110000"/>
              </a:lnSpc>
              <a:spcBef>
                <a:spcPts val="400"/>
              </a:spcBef>
            </a:pPr>
            <a:r>
              <a:rPr lang="en-GB" dirty="0"/>
              <a:t>Receive musical notes as digital information via MIDI</a:t>
            </a:r>
          </a:p>
          <a:p>
            <a:pPr lvl="1">
              <a:lnSpc>
                <a:spcPct val="110000"/>
              </a:lnSpc>
              <a:spcBef>
                <a:spcPts val="400"/>
              </a:spcBef>
            </a:pPr>
            <a:r>
              <a:rPr lang="en-GB" dirty="0"/>
              <a:t>Output digital audio</a:t>
            </a:r>
          </a:p>
          <a:p>
            <a:pPr lvl="1">
              <a:lnSpc>
                <a:spcPct val="110000"/>
              </a:lnSpc>
              <a:spcBef>
                <a:spcPts val="400"/>
              </a:spcBef>
            </a:pPr>
            <a:r>
              <a:rPr lang="en-GB" dirty="0"/>
              <a:t>Some effect plugins also accept MIDI input</a:t>
            </a:r>
          </a:p>
          <a:p>
            <a:pPr lvl="2">
              <a:lnSpc>
                <a:spcPct val="110000"/>
              </a:lnSpc>
              <a:spcBef>
                <a:spcPts val="400"/>
              </a:spcBef>
            </a:pPr>
            <a:r>
              <a:rPr lang="en-GB" dirty="0"/>
              <a:t>for example, MIDI sync to modulate the effect in sync with tempo</a:t>
            </a:r>
          </a:p>
          <a:p>
            <a:endParaRPr lang="en-GB" dirty="0"/>
          </a:p>
        </p:txBody>
      </p:sp>
      <p:sp>
        <p:nvSpPr>
          <p:cNvPr id="4" name="Slide Number Placeholder 3"/>
          <p:cNvSpPr>
            <a:spLocks noGrp="1"/>
          </p:cNvSpPr>
          <p:nvPr>
            <p:ph type="sldNum" sz="quarter" idx="5"/>
          </p:nvPr>
        </p:nvSpPr>
        <p:spPr/>
        <p:txBody>
          <a:bodyPr/>
          <a:lstStyle/>
          <a:p>
            <a:fld id="{8CD2E2A4-C003-45F0-91A9-EE931CEB9FBA}" type="slidenum">
              <a:rPr lang="en-GB" smtClean="0"/>
              <a:t>9</a:t>
            </a:fld>
            <a:endParaRPr lang="en-GB"/>
          </a:p>
        </p:txBody>
      </p:sp>
    </p:spTree>
    <p:extLst>
      <p:ext uri="{BB962C8B-B14F-4D97-AF65-F5344CB8AC3E}">
        <p14:creationId xmlns:p14="http://schemas.microsoft.com/office/powerpoint/2010/main" val="53051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600"/>
              </a:spcBef>
            </a:pPr>
            <a:r>
              <a:rPr lang="en-GB" dirty="0"/>
              <a:t>VST Monitoring effects</a:t>
            </a:r>
          </a:p>
          <a:p>
            <a:pPr lvl="1">
              <a:lnSpc>
                <a:spcPct val="100000"/>
              </a:lnSpc>
              <a:spcBef>
                <a:spcPts val="600"/>
              </a:spcBef>
            </a:pPr>
            <a:r>
              <a:rPr lang="en-GB" dirty="0"/>
              <a:t>Special type of VST effect</a:t>
            </a:r>
          </a:p>
          <a:p>
            <a:pPr lvl="1">
              <a:lnSpc>
                <a:spcPct val="100000"/>
              </a:lnSpc>
              <a:spcBef>
                <a:spcPts val="600"/>
              </a:spcBef>
            </a:pPr>
            <a:r>
              <a:rPr lang="en-GB" dirty="0"/>
              <a:t>Provide feedback about input signal without processing audio</a:t>
            </a:r>
          </a:p>
          <a:p>
            <a:pPr lvl="1">
              <a:lnSpc>
                <a:spcPct val="100000"/>
              </a:lnSpc>
              <a:spcBef>
                <a:spcPts val="600"/>
              </a:spcBef>
            </a:pPr>
            <a:r>
              <a:rPr lang="en-GB" dirty="0"/>
              <a:t>Audio monitoring devices represent audio characteristics visually</a:t>
            </a:r>
          </a:p>
          <a:p>
            <a:pPr lvl="2">
              <a:lnSpc>
                <a:spcPct val="100000"/>
              </a:lnSpc>
              <a:spcBef>
                <a:spcPts val="600"/>
              </a:spcBef>
            </a:pPr>
            <a:r>
              <a:rPr lang="en-GB" dirty="0"/>
              <a:t>Spectrum analysers: frequency distribution</a:t>
            </a:r>
          </a:p>
          <a:p>
            <a:pPr lvl="2">
              <a:lnSpc>
                <a:spcPct val="100000"/>
              </a:lnSpc>
              <a:spcBef>
                <a:spcPts val="600"/>
              </a:spcBef>
            </a:pPr>
            <a:r>
              <a:rPr lang="en-GB" dirty="0"/>
              <a:t>Meters: amplitude</a:t>
            </a:r>
          </a:p>
          <a:p>
            <a:pPr>
              <a:lnSpc>
                <a:spcPct val="100000"/>
              </a:lnSpc>
              <a:spcBef>
                <a:spcPts val="600"/>
              </a:spcBef>
            </a:pPr>
            <a:r>
              <a:rPr lang="en-GB" dirty="0"/>
              <a:t>VST MIDI effects </a:t>
            </a:r>
          </a:p>
          <a:p>
            <a:pPr lvl="1">
              <a:lnSpc>
                <a:spcPct val="100000"/>
              </a:lnSpc>
              <a:spcBef>
                <a:spcPts val="600"/>
              </a:spcBef>
            </a:pPr>
            <a:r>
              <a:rPr lang="en-GB" dirty="0"/>
              <a:t>process MIDI messages (for example, transpose or arpeggiate), and </a:t>
            </a:r>
          </a:p>
          <a:p>
            <a:pPr lvl="1">
              <a:lnSpc>
                <a:spcPct val="100000"/>
              </a:lnSpc>
              <a:spcBef>
                <a:spcPts val="600"/>
              </a:spcBef>
            </a:pPr>
            <a:r>
              <a:rPr lang="en-GB" dirty="0"/>
              <a:t>route MIDI data to other VST instruments or hardware devices</a:t>
            </a:r>
          </a:p>
        </p:txBody>
      </p:sp>
      <p:sp>
        <p:nvSpPr>
          <p:cNvPr id="4" name="Slide Number Placeholder 3"/>
          <p:cNvSpPr>
            <a:spLocks noGrp="1"/>
          </p:cNvSpPr>
          <p:nvPr>
            <p:ph type="sldNum" sz="quarter" idx="5"/>
          </p:nvPr>
        </p:nvSpPr>
        <p:spPr/>
        <p:txBody>
          <a:bodyPr/>
          <a:lstStyle/>
          <a:p>
            <a:fld id="{8CD2E2A4-C003-45F0-91A9-EE931CEB9FBA}" type="slidenum">
              <a:rPr lang="en-GB" smtClean="0"/>
              <a:t>10</a:t>
            </a:fld>
            <a:endParaRPr lang="en-GB"/>
          </a:p>
        </p:txBody>
      </p:sp>
    </p:spTree>
    <p:extLst>
      <p:ext uri="{BB962C8B-B14F-4D97-AF65-F5344CB8AC3E}">
        <p14:creationId xmlns:p14="http://schemas.microsoft.com/office/powerpoint/2010/main" val="109960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494F-5422-775C-1425-006193380B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0F1051A-053A-4C9B-599E-05B393F2B4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A61D3E2-CF08-75D2-4245-FEDC896ABAA9}"/>
              </a:ext>
            </a:extLst>
          </p:cNvPr>
          <p:cNvSpPr>
            <a:spLocks noGrp="1"/>
          </p:cNvSpPr>
          <p:nvPr>
            <p:ph type="dt" sz="half" idx="10"/>
          </p:nvPr>
        </p:nvSpPr>
        <p:spPr/>
        <p:txBody>
          <a:bodyPr/>
          <a:lstStyle/>
          <a:p>
            <a:fld id="{B8795C45-DFEB-4764-9800-1CB7A34EE16D}" type="datetimeFigureOut">
              <a:rPr lang="en-GB" smtClean="0"/>
              <a:t>05/12/2024</a:t>
            </a:fld>
            <a:endParaRPr lang="en-GB"/>
          </a:p>
        </p:txBody>
      </p:sp>
      <p:sp>
        <p:nvSpPr>
          <p:cNvPr id="5" name="Footer Placeholder 4">
            <a:extLst>
              <a:ext uri="{FF2B5EF4-FFF2-40B4-BE49-F238E27FC236}">
                <a16:creationId xmlns:a16="http://schemas.microsoft.com/office/drawing/2014/main" id="{D599DC5D-708E-1F2B-DA61-537000739C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B3B933-864B-6585-E816-09B275C5CBD4}"/>
              </a:ext>
            </a:extLst>
          </p:cNvPr>
          <p:cNvSpPr>
            <a:spLocks noGrp="1"/>
          </p:cNvSpPr>
          <p:nvPr>
            <p:ph type="sldNum" sz="quarter" idx="12"/>
          </p:nvPr>
        </p:nvSpPr>
        <p:spPr/>
        <p:txBody>
          <a:bodyPr/>
          <a:lstStyle/>
          <a:p>
            <a:fld id="{822A2BFC-1C39-41E8-93E2-AC770292B718}" type="slidenum">
              <a:rPr lang="en-GB" smtClean="0"/>
              <a:t>‹#›</a:t>
            </a:fld>
            <a:endParaRPr lang="en-GB"/>
          </a:p>
        </p:txBody>
      </p:sp>
    </p:spTree>
    <p:extLst>
      <p:ext uri="{BB962C8B-B14F-4D97-AF65-F5344CB8AC3E}">
        <p14:creationId xmlns:p14="http://schemas.microsoft.com/office/powerpoint/2010/main" val="4167899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2A65-7CD7-09D1-8F94-7B3F79D89DD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2584E1-5064-1D8B-8D07-731E93AED4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D5D1D7-D69D-026F-896B-9A42FD7F8781}"/>
              </a:ext>
            </a:extLst>
          </p:cNvPr>
          <p:cNvSpPr>
            <a:spLocks noGrp="1"/>
          </p:cNvSpPr>
          <p:nvPr>
            <p:ph type="dt" sz="half" idx="10"/>
          </p:nvPr>
        </p:nvSpPr>
        <p:spPr/>
        <p:txBody>
          <a:bodyPr/>
          <a:lstStyle/>
          <a:p>
            <a:fld id="{B8795C45-DFEB-4764-9800-1CB7A34EE16D}" type="datetimeFigureOut">
              <a:rPr lang="en-GB" smtClean="0"/>
              <a:t>05/12/2024</a:t>
            </a:fld>
            <a:endParaRPr lang="en-GB"/>
          </a:p>
        </p:txBody>
      </p:sp>
      <p:sp>
        <p:nvSpPr>
          <p:cNvPr id="5" name="Footer Placeholder 4">
            <a:extLst>
              <a:ext uri="{FF2B5EF4-FFF2-40B4-BE49-F238E27FC236}">
                <a16:creationId xmlns:a16="http://schemas.microsoft.com/office/drawing/2014/main" id="{8F81EBDC-1071-08DA-0F28-5531BAB551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7FB456-255A-6DAF-22D2-624F6A10AB59}"/>
              </a:ext>
            </a:extLst>
          </p:cNvPr>
          <p:cNvSpPr>
            <a:spLocks noGrp="1"/>
          </p:cNvSpPr>
          <p:nvPr>
            <p:ph type="sldNum" sz="quarter" idx="12"/>
          </p:nvPr>
        </p:nvSpPr>
        <p:spPr/>
        <p:txBody>
          <a:bodyPr/>
          <a:lstStyle/>
          <a:p>
            <a:fld id="{822A2BFC-1C39-41E8-93E2-AC770292B718}" type="slidenum">
              <a:rPr lang="en-GB" smtClean="0"/>
              <a:t>‹#›</a:t>
            </a:fld>
            <a:endParaRPr lang="en-GB"/>
          </a:p>
        </p:txBody>
      </p:sp>
    </p:spTree>
    <p:extLst>
      <p:ext uri="{BB962C8B-B14F-4D97-AF65-F5344CB8AC3E}">
        <p14:creationId xmlns:p14="http://schemas.microsoft.com/office/powerpoint/2010/main" val="127844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F60949-1F63-53C5-90C9-76DC9CFC0C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43AA39-A5D6-3554-9C3B-66C4B0687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6375C1-D697-CF7F-30EE-A1AE49B2C641}"/>
              </a:ext>
            </a:extLst>
          </p:cNvPr>
          <p:cNvSpPr>
            <a:spLocks noGrp="1"/>
          </p:cNvSpPr>
          <p:nvPr>
            <p:ph type="dt" sz="half" idx="10"/>
          </p:nvPr>
        </p:nvSpPr>
        <p:spPr/>
        <p:txBody>
          <a:bodyPr/>
          <a:lstStyle/>
          <a:p>
            <a:fld id="{B8795C45-DFEB-4764-9800-1CB7A34EE16D}" type="datetimeFigureOut">
              <a:rPr lang="en-GB" smtClean="0"/>
              <a:t>05/12/2024</a:t>
            </a:fld>
            <a:endParaRPr lang="en-GB"/>
          </a:p>
        </p:txBody>
      </p:sp>
      <p:sp>
        <p:nvSpPr>
          <p:cNvPr id="5" name="Footer Placeholder 4">
            <a:extLst>
              <a:ext uri="{FF2B5EF4-FFF2-40B4-BE49-F238E27FC236}">
                <a16:creationId xmlns:a16="http://schemas.microsoft.com/office/drawing/2014/main" id="{61C574DD-402E-5142-4E89-0A260C0232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BC9807-6590-D733-B313-27DEA4D21921}"/>
              </a:ext>
            </a:extLst>
          </p:cNvPr>
          <p:cNvSpPr>
            <a:spLocks noGrp="1"/>
          </p:cNvSpPr>
          <p:nvPr>
            <p:ph type="sldNum" sz="quarter" idx="12"/>
          </p:nvPr>
        </p:nvSpPr>
        <p:spPr/>
        <p:txBody>
          <a:bodyPr/>
          <a:lstStyle/>
          <a:p>
            <a:fld id="{822A2BFC-1C39-41E8-93E2-AC770292B718}" type="slidenum">
              <a:rPr lang="en-GB" smtClean="0"/>
              <a:t>‹#›</a:t>
            </a:fld>
            <a:endParaRPr lang="en-GB"/>
          </a:p>
        </p:txBody>
      </p:sp>
    </p:spTree>
    <p:extLst>
      <p:ext uri="{BB962C8B-B14F-4D97-AF65-F5344CB8AC3E}">
        <p14:creationId xmlns:p14="http://schemas.microsoft.com/office/powerpoint/2010/main" val="3098514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8F62-03D0-BE3C-6030-F6A3FA8C5179}"/>
              </a:ext>
            </a:extLst>
          </p:cNvPr>
          <p:cNvSpPr>
            <a:spLocks noGrp="1"/>
          </p:cNvSpPr>
          <p:nvPr>
            <p:ph type="title"/>
          </p:nvPr>
        </p:nvSpPr>
        <p:spPr>
          <a:xfrm>
            <a:off x="1371600" y="18255"/>
            <a:ext cx="10166022" cy="924425"/>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38C49F1-DABC-A56F-C71A-C0E05E9C70E6}"/>
              </a:ext>
            </a:extLst>
          </p:cNvPr>
          <p:cNvSpPr>
            <a:spLocks noGrp="1"/>
          </p:cNvSpPr>
          <p:nvPr>
            <p:ph idx="1"/>
          </p:nvPr>
        </p:nvSpPr>
        <p:spPr>
          <a:xfrm>
            <a:off x="480767" y="1178350"/>
            <a:ext cx="11255604" cy="5297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5F7AF7-B127-53BE-3C54-92E3B9A8D20C}"/>
              </a:ext>
            </a:extLst>
          </p:cNvPr>
          <p:cNvSpPr>
            <a:spLocks noGrp="1"/>
          </p:cNvSpPr>
          <p:nvPr>
            <p:ph type="dt" sz="half" idx="10"/>
          </p:nvPr>
        </p:nvSpPr>
        <p:spPr/>
        <p:txBody>
          <a:bodyPr/>
          <a:lstStyle/>
          <a:p>
            <a:fld id="{B8795C45-DFEB-4764-9800-1CB7A34EE16D}" type="datetimeFigureOut">
              <a:rPr lang="en-GB" smtClean="0"/>
              <a:t>05/12/2024</a:t>
            </a:fld>
            <a:endParaRPr lang="en-GB"/>
          </a:p>
        </p:txBody>
      </p:sp>
      <p:sp>
        <p:nvSpPr>
          <p:cNvPr id="5" name="Footer Placeholder 4">
            <a:extLst>
              <a:ext uri="{FF2B5EF4-FFF2-40B4-BE49-F238E27FC236}">
                <a16:creationId xmlns:a16="http://schemas.microsoft.com/office/drawing/2014/main" id="{61F0ADEA-7EBD-3220-14CE-35AB948017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4119E7-705E-4364-01C3-6A5D880C597C}"/>
              </a:ext>
            </a:extLst>
          </p:cNvPr>
          <p:cNvSpPr>
            <a:spLocks noGrp="1"/>
          </p:cNvSpPr>
          <p:nvPr>
            <p:ph type="sldNum" sz="quarter" idx="12"/>
          </p:nvPr>
        </p:nvSpPr>
        <p:spPr/>
        <p:txBody>
          <a:bodyPr/>
          <a:lstStyle/>
          <a:p>
            <a:fld id="{822A2BFC-1C39-41E8-93E2-AC770292B718}" type="slidenum">
              <a:rPr lang="en-GB" smtClean="0"/>
              <a:t>‹#›</a:t>
            </a:fld>
            <a:endParaRPr lang="en-GB"/>
          </a:p>
        </p:txBody>
      </p:sp>
    </p:spTree>
    <p:extLst>
      <p:ext uri="{BB962C8B-B14F-4D97-AF65-F5344CB8AC3E}">
        <p14:creationId xmlns:p14="http://schemas.microsoft.com/office/powerpoint/2010/main" val="426478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9BE8-BC8B-2CF1-4B66-789743AE39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1B8257-3AB2-0A70-3884-CBD78D8432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7DC64F-9D44-F5CD-048D-4DDC0BB4E56A}"/>
              </a:ext>
            </a:extLst>
          </p:cNvPr>
          <p:cNvSpPr>
            <a:spLocks noGrp="1"/>
          </p:cNvSpPr>
          <p:nvPr>
            <p:ph type="dt" sz="half" idx="10"/>
          </p:nvPr>
        </p:nvSpPr>
        <p:spPr/>
        <p:txBody>
          <a:bodyPr/>
          <a:lstStyle/>
          <a:p>
            <a:fld id="{B8795C45-DFEB-4764-9800-1CB7A34EE16D}" type="datetimeFigureOut">
              <a:rPr lang="en-GB" smtClean="0"/>
              <a:t>05/12/2024</a:t>
            </a:fld>
            <a:endParaRPr lang="en-GB"/>
          </a:p>
        </p:txBody>
      </p:sp>
      <p:sp>
        <p:nvSpPr>
          <p:cNvPr id="5" name="Footer Placeholder 4">
            <a:extLst>
              <a:ext uri="{FF2B5EF4-FFF2-40B4-BE49-F238E27FC236}">
                <a16:creationId xmlns:a16="http://schemas.microsoft.com/office/drawing/2014/main" id="{C928F134-F226-FE29-B109-A391ED2450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31BF50-28E5-A49D-1606-D431A6771D5E}"/>
              </a:ext>
            </a:extLst>
          </p:cNvPr>
          <p:cNvSpPr>
            <a:spLocks noGrp="1"/>
          </p:cNvSpPr>
          <p:nvPr>
            <p:ph type="sldNum" sz="quarter" idx="12"/>
          </p:nvPr>
        </p:nvSpPr>
        <p:spPr/>
        <p:txBody>
          <a:bodyPr/>
          <a:lstStyle/>
          <a:p>
            <a:fld id="{822A2BFC-1C39-41E8-93E2-AC770292B718}" type="slidenum">
              <a:rPr lang="en-GB" smtClean="0"/>
              <a:t>‹#›</a:t>
            </a:fld>
            <a:endParaRPr lang="en-GB"/>
          </a:p>
        </p:txBody>
      </p:sp>
    </p:spTree>
    <p:extLst>
      <p:ext uri="{BB962C8B-B14F-4D97-AF65-F5344CB8AC3E}">
        <p14:creationId xmlns:p14="http://schemas.microsoft.com/office/powerpoint/2010/main" val="4069715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0576-CCF9-1D05-52F3-65C7FCE995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A48082-F0BF-9D74-BEBF-F5EFB8970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EF65080-BC38-29B8-3D6E-F72A334B26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0B73AC-1E5F-A387-AF8C-CFE87A3613FB}"/>
              </a:ext>
            </a:extLst>
          </p:cNvPr>
          <p:cNvSpPr>
            <a:spLocks noGrp="1"/>
          </p:cNvSpPr>
          <p:nvPr>
            <p:ph type="dt" sz="half" idx="10"/>
          </p:nvPr>
        </p:nvSpPr>
        <p:spPr/>
        <p:txBody>
          <a:bodyPr/>
          <a:lstStyle/>
          <a:p>
            <a:fld id="{B8795C45-DFEB-4764-9800-1CB7A34EE16D}" type="datetimeFigureOut">
              <a:rPr lang="en-GB" smtClean="0"/>
              <a:t>05/12/2024</a:t>
            </a:fld>
            <a:endParaRPr lang="en-GB"/>
          </a:p>
        </p:txBody>
      </p:sp>
      <p:sp>
        <p:nvSpPr>
          <p:cNvPr id="6" name="Footer Placeholder 5">
            <a:extLst>
              <a:ext uri="{FF2B5EF4-FFF2-40B4-BE49-F238E27FC236}">
                <a16:creationId xmlns:a16="http://schemas.microsoft.com/office/drawing/2014/main" id="{64608862-3EEB-FFC6-4091-1D544EA426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178ACF-C674-E688-506C-B82FE617669A}"/>
              </a:ext>
            </a:extLst>
          </p:cNvPr>
          <p:cNvSpPr>
            <a:spLocks noGrp="1"/>
          </p:cNvSpPr>
          <p:nvPr>
            <p:ph type="sldNum" sz="quarter" idx="12"/>
          </p:nvPr>
        </p:nvSpPr>
        <p:spPr/>
        <p:txBody>
          <a:bodyPr/>
          <a:lstStyle/>
          <a:p>
            <a:fld id="{822A2BFC-1C39-41E8-93E2-AC770292B718}" type="slidenum">
              <a:rPr lang="en-GB" smtClean="0"/>
              <a:t>‹#›</a:t>
            </a:fld>
            <a:endParaRPr lang="en-GB"/>
          </a:p>
        </p:txBody>
      </p:sp>
    </p:spTree>
    <p:extLst>
      <p:ext uri="{BB962C8B-B14F-4D97-AF65-F5344CB8AC3E}">
        <p14:creationId xmlns:p14="http://schemas.microsoft.com/office/powerpoint/2010/main" val="210954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6FEB-81CE-D75B-982D-6156DD79C53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008DFC8-3B30-3A05-F3A6-F57FC4E72D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74C1E8-0E55-84C1-A301-0A792768A8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37DBF6-7046-6736-F460-4D734682A8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867B0A-C2D6-6181-1D35-77BF9E0B2A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438CFBE-D76E-22F6-0F7E-44AF456D4E96}"/>
              </a:ext>
            </a:extLst>
          </p:cNvPr>
          <p:cNvSpPr>
            <a:spLocks noGrp="1"/>
          </p:cNvSpPr>
          <p:nvPr>
            <p:ph type="dt" sz="half" idx="10"/>
          </p:nvPr>
        </p:nvSpPr>
        <p:spPr/>
        <p:txBody>
          <a:bodyPr/>
          <a:lstStyle/>
          <a:p>
            <a:fld id="{B8795C45-DFEB-4764-9800-1CB7A34EE16D}" type="datetimeFigureOut">
              <a:rPr lang="en-GB" smtClean="0"/>
              <a:t>05/12/2024</a:t>
            </a:fld>
            <a:endParaRPr lang="en-GB"/>
          </a:p>
        </p:txBody>
      </p:sp>
      <p:sp>
        <p:nvSpPr>
          <p:cNvPr id="8" name="Footer Placeholder 7">
            <a:extLst>
              <a:ext uri="{FF2B5EF4-FFF2-40B4-BE49-F238E27FC236}">
                <a16:creationId xmlns:a16="http://schemas.microsoft.com/office/drawing/2014/main" id="{6A67C809-8B27-F75E-C53A-38F20644FD7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278388C-EE6D-D811-AE15-23ED6F207F24}"/>
              </a:ext>
            </a:extLst>
          </p:cNvPr>
          <p:cNvSpPr>
            <a:spLocks noGrp="1"/>
          </p:cNvSpPr>
          <p:nvPr>
            <p:ph type="sldNum" sz="quarter" idx="12"/>
          </p:nvPr>
        </p:nvSpPr>
        <p:spPr/>
        <p:txBody>
          <a:bodyPr/>
          <a:lstStyle/>
          <a:p>
            <a:fld id="{822A2BFC-1C39-41E8-93E2-AC770292B718}" type="slidenum">
              <a:rPr lang="en-GB" smtClean="0"/>
              <a:t>‹#›</a:t>
            </a:fld>
            <a:endParaRPr lang="en-GB"/>
          </a:p>
        </p:txBody>
      </p:sp>
    </p:spTree>
    <p:extLst>
      <p:ext uri="{BB962C8B-B14F-4D97-AF65-F5344CB8AC3E}">
        <p14:creationId xmlns:p14="http://schemas.microsoft.com/office/powerpoint/2010/main" val="203198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2736-7609-EB0B-F364-9154555E8CB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10E17FE-F6B0-3932-3CDC-D76B6429F303}"/>
              </a:ext>
            </a:extLst>
          </p:cNvPr>
          <p:cNvSpPr>
            <a:spLocks noGrp="1"/>
          </p:cNvSpPr>
          <p:nvPr>
            <p:ph type="dt" sz="half" idx="10"/>
          </p:nvPr>
        </p:nvSpPr>
        <p:spPr/>
        <p:txBody>
          <a:bodyPr/>
          <a:lstStyle/>
          <a:p>
            <a:fld id="{B8795C45-DFEB-4764-9800-1CB7A34EE16D}" type="datetimeFigureOut">
              <a:rPr lang="en-GB" smtClean="0"/>
              <a:t>05/12/2024</a:t>
            </a:fld>
            <a:endParaRPr lang="en-GB"/>
          </a:p>
        </p:txBody>
      </p:sp>
      <p:sp>
        <p:nvSpPr>
          <p:cNvPr id="4" name="Footer Placeholder 3">
            <a:extLst>
              <a:ext uri="{FF2B5EF4-FFF2-40B4-BE49-F238E27FC236}">
                <a16:creationId xmlns:a16="http://schemas.microsoft.com/office/drawing/2014/main" id="{EDA0ED2E-BD45-E426-2C4C-786C795E913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9E627FB-E5F9-816D-27B9-30B662744DBE}"/>
              </a:ext>
            </a:extLst>
          </p:cNvPr>
          <p:cNvSpPr>
            <a:spLocks noGrp="1"/>
          </p:cNvSpPr>
          <p:nvPr>
            <p:ph type="sldNum" sz="quarter" idx="12"/>
          </p:nvPr>
        </p:nvSpPr>
        <p:spPr/>
        <p:txBody>
          <a:bodyPr/>
          <a:lstStyle/>
          <a:p>
            <a:fld id="{822A2BFC-1C39-41E8-93E2-AC770292B718}" type="slidenum">
              <a:rPr lang="en-GB" smtClean="0"/>
              <a:t>‹#›</a:t>
            </a:fld>
            <a:endParaRPr lang="en-GB"/>
          </a:p>
        </p:txBody>
      </p:sp>
    </p:spTree>
    <p:extLst>
      <p:ext uri="{BB962C8B-B14F-4D97-AF65-F5344CB8AC3E}">
        <p14:creationId xmlns:p14="http://schemas.microsoft.com/office/powerpoint/2010/main" val="2229580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EC5C4A-0812-E682-54E7-35367558521C}"/>
              </a:ext>
            </a:extLst>
          </p:cNvPr>
          <p:cNvSpPr>
            <a:spLocks noGrp="1"/>
          </p:cNvSpPr>
          <p:nvPr>
            <p:ph type="dt" sz="half" idx="10"/>
          </p:nvPr>
        </p:nvSpPr>
        <p:spPr/>
        <p:txBody>
          <a:bodyPr/>
          <a:lstStyle/>
          <a:p>
            <a:fld id="{B8795C45-DFEB-4764-9800-1CB7A34EE16D}" type="datetimeFigureOut">
              <a:rPr lang="en-GB" smtClean="0"/>
              <a:t>05/12/2024</a:t>
            </a:fld>
            <a:endParaRPr lang="en-GB"/>
          </a:p>
        </p:txBody>
      </p:sp>
      <p:sp>
        <p:nvSpPr>
          <p:cNvPr id="3" name="Footer Placeholder 2">
            <a:extLst>
              <a:ext uri="{FF2B5EF4-FFF2-40B4-BE49-F238E27FC236}">
                <a16:creationId xmlns:a16="http://schemas.microsoft.com/office/drawing/2014/main" id="{CD33E190-82D8-45E2-256E-AF215EB33B0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B81D602-BE85-0E15-6F98-6418003A2EAB}"/>
              </a:ext>
            </a:extLst>
          </p:cNvPr>
          <p:cNvSpPr>
            <a:spLocks noGrp="1"/>
          </p:cNvSpPr>
          <p:nvPr>
            <p:ph type="sldNum" sz="quarter" idx="12"/>
          </p:nvPr>
        </p:nvSpPr>
        <p:spPr/>
        <p:txBody>
          <a:bodyPr/>
          <a:lstStyle/>
          <a:p>
            <a:fld id="{822A2BFC-1C39-41E8-93E2-AC770292B718}" type="slidenum">
              <a:rPr lang="en-GB" smtClean="0"/>
              <a:t>‹#›</a:t>
            </a:fld>
            <a:endParaRPr lang="en-GB"/>
          </a:p>
        </p:txBody>
      </p:sp>
    </p:spTree>
    <p:extLst>
      <p:ext uri="{BB962C8B-B14F-4D97-AF65-F5344CB8AC3E}">
        <p14:creationId xmlns:p14="http://schemas.microsoft.com/office/powerpoint/2010/main" val="186644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16C4-9748-483C-C38C-DD4DA9295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47FA304-309B-AB14-1A57-B5CC60FDF1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07A512-E58F-DFF5-9D85-9C2EBE7BD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DA46D-6B43-B0A9-4EEE-8675193F0CC3}"/>
              </a:ext>
            </a:extLst>
          </p:cNvPr>
          <p:cNvSpPr>
            <a:spLocks noGrp="1"/>
          </p:cNvSpPr>
          <p:nvPr>
            <p:ph type="dt" sz="half" idx="10"/>
          </p:nvPr>
        </p:nvSpPr>
        <p:spPr/>
        <p:txBody>
          <a:bodyPr/>
          <a:lstStyle/>
          <a:p>
            <a:fld id="{B8795C45-DFEB-4764-9800-1CB7A34EE16D}" type="datetimeFigureOut">
              <a:rPr lang="en-GB" smtClean="0"/>
              <a:t>05/12/2024</a:t>
            </a:fld>
            <a:endParaRPr lang="en-GB"/>
          </a:p>
        </p:txBody>
      </p:sp>
      <p:sp>
        <p:nvSpPr>
          <p:cNvPr id="6" name="Footer Placeholder 5">
            <a:extLst>
              <a:ext uri="{FF2B5EF4-FFF2-40B4-BE49-F238E27FC236}">
                <a16:creationId xmlns:a16="http://schemas.microsoft.com/office/drawing/2014/main" id="{FF2ADF64-92A2-8B45-5DF4-8FCF42F7BB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36D75A-40FE-8DA2-5E76-913E210A5C38}"/>
              </a:ext>
            </a:extLst>
          </p:cNvPr>
          <p:cNvSpPr>
            <a:spLocks noGrp="1"/>
          </p:cNvSpPr>
          <p:nvPr>
            <p:ph type="sldNum" sz="quarter" idx="12"/>
          </p:nvPr>
        </p:nvSpPr>
        <p:spPr/>
        <p:txBody>
          <a:bodyPr/>
          <a:lstStyle/>
          <a:p>
            <a:fld id="{822A2BFC-1C39-41E8-93E2-AC770292B718}" type="slidenum">
              <a:rPr lang="en-GB" smtClean="0"/>
              <a:t>‹#›</a:t>
            </a:fld>
            <a:endParaRPr lang="en-GB"/>
          </a:p>
        </p:txBody>
      </p:sp>
    </p:spTree>
    <p:extLst>
      <p:ext uri="{BB962C8B-B14F-4D97-AF65-F5344CB8AC3E}">
        <p14:creationId xmlns:p14="http://schemas.microsoft.com/office/powerpoint/2010/main" val="347082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2F22-B7B2-3307-AF30-38A27D197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9B6F9DC-97A5-813B-C921-6FC9D12B4C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69D1F7A-7177-FEB2-7587-F4A7E93A0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2493F-DC87-9983-D7D4-FB5BBEEE82AD}"/>
              </a:ext>
            </a:extLst>
          </p:cNvPr>
          <p:cNvSpPr>
            <a:spLocks noGrp="1"/>
          </p:cNvSpPr>
          <p:nvPr>
            <p:ph type="dt" sz="half" idx="10"/>
          </p:nvPr>
        </p:nvSpPr>
        <p:spPr/>
        <p:txBody>
          <a:bodyPr/>
          <a:lstStyle/>
          <a:p>
            <a:fld id="{B8795C45-DFEB-4764-9800-1CB7A34EE16D}" type="datetimeFigureOut">
              <a:rPr lang="en-GB" smtClean="0"/>
              <a:t>05/12/2024</a:t>
            </a:fld>
            <a:endParaRPr lang="en-GB"/>
          </a:p>
        </p:txBody>
      </p:sp>
      <p:sp>
        <p:nvSpPr>
          <p:cNvPr id="6" name="Footer Placeholder 5">
            <a:extLst>
              <a:ext uri="{FF2B5EF4-FFF2-40B4-BE49-F238E27FC236}">
                <a16:creationId xmlns:a16="http://schemas.microsoft.com/office/drawing/2014/main" id="{215E892A-8E89-7479-78F4-B3AA807EF8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CB2912-A7D2-D78E-4E6F-53DA93078CD1}"/>
              </a:ext>
            </a:extLst>
          </p:cNvPr>
          <p:cNvSpPr>
            <a:spLocks noGrp="1"/>
          </p:cNvSpPr>
          <p:nvPr>
            <p:ph type="sldNum" sz="quarter" idx="12"/>
          </p:nvPr>
        </p:nvSpPr>
        <p:spPr/>
        <p:txBody>
          <a:bodyPr/>
          <a:lstStyle/>
          <a:p>
            <a:fld id="{822A2BFC-1C39-41E8-93E2-AC770292B718}" type="slidenum">
              <a:rPr lang="en-GB" smtClean="0"/>
              <a:t>‹#›</a:t>
            </a:fld>
            <a:endParaRPr lang="en-GB"/>
          </a:p>
        </p:txBody>
      </p:sp>
    </p:spTree>
    <p:extLst>
      <p:ext uri="{BB962C8B-B14F-4D97-AF65-F5344CB8AC3E}">
        <p14:creationId xmlns:p14="http://schemas.microsoft.com/office/powerpoint/2010/main" val="71120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12399-EEAF-ADDD-D928-D1D1A2048B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5A8A8AC-753F-8C2C-B72E-EA760FC8BD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53DA8A-0DB5-6C5C-96A8-E0C26AAE7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95C45-DFEB-4764-9800-1CB7A34EE16D}" type="datetimeFigureOut">
              <a:rPr lang="en-GB" smtClean="0"/>
              <a:t>05/12/2024</a:t>
            </a:fld>
            <a:endParaRPr lang="en-GB"/>
          </a:p>
        </p:txBody>
      </p:sp>
      <p:sp>
        <p:nvSpPr>
          <p:cNvPr id="5" name="Footer Placeholder 4">
            <a:extLst>
              <a:ext uri="{FF2B5EF4-FFF2-40B4-BE49-F238E27FC236}">
                <a16:creationId xmlns:a16="http://schemas.microsoft.com/office/drawing/2014/main" id="{EC0D5307-4FA3-0E6E-4B47-F23FBAEDF2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A1C0217-EB5B-3A9E-1205-5600CACFA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A2BFC-1C39-41E8-93E2-AC770292B718}" type="slidenum">
              <a:rPr lang="en-GB" smtClean="0"/>
              <a:t>‹#›</a:t>
            </a:fld>
            <a:endParaRPr lang="en-GB"/>
          </a:p>
        </p:txBody>
      </p:sp>
    </p:spTree>
    <p:extLst>
      <p:ext uri="{BB962C8B-B14F-4D97-AF65-F5344CB8AC3E}">
        <p14:creationId xmlns:p14="http://schemas.microsoft.com/office/powerpoint/2010/main" val="2837899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0512-73B7-12A4-4E90-4AFE3070C01C}"/>
              </a:ext>
            </a:extLst>
          </p:cNvPr>
          <p:cNvSpPr>
            <a:spLocks noGrp="1"/>
          </p:cNvSpPr>
          <p:nvPr>
            <p:ph type="ctrTitle"/>
          </p:nvPr>
        </p:nvSpPr>
        <p:spPr>
          <a:xfrm>
            <a:off x="1524000" y="1122363"/>
            <a:ext cx="9144000" cy="1655762"/>
          </a:xfrm>
        </p:spPr>
        <p:txBody>
          <a:bodyPr/>
          <a:lstStyle/>
          <a:p>
            <a:r>
              <a:rPr lang="en-GB" dirty="0"/>
              <a:t>JUCE and VST</a:t>
            </a:r>
          </a:p>
        </p:txBody>
      </p:sp>
      <p:sp>
        <p:nvSpPr>
          <p:cNvPr id="3" name="Subtitle 2">
            <a:extLst>
              <a:ext uri="{FF2B5EF4-FFF2-40B4-BE49-F238E27FC236}">
                <a16:creationId xmlns:a16="http://schemas.microsoft.com/office/drawing/2014/main" id="{BF474329-8F5F-8EB5-1D76-8369CDCB1A89}"/>
              </a:ext>
            </a:extLst>
          </p:cNvPr>
          <p:cNvSpPr>
            <a:spLocks noGrp="1"/>
          </p:cNvSpPr>
          <p:nvPr>
            <p:ph type="subTitle" idx="1"/>
          </p:nvPr>
        </p:nvSpPr>
        <p:spPr/>
        <p:txBody>
          <a:bodyPr/>
          <a:lstStyle/>
          <a:p>
            <a:endParaRPr lang="en-GB"/>
          </a:p>
        </p:txBody>
      </p:sp>
      <p:pic>
        <p:nvPicPr>
          <p:cNvPr id="1026" name="Picture 2" descr="GitHub - juce-framework/JUCE: JUCE is an open-source cross-platform C++  application framework for desktop and mobile applications, including VST,  VST3, AU, AUv3, RTAS and AAX audio plug-ins.">
            <a:extLst>
              <a:ext uri="{FF2B5EF4-FFF2-40B4-BE49-F238E27FC236}">
                <a16:creationId xmlns:a16="http://schemas.microsoft.com/office/drawing/2014/main" id="{96C0C8CA-9B21-0B70-B93A-90A8990FF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673" y="4666024"/>
            <a:ext cx="4832023" cy="185027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CB403E3-653E-C5C9-1D3E-7E601133D1FF}"/>
              </a:ext>
            </a:extLst>
          </p:cNvPr>
          <p:cNvPicPr>
            <a:picLocks noChangeAspect="1"/>
          </p:cNvPicPr>
          <p:nvPr/>
        </p:nvPicPr>
        <p:blipFill>
          <a:blip r:embed="rId3"/>
          <a:stretch>
            <a:fillRect/>
          </a:stretch>
        </p:blipFill>
        <p:spPr>
          <a:xfrm>
            <a:off x="7416252" y="4666024"/>
            <a:ext cx="3816876" cy="2224432"/>
          </a:xfrm>
          <a:prstGeom prst="rect">
            <a:avLst/>
          </a:prstGeom>
        </p:spPr>
      </p:pic>
    </p:spTree>
    <p:extLst>
      <p:ext uri="{BB962C8B-B14F-4D97-AF65-F5344CB8AC3E}">
        <p14:creationId xmlns:p14="http://schemas.microsoft.com/office/powerpoint/2010/main" val="1231241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3F942-5299-78A0-513C-68D446D5A566}"/>
              </a:ext>
            </a:extLst>
          </p:cNvPr>
          <p:cNvSpPr>
            <a:spLocks noGrp="1"/>
          </p:cNvSpPr>
          <p:nvPr>
            <p:ph type="title"/>
          </p:nvPr>
        </p:nvSpPr>
        <p:spPr/>
        <p:txBody>
          <a:bodyPr/>
          <a:lstStyle/>
          <a:p>
            <a:r>
              <a:rPr lang="en-GB" dirty="0"/>
              <a:t>Other VSTs</a:t>
            </a:r>
          </a:p>
        </p:txBody>
      </p:sp>
      <p:sp>
        <p:nvSpPr>
          <p:cNvPr id="3" name="Content Placeholder 2">
            <a:extLst>
              <a:ext uri="{FF2B5EF4-FFF2-40B4-BE49-F238E27FC236}">
                <a16:creationId xmlns:a16="http://schemas.microsoft.com/office/drawing/2014/main" id="{5A0A264D-315C-8E30-A695-DDE631E4424B}"/>
              </a:ext>
            </a:extLst>
          </p:cNvPr>
          <p:cNvSpPr>
            <a:spLocks noGrp="1"/>
          </p:cNvSpPr>
          <p:nvPr>
            <p:ph idx="1"/>
          </p:nvPr>
        </p:nvSpPr>
        <p:spPr>
          <a:xfrm>
            <a:off x="2960016" y="1235348"/>
            <a:ext cx="9231984" cy="5389510"/>
          </a:xfrm>
        </p:spPr>
        <p:txBody>
          <a:bodyPr/>
          <a:lstStyle/>
          <a:p>
            <a:pPr>
              <a:lnSpc>
                <a:spcPct val="100000"/>
              </a:lnSpc>
              <a:spcBef>
                <a:spcPts val="600"/>
              </a:spcBef>
            </a:pPr>
            <a:r>
              <a:rPr lang="en-GB" dirty="0"/>
              <a:t>VST Monitoring effects</a:t>
            </a:r>
          </a:p>
          <a:p>
            <a:pPr lvl="1">
              <a:lnSpc>
                <a:spcPct val="100000"/>
              </a:lnSpc>
              <a:spcBef>
                <a:spcPts val="600"/>
              </a:spcBef>
            </a:pPr>
            <a:r>
              <a:rPr lang="en-GB" dirty="0"/>
              <a:t>Special type of VST effect</a:t>
            </a:r>
          </a:p>
          <a:p>
            <a:pPr lvl="1">
              <a:lnSpc>
                <a:spcPct val="100000"/>
              </a:lnSpc>
              <a:spcBef>
                <a:spcPts val="600"/>
              </a:spcBef>
            </a:pPr>
            <a:r>
              <a:rPr lang="en-GB" dirty="0"/>
              <a:t>Provide feedback about input signal without processing audio</a:t>
            </a:r>
          </a:p>
          <a:p>
            <a:pPr lvl="1">
              <a:lnSpc>
                <a:spcPct val="100000"/>
              </a:lnSpc>
              <a:spcBef>
                <a:spcPts val="600"/>
              </a:spcBef>
            </a:pPr>
            <a:r>
              <a:rPr lang="en-GB" dirty="0"/>
              <a:t>Audio monitoring devices represent audio characteristics visually</a:t>
            </a:r>
          </a:p>
          <a:p>
            <a:pPr lvl="2">
              <a:lnSpc>
                <a:spcPct val="100000"/>
              </a:lnSpc>
              <a:spcBef>
                <a:spcPts val="600"/>
              </a:spcBef>
            </a:pPr>
            <a:r>
              <a:rPr lang="en-GB" dirty="0"/>
              <a:t>Spectrum analysers: frequency distribution</a:t>
            </a:r>
          </a:p>
          <a:p>
            <a:pPr lvl="2">
              <a:lnSpc>
                <a:spcPct val="100000"/>
              </a:lnSpc>
              <a:spcBef>
                <a:spcPts val="600"/>
              </a:spcBef>
            </a:pPr>
            <a:r>
              <a:rPr lang="en-GB" dirty="0"/>
              <a:t>Meters: amplitude</a:t>
            </a:r>
          </a:p>
          <a:p>
            <a:pPr>
              <a:lnSpc>
                <a:spcPct val="100000"/>
              </a:lnSpc>
              <a:spcBef>
                <a:spcPts val="600"/>
              </a:spcBef>
            </a:pPr>
            <a:r>
              <a:rPr lang="en-GB" dirty="0"/>
              <a:t>VST MIDI effects </a:t>
            </a:r>
          </a:p>
          <a:p>
            <a:pPr lvl="1">
              <a:lnSpc>
                <a:spcPct val="100000"/>
              </a:lnSpc>
              <a:spcBef>
                <a:spcPts val="600"/>
              </a:spcBef>
            </a:pPr>
            <a:r>
              <a:rPr lang="en-GB" dirty="0"/>
              <a:t>process MIDI messages (for example, transpose or arpeggiate), and </a:t>
            </a:r>
          </a:p>
          <a:p>
            <a:pPr lvl="1">
              <a:lnSpc>
                <a:spcPct val="100000"/>
              </a:lnSpc>
              <a:spcBef>
                <a:spcPts val="600"/>
              </a:spcBef>
            </a:pPr>
            <a:r>
              <a:rPr lang="en-GB" dirty="0"/>
              <a:t>route MIDI data to other VST instruments or hardware devices</a:t>
            </a:r>
          </a:p>
        </p:txBody>
      </p:sp>
      <p:pic>
        <p:nvPicPr>
          <p:cNvPr id="1026" name="Picture 2" descr="Live MIDI Effect Reference — Ableton Reference Manual Version 11 | Ableton">
            <a:extLst>
              <a:ext uri="{FF2B5EF4-FFF2-40B4-BE49-F238E27FC236}">
                <a16:creationId xmlns:a16="http://schemas.microsoft.com/office/drawing/2014/main" id="{873E3D41-86B8-5468-290D-1ED0CB1FD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40316"/>
            <a:ext cx="2994189" cy="2100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BusControl by MAAT Labs - Monitor Controller Plugin VST VST3 Audio Unit AAX">
            <a:extLst>
              <a:ext uri="{FF2B5EF4-FFF2-40B4-BE49-F238E27FC236}">
                <a16:creationId xmlns:a16="http://schemas.microsoft.com/office/drawing/2014/main" id="{0AB24283-900C-1C66-C272-8F1C5C93A2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848" r="7367"/>
          <a:stretch/>
        </p:blipFill>
        <p:spPr bwMode="auto">
          <a:xfrm>
            <a:off x="1" y="1700460"/>
            <a:ext cx="2994930" cy="2004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90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7362-95AF-E925-95FA-EBFD94C87EFF}"/>
              </a:ext>
            </a:extLst>
          </p:cNvPr>
          <p:cNvSpPr>
            <a:spLocks noGrp="1"/>
          </p:cNvSpPr>
          <p:nvPr>
            <p:ph type="title"/>
          </p:nvPr>
        </p:nvSpPr>
        <p:spPr>
          <a:xfrm>
            <a:off x="1965489" y="18255"/>
            <a:ext cx="3454923" cy="1051687"/>
          </a:xfrm>
        </p:spPr>
        <p:txBody>
          <a:bodyPr/>
          <a:lstStyle/>
          <a:p>
            <a:r>
              <a:rPr lang="en-GB" dirty="0"/>
              <a:t>VST Host</a:t>
            </a:r>
          </a:p>
        </p:txBody>
      </p:sp>
      <p:sp>
        <p:nvSpPr>
          <p:cNvPr id="3" name="Content Placeholder 2">
            <a:extLst>
              <a:ext uri="{FF2B5EF4-FFF2-40B4-BE49-F238E27FC236}">
                <a16:creationId xmlns:a16="http://schemas.microsoft.com/office/drawing/2014/main" id="{BCC9DAC8-C14E-E88F-3834-E0A5B30CEBCB}"/>
              </a:ext>
            </a:extLst>
          </p:cNvPr>
          <p:cNvSpPr>
            <a:spLocks noGrp="1"/>
          </p:cNvSpPr>
          <p:nvPr>
            <p:ph idx="1"/>
          </p:nvPr>
        </p:nvSpPr>
        <p:spPr>
          <a:xfrm>
            <a:off x="108500" y="941150"/>
            <a:ext cx="7131285" cy="3484736"/>
          </a:xfrm>
        </p:spPr>
        <p:txBody>
          <a:bodyPr>
            <a:normAutofit/>
          </a:bodyPr>
          <a:lstStyle/>
          <a:p>
            <a:pPr>
              <a:lnSpc>
                <a:spcPct val="100000"/>
              </a:lnSpc>
            </a:pPr>
            <a:r>
              <a:rPr lang="en-GB" dirty="0"/>
              <a:t>software application or hardware device in which VST plugins run</a:t>
            </a:r>
          </a:p>
          <a:p>
            <a:pPr>
              <a:lnSpc>
                <a:spcPct val="100000"/>
              </a:lnSpc>
            </a:pPr>
            <a:r>
              <a:rPr lang="en-GB" dirty="0"/>
              <a:t>presents plugin UIs and routes digital audio &amp; MIDI to and from plugins</a:t>
            </a:r>
          </a:p>
          <a:p>
            <a:pPr>
              <a:lnSpc>
                <a:spcPct val="100000"/>
              </a:lnSpc>
            </a:pPr>
            <a:r>
              <a:rPr lang="en-GB" dirty="0"/>
              <a:t>Stand-alone hosts provide environment for VST plugins</a:t>
            </a:r>
          </a:p>
          <a:p>
            <a:pPr lvl="1">
              <a:lnSpc>
                <a:spcPct val="100000"/>
              </a:lnSpc>
            </a:pPr>
            <a:r>
              <a:rPr lang="en-GB" dirty="0"/>
              <a:t>Often optimized for live performance use</a:t>
            </a:r>
          </a:p>
        </p:txBody>
      </p:sp>
      <p:pic>
        <p:nvPicPr>
          <p:cNvPr id="5" name="Picture 4">
            <a:extLst>
              <a:ext uri="{FF2B5EF4-FFF2-40B4-BE49-F238E27FC236}">
                <a16:creationId xmlns:a16="http://schemas.microsoft.com/office/drawing/2014/main" id="{220C67FF-2E3C-1A16-CBDB-0DBE6DE7CCA5}"/>
              </a:ext>
            </a:extLst>
          </p:cNvPr>
          <p:cNvPicPr>
            <a:picLocks noChangeAspect="1"/>
          </p:cNvPicPr>
          <p:nvPr/>
        </p:nvPicPr>
        <p:blipFill>
          <a:blip r:embed="rId3"/>
          <a:stretch>
            <a:fillRect/>
          </a:stretch>
        </p:blipFill>
        <p:spPr>
          <a:xfrm>
            <a:off x="7489488" y="0"/>
            <a:ext cx="4702512" cy="3791976"/>
          </a:xfrm>
          <a:prstGeom prst="rect">
            <a:avLst/>
          </a:prstGeom>
        </p:spPr>
      </p:pic>
      <p:sp>
        <p:nvSpPr>
          <p:cNvPr id="9" name="TextBox 8">
            <a:extLst>
              <a:ext uri="{FF2B5EF4-FFF2-40B4-BE49-F238E27FC236}">
                <a16:creationId xmlns:a16="http://schemas.microsoft.com/office/drawing/2014/main" id="{6D653643-869A-8394-9481-219048C029C4}"/>
              </a:ext>
            </a:extLst>
          </p:cNvPr>
          <p:cNvSpPr txBox="1"/>
          <p:nvPr/>
        </p:nvSpPr>
        <p:spPr>
          <a:xfrm>
            <a:off x="108500" y="4258309"/>
            <a:ext cx="11359206" cy="2505814"/>
          </a:xfrm>
          <a:prstGeom prst="rect">
            <a:avLst/>
          </a:prstGeom>
          <a:noFill/>
        </p:spPr>
        <p:txBody>
          <a:bodyPr wrap="square">
            <a:spAutoFit/>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Hardware VST hosts can load special versions of VST plugins</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portable &amp; usable without computer, though some require computer for editing</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either </a:t>
            </a:r>
          </a:p>
          <a:p>
            <a:pPr marL="1143000" marR="0" lvl="2"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run music applications like Cubase, Live, Pro Tools, Logic etc.</a:t>
            </a:r>
          </a:p>
          <a:p>
            <a:pPr marL="1143000" marR="0" lvl="2"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run their own DAW</a:t>
            </a:r>
          </a:p>
          <a:p>
            <a:pPr marL="1143000" marR="0" lvl="2"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require separate DAW application</a:t>
            </a:r>
          </a:p>
        </p:txBody>
      </p:sp>
    </p:spTree>
    <p:extLst>
      <p:ext uri="{BB962C8B-B14F-4D97-AF65-F5344CB8AC3E}">
        <p14:creationId xmlns:p14="http://schemas.microsoft.com/office/powerpoint/2010/main" val="422457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4119-E77F-4A5D-1F54-BA23B34F8F61}"/>
              </a:ext>
            </a:extLst>
          </p:cNvPr>
          <p:cNvSpPr>
            <a:spLocks noGrp="1"/>
          </p:cNvSpPr>
          <p:nvPr>
            <p:ph type="title"/>
          </p:nvPr>
        </p:nvSpPr>
        <p:spPr/>
        <p:txBody>
          <a:bodyPr>
            <a:normAutofit/>
          </a:bodyPr>
          <a:lstStyle/>
          <a:p>
            <a:r>
              <a:rPr lang="en-GB" dirty="0">
                <a:latin typeface="Arial" panose="020B0604020202020204" pitchFamily="34" charset="0"/>
                <a:cs typeface="Arial" panose="020B0604020202020204" pitchFamily="34" charset="0"/>
              </a:rPr>
              <a:t>What we will do</a:t>
            </a:r>
          </a:p>
        </p:txBody>
      </p:sp>
      <p:sp>
        <p:nvSpPr>
          <p:cNvPr id="3" name="Content Placeholder 2">
            <a:extLst>
              <a:ext uri="{FF2B5EF4-FFF2-40B4-BE49-F238E27FC236}">
                <a16:creationId xmlns:a16="http://schemas.microsoft.com/office/drawing/2014/main" id="{2FF7A3EF-E96C-39B1-663C-7D7F132F4756}"/>
              </a:ext>
            </a:extLst>
          </p:cNvPr>
          <p:cNvSpPr>
            <a:spLocks noGrp="1"/>
          </p:cNvSpPr>
          <p:nvPr>
            <p:ph idx="1"/>
          </p:nvPr>
        </p:nvSpPr>
        <p:spPr>
          <a:xfrm>
            <a:off x="429208" y="1819469"/>
            <a:ext cx="11544619" cy="4656744"/>
          </a:xfrm>
        </p:spPr>
        <p:txBody>
          <a:bodyPr>
            <a:normAutofit/>
          </a:bodyPr>
          <a:lstStyle/>
          <a:p>
            <a:r>
              <a:rPr lang="en-GB" sz="3600" dirty="0"/>
              <a:t>Learn audio processing and programming concepts</a:t>
            </a:r>
          </a:p>
          <a:p>
            <a:r>
              <a:rPr lang="en-GB" sz="3600" dirty="0"/>
              <a:t>Learn how to process audio samples and </a:t>
            </a:r>
            <a:r>
              <a:rPr lang="en-GB" sz="3600" dirty="0">
                <a:solidFill>
                  <a:srgbClr val="FF0000"/>
                </a:solidFill>
              </a:rPr>
              <a:t>MIDI</a:t>
            </a:r>
            <a:r>
              <a:rPr lang="en-GB" sz="3600" dirty="0"/>
              <a:t> </a:t>
            </a:r>
          </a:p>
          <a:p>
            <a:r>
              <a:rPr lang="en-GB" sz="3600" dirty="0"/>
              <a:t>Use </a:t>
            </a:r>
            <a:r>
              <a:rPr lang="en-GB" sz="3600" dirty="0">
                <a:solidFill>
                  <a:srgbClr val="FF0000"/>
                </a:solidFill>
              </a:rPr>
              <a:t>JUCE</a:t>
            </a:r>
            <a:r>
              <a:rPr lang="en-GB" sz="3600" dirty="0"/>
              <a:t> to develop </a:t>
            </a:r>
            <a:r>
              <a:rPr lang="en-GB" sz="3600" dirty="0">
                <a:solidFill>
                  <a:srgbClr val="FF0000"/>
                </a:solidFill>
              </a:rPr>
              <a:t>VST</a:t>
            </a:r>
            <a:r>
              <a:rPr lang="en-GB" sz="3600" dirty="0"/>
              <a:t> plugins and standalone applications in </a:t>
            </a:r>
            <a:r>
              <a:rPr lang="en-GB" sz="3600" dirty="0">
                <a:solidFill>
                  <a:srgbClr val="FF0000"/>
                </a:solidFill>
              </a:rPr>
              <a:t>C++</a:t>
            </a:r>
          </a:p>
          <a:p>
            <a:r>
              <a:rPr lang="en-GB" sz="3600" dirty="0"/>
              <a:t>Prototype and deploy different audio effects, filters, instruments and generators</a:t>
            </a:r>
          </a:p>
        </p:txBody>
      </p:sp>
    </p:spTree>
    <p:extLst>
      <p:ext uri="{BB962C8B-B14F-4D97-AF65-F5344CB8AC3E}">
        <p14:creationId xmlns:p14="http://schemas.microsoft.com/office/powerpoint/2010/main" val="388383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GitHub - juce-framework/JUCE: JUCE is an open-source cross-platform C++  application framework for desktop and mobile applications, including VST,  VST3, AU, AUv3, RTAS and AAX audio plug-ins.">
            <a:extLst>
              <a:ext uri="{FF2B5EF4-FFF2-40B4-BE49-F238E27FC236}">
                <a16:creationId xmlns:a16="http://schemas.microsoft.com/office/drawing/2014/main" id="{45CE67AC-D588-53B2-1D6B-B18507E357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0964"/>
          <a:stretch/>
        </p:blipFill>
        <p:spPr bwMode="auto">
          <a:xfrm>
            <a:off x="10314283" y="18254"/>
            <a:ext cx="1785022" cy="17492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D874DB5-9D54-D19B-A101-ECF80D2403BC}"/>
              </a:ext>
            </a:extLst>
          </p:cNvPr>
          <p:cNvSpPr>
            <a:spLocks noGrp="1"/>
          </p:cNvSpPr>
          <p:nvPr>
            <p:ph type="title"/>
          </p:nvPr>
        </p:nvSpPr>
        <p:spPr>
          <a:xfrm>
            <a:off x="2304854" y="18255"/>
            <a:ext cx="9232768" cy="816017"/>
          </a:xfrm>
        </p:spPr>
        <p:txBody>
          <a:bodyPr/>
          <a:lstStyle/>
          <a:p>
            <a:r>
              <a:rPr lang="en-GB" dirty="0"/>
              <a:t>JUCE - Jules' Utility Class Extensions</a:t>
            </a:r>
          </a:p>
        </p:txBody>
      </p:sp>
      <p:sp>
        <p:nvSpPr>
          <p:cNvPr id="3" name="Content Placeholder 2">
            <a:extLst>
              <a:ext uri="{FF2B5EF4-FFF2-40B4-BE49-F238E27FC236}">
                <a16:creationId xmlns:a16="http://schemas.microsoft.com/office/drawing/2014/main" id="{179698F3-923B-EEDF-EAFB-05A102824DB5}"/>
              </a:ext>
            </a:extLst>
          </p:cNvPr>
          <p:cNvSpPr>
            <a:spLocks noGrp="1"/>
          </p:cNvSpPr>
          <p:nvPr>
            <p:ph idx="1"/>
          </p:nvPr>
        </p:nvSpPr>
        <p:spPr>
          <a:xfrm>
            <a:off x="622168" y="2050330"/>
            <a:ext cx="11569831" cy="4359897"/>
          </a:xfrm>
        </p:spPr>
        <p:txBody>
          <a:bodyPr>
            <a:normAutofit/>
          </a:bodyPr>
          <a:lstStyle/>
          <a:p>
            <a:r>
              <a:rPr lang="en-GB" dirty="0"/>
              <a:t>Open source cross-platform C++ codebase for developing desktop and mobile applications, &amp; plug-ins</a:t>
            </a:r>
          </a:p>
          <a:p>
            <a:r>
              <a:rPr lang="en-GB" dirty="0"/>
              <a:t>Used to write software so it runs with same user experience on many platforms &amp; in many formats</a:t>
            </a:r>
          </a:p>
          <a:p>
            <a:r>
              <a:rPr lang="en-GB" dirty="0"/>
              <a:t>contains classes covering many other commonly used features </a:t>
            </a:r>
          </a:p>
          <a:p>
            <a:pPr lvl="1"/>
            <a:r>
              <a:rPr lang="en-GB" dirty="0"/>
              <a:t>UI elements, graphics, audio, XML &amp; JSON parsing, networking, cryptography, multi-threading…</a:t>
            </a:r>
          </a:p>
          <a:p>
            <a:pPr lvl="1"/>
            <a:r>
              <a:rPr lang="en-GB" dirty="0"/>
              <a:t>reduces number of third-party libraries needed</a:t>
            </a:r>
          </a:p>
          <a:p>
            <a:r>
              <a:rPr lang="en-GB" dirty="0"/>
              <a:t>Supports Windows, macOS, Linux, iOS and Android operating systems</a:t>
            </a:r>
          </a:p>
        </p:txBody>
      </p:sp>
      <p:pic>
        <p:nvPicPr>
          <p:cNvPr id="1026" name="Picture 2" descr="Profile photo of Julian Storer">
            <a:extLst>
              <a:ext uri="{FF2B5EF4-FFF2-40B4-BE49-F238E27FC236}">
                <a16:creationId xmlns:a16="http://schemas.microsoft.com/office/drawing/2014/main" id="{BE0D4208-A50F-C23E-9B21-9D833378AA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255"/>
            <a:ext cx="2032075" cy="2032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3913155-7C22-174D-E9FD-FB51CDA18A42}"/>
              </a:ext>
            </a:extLst>
          </p:cNvPr>
          <p:cNvSpPr txBox="1"/>
          <p:nvPr/>
        </p:nvSpPr>
        <p:spPr>
          <a:xfrm>
            <a:off x="2131636" y="1468543"/>
            <a:ext cx="6186340" cy="4801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Created in 2004 by Jules Storer</a:t>
            </a:r>
          </a:p>
        </p:txBody>
      </p:sp>
    </p:spTree>
    <p:extLst>
      <p:ext uri="{BB962C8B-B14F-4D97-AF65-F5344CB8AC3E}">
        <p14:creationId xmlns:p14="http://schemas.microsoft.com/office/powerpoint/2010/main" val="2935670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611B-C1E9-2B2E-18A9-CA022EC08267}"/>
              </a:ext>
            </a:extLst>
          </p:cNvPr>
          <p:cNvSpPr>
            <a:spLocks noGrp="1"/>
          </p:cNvSpPr>
          <p:nvPr>
            <p:ph type="title"/>
          </p:nvPr>
        </p:nvSpPr>
        <p:spPr/>
        <p:txBody>
          <a:bodyPr/>
          <a:lstStyle/>
          <a:p>
            <a:r>
              <a:rPr lang="en-GB" dirty="0"/>
              <a:t>The </a:t>
            </a:r>
            <a:r>
              <a:rPr lang="en-GB" dirty="0" err="1"/>
              <a:t>Projucer</a:t>
            </a:r>
            <a:endParaRPr lang="en-GB" dirty="0"/>
          </a:p>
        </p:txBody>
      </p:sp>
      <p:sp>
        <p:nvSpPr>
          <p:cNvPr id="3" name="Content Placeholder 2">
            <a:extLst>
              <a:ext uri="{FF2B5EF4-FFF2-40B4-BE49-F238E27FC236}">
                <a16:creationId xmlns:a16="http://schemas.microsoft.com/office/drawing/2014/main" id="{5245A129-0988-7889-C7DF-82F54D4B4C1F}"/>
              </a:ext>
            </a:extLst>
          </p:cNvPr>
          <p:cNvSpPr>
            <a:spLocks noGrp="1"/>
          </p:cNvSpPr>
          <p:nvPr>
            <p:ph idx="1"/>
          </p:nvPr>
        </p:nvSpPr>
        <p:spPr>
          <a:xfrm>
            <a:off x="532614" y="3148552"/>
            <a:ext cx="10708850" cy="3167408"/>
          </a:xfrm>
        </p:spPr>
        <p:txBody>
          <a:bodyPr>
            <a:normAutofit/>
          </a:bodyPr>
          <a:lstStyle/>
          <a:p>
            <a:pPr>
              <a:lnSpc>
                <a:spcPct val="100000"/>
              </a:lnSpc>
              <a:spcBef>
                <a:spcPts val="600"/>
              </a:spcBef>
            </a:pPr>
            <a:r>
              <a:rPr lang="en-GB" dirty="0"/>
              <a:t>Once files and settings for JUCE project specified, it automatically generates 3rd-party project files to allow project to compile natively on each target platform</a:t>
            </a:r>
          </a:p>
          <a:p>
            <a:pPr lvl="1">
              <a:lnSpc>
                <a:spcPct val="100000"/>
              </a:lnSpc>
              <a:spcBef>
                <a:spcPts val="600"/>
              </a:spcBef>
            </a:pPr>
            <a:r>
              <a:rPr lang="en-GB" dirty="0"/>
              <a:t>Visual Studio, Xcode, Android Studio, </a:t>
            </a:r>
            <a:r>
              <a:rPr lang="en-GB" dirty="0" err="1"/>
              <a:t>CodeBlocks</a:t>
            </a:r>
            <a:r>
              <a:rPr lang="en-GB" dirty="0"/>
              <a:t> and Linux </a:t>
            </a:r>
            <a:r>
              <a:rPr lang="en-GB" dirty="0" err="1"/>
              <a:t>Makefiles</a:t>
            </a:r>
            <a:r>
              <a:rPr lang="en-GB" dirty="0"/>
              <a:t> </a:t>
            </a:r>
          </a:p>
          <a:p>
            <a:pPr>
              <a:lnSpc>
                <a:spcPct val="100000"/>
              </a:lnSpc>
              <a:spcBef>
                <a:spcPts val="600"/>
              </a:spcBef>
            </a:pPr>
            <a:r>
              <a:rPr lang="en-GB" dirty="0"/>
              <a:t>Also has code editor, integrated GUI editor, wizards for creating new projects and files</a:t>
            </a:r>
          </a:p>
        </p:txBody>
      </p:sp>
      <p:pic>
        <p:nvPicPr>
          <p:cNvPr id="2050" name="Picture 2" descr="Projucer 5.4.1 doesn't allow user modules to be inside juce modules folder?  - The Projucer - JUCE">
            <a:extLst>
              <a:ext uri="{FF2B5EF4-FFF2-40B4-BE49-F238E27FC236}">
                <a16:creationId xmlns:a16="http://schemas.microsoft.com/office/drawing/2014/main" id="{2CEE8501-47F2-467D-5D93-9DA2438C3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4698" y="4993"/>
            <a:ext cx="3717302" cy="31067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0C6FCA-AF0D-237D-B543-CA99DF67F584}"/>
              </a:ext>
            </a:extLst>
          </p:cNvPr>
          <p:cNvSpPr txBox="1"/>
          <p:nvPr/>
        </p:nvSpPr>
        <p:spPr>
          <a:xfrm>
            <a:off x="573856" y="2102533"/>
            <a:ext cx="7245678" cy="954107"/>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JUCE’s build configuration tool for creating and managing JUCE projects</a:t>
            </a:r>
          </a:p>
        </p:txBody>
      </p:sp>
    </p:spTree>
    <p:extLst>
      <p:ext uri="{BB962C8B-B14F-4D97-AF65-F5344CB8AC3E}">
        <p14:creationId xmlns:p14="http://schemas.microsoft.com/office/powerpoint/2010/main" val="411517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004D-4EEE-6DE3-FCD6-886C0DFF5A24}"/>
              </a:ext>
            </a:extLst>
          </p:cNvPr>
          <p:cNvSpPr>
            <a:spLocks noGrp="1"/>
          </p:cNvSpPr>
          <p:nvPr>
            <p:ph type="title"/>
          </p:nvPr>
        </p:nvSpPr>
        <p:spPr/>
        <p:txBody>
          <a:bodyPr/>
          <a:lstStyle/>
          <a:p>
            <a:r>
              <a:rPr lang="en-GB" dirty="0"/>
              <a:t>JUCE and audio</a:t>
            </a:r>
          </a:p>
        </p:txBody>
      </p:sp>
      <p:sp>
        <p:nvSpPr>
          <p:cNvPr id="3" name="Content Placeholder 2">
            <a:extLst>
              <a:ext uri="{FF2B5EF4-FFF2-40B4-BE49-F238E27FC236}">
                <a16:creationId xmlns:a16="http://schemas.microsoft.com/office/drawing/2014/main" id="{CAEF9CB7-784B-AC1A-E077-D25C1B0644F0}"/>
              </a:ext>
            </a:extLst>
          </p:cNvPr>
          <p:cNvSpPr>
            <a:spLocks noGrp="1"/>
          </p:cNvSpPr>
          <p:nvPr>
            <p:ph idx="1"/>
          </p:nvPr>
        </p:nvSpPr>
        <p:spPr>
          <a:xfrm>
            <a:off x="278090" y="1178350"/>
            <a:ext cx="11722231" cy="5495827"/>
          </a:xfrm>
        </p:spPr>
        <p:txBody>
          <a:bodyPr>
            <a:normAutofit/>
          </a:bodyPr>
          <a:lstStyle/>
          <a:p>
            <a:pPr>
              <a:lnSpc>
                <a:spcPct val="100000"/>
              </a:lnSpc>
            </a:pPr>
            <a:r>
              <a:rPr lang="en-GB" i="1" dirty="0"/>
              <a:t>Most widely used framework for audio application and plug-in development</a:t>
            </a:r>
          </a:p>
          <a:p>
            <a:pPr>
              <a:lnSpc>
                <a:spcPct val="100000"/>
              </a:lnSpc>
            </a:pPr>
            <a:r>
              <a:rPr lang="en-GB" dirty="0"/>
              <a:t>Large audio functionality</a:t>
            </a:r>
          </a:p>
          <a:p>
            <a:pPr lvl="1">
              <a:lnSpc>
                <a:spcPct val="100000"/>
              </a:lnSpc>
            </a:pPr>
            <a:r>
              <a:rPr lang="en-GB" dirty="0"/>
              <a:t>Support for audio devices (such as </a:t>
            </a:r>
            <a:r>
              <a:rPr lang="en-GB" dirty="0" err="1"/>
              <a:t>CoreAudio</a:t>
            </a:r>
            <a:r>
              <a:rPr lang="en-GB" dirty="0"/>
              <a:t>, JACK, DirectSound) and MIDI playback, DSP building blocks, polyphonic synthesizers…</a:t>
            </a:r>
          </a:p>
          <a:p>
            <a:pPr lvl="1">
              <a:lnSpc>
                <a:spcPct val="100000"/>
              </a:lnSpc>
            </a:pPr>
            <a:r>
              <a:rPr lang="en-GB" dirty="0"/>
              <a:t>built-in readers for common audio file formats (WAV, AIFF, FLAC, MP3, </a:t>
            </a:r>
            <a:r>
              <a:rPr lang="en-GB" dirty="0" err="1"/>
              <a:t>Vorbis</a:t>
            </a:r>
            <a:r>
              <a:rPr lang="en-GB" dirty="0"/>
              <a:t>…)</a:t>
            </a:r>
          </a:p>
          <a:p>
            <a:pPr>
              <a:lnSpc>
                <a:spcPct val="100000"/>
              </a:lnSpc>
            </a:pPr>
            <a:r>
              <a:rPr lang="en-GB" dirty="0"/>
              <a:t>Comes with wrapper classes for building audio plugins</a:t>
            </a:r>
          </a:p>
          <a:p>
            <a:pPr>
              <a:lnSpc>
                <a:spcPct val="100000"/>
              </a:lnSpc>
            </a:pPr>
            <a:r>
              <a:rPr lang="en-GB" dirty="0"/>
              <a:t>Single binary produced that supports multiple audio plugin formats</a:t>
            </a:r>
          </a:p>
          <a:p>
            <a:pPr lvl="1">
              <a:lnSpc>
                <a:spcPct val="100000"/>
              </a:lnSpc>
            </a:pPr>
            <a:r>
              <a:rPr lang="en-GB" dirty="0"/>
              <a:t>Supports VST, VST3, AU, AUv3, AAX, LV2 … plug-in formats</a:t>
            </a:r>
          </a:p>
          <a:p>
            <a:pPr lvl="2">
              <a:lnSpc>
                <a:spcPct val="100000"/>
              </a:lnSpc>
            </a:pPr>
            <a:r>
              <a:rPr lang="en-GB" dirty="0"/>
              <a:t>Use in DAWs like Logic, Live, Pro Tools, FL Studio or Cubase</a:t>
            </a:r>
          </a:p>
          <a:p>
            <a:pPr lvl="1">
              <a:lnSpc>
                <a:spcPct val="100000"/>
              </a:lnSpc>
            </a:pPr>
            <a:r>
              <a:rPr lang="en-GB" dirty="0"/>
              <a:t>Since all platform and format-specific code is contained in the wrapper, user can build for almost any plug-in format &amp; platform from single codebase</a:t>
            </a:r>
          </a:p>
        </p:txBody>
      </p:sp>
    </p:spTree>
    <p:extLst>
      <p:ext uri="{BB962C8B-B14F-4D97-AF65-F5344CB8AC3E}">
        <p14:creationId xmlns:p14="http://schemas.microsoft.com/office/powerpoint/2010/main" val="405608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9144000" cy="1143000"/>
          </a:xfrm>
        </p:spPr>
        <p:txBody>
          <a:bodyPr>
            <a:normAutofit fontScale="90000"/>
          </a:bodyPr>
          <a:lstStyle/>
          <a:p>
            <a:r>
              <a:rPr lang="en-GB" b="1" dirty="0"/>
              <a:t>Basic JUCE audio plug-in components and their relationship to the DAW</a:t>
            </a:r>
            <a:endParaRPr lang="en-US" b="1" dirty="0"/>
          </a:p>
        </p:txBody>
      </p:sp>
      <p:sp>
        <p:nvSpPr>
          <p:cNvPr id="6" name="AutoShape 1"/>
          <p:cNvSpPr>
            <a:spLocks/>
          </p:cNvSpPr>
          <p:nvPr/>
        </p:nvSpPr>
        <p:spPr bwMode="auto">
          <a:xfrm>
            <a:off x="7226300" y="1905000"/>
            <a:ext cx="2413000" cy="4191000"/>
          </a:xfrm>
          <a:prstGeom prst="roundRect">
            <a:avLst>
              <a:gd name="adj" fmla="val 7894"/>
            </a:avLst>
          </a:prstGeom>
          <a:no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7" name="Rectangle 2"/>
          <p:cNvSpPr>
            <a:spLocks/>
          </p:cNvSpPr>
          <p:nvPr/>
        </p:nvSpPr>
        <p:spPr bwMode="auto">
          <a:xfrm>
            <a:off x="7446964" y="1939926"/>
            <a:ext cx="1915267" cy="276999"/>
          </a:xfrm>
          <a:prstGeom prst="rect">
            <a:avLst/>
          </a:prstGeom>
          <a:noFill/>
          <a:ln w="19050" cap="flat">
            <a:noFill/>
            <a:miter lim="800000"/>
            <a:headEnd type="none" w="med" len="med"/>
            <a:tailEnd type="none" w="med" len="med"/>
          </a:ln>
        </p:spPr>
        <p:txBody>
          <a:bodyPr wrap="none" lIns="0" tIns="0" rIns="40639" bIns="0">
            <a:spAutoFit/>
          </a:bodyPr>
          <a:lstStyle/>
          <a:p>
            <a:pPr marL="39688"/>
            <a:r>
              <a:rPr lang="en-US">
                <a:latin typeface="Arial Bold" charset="0"/>
                <a:cs typeface="Arial Bold" charset="0"/>
                <a:sym typeface="Arial Bold" charset="0"/>
              </a:rPr>
              <a:t>PluginProcessor</a:t>
            </a:r>
          </a:p>
        </p:txBody>
      </p:sp>
      <p:sp>
        <p:nvSpPr>
          <p:cNvPr id="8" name="Rectangle 3"/>
          <p:cNvSpPr>
            <a:spLocks/>
          </p:cNvSpPr>
          <p:nvPr/>
        </p:nvSpPr>
        <p:spPr bwMode="auto">
          <a:xfrm>
            <a:off x="7593013" y="5549901"/>
            <a:ext cx="1607490" cy="276999"/>
          </a:xfrm>
          <a:prstGeom prst="rect">
            <a:avLst/>
          </a:prstGeom>
          <a:noFill/>
          <a:ln w="19050" cap="flat">
            <a:noFill/>
            <a:miter lim="800000"/>
            <a:headEnd type="none" w="med" len="med"/>
            <a:tailEnd type="none" w="med" len="med"/>
          </a:ln>
        </p:spPr>
        <p:txBody>
          <a:bodyPr wrap="none" lIns="0" tIns="0" rIns="40639" bIns="0">
            <a:spAutoFit/>
          </a:bodyPr>
          <a:lstStyle/>
          <a:p>
            <a:pPr marL="39688"/>
            <a:r>
              <a:rPr lang="en-US">
                <a:latin typeface="Arial" charset="0"/>
                <a:cs typeface="Arial" charset="0"/>
                <a:sym typeface="Arial" charset="0"/>
              </a:rPr>
              <a:t>processBlock()</a:t>
            </a:r>
          </a:p>
        </p:txBody>
      </p:sp>
      <p:sp>
        <p:nvSpPr>
          <p:cNvPr id="9" name="Rectangle 4"/>
          <p:cNvSpPr>
            <a:spLocks/>
          </p:cNvSpPr>
          <p:nvPr/>
        </p:nvSpPr>
        <p:spPr bwMode="auto">
          <a:xfrm>
            <a:off x="7593013" y="2794000"/>
            <a:ext cx="1128706" cy="630942"/>
          </a:xfrm>
          <a:prstGeom prst="rect">
            <a:avLst/>
          </a:prstGeom>
          <a:noFill/>
          <a:ln w="19050" cap="flat">
            <a:noFill/>
            <a:miter lim="800000"/>
            <a:headEnd type="none" w="med" len="med"/>
            <a:tailEnd type="none" w="med" len="med"/>
          </a:ln>
        </p:spPr>
        <p:txBody>
          <a:bodyPr wrap="none" lIns="0" tIns="0" rIns="40639" bIns="0">
            <a:spAutoFit/>
          </a:bodyPr>
          <a:lstStyle/>
          <a:p>
            <a:pPr marL="39688">
              <a:spcBef>
                <a:spcPts val="600"/>
              </a:spcBef>
            </a:pPr>
            <a:r>
              <a:rPr lang="en-US" dirty="0" err="1">
                <a:latin typeface="Arial" charset="0"/>
                <a:cs typeface="Arial" charset="0"/>
                <a:sym typeface="Arial" charset="0"/>
              </a:rPr>
              <a:t>setValue</a:t>
            </a:r>
            <a:r>
              <a:rPr lang="en-US" dirty="0">
                <a:latin typeface="Arial" charset="0"/>
                <a:cs typeface="Arial" charset="0"/>
                <a:sym typeface="Arial" charset="0"/>
              </a:rPr>
              <a:t>()</a:t>
            </a:r>
          </a:p>
          <a:p>
            <a:pPr marL="39688">
              <a:spcBef>
                <a:spcPts val="600"/>
              </a:spcBef>
            </a:pPr>
            <a:r>
              <a:rPr lang="en-US" dirty="0" err="1">
                <a:latin typeface="Arial" charset="0"/>
                <a:cs typeface="Arial" charset="0"/>
                <a:sym typeface="Arial" charset="0"/>
              </a:rPr>
              <a:t>getValue</a:t>
            </a:r>
            <a:r>
              <a:rPr lang="en-US" dirty="0">
                <a:latin typeface="Arial" charset="0"/>
                <a:cs typeface="Arial" charset="0"/>
                <a:sym typeface="Arial" charset="0"/>
              </a:rPr>
              <a:t>()</a:t>
            </a:r>
          </a:p>
        </p:txBody>
      </p:sp>
      <p:sp>
        <p:nvSpPr>
          <p:cNvPr id="10" name="Rectangle 5"/>
          <p:cNvSpPr>
            <a:spLocks/>
          </p:cNvSpPr>
          <p:nvPr/>
        </p:nvSpPr>
        <p:spPr bwMode="auto">
          <a:xfrm>
            <a:off x="7364414" y="4216400"/>
            <a:ext cx="2094803" cy="643766"/>
          </a:xfrm>
          <a:prstGeom prst="rect">
            <a:avLst/>
          </a:prstGeom>
          <a:noFill/>
          <a:ln w="19050" cap="flat">
            <a:noFill/>
            <a:miter lim="800000"/>
            <a:headEnd type="none" w="med" len="med"/>
            <a:tailEnd type="none" w="med" len="med"/>
          </a:ln>
        </p:spPr>
        <p:txBody>
          <a:bodyPr wrap="none" lIns="0" tIns="0" rIns="40639" bIns="0">
            <a:spAutoFit/>
          </a:bodyPr>
          <a:lstStyle/>
          <a:p>
            <a:pPr marL="39688">
              <a:spcBef>
                <a:spcPts val="700"/>
              </a:spcBef>
            </a:pPr>
            <a:r>
              <a:rPr lang="en-US">
                <a:latin typeface="Arial" charset="0"/>
                <a:cs typeface="Arial" charset="0"/>
                <a:sym typeface="Arial" charset="0"/>
              </a:rPr>
              <a:t>prepareToPlay()</a:t>
            </a:r>
          </a:p>
          <a:p>
            <a:pPr marL="39688">
              <a:spcBef>
                <a:spcPts val="700"/>
              </a:spcBef>
            </a:pPr>
            <a:r>
              <a:rPr lang="en-US">
                <a:latin typeface="Arial" charset="0"/>
                <a:cs typeface="Arial" charset="0"/>
                <a:sym typeface="Arial" charset="0"/>
              </a:rPr>
              <a:t>releaseResources()</a:t>
            </a:r>
          </a:p>
        </p:txBody>
      </p:sp>
      <p:sp>
        <p:nvSpPr>
          <p:cNvPr id="11" name="Line 6"/>
          <p:cNvSpPr>
            <a:spLocks noChangeShapeType="1"/>
          </p:cNvSpPr>
          <p:nvPr/>
        </p:nvSpPr>
        <p:spPr bwMode="auto">
          <a:xfrm>
            <a:off x="7226300" y="5143500"/>
            <a:ext cx="2406650" cy="0"/>
          </a:xfrm>
          <a:prstGeom prst="line">
            <a:avLst/>
          </a:prstGeom>
          <a:no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12" name="Rectangle 7"/>
          <p:cNvSpPr>
            <a:spLocks/>
          </p:cNvSpPr>
          <p:nvPr/>
        </p:nvSpPr>
        <p:spPr bwMode="auto">
          <a:xfrm>
            <a:off x="7605713" y="5182801"/>
            <a:ext cx="1620314" cy="276999"/>
          </a:xfrm>
          <a:prstGeom prst="rect">
            <a:avLst/>
          </a:prstGeom>
          <a:noFill/>
          <a:ln w="12700" cap="flat">
            <a:noFill/>
            <a:miter lim="800000"/>
            <a:headEnd type="none" w="med" len="med"/>
            <a:tailEnd type="none" w="med" len="med"/>
          </a:ln>
        </p:spPr>
        <p:txBody>
          <a:bodyPr wrap="none" lIns="0" tIns="0" rIns="40639" bIns="0" anchor="ctr">
            <a:spAutoFit/>
          </a:bodyPr>
          <a:lstStyle/>
          <a:p>
            <a:pPr marL="39688"/>
            <a:r>
              <a:rPr lang="en-US">
                <a:latin typeface="Arial Italic" charset="0"/>
                <a:cs typeface="Arial Italic" charset="0"/>
                <a:sym typeface="Arial Italic" charset="0"/>
              </a:rPr>
              <a:t>Audio Callback</a:t>
            </a:r>
          </a:p>
        </p:txBody>
      </p:sp>
      <p:sp>
        <p:nvSpPr>
          <p:cNvPr id="13" name="Line 8"/>
          <p:cNvSpPr>
            <a:spLocks noChangeShapeType="1"/>
          </p:cNvSpPr>
          <p:nvPr/>
        </p:nvSpPr>
        <p:spPr bwMode="auto">
          <a:xfrm>
            <a:off x="7239000" y="3746500"/>
            <a:ext cx="2406650" cy="0"/>
          </a:xfrm>
          <a:prstGeom prst="line">
            <a:avLst/>
          </a:prstGeom>
          <a:no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14" name="Rectangle 9"/>
          <p:cNvSpPr>
            <a:spLocks/>
          </p:cNvSpPr>
          <p:nvPr/>
        </p:nvSpPr>
        <p:spPr bwMode="auto">
          <a:xfrm>
            <a:off x="7491414" y="3785801"/>
            <a:ext cx="1825499" cy="276999"/>
          </a:xfrm>
          <a:prstGeom prst="rect">
            <a:avLst/>
          </a:prstGeom>
          <a:noFill/>
          <a:ln w="12700" cap="flat">
            <a:noFill/>
            <a:miter lim="800000"/>
            <a:headEnd type="none" w="med" len="med"/>
            <a:tailEnd type="none" w="med" len="med"/>
          </a:ln>
        </p:spPr>
        <p:txBody>
          <a:bodyPr wrap="none" lIns="0" tIns="0" rIns="40639" bIns="0" anchor="ctr">
            <a:spAutoFit/>
          </a:bodyPr>
          <a:lstStyle/>
          <a:p>
            <a:pPr marL="39688"/>
            <a:r>
              <a:rPr lang="en-US">
                <a:latin typeface="Arial Italic" charset="0"/>
                <a:cs typeface="Arial Italic" charset="0"/>
                <a:sym typeface="Arial Italic" charset="0"/>
              </a:rPr>
              <a:t>Init. and Cleanup</a:t>
            </a:r>
          </a:p>
        </p:txBody>
      </p:sp>
      <p:sp>
        <p:nvSpPr>
          <p:cNvPr id="15" name="Line 10"/>
          <p:cNvSpPr>
            <a:spLocks noChangeShapeType="1"/>
          </p:cNvSpPr>
          <p:nvPr/>
        </p:nvSpPr>
        <p:spPr bwMode="auto">
          <a:xfrm>
            <a:off x="7226300" y="2349500"/>
            <a:ext cx="2406650" cy="0"/>
          </a:xfrm>
          <a:prstGeom prst="line">
            <a:avLst/>
          </a:prstGeom>
          <a:no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16" name="Rectangle 11"/>
          <p:cNvSpPr>
            <a:spLocks/>
          </p:cNvSpPr>
          <p:nvPr/>
        </p:nvSpPr>
        <p:spPr bwMode="auto">
          <a:xfrm>
            <a:off x="7364414" y="2388801"/>
            <a:ext cx="2081979" cy="276999"/>
          </a:xfrm>
          <a:prstGeom prst="rect">
            <a:avLst/>
          </a:prstGeom>
          <a:noFill/>
          <a:ln w="12700" cap="flat">
            <a:noFill/>
            <a:miter lim="800000"/>
            <a:headEnd type="none" w="med" len="med"/>
            <a:tailEnd type="none" w="med" len="med"/>
          </a:ln>
        </p:spPr>
        <p:txBody>
          <a:bodyPr wrap="none" lIns="0" tIns="0" rIns="40639" bIns="0" anchor="ctr">
            <a:spAutoFit/>
          </a:bodyPr>
          <a:lstStyle/>
          <a:p>
            <a:pPr marL="39688"/>
            <a:r>
              <a:rPr lang="en-US">
                <a:latin typeface="Arial Italic" charset="0"/>
                <a:cs typeface="Arial Italic" charset="0"/>
                <a:sym typeface="Arial Italic" charset="0"/>
              </a:rPr>
              <a:t>Parameter Controls</a:t>
            </a:r>
          </a:p>
        </p:txBody>
      </p:sp>
      <p:sp>
        <p:nvSpPr>
          <p:cNvPr id="17" name="AutoShape 12"/>
          <p:cNvSpPr>
            <a:spLocks/>
          </p:cNvSpPr>
          <p:nvPr/>
        </p:nvSpPr>
        <p:spPr bwMode="auto">
          <a:xfrm>
            <a:off x="4165600" y="1905000"/>
            <a:ext cx="2413000" cy="2082800"/>
          </a:xfrm>
          <a:prstGeom prst="roundRect">
            <a:avLst>
              <a:gd name="adj" fmla="val 9144"/>
            </a:avLst>
          </a:prstGeom>
          <a:no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18" name="Rectangle 13"/>
          <p:cNvSpPr>
            <a:spLocks/>
          </p:cNvSpPr>
          <p:nvPr/>
        </p:nvSpPr>
        <p:spPr bwMode="auto">
          <a:xfrm>
            <a:off x="4622800" y="1943101"/>
            <a:ext cx="1453602" cy="276999"/>
          </a:xfrm>
          <a:prstGeom prst="rect">
            <a:avLst/>
          </a:prstGeom>
          <a:noFill/>
          <a:ln w="19050" cap="flat">
            <a:noFill/>
            <a:miter lim="800000"/>
            <a:headEnd type="none" w="med" len="med"/>
            <a:tailEnd type="none" w="med" len="med"/>
          </a:ln>
        </p:spPr>
        <p:txBody>
          <a:bodyPr wrap="none" lIns="0" tIns="0" rIns="40639" bIns="0">
            <a:spAutoFit/>
          </a:bodyPr>
          <a:lstStyle/>
          <a:p>
            <a:pPr marL="39688"/>
            <a:r>
              <a:rPr lang="en-US">
                <a:latin typeface="Arial Bold" charset="0"/>
                <a:cs typeface="Arial Bold" charset="0"/>
                <a:sym typeface="Arial Bold" charset="0"/>
              </a:rPr>
              <a:t>PluginEditor</a:t>
            </a:r>
          </a:p>
        </p:txBody>
      </p:sp>
      <p:sp>
        <p:nvSpPr>
          <p:cNvPr id="19" name="Rectangle 14"/>
          <p:cNvSpPr>
            <a:spLocks/>
          </p:cNvSpPr>
          <p:nvPr/>
        </p:nvSpPr>
        <p:spPr bwMode="auto">
          <a:xfrm>
            <a:off x="4160838" y="2743201"/>
            <a:ext cx="2351284" cy="1061829"/>
          </a:xfrm>
          <a:prstGeom prst="rect">
            <a:avLst/>
          </a:prstGeom>
          <a:noFill/>
          <a:ln w="19050" cap="flat">
            <a:noFill/>
            <a:miter lim="800000"/>
            <a:headEnd type="none" w="med" len="med"/>
            <a:tailEnd type="none" w="med" len="med"/>
          </a:ln>
        </p:spPr>
        <p:txBody>
          <a:bodyPr wrap="none" lIns="0" tIns="0" rIns="40639" bIns="0">
            <a:spAutoFit/>
          </a:bodyPr>
          <a:lstStyle/>
          <a:p>
            <a:pPr marL="39688"/>
            <a:r>
              <a:rPr lang="en-US">
                <a:latin typeface="Arial" charset="0"/>
                <a:cs typeface="Arial" charset="0"/>
                <a:sym typeface="Arial" charset="0"/>
              </a:rPr>
              <a:t>sliderValueChanged()</a:t>
            </a:r>
          </a:p>
          <a:p>
            <a:pPr marL="39688"/>
            <a:r>
              <a:rPr lang="en-US" sz="1400">
                <a:latin typeface="Arial Italic" charset="0"/>
                <a:cs typeface="Arial Italic" charset="0"/>
                <a:sym typeface="Arial Italic" charset="0"/>
              </a:rPr>
              <a:t>...and other control types</a:t>
            </a:r>
          </a:p>
          <a:p>
            <a:pPr marL="39688">
              <a:spcBef>
                <a:spcPts val="600"/>
              </a:spcBef>
            </a:pPr>
            <a:r>
              <a:rPr lang="en-US">
                <a:latin typeface="Arial" charset="0"/>
                <a:cs typeface="Arial" charset="0"/>
                <a:sym typeface="Arial" charset="0"/>
              </a:rPr>
              <a:t>timerCallback()</a:t>
            </a:r>
          </a:p>
          <a:p>
            <a:pPr marL="39688"/>
            <a:r>
              <a:rPr lang="en-US" sz="1400">
                <a:latin typeface="Arial Italic" charset="0"/>
                <a:cs typeface="Arial Italic" charset="0"/>
                <a:sym typeface="Arial Italic" charset="0"/>
              </a:rPr>
              <a:t>called periodically by system</a:t>
            </a:r>
          </a:p>
        </p:txBody>
      </p:sp>
      <p:sp>
        <p:nvSpPr>
          <p:cNvPr id="20" name="Line 15"/>
          <p:cNvSpPr>
            <a:spLocks noChangeShapeType="1"/>
          </p:cNvSpPr>
          <p:nvPr/>
        </p:nvSpPr>
        <p:spPr bwMode="auto">
          <a:xfrm>
            <a:off x="4165600" y="2349500"/>
            <a:ext cx="2406650" cy="0"/>
          </a:xfrm>
          <a:prstGeom prst="line">
            <a:avLst/>
          </a:prstGeom>
          <a:no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21" name="Rectangle 16"/>
          <p:cNvSpPr>
            <a:spLocks/>
          </p:cNvSpPr>
          <p:nvPr/>
        </p:nvSpPr>
        <p:spPr bwMode="auto">
          <a:xfrm>
            <a:off x="4610100" y="2414201"/>
            <a:ext cx="1479250" cy="276999"/>
          </a:xfrm>
          <a:prstGeom prst="rect">
            <a:avLst/>
          </a:prstGeom>
          <a:noFill/>
          <a:ln w="12700" cap="flat">
            <a:noFill/>
            <a:miter lim="800000"/>
            <a:headEnd type="none" w="med" len="med"/>
            <a:tailEnd type="none" w="med" len="med"/>
          </a:ln>
        </p:spPr>
        <p:txBody>
          <a:bodyPr wrap="none" lIns="0" tIns="0" rIns="40639" bIns="0" anchor="ctr">
            <a:spAutoFit/>
          </a:bodyPr>
          <a:lstStyle/>
          <a:p>
            <a:pPr marL="39688"/>
            <a:r>
              <a:rPr lang="en-US">
                <a:latin typeface="Arial Italic" charset="0"/>
                <a:cs typeface="Arial Italic" charset="0"/>
                <a:sym typeface="Arial Italic" charset="0"/>
              </a:rPr>
              <a:t>GUI Handlers</a:t>
            </a:r>
          </a:p>
        </p:txBody>
      </p:sp>
      <p:sp>
        <p:nvSpPr>
          <p:cNvPr id="22" name="Line 17"/>
          <p:cNvSpPr>
            <a:spLocks noChangeShapeType="1"/>
          </p:cNvSpPr>
          <p:nvPr/>
        </p:nvSpPr>
        <p:spPr bwMode="auto">
          <a:xfrm flipH="1">
            <a:off x="6591300" y="2933700"/>
            <a:ext cx="622300" cy="0"/>
          </a:xfrm>
          <a:prstGeom prst="line">
            <a:avLst/>
          </a:prstGeom>
          <a:noFill/>
          <a:ln w="25400" cap="flat">
            <a:solidFill>
              <a:schemeClr val="tx1"/>
            </a:solidFill>
            <a:prstDash val="solid"/>
            <a:miter lim="800000"/>
            <a:headEnd type="stealth" w="med" len="med"/>
            <a:tailEnd type="none" w="med" len="med"/>
          </a:ln>
        </p:spPr>
        <p:txBody>
          <a:bodyPr lIns="0" tIns="0" rIns="0" bIns="0"/>
          <a:lstStyle/>
          <a:p>
            <a:endParaRPr lang="en-US"/>
          </a:p>
        </p:txBody>
      </p:sp>
      <p:sp>
        <p:nvSpPr>
          <p:cNvPr id="23" name="Freeform 18"/>
          <p:cNvSpPr>
            <a:spLocks/>
          </p:cNvSpPr>
          <p:nvPr/>
        </p:nvSpPr>
        <p:spPr bwMode="auto">
          <a:xfrm>
            <a:off x="6589714" y="3370264"/>
            <a:ext cx="638175" cy="117475"/>
          </a:xfrm>
          <a:custGeom>
            <a:avLst/>
            <a:gdLst/>
            <a:ahLst/>
            <a:cxnLst>
              <a:cxn ang="0">
                <a:pos x="0" y="21600"/>
              </a:cxn>
              <a:cxn ang="0">
                <a:pos x="10728" y="21600"/>
              </a:cxn>
              <a:cxn ang="0">
                <a:pos x="10728" y="0"/>
              </a:cxn>
              <a:cxn ang="0">
                <a:pos x="21600" y="0"/>
              </a:cxn>
            </a:cxnLst>
            <a:rect l="0" t="0" r="r" b="b"/>
            <a:pathLst>
              <a:path w="21600" h="21600">
                <a:moveTo>
                  <a:pt x="0" y="21600"/>
                </a:moveTo>
                <a:lnTo>
                  <a:pt x="10728" y="21600"/>
                </a:lnTo>
                <a:lnTo>
                  <a:pt x="10728" y="0"/>
                </a:lnTo>
                <a:lnTo>
                  <a:pt x="21600" y="0"/>
                </a:lnTo>
              </a:path>
            </a:pathLst>
          </a:custGeom>
          <a:noFill/>
          <a:ln w="25400" cap="flat">
            <a:solidFill>
              <a:schemeClr val="tx1"/>
            </a:solidFill>
            <a:prstDash val="solid"/>
            <a:miter lim="800000"/>
            <a:headEnd type="none" w="med" len="med"/>
            <a:tailEnd type="stealth" w="med" len="med"/>
          </a:ln>
        </p:spPr>
        <p:txBody>
          <a:bodyPr lIns="0" tIns="0" rIns="0" bIns="0"/>
          <a:lstStyle/>
          <a:p>
            <a:endParaRPr lang="en-US"/>
          </a:p>
        </p:txBody>
      </p:sp>
      <p:sp>
        <p:nvSpPr>
          <p:cNvPr id="24" name="Rectangle 19"/>
          <p:cNvSpPr>
            <a:spLocks/>
          </p:cNvSpPr>
          <p:nvPr/>
        </p:nvSpPr>
        <p:spPr bwMode="auto">
          <a:xfrm>
            <a:off x="2044700" y="2679700"/>
            <a:ext cx="1549400" cy="1016000"/>
          </a:xfrm>
          <a:prstGeom prst="rect">
            <a:avLst/>
          </a:prstGeom>
          <a:no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25" name="Rectangle 20"/>
          <p:cNvSpPr>
            <a:spLocks/>
          </p:cNvSpPr>
          <p:nvPr/>
        </p:nvSpPr>
        <p:spPr bwMode="auto">
          <a:xfrm>
            <a:off x="2540000" y="2731701"/>
            <a:ext cx="491800" cy="276999"/>
          </a:xfrm>
          <a:prstGeom prst="rect">
            <a:avLst/>
          </a:prstGeom>
          <a:noFill/>
          <a:ln w="12700" cap="flat">
            <a:noFill/>
            <a:miter lim="800000"/>
            <a:headEnd type="none" w="med" len="med"/>
            <a:tailEnd type="none" w="med" len="med"/>
          </a:ln>
        </p:spPr>
        <p:txBody>
          <a:bodyPr wrap="none" lIns="0" tIns="0" rIns="40639" bIns="0" anchor="ctr">
            <a:spAutoFit/>
          </a:bodyPr>
          <a:lstStyle/>
          <a:p>
            <a:pPr marL="39688"/>
            <a:r>
              <a:rPr lang="en-US">
                <a:latin typeface="Arial Bold" charset="0"/>
                <a:cs typeface="Arial Bold" charset="0"/>
                <a:sym typeface="Arial Bold" charset="0"/>
              </a:rPr>
              <a:t>GUI</a:t>
            </a:r>
          </a:p>
        </p:txBody>
      </p:sp>
      <p:sp>
        <p:nvSpPr>
          <p:cNvPr id="26" name="Line 21"/>
          <p:cNvSpPr>
            <a:spLocks noChangeShapeType="1"/>
          </p:cNvSpPr>
          <p:nvPr/>
        </p:nvSpPr>
        <p:spPr bwMode="auto">
          <a:xfrm rot="10800000" flipH="1">
            <a:off x="3603626" y="3478214"/>
            <a:ext cx="574675" cy="1587"/>
          </a:xfrm>
          <a:prstGeom prst="line">
            <a:avLst/>
          </a:prstGeom>
          <a:noFill/>
          <a:ln w="25400" cap="flat">
            <a:solidFill>
              <a:schemeClr val="tx1"/>
            </a:solidFill>
            <a:prstDash val="solid"/>
            <a:miter lim="800000"/>
            <a:headEnd type="stealth" w="med" len="med"/>
            <a:tailEnd type="none" w="med" len="med"/>
          </a:ln>
        </p:spPr>
        <p:txBody>
          <a:bodyPr lIns="0" tIns="0" rIns="0" bIns="0"/>
          <a:lstStyle/>
          <a:p>
            <a:endParaRPr lang="en-US"/>
          </a:p>
        </p:txBody>
      </p:sp>
      <p:sp>
        <p:nvSpPr>
          <p:cNvPr id="27" name="Line 22"/>
          <p:cNvSpPr>
            <a:spLocks noChangeShapeType="1"/>
          </p:cNvSpPr>
          <p:nvPr/>
        </p:nvSpPr>
        <p:spPr bwMode="auto">
          <a:xfrm flipH="1">
            <a:off x="3594100" y="2933700"/>
            <a:ext cx="571500" cy="0"/>
          </a:xfrm>
          <a:prstGeom prst="line">
            <a:avLst/>
          </a:prstGeom>
          <a:noFill/>
          <a:ln w="25400" cap="flat">
            <a:solidFill>
              <a:schemeClr val="tx1"/>
            </a:solidFill>
            <a:prstDash val="solid"/>
            <a:miter lim="800000"/>
            <a:headEnd type="stealth" w="med" len="med"/>
            <a:tailEnd type="none" w="med" len="med"/>
          </a:ln>
        </p:spPr>
        <p:txBody>
          <a:bodyPr lIns="0" tIns="0" rIns="0" bIns="0"/>
          <a:lstStyle/>
          <a:p>
            <a:endParaRPr lang="en-US"/>
          </a:p>
        </p:txBody>
      </p:sp>
      <p:grpSp>
        <p:nvGrpSpPr>
          <p:cNvPr id="28" name="Group 25"/>
          <p:cNvGrpSpPr>
            <a:grpSpLocks/>
          </p:cNvGrpSpPr>
          <p:nvPr/>
        </p:nvGrpSpPr>
        <p:grpSpPr bwMode="auto">
          <a:xfrm>
            <a:off x="2273300" y="3078164"/>
            <a:ext cx="431800" cy="452437"/>
            <a:chOff x="0" y="0"/>
            <a:chExt cx="272" cy="285"/>
          </a:xfrm>
        </p:grpSpPr>
        <p:sp>
          <p:nvSpPr>
            <p:cNvPr id="29" name="Oval 23"/>
            <p:cNvSpPr>
              <a:spLocks/>
            </p:cNvSpPr>
            <p:nvPr/>
          </p:nvSpPr>
          <p:spPr bwMode="auto">
            <a:xfrm>
              <a:off x="0" y="0"/>
              <a:ext cx="272" cy="285"/>
            </a:xfrm>
            <a:prstGeom prst="ellipse">
              <a:avLst/>
            </a:prstGeom>
            <a:solidFill>
              <a:schemeClr val="accent1"/>
            </a:solidFill>
            <a:ln w="25400" cap="flat">
              <a:solidFill>
                <a:srgbClr val="385D8A"/>
              </a:solidFill>
              <a:prstDash val="solid"/>
              <a:round/>
              <a:headEnd type="none" w="med" len="med"/>
              <a:tailEnd type="none" w="med" len="med"/>
            </a:ln>
          </p:spPr>
          <p:txBody>
            <a:bodyPr lIns="0" tIns="0" rIns="0" bIns="0"/>
            <a:lstStyle/>
            <a:p>
              <a:endParaRPr lang="en-US"/>
            </a:p>
          </p:txBody>
        </p:sp>
        <p:sp>
          <p:nvSpPr>
            <p:cNvPr id="30" name="Line 24"/>
            <p:cNvSpPr>
              <a:spLocks noChangeShapeType="1"/>
            </p:cNvSpPr>
            <p:nvPr/>
          </p:nvSpPr>
          <p:spPr bwMode="auto">
            <a:xfrm rot="10800000" flipH="1">
              <a:off x="144" y="41"/>
              <a:ext cx="88" cy="102"/>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grpSp>
      <p:grpSp>
        <p:nvGrpSpPr>
          <p:cNvPr id="31" name="Group 28"/>
          <p:cNvGrpSpPr>
            <a:grpSpLocks/>
          </p:cNvGrpSpPr>
          <p:nvPr/>
        </p:nvGrpSpPr>
        <p:grpSpPr bwMode="auto">
          <a:xfrm rot="-4655125">
            <a:off x="2907507" y="3072607"/>
            <a:ext cx="431800" cy="452437"/>
            <a:chOff x="0" y="0"/>
            <a:chExt cx="272" cy="285"/>
          </a:xfrm>
        </p:grpSpPr>
        <p:sp>
          <p:nvSpPr>
            <p:cNvPr id="32" name="Oval 26"/>
            <p:cNvSpPr>
              <a:spLocks/>
            </p:cNvSpPr>
            <p:nvPr/>
          </p:nvSpPr>
          <p:spPr bwMode="auto">
            <a:xfrm>
              <a:off x="0" y="0"/>
              <a:ext cx="272" cy="285"/>
            </a:xfrm>
            <a:prstGeom prst="ellipse">
              <a:avLst/>
            </a:prstGeom>
            <a:solidFill>
              <a:schemeClr val="accent1"/>
            </a:solidFill>
            <a:ln w="25400" cap="flat">
              <a:solidFill>
                <a:srgbClr val="385D8A"/>
              </a:solidFill>
              <a:prstDash val="solid"/>
              <a:round/>
              <a:headEnd type="none" w="med" len="med"/>
              <a:tailEnd type="none" w="med" len="med"/>
            </a:ln>
          </p:spPr>
          <p:txBody>
            <a:bodyPr lIns="0" tIns="0" rIns="0" bIns="0"/>
            <a:lstStyle/>
            <a:p>
              <a:endParaRPr lang="en-US"/>
            </a:p>
          </p:txBody>
        </p:sp>
        <p:sp>
          <p:nvSpPr>
            <p:cNvPr id="33" name="Line 27"/>
            <p:cNvSpPr>
              <a:spLocks noChangeShapeType="1"/>
            </p:cNvSpPr>
            <p:nvPr/>
          </p:nvSpPr>
          <p:spPr bwMode="auto">
            <a:xfrm rot="10800000" flipH="1">
              <a:off x="144" y="41"/>
              <a:ext cx="88" cy="102"/>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grpSp>
      <p:sp>
        <p:nvSpPr>
          <p:cNvPr id="34" name="Rectangle 29"/>
          <p:cNvSpPr>
            <a:spLocks/>
          </p:cNvSpPr>
          <p:nvPr/>
        </p:nvSpPr>
        <p:spPr bwMode="auto">
          <a:xfrm>
            <a:off x="2044700" y="4051300"/>
            <a:ext cx="1549400" cy="1968500"/>
          </a:xfrm>
          <a:prstGeom prst="rect">
            <a:avLst/>
          </a:prstGeom>
          <a:no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35" name="Rectangle 30"/>
          <p:cNvSpPr>
            <a:spLocks/>
          </p:cNvSpPr>
          <p:nvPr/>
        </p:nvSpPr>
        <p:spPr bwMode="auto">
          <a:xfrm>
            <a:off x="2489201" y="4141401"/>
            <a:ext cx="620105" cy="276999"/>
          </a:xfrm>
          <a:prstGeom prst="rect">
            <a:avLst/>
          </a:prstGeom>
          <a:noFill/>
          <a:ln w="12700" cap="flat">
            <a:noFill/>
            <a:miter lim="800000"/>
            <a:headEnd type="none" w="med" len="med"/>
            <a:tailEnd type="none" w="med" len="med"/>
          </a:ln>
        </p:spPr>
        <p:txBody>
          <a:bodyPr wrap="none" lIns="0" tIns="0" rIns="40639" bIns="0" anchor="ctr">
            <a:spAutoFit/>
          </a:bodyPr>
          <a:lstStyle/>
          <a:p>
            <a:pPr marL="39688"/>
            <a:r>
              <a:rPr lang="en-US" dirty="0">
                <a:latin typeface="Arial Bold" charset="0"/>
                <a:cs typeface="Arial Bold" charset="0"/>
                <a:sym typeface="Arial Bold" charset="0"/>
              </a:rPr>
              <a:t>DAW</a:t>
            </a:r>
          </a:p>
        </p:txBody>
      </p:sp>
      <p:sp>
        <p:nvSpPr>
          <p:cNvPr id="36" name="Freeform 31"/>
          <p:cNvSpPr>
            <a:spLocks/>
          </p:cNvSpPr>
          <p:nvPr/>
        </p:nvSpPr>
        <p:spPr bwMode="auto">
          <a:xfrm>
            <a:off x="3606800" y="4422775"/>
            <a:ext cx="3608388" cy="439738"/>
          </a:xfrm>
          <a:custGeom>
            <a:avLst/>
            <a:gdLst/>
            <a:ahLst/>
            <a:cxnLst>
              <a:cxn ang="0">
                <a:pos x="0" y="21600"/>
              </a:cxn>
              <a:cxn ang="0">
                <a:pos x="15043" y="21600"/>
              </a:cxn>
              <a:cxn ang="0">
                <a:pos x="15043" y="0"/>
              </a:cxn>
              <a:cxn ang="0">
                <a:pos x="21600" y="0"/>
              </a:cxn>
            </a:cxnLst>
            <a:rect l="0" t="0" r="r" b="b"/>
            <a:pathLst>
              <a:path w="21600" h="21600">
                <a:moveTo>
                  <a:pt x="0" y="21600"/>
                </a:moveTo>
                <a:lnTo>
                  <a:pt x="15043" y="21600"/>
                </a:lnTo>
                <a:lnTo>
                  <a:pt x="15043" y="0"/>
                </a:lnTo>
                <a:lnTo>
                  <a:pt x="21600" y="0"/>
                </a:lnTo>
              </a:path>
            </a:pathLst>
          </a:custGeom>
          <a:noFill/>
          <a:ln w="25400" cap="flat">
            <a:solidFill>
              <a:schemeClr val="tx1"/>
            </a:solidFill>
            <a:prstDash val="solid"/>
            <a:miter lim="800000"/>
            <a:headEnd type="none" w="med" len="med"/>
            <a:tailEnd type="stealth" w="med" len="med"/>
          </a:ln>
        </p:spPr>
        <p:txBody>
          <a:bodyPr lIns="0" tIns="0" rIns="0" bIns="0"/>
          <a:lstStyle/>
          <a:p>
            <a:endParaRPr lang="en-US"/>
          </a:p>
        </p:txBody>
      </p:sp>
      <p:sp>
        <p:nvSpPr>
          <p:cNvPr id="37" name="Freeform 32"/>
          <p:cNvSpPr>
            <a:spLocks/>
          </p:cNvSpPr>
          <p:nvPr/>
        </p:nvSpPr>
        <p:spPr bwMode="auto">
          <a:xfrm>
            <a:off x="3611563" y="4773614"/>
            <a:ext cx="3598862" cy="388937"/>
          </a:xfrm>
          <a:custGeom>
            <a:avLst/>
            <a:gdLst/>
            <a:ahLst/>
            <a:cxnLst>
              <a:cxn ang="0">
                <a:pos x="0" y="21600"/>
              </a:cxn>
              <a:cxn ang="0">
                <a:pos x="17147" y="21600"/>
              </a:cxn>
              <a:cxn ang="0">
                <a:pos x="17147" y="0"/>
              </a:cxn>
              <a:cxn ang="0">
                <a:pos x="21600" y="0"/>
              </a:cxn>
            </a:cxnLst>
            <a:rect l="0" t="0" r="r" b="b"/>
            <a:pathLst>
              <a:path w="21600" h="21600">
                <a:moveTo>
                  <a:pt x="0" y="21600"/>
                </a:moveTo>
                <a:lnTo>
                  <a:pt x="17147" y="21600"/>
                </a:lnTo>
                <a:lnTo>
                  <a:pt x="17147" y="0"/>
                </a:lnTo>
                <a:lnTo>
                  <a:pt x="21600" y="0"/>
                </a:lnTo>
              </a:path>
            </a:pathLst>
          </a:custGeom>
          <a:noFill/>
          <a:ln w="25400" cap="flat">
            <a:solidFill>
              <a:schemeClr val="tx1"/>
            </a:solidFill>
            <a:prstDash val="solid"/>
            <a:miter lim="800000"/>
            <a:headEnd type="none" w="med" len="med"/>
            <a:tailEnd type="stealth" w="med" len="med"/>
          </a:ln>
        </p:spPr>
        <p:txBody>
          <a:bodyPr lIns="0" tIns="0" rIns="0" bIns="0"/>
          <a:lstStyle/>
          <a:p>
            <a:endParaRPr lang="en-US"/>
          </a:p>
        </p:txBody>
      </p:sp>
      <p:sp>
        <p:nvSpPr>
          <p:cNvPr id="38" name="Line 33"/>
          <p:cNvSpPr>
            <a:spLocks noChangeShapeType="1"/>
          </p:cNvSpPr>
          <p:nvPr/>
        </p:nvSpPr>
        <p:spPr bwMode="auto">
          <a:xfrm flipH="1">
            <a:off x="3606800" y="5727700"/>
            <a:ext cx="3625850" cy="0"/>
          </a:xfrm>
          <a:prstGeom prst="line">
            <a:avLst/>
          </a:prstGeom>
          <a:noFill/>
          <a:ln w="25400" cap="flat">
            <a:solidFill>
              <a:schemeClr val="tx1"/>
            </a:solidFill>
            <a:prstDash val="solid"/>
            <a:miter lim="800000"/>
            <a:headEnd type="stealth" w="med" len="med"/>
            <a:tailEnd type="none" w="med" len="med"/>
          </a:ln>
        </p:spPr>
        <p:txBody>
          <a:bodyPr lIns="0" tIns="0" rIns="0" bIns="0"/>
          <a:lstStyle/>
          <a:p>
            <a:endParaRPr lang="en-US"/>
          </a:p>
        </p:txBody>
      </p:sp>
      <p:sp>
        <p:nvSpPr>
          <p:cNvPr id="39" name="Rectangle 34"/>
          <p:cNvSpPr>
            <a:spLocks/>
          </p:cNvSpPr>
          <p:nvPr/>
        </p:nvSpPr>
        <p:spPr bwMode="auto">
          <a:xfrm>
            <a:off x="3560764" y="4610328"/>
            <a:ext cx="2179763" cy="215444"/>
          </a:xfrm>
          <a:prstGeom prst="rect">
            <a:avLst/>
          </a:prstGeom>
          <a:noFill/>
          <a:ln w="12700" cap="flat">
            <a:noFill/>
            <a:miter lim="800000"/>
            <a:headEnd type="none" w="med" len="med"/>
            <a:tailEnd type="none" w="med" len="med"/>
          </a:ln>
        </p:spPr>
        <p:txBody>
          <a:bodyPr wrap="none" lIns="0" tIns="0" rIns="40639" bIns="0" anchor="ctr">
            <a:spAutoFit/>
          </a:bodyPr>
          <a:lstStyle/>
          <a:p>
            <a:pPr marL="39688"/>
            <a:r>
              <a:rPr lang="en-US" sz="1400">
                <a:latin typeface="Arial Italic" charset="0"/>
                <a:cs typeface="Arial Italic" charset="0"/>
                <a:sym typeface="Arial Italic" charset="0"/>
              </a:rPr>
              <a:t>called once before starting</a:t>
            </a:r>
          </a:p>
        </p:txBody>
      </p:sp>
      <p:sp>
        <p:nvSpPr>
          <p:cNvPr id="40" name="Rectangle 35"/>
          <p:cNvSpPr>
            <a:spLocks/>
          </p:cNvSpPr>
          <p:nvPr/>
        </p:nvSpPr>
        <p:spPr bwMode="auto">
          <a:xfrm>
            <a:off x="3606801" y="4921478"/>
            <a:ext cx="2101215" cy="215444"/>
          </a:xfrm>
          <a:prstGeom prst="rect">
            <a:avLst/>
          </a:prstGeom>
          <a:noFill/>
          <a:ln w="12700" cap="flat">
            <a:noFill/>
            <a:miter lim="800000"/>
            <a:headEnd type="none" w="med" len="med"/>
            <a:tailEnd type="none" w="med" len="med"/>
          </a:ln>
        </p:spPr>
        <p:txBody>
          <a:bodyPr wrap="none" lIns="0" tIns="0" rIns="40639" bIns="0" anchor="ctr">
            <a:spAutoFit/>
          </a:bodyPr>
          <a:lstStyle/>
          <a:p>
            <a:pPr marL="39688"/>
            <a:r>
              <a:rPr lang="en-US" sz="1400">
                <a:latin typeface="Arial Italic" charset="0"/>
                <a:cs typeface="Arial Italic" charset="0"/>
                <a:sym typeface="Arial Italic" charset="0"/>
              </a:rPr>
              <a:t>called once after finishing</a:t>
            </a:r>
          </a:p>
        </p:txBody>
      </p:sp>
      <p:sp>
        <p:nvSpPr>
          <p:cNvPr id="41" name="Rectangle 36"/>
          <p:cNvSpPr>
            <a:spLocks/>
          </p:cNvSpPr>
          <p:nvPr/>
        </p:nvSpPr>
        <p:spPr bwMode="auto">
          <a:xfrm>
            <a:off x="3563938" y="5467578"/>
            <a:ext cx="2699136" cy="215444"/>
          </a:xfrm>
          <a:prstGeom prst="rect">
            <a:avLst/>
          </a:prstGeom>
          <a:noFill/>
          <a:ln w="12700" cap="flat">
            <a:noFill/>
            <a:miter lim="800000"/>
            <a:headEnd type="none" w="med" len="med"/>
            <a:tailEnd type="none" w="med" len="med"/>
          </a:ln>
        </p:spPr>
        <p:txBody>
          <a:bodyPr wrap="none" lIns="0" tIns="0" rIns="40639" bIns="0" anchor="ctr">
            <a:spAutoFit/>
          </a:bodyPr>
          <a:lstStyle/>
          <a:p>
            <a:pPr marL="39688"/>
            <a:r>
              <a:rPr lang="en-US" sz="1400">
                <a:latin typeface="Arial Italic" charset="0"/>
                <a:cs typeface="Arial Italic" charset="0"/>
                <a:sym typeface="Arial Italic" charset="0"/>
              </a:rPr>
              <a:t>called continuously while running</a:t>
            </a:r>
          </a:p>
        </p:txBody>
      </p:sp>
      <p:grpSp>
        <p:nvGrpSpPr>
          <p:cNvPr id="42" name="Group 52"/>
          <p:cNvGrpSpPr>
            <a:grpSpLocks/>
          </p:cNvGrpSpPr>
          <p:nvPr/>
        </p:nvGrpSpPr>
        <p:grpSpPr bwMode="auto">
          <a:xfrm>
            <a:off x="2374900" y="4483100"/>
            <a:ext cx="368300" cy="1422400"/>
            <a:chOff x="0" y="0"/>
            <a:chExt cx="232" cy="896"/>
          </a:xfrm>
        </p:grpSpPr>
        <p:sp>
          <p:nvSpPr>
            <p:cNvPr id="43" name="Rectangle 37"/>
            <p:cNvSpPr>
              <a:spLocks/>
            </p:cNvSpPr>
            <p:nvPr/>
          </p:nvSpPr>
          <p:spPr bwMode="auto">
            <a:xfrm>
              <a:off x="38" y="518"/>
              <a:ext cx="155" cy="39"/>
            </a:xfrm>
            <a:prstGeom prst="rect">
              <a:avLst/>
            </a:prstGeom>
            <a:solidFill>
              <a:srgbClr val="77933C"/>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44" name="Rectangle 38"/>
            <p:cNvSpPr>
              <a:spLocks/>
            </p:cNvSpPr>
            <p:nvPr/>
          </p:nvSpPr>
          <p:spPr bwMode="auto">
            <a:xfrm>
              <a:off x="38" y="578"/>
              <a:ext cx="155" cy="39"/>
            </a:xfrm>
            <a:prstGeom prst="rect">
              <a:avLst/>
            </a:prstGeom>
            <a:solidFill>
              <a:srgbClr val="77933C"/>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45" name="Rectangle 39"/>
            <p:cNvSpPr>
              <a:spLocks/>
            </p:cNvSpPr>
            <p:nvPr/>
          </p:nvSpPr>
          <p:spPr bwMode="auto">
            <a:xfrm>
              <a:off x="38" y="637"/>
              <a:ext cx="155" cy="39"/>
            </a:xfrm>
            <a:prstGeom prst="rect">
              <a:avLst/>
            </a:prstGeom>
            <a:solidFill>
              <a:srgbClr val="77933C"/>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46" name="Rectangle 40"/>
            <p:cNvSpPr>
              <a:spLocks/>
            </p:cNvSpPr>
            <p:nvPr/>
          </p:nvSpPr>
          <p:spPr bwMode="auto">
            <a:xfrm>
              <a:off x="38" y="697"/>
              <a:ext cx="155" cy="39"/>
            </a:xfrm>
            <a:prstGeom prst="rect">
              <a:avLst/>
            </a:prstGeom>
            <a:solidFill>
              <a:srgbClr val="77933C"/>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47" name="Rectangle 41"/>
            <p:cNvSpPr>
              <a:spLocks/>
            </p:cNvSpPr>
            <p:nvPr/>
          </p:nvSpPr>
          <p:spPr bwMode="auto">
            <a:xfrm>
              <a:off x="38" y="758"/>
              <a:ext cx="155" cy="38"/>
            </a:xfrm>
            <a:prstGeom prst="rect">
              <a:avLst/>
            </a:prstGeom>
            <a:solidFill>
              <a:srgbClr val="77933C"/>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48" name="Rectangle 42"/>
            <p:cNvSpPr>
              <a:spLocks/>
            </p:cNvSpPr>
            <p:nvPr/>
          </p:nvSpPr>
          <p:spPr bwMode="auto">
            <a:xfrm>
              <a:off x="38" y="818"/>
              <a:ext cx="155" cy="39"/>
            </a:xfrm>
            <a:prstGeom prst="rect">
              <a:avLst/>
            </a:prstGeom>
            <a:solidFill>
              <a:srgbClr val="77933C"/>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49" name="Rectangle 43"/>
            <p:cNvSpPr>
              <a:spLocks/>
            </p:cNvSpPr>
            <p:nvPr/>
          </p:nvSpPr>
          <p:spPr bwMode="auto">
            <a:xfrm>
              <a:off x="38" y="278"/>
              <a:ext cx="155" cy="39"/>
            </a:xfrm>
            <a:prstGeom prst="rect">
              <a:avLst/>
            </a:prstGeom>
            <a:solidFill>
              <a:srgbClr val="EBE600"/>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50" name="Rectangle 44"/>
            <p:cNvSpPr>
              <a:spLocks/>
            </p:cNvSpPr>
            <p:nvPr/>
          </p:nvSpPr>
          <p:spPr bwMode="auto">
            <a:xfrm>
              <a:off x="38" y="338"/>
              <a:ext cx="155" cy="39"/>
            </a:xfrm>
            <a:prstGeom prst="rect">
              <a:avLst/>
            </a:prstGeom>
            <a:solidFill>
              <a:srgbClr val="EBE600"/>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51" name="Rectangle 45"/>
            <p:cNvSpPr>
              <a:spLocks/>
            </p:cNvSpPr>
            <p:nvPr/>
          </p:nvSpPr>
          <p:spPr bwMode="auto">
            <a:xfrm>
              <a:off x="38" y="398"/>
              <a:ext cx="155" cy="39"/>
            </a:xfrm>
            <a:prstGeom prst="rect">
              <a:avLst/>
            </a:prstGeom>
            <a:solidFill>
              <a:srgbClr val="EBE600"/>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52" name="Rectangle 46"/>
            <p:cNvSpPr>
              <a:spLocks/>
            </p:cNvSpPr>
            <p:nvPr/>
          </p:nvSpPr>
          <p:spPr bwMode="auto">
            <a:xfrm>
              <a:off x="38" y="458"/>
              <a:ext cx="155" cy="39"/>
            </a:xfrm>
            <a:prstGeom prst="rect">
              <a:avLst/>
            </a:prstGeom>
            <a:solidFill>
              <a:srgbClr val="EBE600"/>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53" name="Rectangle 47"/>
            <p:cNvSpPr>
              <a:spLocks/>
            </p:cNvSpPr>
            <p:nvPr/>
          </p:nvSpPr>
          <p:spPr bwMode="auto">
            <a:xfrm>
              <a:off x="38" y="38"/>
              <a:ext cx="155" cy="39"/>
            </a:xfrm>
            <a:prstGeom prst="rect">
              <a:avLst/>
            </a:prstGeom>
            <a:no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54" name="Rectangle 48"/>
            <p:cNvSpPr>
              <a:spLocks/>
            </p:cNvSpPr>
            <p:nvPr/>
          </p:nvSpPr>
          <p:spPr bwMode="auto">
            <a:xfrm>
              <a:off x="38" y="99"/>
              <a:ext cx="155" cy="38"/>
            </a:xfrm>
            <a:prstGeom prst="rect">
              <a:avLst/>
            </a:prstGeom>
            <a:no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55" name="Rectangle 49"/>
            <p:cNvSpPr>
              <a:spLocks/>
            </p:cNvSpPr>
            <p:nvPr/>
          </p:nvSpPr>
          <p:spPr bwMode="auto">
            <a:xfrm>
              <a:off x="38" y="159"/>
              <a:ext cx="155" cy="39"/>
            </a:xfrm>
            <a:prstGeom prst="rect">
              <a:avLst/>
            </a:prstGeom>
            <a:no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56" name="Rectangle 50"/>
            <p:cNvSpPr>
              <a:spLocks/>
            </p:cNvSpPr>
            <p:nvPr/>
          </p:nvSpPr>
          <p:spPr bwMode="auto">
            <a:xfrm>
              <a:off x="38" y="219"/>
              <a:ext cx="155" cy="39"/>
            </a:xfrm>
            <a:prstGeom prst="rect">
              <a:avLst/>
            </a:prstGeom>
            <a:solidFill>
              <a:srgbClr val="FF0000"/>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57" name="Rectangle 51"/>
            <p:cNvSpPr>
              <a:spLocks/>
            </p:cNvSpPr>
            <p:nvPr/>
          </p:nvSpPr>
          <p:spPr bwMode="auto">
            <a:xfrm>
              <a:off x="0" y="0"/>
              <a:ext cx="232" cy="896"/>
            </a:xfrm>
            <a:prstGeom prst="rect">
              <a:avLst/>
            </a:prstGeom>
            <a:noFill/>
            <a:ln w="25400" cap="flat">
              <a:solidFill>
                <a:srgbClr val="385D8A"/>
              </a:solidFill>
              <a:prstDash val="solid"/>
              <a:miter lim="800000"/>
              <a:headEnd type="none" w="med" len="med"/>
              <a:tailEnd type="none" w="med" len="med"/>
            </a:ln>
          </p:spPr>
          <p:txBody>
            <a:bodyPr lIns="0" tIns="0" rIns="0" bIns="0"/>
            <a:lstStyle/>
            <a:p>
              <a:endParaRPr lang="en-US"/>
            </a:p>
          </p:txBody>
        </p:sp>
      </p:grpSp>
      <p:grpSp>
        <p:nvGrpSpPr>
          <p:cNvPr id="58" name="Group 68"/>
          <p:cNvGrpSpPr>
            <a:grpSpLocks/>
          </p:cNvGrpSpPr>
          <p:nvPr/>
        </p:nvGrpSpPr>
        <p:grpSpPr bwMode="auto">
          <a:xfrm>
            <a:off x="2908300" y="4483100"/>
            <a:ext cx="368300" cy="1422400"/>
            <a:chOff x="0" y="0"/>
            <a:chExt cx="232" cy="896"/>
          </a:xfrm>
        </p:grpSpPr>
        <p:sp>
          <p:nvSpPr>
            <p:cNvPr id="59" name="Rectangle 53"/>
            <p:cNvSpPr>
              <a:spLocks/>
            </p:cNvSpPr>
            <p:nvPr/>
          </p:nvSpPr>
          <p:spPr bwMode="auto">
            <a:xfrm>
              <a:off x="38" y="518"/>
              <a:ext cx="155" cy="39"/>
            </a:xfrm>
            <a:prstGeom prst="rect">
              <a:avLst/>
            </a:prstGeom>
            <a:solidFill>
              <a:srgbClr val="77933C"/>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0" name="Rectangle 54"/>
            <p:cNvSpPr>
              <a:spLocks/>
            </p:cNvSpPr>
            <p:nvPr/>
          </p:nvSpPr>
          <p:spPr bwMode="auto">
            <a:xfrm>
              <a:off x="38" y="578"/>
              <a:ext cx="155" cy="39"/>
            </a:xfrm>
            <a:prstGeom prst="rect">
              <a:avLst/>
            </a:prstGeom>
            <a:solidFill>
              <a:srgbClr val="77933C"/>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1" name="Rectangle 55"/>
            <p:cNvSpPr>
              <a:spLocks/>
            </p:cNvSpPr>
            <p:nvPr/>
          </p:nvSpPr>
          <p:spPr bwMode="auto">
            <a:xfrm>
              <a:off x="38" y="637"/>
              <a:ext cx="155" cy="39"/>
            </a:xfrm>
            <a:prstGeom prst="rect">
              <a:avLst/>
            </a:prstGeom>
            <a:solidFill>
              <a:srgbClr val="77933C"/>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2" name="Rectangle 56"/>
            <p:cNvSpPr>
              <a:spLocks/>
            </p:cNvSpPr>
            <p:nvPr/>
          </p:nvSpPr>
          <p:spPr bwMode="auto">
            <a:xfrm>
              <a:off x="38" y="697"/>
              <a:ext cx="155" cy="39"/>
            </a:xfrm>
            <a:prstGeom prst="rect">
              <a:avLst/>
            </a:prstGeom>
            <a:solidFill>
              <a:srgbClr val="77933C"/>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3" name="Rectangle 57"/>
            <p:cNvSpPr>
              <a:spLocks/>
            </p:cNvSpPr>
            <p:nvPr/>
          </p:nvSpPr>
          <p:spPr bwMode="auto">
            <a:xfrm>
              <a:off x="38" y="758"/>
              <a:ext cx="155" cy="38"/>
            </a:xfrm>
            <a:prstGeom prst="rect">
              <a:avLst/>
            </a:prstGeom>
            <a:solidFill>
              <a:srgbClr val="77933C"/>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4" name="Rectangle 58"/>
            <p:cNvSpPr>
              <a:spLocks/>
            </p:cNvSpPr>
            <p:nvPr/>
          </p:nvSpPr>
          <p:spPr bwMode="auto">
            <a:xfrm>
              <a:off x="38" y="818"/>
              <a:ext cx="155" cy="39"/>
            </a:xfrm>
            <a:prstGeom prst="rect">
              <a:avLst/>
            </a:prstGeom>
            <a:solidFill>
              <a:srgbClr val="77933C"/>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5" name="Rectangle 59"/>
            <p:cNvSpPr>
              <a:spLocks/>
            </p:cNvSpPr>
            <p:nvPr/>
          </p:nvSpPr>
          <p:spPr bwMode="auto">
            <a:xfrm>
              <a:off x="38" y="278"/>
              <a:ext cx="155" cy="39"/>
            </a:xfrm>
            <a:prstGeom prst="rect">
              <a:avLst/>
            </a:prstGeom>
            <a:solidFill>
              <a:srgbClr val="EBE600"/>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6" name="Rectangle 60"/>
            <p:cNvSpPr>
              <a:spLocks/>
            </p:cNvSpPr>
            <p:nvPr/>
          </p:nvSpPr>
          <p:spPr bwMode="auto">
            <a:xfrm>
              <a:off x="38" y="338"/>
              <a:ext cx="155" cy="39"/>
            </a:xfrm>
            <a:prstGeom prst="rect">
              <a:avLst/>
            </a:prstGeom>
            <a:solidFill>
              <a:srgbClr val="EBE600"/>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7" name="Rectangle 61"/>
            <p:cNvSpPr>
              <a:spLocks/>
            </p:cNvSpPr>
            <p:nvPr/>
          </p:nvSpPr>
          <p:spPr bwMode="auto">
            <a:xfrm>
              <a:off x="38" y="398"/>
              <a:ext cx="155" cy="39"/>
            </a:xfrm>
            <a:prstGeom prst="rect">
              <a:avLst/>
            </a:prstGeom>
            <a:solidFill>
              <a:srgbClr val="EBE600"/>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8" name="Rectangle 62"/>
            <p:cNvSpPr>
              <a:spLocks/>
            </p:cNvSpPr>
            <p:nvPr/>
          </p:nvSpPr>
          <p:spPr bwMode="auto">
            <a:xfrm>
              <a:off x="38" y="458"/>
              <a:ext cx="155" cy="39"/>
            </a:xfrm>
            <a:prstGeom prst="rect">
              <a:avLst/>
            </a:prstGeom>
            <a:solidFill>
              <a:srgbClr val="EBE600"/>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9" name="Rectangle 63"/>
            <p:cNvSpPr>
              <a:spLocks/>
            </p:cNvSpPr>
            <p:nvPr/>
          </p:nvSpPr>
          <p:spPr bwMode="auto">
            <a:xfrm>
              <a:off x="38" y="38"/>
              <a:ext cx="155" cy="39"/>
            </a:xfrm>
            <a:prstGeom prst="rect">
              <a:avLst/>
            </a:prstGeom>
            <a:no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70" name="Rectangle 64"/>
            <p:cNvSpPr>
              <a:spLocks/>
            </p:cNvSpPr>
            <p:nvPr/>
          </p:nvSpPr>
          <p:spPr bwMode="auto">
            <a:xfrm>
              <a:off x="38" y="99"/>
              <a:ext cx="155" cy="38"/>
            </a:xfrm>
            <a:prstGeom prst="rect">
              <a:avLst/>
            </a:prstGeom>
            <a:no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71" name="Rectangle 65"/>
            <p:cNvSpPr>
              <a:spLocks/>
            </p:cNvSpPr>
            <p:nvPr/>
          </p:nvSpPr>
          <p:spPr bwMode="auto">
            <a:xfrm>
              <a:off x="38" y="159"/>
              <a:ext cx="155" cy="39"/>
            </a:xfrm>
            <a:prstGeom prst="rect">
              <a:avLst/>
            </a:prstGeom>
            <a:no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72" name="Rectangle 66"/>
            <p:cNvSpPr>
              <a:spLocks/>
            </p:cNvSpPr>
            <p:nvPr/>
          </p:nvSpPr>
          <p:spPr bwMode="auto">
            <a:xfrm>
              <a:off x="38" y="219"/>
              <a:ext cx="155" cy="39"/>
            </a:xfrm>
            <a:prstGeom prst="rect">
              <a:avLst/>
            </a:prstGeom>
            <a:solidFill>
              <a:srgbClr val="FF0000"/>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73" name="Rectangle 67"/>
            <p:cNvSpPr>
              <a:spLocks/>
            </p:cNvSpPr>
            <p:nvPr/>
          </p:nvSpPr>
          <p:spPr bwMode="auto">
            <a:xfrm>
              <a:off x="0" y="0"/>
              <a:ext cx="232" cy="896"/>
            </a:xfrm>
            <a:prstGeom prst="rect">
              <a:avLst/>
            </a:prstGeom>
            <a:noFill/>
            <a:ln w="25400" cap="flat">
              <a:solidFill>
                <a:srgbClr val="385D8A"/>
              </a:solidFill>
              <a:prstDash val="solid"/>
              <a:miter lim="800000"/>
              <a:headEnd type="none" w="med" len="med"/>
              <a:tailEnd type="none" w="med" len="med"/>
            </a:ln>
          </p:spPr>
          <p:txBody>
            <a:bodyPr lIns="0" tIns="0" rIns="0" bIns="0"/>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E58F-C9CD-3793-3FE4-D767CE138CC7}"/>
              </a:ext>
            </a:extLst>
          </p:cNvPr>
          <p:cNvSpPr>
            <a:spLocks noGrp="1"/>
          </p:cNvSpPr>
          <p:nvPr>
            <p:ph type="title"/>
          </p:nvPr>
        </p:nvSpPr>
        <p:spPr/>
        <p:txBody>
          <a:bodyPr/>
          <a:lstStyle/>
          <a:p>
            <a:r>
              <a:rPr lang="en-GB" dirty="0"/>
              <a:t>VST – Virtual Studio Technology	</a:t>
            </a:r>
          </a:p>
        </p:txBody>
      </p:sp>
      <p:sp>
        <p:nvSpPr>
          <p:cNvPr id="3" name="Content Placeholder 2">
            <a:extLst>
              <a:ext uri="{FF2B5EF4-FFF2-40B4-BE49-F238E27FC236}">
                <a16:creationId xmlns:a16="http://schemas.microsoft.com/office/drawing/2014/main" id="{FEC88A52-B49C-2CF9-47BE-E9A9E1B111BA}"/>
              </a:ext>
            </a:extLst>
          </p:cNvPr>
          <p:cNvSpPr>
            <a:spLocks noGrp="1"/>
          </p:cNvSpPr>
          <p:nvPr>
            <p:ph idx="1"/>
          </p:nvPr>
        </p:nvSpPr>
        <p:spPr>
          <a:xfrm>
            <a:off x="296726" y="1374628"/>
            <a:ext cx="11959867" cy="4026993"/>
          </a:xfrm>
        </p:spPr>
        <p:txBody>
          <a:bodyPr>
            <a:normAutofit/>
          </a:bodyPr>
          <a:lstStyle/>
          <a:p>
            <a:r>
              <a:rPr lang="en-GB" dirty="0"/>
              <a:t>Created by Steinberg in 1996</a:t>
            </a:r>
          </a:p>
          <a:p>
            <a:pPr lvl="1"/>
            <a:r>
              <a:rPr lang="en-GB" dirty="0"/>
              <a:t>Steinberg, creators of Cubase, </a:t>
            </a:r>
            <a:r>
              <a:rPr lang="en-GB" dirty="0" err="1"/>
              <a:t>Nuendo</a:t>
            </a:r>
            <a:r>
              <a:rPr lang="en-GB" dirty="0"/>
              <a:t>, … owned by Yamaha since 2005</a:t>
            </a:r>
          </a:p>
          <a:p>
            <a:r>
              <a:rPr lang="en-GB" dirty="0"/>
              <a:t>audio plug-in software interface </a:t>
            </a:r>
          </a:p>
          <a:p>
            <a:r>
              <a:rPr lang="en-GB" dirty="0"/>
              <a:t>integrates software synthesizers &amp; effects units into digital audio workstations</a:t>
            </a:r>
          </a:p>
          <a:p>
            <a:r>
              <a:rPr lang="en-GB" dirty="0"/>
              <a:t>Often uses digital signal processing to simulate traditional recording studio hardware</a:t>
            </a:r>
          </a:p>
          <a:p>
            <a:r>
              <a:rPr lang="en-GB" dirty="0"/>
              <a:t>Main industry standard for audio plug-ins</a:t>
            </a:r>
          </a:p>
        </p:txBody>
      </p:sp>
      <p:pic>
        <p:nvPicPr>
          <p:cNvPr id="3074" name="Picture 2" descr="Steinberg lanza la SDK de VST 3.7 con muchas características mejoradas -  gearnews.es">
            <a:extLst>
              <a:ext uri="{FF2B5EF4-FFF2-40B4-BE49-F238E27FC236}">
                <a16:creationId xmlns:a16="http://schemas.microsoft.com/office/drawing/2014/main" id="{CA255769-4359-AAA5-5690-522A940DB2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176" b="9153"/>
          <a:stretch/>
        </p:blipFill>
        <p:spPr bwMode="auto">
          <a:xfrm>
            <a:off x="6717797" y="4390331"/>
            <a:ext cx="5474203" cy="246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33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F368-8085-2DD0-ABE2-0981A23F714C}"/>
              </a:ext>
            </a:extLst>
          </p:cNvPr>
          <p:cNvSpPr>
            <a:spLocks noGrp="1"/>
          </p:cNvSpPr>
          <p:nvPr>
            <p:ph type="title"/>
          </p:nvPr>
        </p:nvSpPr>
        <p:spPr/>
        <p:txBody>
          <a:bodyPr/>
          <a:lstStyle/>
          <a:p>
            <a:r>
              <a:rPr lang="en-GB" dirty="0"/>
              <a:t>Overview of VST plugins</a:t>
            </a:r>
          </a:p>
        </p:txBody>
      </p:sp>
      <p:pic>
        <p:nvPicPr>
          <p:cNvPr id="4" name="Picture 3">
            <a:extLst>
              <a:ext uri="{FF2B5EF4-FFF2-40B4-BE49-F238E27FC236}">
                <a16:creationId xmlns:a16="http://schemas.microsoft.com/office/drawing/2014/main" id="{1A0A9EAF-4CD5-CAB3-B6ED-E3ED1F230DCD}"/>
              </a:ext>
            </a:extLst>
          </p:cNvPr>
          <p:cNvPicPr>
            <a:picLocks noChangeAspect="1"/>
          </p:cNvPicPr>
          <p:nvPr/>
        </p:nvPicPr>
        <p:blipFill>
          <a:blip r:embed="rId3"/>
          <a:stretch>
            <a:fillRect/>
          </a:stretch>
        </p:blipFill>
        <p:spPr>
          <a:xfrm>
            <a:off x="7574436" y="18256"/>
            <a:ext cx="4617563" cy="2794588"/>
          </a:xfrm>
          <a:prstGeom prst="rect">
            <a:avLst/>
          </a:prstGeom>
        </p:spPr>
      </p:pic>
      <p:sp>
        <p:nvSpPr>
          <p:cNvPr id="3" name="Content Placeholder 2">
            <a:extLst>
              <a:ext uri="{FF2B5EF4-FFF2-40B4-BE49-F238E27FC236}">
                <a16:creationId xmlns:a16="http://schemas.microsoft.com/office/drawing/2014/main" id="{26D447E7-1743-E004-408D-A04A4640601F}"/>
              </a:ext>
            </a:extLst>
          </p:cNvPr>
          <p:cNvSpPr>
            <a:spLocks noGrp="1"/>
          </p:cNvSpPr>
          <p:nvPr>
            <p:ph idx="1"/>
          </p:nvPr>
        </p:nvSpPr>
        <p:spPr>
          <a:xfrm>
            <a:off x="141402" y="2238866"/>
            <a:ext cx="11731657" cy="4694548"/>
          </a:xfrm>
        </p:spPr>
        <p:txBody>
          <a:bodyPr>
            <a:normAutofit/>
          </a:bodyPr>
          <a:lstStyle/>
          <a:p>
            <a:pPr>
              <a:lnSpc>
                <a:spcPct val="100000"/>
              </a:lnSpc>
              <a:spcBef>
                <a:spcPts val="600"/>
              </a:spcBef>
            </a:pPr>
            <a:r>
              <a:rPr lang="en-GB" dirty="0"/>
              <a:t>usually run within digital audio workstation (DAW)</a:t>
            </a:r>
          </a:p>
          <a:p>
            <a:pPr lvl="1">
              <a:lnSpc>
                <a:spcPct val="100000"/>
              </a:lnSpc>
              <a:spcBef>
                <a:spcPts val="600"/>
              </a:spcBef>
            </a:pPr>
            <a:r>
              <a:rPr lang="en-GB" dirty="0"/>
              <a:t>provide additional functionality</a:t>
            </a:r>
          </a:p>
          <a:p>
            <a:pPr lvl="1">
              <a:lnSpc>
                <a:spcPct val="100000"/>
              </a:lnSpc>
              <a:spcBef>
                <a:spcPts val="600"/>
              </a:spcBef>
            </a:pPr>
            <a:r>
              <a:rPr lang="en-GB" dirty="0"/>
              <a:t>standalone plugin hosts also exist that support VST</a:t>
            </a:r>
          </a:p>
          <a:p>
            <a:pPr>
              <a:lnSpc>
                <a:spcPct val="100000"/>
              </a:lnSpc>
              <a:spcBef>
                <a:spcPts val="600"/>
              </a:spcBef>
            </a:pPr>
            <a:r>
              <a:rPr lang="en-GB" dirty="0"/>
              <a:t>usually have graphical user interface that displays controls similar to physical switches and knobs on audio hardware</a:t>
            </a:r>
          </a:p>
          <a:p>
            <a:pPr>
              <a:lnSpc>
                <a:spcPct val="100000"/>
              </a:lnSpc>
              <a:spcBef>
                <a:spcPts val="600"/>
              </a:spcBef>
            </a:pPr>
            <a:r>
              <a:rPr lang="en-GB" dirty="0"/>
              <a:t>Most are either instruments (</a:t>
            </a:r>
            <a:r>
              <a:rPr lang="en-GB" dirty="0" err="1"/>
              <a:t>VSTi</a:t>
            </a:r>
            <a:r>
              <a:rPr lang="en-GB" dirty="0"/>
              <a:t>) or effects (</a:t>
            </a:r>
            <a:r>
              <a:rPr lang="en-GB" dirty="0" err="1"/>
              <a:t>VSTfx</a:t>
            </a:r>
            <a:r>
              <a:rPr lang="en-GB" dirty="0"/>
              <a:t>)</a:t>
            </a:r>
          </a:p>
          <a:p>
            <a:pPr lvl="1">
              <a:lnSpc>
                <a:spcPct val="100000"/>
              </a:lnSpc>
              <a:spcBef>
                <a:spcPts val="600"/>
              </a:spcBef>
            </a:pPr>
            <a:r>
              <a:rPr lang="en-GB" dirty="0"/>
              <a:t>other categories exist, </a:t>
            </a:r>
            <a:r>
              <a:rPr lang="en-GB" dirty="0" err="1"/>
              <a:t>e.g</a:t>
            </a:r>
            <a:r>
              <a:rPr lang="en-GB" dirty="0"/>
              <a:t> spectrum </a:t>
            </a:r>
            <a:r>
              <a:rPr lang="en-GB" dirty="0" err="1"/>
              <a:t>analyzers</a:t>
            </a:r>
            <a:r>
              <a:rPr lang="en-GB" dirty="0"/>
              <a:t> and various meters</a:t>
            </a:r>
          </a:p>
          <a:p>
            <a:pPr>
              <a:lnSpc>
                <a:spcPct val="100000"/>
              </a:lnSpc>
              <a:spcBef>
                <a:spcPts val="600"/>
              </a:spcBef>
            </a:pPr>
            <a:endParaRPr lang="en-GB" dirty="0"/>
          </a:p>
        </p:txBody>
      </p:sp>
    </p:spTree>
    <p:extLst>
      <p:ext uri="{BB962C8B-B14F-4D97-AF65-F5344CB8AC3E}">
        <p14:creationId xmlns:p14="http://schemas.microsoft.com/office/powerpoint/2010/main" val="411773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50593-0577-E0AE-8522-F5940AC9E57D}"/>
              </a:ext>
            </a:extLst>
          </p:cNvPr>
          <p:cNvSpPr>
            <a:spLocks noGrp="1"/>
          </p:cNvSpPr>
          <p:nvPr>
            <p:ph type="title"/>
          </p:nvPr>
        </p:nvSpPr>
        <p:spPr/>
        <p:txBody>
          <a:bodyPr/>
          <a:lstStyle/>
          <a:p>
            <a:r>
              <a:rPr lang="en-GB" dirty="0"/>
              <a:t>VST effects (</a:t>
            </a:r>
            <a:r>
              <a:rPr lang="en-GB" dirty="0" err="1"/>
              <a:t>VSTfx</a:t>
            </a:r>
            <a:r>
              <a:rPr lang="en-GB" dirty="0"/>
              <a:t>)</a:t>
            </a:r>
          </a:p>
        </p:txBody>
      </p:sp>
      <p:sp>
        <p:nvSpPr>
          <p:cNvPr id="3" name="Content Placeholder 2">
            <a:extLst>
              <a:ext uri="{FF2B5EF4-FFF2-40B4-BE49-F238E27FC236}">
                <a16:creationId xmlns:a16="http://schemas.microsoft.com/office/drawing/2014/main" id="{7EB20E06-34A5-B971-555A-97B697FDE4BC}"/>
              </a:ext>
            </a:extLst>
          </p:cNvPr>
          <p:cNvSpPr>
            <a:spLocks noGrp="1"/>
          </p:cNvSpPr>
          <p:nvPr>
            <p:ph idx="1"/>
          </p:nvPr>
        </p:nvSpPr>
        <p:spPr>
          <a:xfrm>
            <a:off x="2262432" y="1099761"/>
            <a:ext cx="9929567" cy="4127402"/>
          </a:xfrm>
        </p:spPr>
        <p:txBody>
          <a:bodyPr>
            <a:normAutofit/>
          </a:bodyPr>
          <a:lstStyle/>
          <a:p>
            <a:r>
              <a:rPr lang="en-GB" sz="2700" dirty="0"/>
              <a:t>VST effects process audio</a:t>
            </a:r>
          </a:p>
          <a:p>
            <a:r>
              <a:rPr lang="en-GB" sz="2700" dirty="0"/>
              <a:t>receive digital audio and process it through to their outputs</a:t>
            </a:r>
          </a:p>
          <a:p>
            <a:r>
              <a:rPr lang="en-GB" sz="2700" dirty="0"/>
              <a:t>perform same functions as hardware audio processors</a:t>
            </a:r>
          </a:p>
          <a:p>
            <a:r>
              <a:rPr lang="en-GB" sz="2700" dirty="0"/>
              <a:t>Chaining</a:t>
            </a:r>
          </a:p>
          <a:p>
            <a:pPr lvl="1"/>
            <a:r>
              <a:rPr lang="en-GB" dirty="0"/>
              <a:t>most hosts can route audio output from one VST to input of another</a:t>
            </a:r>
          </a:p>
          <a:p>
            <a:pPr lvl="1"/>
            <a:r>
              <a:rPr lang="en-GB" dirty="0"/>
              <a:t>For example, output of VST synthesizer can be sent through reverb effect</a:t>
            </a:r>
          </a:p>
        </p:txBody>
      </p:sp>
      <p:pic>
        <p:nvPicPr>
          <p:cNvPr id="2050" name="Picture 2" descr="Audio-Animals-Lexicon-224-Reverb">
            <a:extLst>
              <a:ext uri="{FF2B5EF4-FFF2-40B4-BE49-F238E27FC236}">
                <a16:creationId xmlns:a16="http://schemas.microsoft.com/office/drawing/2014/main" id="{FB1E22B1-C7C1-FB16-86F7-A9CBD6254B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3979"/>
          <a:stretch/>
        </p:blipFill>
        <p:spPr bwMode="auto">
          <a:xfrm>
            <a:off x="0" y="1461155"/>
            <a:ext cx="1931255" cy="31473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C48D1BB-E3B1-4368-DD8E-46B0927C8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80" y="5117369"/>
            <a:ext cx="4747181" cy="12817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DA Flanger - Plugin Alliance">
            <a:extLst>
              <a:ext uri="{FF2B5EF4-FFF2-40B4-BE49-F238E27FC236}">
                <a16:creationId xmlns:a16="http://schemas.microsoft.com/office/drawing/2014/main" id="{1050B6DC-E158-C0FC-F68B-EF622CEE67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2298" y="4397604"/>
            <a:ext cx="2699601" cy="2460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63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E7FE-805D-2B9B-2195-36EEC5462A1E}"/>
              </a:ext>
            </a:extLst>
          </p:cNvPr>
          <p:cNvSpPr>
            <a:spLocks noGrp="1"/>
          </p:cNvSpPr>
          <p:nvPr>
            <p:ph type="title"/>
          </p:nvPr>
        </p:nvSpPr>
        <p:spPr/>
        <p:txBody>
          <a:bodyPr>
            <a:normAutofit/>
          </a:bodyPr>
          <a:lstStyle/>
          <a:p>
            <a:r>
              <a:rPr lang="en-GB" dirty="0"/>
              <a:t>VST Instrument (</a:t>
            </a:r>
            <a:r>
              <a:rPr lang="en-GB" dirty="0" err="1"/>
              <a:t>VSTi</a:t>
            </a:r>
            <a:r>
              <a:rPr lang="en-GB" dirty="0"/>
              <a:t>)</a:t>
            </a:r>
          </a:p>
        </p:txBody>
      </p:sp>
      <p:sp>
        <p:nvSpPr>
          <p:cNvPr id="3" name="Content Placeholder 2">
            <a:extLst>
              <a:ext uri="{FF2B5EF4-FFF2-40B4-BE49-F238E27FC236}">
                <a16:creationId xmlns:a16="http://schemas.microsoft.com/office/drawing/2014/main" id="{3DEB0541-5076-818A-D2BF-2E011227D495}"/>
              </a:ext>
            </a:extLst>
          </p:cNvPr>
          <p:cNvSpPr>
            <a:spLocks noGrp="1"/>
          </p:cNvSpPr>
          <p:nvPr>
            <p:ph idx="1"/>
          </p:nvPr>
        </p:nvSpPr>
        <p:spPr>
          <a:xfrm>
            <a:off x="0" y="2359425"/>
            <a:ext cx="10718276" cy="4351338"/>
          </a:xfrm>
        </p:spPr>
        <p:txBody>
          <a:bodyPr>
            <a:normAutofit fontScale="92500"/>
          </a:bodyPr>
          <a:lstStyle/>
          <a:p>
            <a:pPr>
              <a:lnSpc>
                <a:spcPct val="110000"/>
              </a:lnSpc>
              <a:spcBef>
                <a:spcPts val="400"/>
              </a:spcBef>
            </a:pPr>
            <a:r>
              <a:rPr lang="en-GB" dirty="0"/>
              <a:t>VST Instrument plugins generate audio</a:t>
            </a:r>
          </a:p>
          <a:p>
            <a:pPr>
              <a:lnSpc>
                <a:spcPct val="110000"/>
              </a:lnSpc>
              <a:spcBef>
                <a:spcPts val="400"/>
              </a:spcBef>
            </a:pPr>
            <a:r>
              <a:rPr lang="en-GB" dirty="0"/>
              <a:t>Can act as standalone software synthesizers, samplers, or drum machines</a:t>
            </a:r>
          </a:p>
          <a:p>
            <a:pPr lvl="1">
              <a:lnSpc>
                <a:spcPct val="110000"/>
              </a:lnSpc>
              <a:spcBef>
                <a:spcPts val="400"/>
              </a:spcBef>
            </a:pPr>
            <a:r>
              <a:rPr lang="en-GB" dirty="0"/>
              <a:t>Often emulate look &amp; sound of hardware synthesizers and samplers</a:t>
            </a:r>
          </a:p>
          <a:p>
            <a:pPr lvl="1">
              <a:lnSpc>
                <a:spcPct val="110000"/>
              </a:lnSpc>
              <a:spcBef>
                <a:spcPts val="400"/>
              </a:spcBef>
            </a:pPr>
            <a:r>
              <a:rPr lang="en-GB" dirty="0"/>
              <a:t>lets musicians and recording engineers use virtual versions of devices that otherwise might be difficult to obtain</a:t>
            </a:r>
          </a:p>
          <a:p>
            <a:pPr>
              <a:lnSpc>
                <a:spcPct val="110000"/>
              </a:lnSpc>
              <a:spcBef>
                <a:spcPts val="400"/>
              </a:spcBef>
            </a:pPr>
            <a:r>
              <a:rPr lang="en-GB" dirty="0"/>
              <a:t>MIDI messages control instrument parameters</a:t>
            </a:r>
          </a:p>
          <a:p>
            <a:pPr lvl="1">
              <a:lnSpc>
                <a:spcPct val="110000"/>
              </a:lnSpc>
              <a:spcBef>
                <a:spcPts val="400"/>
              </a:spcBef>
            </a:pPr>
            <a:r>
              <a:rPr lang="en-GB" dirty="0"/>
              <a:t>Receive musical notes as digital information via MIDI</a:t>
            </a:r>
          </a:p>
          <a:p>
            <a:pPr lvl="1">
              <a:lnSpc>
                <a:spcPct val="110000"/>
              </a:lnSpc>
              <a:spcBef>
                <a:spcPts val="400"/>
              </a:spcBef>
            </a:pPr>
            <a:r>
              <a:rPr lang="en-GB" dirty="0"/>
              <a:t>Output digital audio</a:t>
            </a:r>
          </a:p>
          <a:p>
            <a:pPr lvl="1">
              <a:lnSpc>
                <a:spcPct val="110000"/>
              </a:lnSpc>
              <a:spcBef>
                <a:spcPts val="400"/>
              </a:spcBef>
            </a:pPr>
            <a:r>
              <a:rPr lang="en-GB" dirty="0"/>
              <a:t>Some effect plugins also accept MIDI input</a:t>
            </a:r>
          </a:p>
          <a:p>
            <a:pPr lvl="2">
              <a:lnSpc>
                <a:spcPct val="110000"/>
              </a:lnSpc>
              <a:spcBef>
                <a:spcPts val="400"/>
              </a:spcBef>
            </a:pPr>
            <a:r>
              <a:rPr lang="en-GB" dirty="0"/>
              <a:t>for example, MIDI sync to modulate the effect in sync with tempo</a:t>
            </a:r>
          </a:p>
        </p:txBody>
      </p:sp>
      <p:pic>
        <p:nvPicPr>
          <p:cNvPr id="1026" name="Picture 2" descr="Grand Rhapsody Piano – Virtual Instrument - Waves Audio">
            <a:extLst>
              <a:ext uri="{FF2B5EF4-FFF2-40B4-BE49-F238E27FC236}">
                <a16:creationId xmlns:a16="http://schemas.microsoft.com/office/drawing/2014/main" id="{DEB67774-7E68-3753-B909-BAE446EF50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4672" y="0"/>
            <a:ext cx="3817328" cy="278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209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TotalTime>
  <Words>1596</Words>
  <Application>Microsoft Office PowerPoint</Application>
  <PresentationFormat>Widescreen</PresentationFormat>
  <Paragraphs>156</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Arial Bold</vt:lpstr>
      <vt:lpstr>Arial Italic</vt:lpstr>
      <vt:lpstr>Calibri</vt:lpstr>
      <vt:lpstr>Calibri Light</vt:lpstr>
      <vt:lpstr>Office Theme</vt:lpstr>
      <vt:lpstr>JUCE and VST</vt:lpstr>
      <vt:lpstr>JUCE - Jules' Utility Class Extensions</vt:lpstr>
      <vt:lpstr>The Projucer</vt:lpstr>
      <vt:lpstr>JUCE and audio</vt:lpstr>
      <vt:lpstr>Basic JUCE audio plug-in components and their relationship to the DAW</vt:lpstr>
      <vt:lpstr>VST – Virtual Studio Technology </vt:lpstr>
      <vt:lpstr>Overview of VST plugins</vt:lpstr>
      <vt:lpstr>VST effects (VSTfx)</vt:lpstr>
      <vt:lpstr>VST Instrument (VSTi)</vt:lpstr>
      <vt:lpstr>Other VSTs</vt:lpstr>
      <vt:lpstr>VST Host</vt:lpstr>
      <vt:lpstr>What we will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JUCE</dc:title>
  <dc:creator>Josh Reiss</dc:creator>
  <cp:lastModifiedBy>Joshua Reiss</cp:lastModifiedBy>
  <cp:revision>7</cp:revision>
  <dcterms:created xsi:type="dcterms:W3CDTF">2023-06-19T05:51:59Z</dcterms:created>
  <dcterms:modified xsi:type="dcterms:W3CDTF">2024-12-05T09:22:21Z</dcterms:modified>
</cp:coreProperties>
</file>