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</p:sldMasterIdLst>
  <p:notesMasterIdLst>
    <p:notesMasterId r:id="rId33"/>
  </p:notesMasterIdLst>
  <p:handoutMasterIdLst>
    <p:handoutMasterId r:id="rId34"/>
  </p:handoutMasterIdLst>
  <p:sldIdLst>
    <p:sldId id="295" r:id="rId8"/>
    <p:sldId id="272" r:id="rId9"/>
    <p:sldId id="273" r:id="rId10"/>
    <p:sldId id="291" r:id="rId11"/>
    <p:sldId id="274" r:id="rId12"/>
    <p:sldId id="294" r:id="rId13"/>
    <p:sldId id="296" r:id="rId14"/>
    <p:sldId id="297" r:id="rId15"/>
    <p:sldId id="298" r:id="rId16"/>
    <p:sldId id="258" r:id="rId17"/>
    <p:sldId id="299" r:id="rId18"/>
    <p:sldId id="260" r:id="rId19"/>
    <p:sldId id="300" r:id="rId20"/>
    <p:sldId id="302" r:id="rId21"/>
    <p:sldId id="303" r:id="rId22"/>
    <p:sldId id="304" r:id="rId23"/>
    <p:sldId id="292" r:id="rId24"/>
    <p:sldId id="293" r:id="rId25"/>
    <p:sldId id="283" r:id="rId26"/>
    <p:sldId id="285" r:id="rId27"/>
    <p:sldId id="286" r:id="rId28"/>
    <p:sldId id="287" r:id="rId29"/>
    <p:sldId id="305" r:id="rId30"/>
    <p:sldId id="306" r:id="rId31"/>
    <p:sldId id="290" r:id="rId32"/>
  </p:sldIdLst>
  <p:sldSz cx="13004800" cy="9753600"/>
  <p:notesSz cx="7099300" cy="102346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4396" autoAdjust="0"/>
    <p:restoredTop sz="78618" autoAdjust="0"/>
  </p:normalViewPr>
  <p:slideViewPr>
    <p:cSldViewPr>
      <p:cViewPr varScale="1">
        <p:scale>
          <a:sx n="58" d="100"/>
          <a:sy n="58" d="100"/>
        </p:scale>
        <p:origin x="30" y="216"/>
      </p:cViewPr>
      <p:guideLst>
        <p:guide orient="horz" pos="3072"/>
        <p:guide pos="409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4469"/>
    </p:cViewPr>
  </p:sorterViewPr>
  <p:notesViewPr>
    <p:cSldViewPr>
      <p:cViewPr varScale="1">
        <p:scale>
          <a:sx n="77" d="100"/>
          <a:sy n="77" d="100"/>
        </p:scale>
        <p:origin x="3930" y="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 Reiss" userId="a90d6cd88c30b6c6" providerId="LiveId" clId="{D7E3DAC6-AA41-4DA9-9874-1C64B68917FF}"/>
    <pc:docChg chg="delSld">
      <pc:chgData name="Josh Reiss" userId="a90d6cd88c30b6c6" providerId="LiveId" clId="{D7E3DAC6-AA41-4DA9-9874-1C64B68917FF}" dt="2020-01-30T13:08:26.247" v="1" actId="47"/>
      <pc:docMkLst>
        <pc:docMk/>
      </pc:docMkLst>
      <pc:sldChg chg="del">
        <pc:chgData name="Josh Reiss" userId="a90d6cd88c30b6c6" providerId="LiveId" clId="{D7E3DAC6-AA41-4DA9-9874-1C64B68917FF}" dt="2020-01-30T13:08:23.378" v="0" actId="47"/>
        <pc:sldMkLst>
          <pc:docMk/>
          <pc:sldMk cId="0" sldId="282"/>
        </pc:sldMkLst>
      </pc:sldChg>
      <pc:sldChg chg="del">
        <pc:chgData name="Josh Reiss" userId="a90d6cd88c30b6c6" providerId="LiveId" clId="{D7E3DAC6-AA41-4DA9-9874-1C64B68917FF}" dt="2020-01-30T13:08:26.247" v="1" actId="47"/>
        <pc:sldMkLst>
          <pc:docMk/>
          <pc:sldMk cId="0" sldId="28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BF412-3CBE-46E8-ABE0-48358E90E3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90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6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44529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107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04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637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0250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762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805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088" y="9721869"/>
            <a:ext cx="3076672" cy="511053"/>
          </a:xfrm>
          <a:prstGeom prst="rect">
            <a:avLst/>
          </a:prstGeom>
          <a:noFill/>
        </p:spPr>
        <p:txBody>
          <a:bodyPr lIns="93689" tIns="46845" rIns="93689" bIns="46845"/>
          <a:lstStyle/>
          <a:p>
            <a:fld id="{106F0F2B-9CE6-4D15-90B7-AF1A0FB7D6AC}" type="slidenum">
              <a:rPr lang="en-US"/>
              <a:pPr/>
              <a:t>4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180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008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512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014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03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z="18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883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032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10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1638300"/>
            <a:ext cx="26162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1638300"/>
            <a:ext cx="76962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765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8675" y="50800"/>
            <a:ext cx="3209925" cy="9626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" y="50800"/>
            <a:ext cx="9477375" cy="9626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765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8675" y="50800"/>
            <a:ext cx="3209925" cy="9626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" y="50800"/>
            <a:ext cx="9477375" cy="9626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5029200"/>
            <a:ext cx="5156200" cy="1181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81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99625" y="50800"/>
            <a:ext cx="3203575" cy="8661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" y="50800"/>
            <a:ext cx="9458325" cy="8661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99625" y="50800"/>
            <a:ext cx="3203575" cy="8661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" y="50800"/>
            <a:ext cx="9458325" cy="8661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765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8675" y="50800"/>
            <a:ext cx="3209925" cy="9626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" y="50800"/>
            <a:ext cx="9477375" cy="9626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5029200"/>
            <a:ext cx="10464800" cy="1181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1638300"/>
            <a:ext cx="104648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50800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" y="1130300"/>
            <a:ext cx="12814300" cy="854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5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584200" indent="-381000" algn="l" rtl="0" fontAlgn="base">
        <a:spcBef>
          <a:spcPts val="600"/>
        </a:spcBef>
        <a:spcAft>
          <a:spcPct val="0"/>
        </a:spcAft>
        <a:buSzPct val="150000"/>
        <a:buFont typeface="Arial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092200" indent="-381000" algn="l" rtl="0" fontAlgn="base">
        <a:spcBef>
          <a:spcPts val="6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4732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9177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3622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8194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2766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338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1910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50800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" y="1130300"/>
            <a:ext cx="12814300" cy="854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3" cstate="print"/>
          <a:srcRect l="1332" t="21333" r="665" b="23332"/>
          <a:stretch>
            <a:fillRect/>
          </a:stretch>
        </p:blipFill>
        <p:spPr bwMode="auto">
          <a:xfrm>
            <a:off x="10515600" y="9064625"/>
            <a:ext cx="2438400" cy="688975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3076" name="Line 4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5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584200" indent="-381000" algn="l" rtl="0" fontAlgn="base">
        <a:spcBef>
          <a:spcPts val="600"/>
        </a:spcBef>
        <a:spcAft>
          <a:spcPct val="0"/>
        </a:spcAft>
        <a:buSzPct val="150000"/>
        <a:buFont typeface="Arial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092200" indent="-381000" algn="l" rtl="0" fontAlgn="base">
        <a:spcBef>
          <a:spcPts val="6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4732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9177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3622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8194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2766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338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1910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50800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3" cstate="print"/>
          <a:srcRect l="1332" t="21333" r="665" b="23332"/>
          <a:stretch>
            <a:fillRect/>
          </a:stretch>
        </p:blipFill>
        <p:spPr bwMode="auto">
          <a:xfrm>
            <a:off x="10515600" y="9064625"/>
            <a:ext cx="2438400" cy="688975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4099" name="Line 3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5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635000" indent="-381000" algn="l" rtl="0" fontAlgn="base">
        <a:spcBef>
          <a:spcPts val="1200"/>
        </a:spcBef>
        <a:spcAft>
          <a:spcPct val="0"/>
        </a:spcAft>
        <a:buSzPct val="150000"/>
        <a:buFont typeface="Arial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143000" indent="-3810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5240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9685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4130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8702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3274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846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2418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50800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5122" name="Line 2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5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635000" indent="-381000" algn="l" rtl="0" fontAlgn="base">
        <a:spcBef>
          <a:spcPts val="1200"/>
        </a:spcBef>
        <a:spcAft>
          <a:spcPct val="0"/>
        </a:spcAft>
        <a:buSzPct val="150000"/>
        <a:buFont typeface="Arial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143000" indent="-3810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5240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9685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4130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8702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3274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846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2418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50800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" y="1130300"/>
            <a:ext cx="12814300" cy="854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5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584200" indent="-381000" algn="l" rtl="0" fontAlgn="base">
        <a:spcBef>
          <a:spcPts val="600"/>
        </a:spcBef>
        <a:spcAft>
          <a:spcPct val="0"/>
        </a:spcAft>
        <a:buSzPct val="150000"/>
        <a:buFont typeface="Arial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092200" indent="-381000" algn="l" rtl="0" fontAlgn="base">
        <a:spcBef>
          <a:spcPts val="6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4732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9177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3622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8194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2766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338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1910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89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5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8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25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7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hyperlink" Target="https://ccrma.stanford.edu/~jos/st/Introduction_Sampling.html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6" Type="http://schemas.openxmlformats.org/officeDocument/2006/relationships/image" Target="../media/image4.png"/><Relationship Id="rId5" Type="http://schemas.openxmlformats.org/officeDocument/2006/relationships/hyperlink" Target="http://www.amnesta.net/edge_delay/" TargetMode="External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1270000" y="381000"/>
            <a:ext cx="10464800" cy="3302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/>
          <a:lstStyle/>
          <a:p>
            <a:r>
              <a:rPr lang="en-US" sz="84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Delay-Based Effects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0900" y="4216400"/>
            <a:ext cx="3683000" cy="36830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7517613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Looping and sampling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0500" y="1132384"/>
            <a:ext cx="12814300" cy="8256984"/>
          </a:xfrm>
          <a:ln/>
        </p:spPr>
        <p:txBody>
          <a:bodyPr/>
          <a:lstStyle/>
          <a:p>
            <a:pPr marL="635000">
              <a:spcBef>
                <a:spcPts val="0"/>
              </a:spcBef>
            </a:pPr>
            <a:r>
              <a:rPr lang="en-US" dirty="0"/>
              <a:t>Record only a segment of playing and loop it</a:t>
            </a:r>
          </a:p>
          <a:p>
            <a:pPr marL="1143000" lvl="1"/>
            <a:r>
              <a:rPr lang="en-US" dirty="0"/>
              <a:t>e.g. a chord progression</a:t>
            </a:r>
          </a:p>
          <a:p>
            <a:pPr marL="1143000" lvl="1"/>
            <a:r>
              <a:rPr lang="en-US" dirty="0"/>
              <a:t>Play recorded audio over and over</a:t>
            </a:r>
          </a:p>
          <a:p>
            <a:pPr marL="1143000" lvl="1"/>
            <a:r>
              <a:rPr lang="en-US" dirty="0"/>
              <a:t>Solo over yourself, without rhythm player</a:t>
            </a:r>
          </a:p>
          <a:p>
            <a:pPr marL="635000"/>
            <a:r>
              <a:rPr lang="en-US" dirty="0"/>
              <a:t>Some delay pedals include </a:t>
            </a:r>
            <a:r>
              <a:rPr lang="en-US" dirty="0">
                <a:solidFill>
                  <a:srgbClr val="0000FF"/>
                </a:solidFill>
              </a:rPr>
              <a:t>sampling</a:t>
            </a:r>
            <a:r>
              <a:rPr lang="en-US" dirty="0"/>
              <a:t> capability </a:t>
            </a:r>
          </a:p>
          <a:p>
            <a:pPr marL="1143000" lvl="1"/>
            <a:r>
              <a:rPr lang="en-US" dirty="0"/>
              <a:t>Length of sample often limited to 2 seconds or less</a:t>
            </a:r>
          </a:p>
          <a:p>
            <a:pPr marL="635000"/>
            <a:r>
              <a:rPr lang="en-US" dirty="0"/>
              <a:t>For serious looping, need longer recording time</a:t>
            </a:r>
          </a:p>
          <a:p>
            <a:pPr marL="1143000" lvl="1">
              <a:buClr>
                <a:srgbClr val="0000FF"/>
              </a:buClr>
            </a:pPr>
            <a:r>
              <a:rPr lang="en-US" dirty="0">
                <a:solidFill>
                  <a:srgbClr val="0000FF"/>
                </a:solidFill>
              </a:rPr>
              <a:t>Memory </a:t>
            </a:r>
            <a:r>
              <a:rPr lang="en-US" dirty="0"/>
              <a:t>depends on duration, sample rate, bit depth</a:t>
            </a:r>
            <a:endParaRPr lang="en-US" dirty="0">
              <a:solidFill>
                <a:srgbClr val="0000FF"/>
              </a:solidFill>
            </a:endParaRPr>
          </a:p>
          <a:p>
            <a:pPr marL="635000"/>
            <a:r>
              <a:rPr lang="en-US" dirty="0"/>
              <a:t>Popular units offer additional capabilities</a:t>
            </a:r>
          </a:p>
          <a:p>
            <a:pPr marL="1143000" lvl="1"/>
            <a:r>
              <a:rPr lang="en-US" dirty="0"/>
              <a:t>Recording additional sounds onto sample</a:t>
            </a:r>
          </a:p>
          <a:p>
            <a:pPr marL="1143000" lvl="1"/>
            <a:r>
              <a:rPr lang="en-US" dirty="0"/>
              <a:t>Playing loop backwards</a:t>
            </a:r>
          </a:p>
          <a:p>
            <a:pPr marL="1143000" lvl="1"/>
            <a:r>
              <a:rPr lang="en-US" dirty="0"/>
              <a:t>Recording several different loops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Delay and mixing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" y="1130300"/>
            <a:ext cx="12814300" cy="6698828"/>
          </a:xfrm>
          <a:ln/>
        </p:spPr>
        <p:txBody>
          <a:bodyPr/>
          <a:lstStyle/>
          <a:p>
            <a:pPr marL="635000"/>
            <a:r>
              <a:rPr lang="en-US" sz="4400" dirty="0"/>
              <a:t>Important when mixing for stereo</a:t>
            </a:r>
          </a:p>
          <a:p>
            <a:pPr marL="1143000" lvl="1"/>
            <a:r>
              <a:rPr lang="en-US" sz="4000" dirty="0"/>
              <a:t>Enhance stereo placement of instruments</a:t>
            </a:r>
          </a:p>
          <a:p>
            <a:pPr marL="1143000" lvl="1"/>
            <a:r>
              <a:rPr lang="en-US" sz="4000" dirty="0"/>
              <a:t>Make mix sound “bigger”</a:t>
            </a:r>
          </a:p>
          <a:p>
            <a:pPr marL="635000"/>
            <a:r>
              <a:rPr lang="en-US" sz="4400" dirty="0"/>
              <a:t>Small delay can be more effective than panning for spreading tracks out in stereo field</a:t>
            </a:r>
          </a:p>
          <a:p>
            <a:pPr marL="1143000" lvl="1"/>
            <a:r>
              <a:rPr lang="en-US" sz="4000" dirty="0"/>
              <a:t>Simple delay ca. 20ms can make big difference</a:t>
            </a:r>
          </a:p>
          <a:p>
            <a:pPr marL="635000"/>
            <a:r>
              <a:rPr lang="en-GB" sz="4400" dirty="0"/>
              <a:t>We discuss this when covering spatial effects</a:t>
            </a:r>
            <a:endParaRPr lang="en-US" sz="4400" dirty="0"/>
          </a:p>
          <a:p>
            <a:pPr marL="635000"/>
            <a:endParaRPr lang="en-US" dirty="0"/>
          </a:p>
        </p:txBody>
      </p:sp>
      <p:pic>
        <p:nvPicPr>
          <p:cNvPr id="23555" name="Picture 3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1760" y="8009731"/>
            <a:ext cx="1204392" cy="120439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181920" y="7829128"/>
            <a:ext cx="104628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2800" dirty="0">
                <a:solidFill>
                  <a:srgbClr val="CC0000"/>
                </a:solidFill>
                <a:latin typeface="Arial" charset="0"/>
                <a:ea typeface="+mn-ea"/>
                <a:cs typeface="+mn-cs"/>
              </a:rPr>
              <a:t>riff initially mixed to center of stereo mix. </a:t>
            </a:r>
          </a:p>
          <a:p>
            <a:pPr lvl="0" algn="l"/>
            <a:r>
              <a:rPr lang="en-US" sz="2800" dirty="0">
                <a:solidFill>
                  <a:srgbClr val="CC0000"/>
                </a:solidFill>
                <a:latin typeface="Arial" charset="0"/>
                <a:ea typeface="+mn-ea"/>
                <a:cs typeface="+mn-cs"/>
              </a:rPr>
              <a:t>followed by same riff with 20 ms delay between 2 channels. </a:t>
            </a:r>
          </a:p>
          <a:p>
            <a:pPr lvl="0" algn="l"/>
            <a:r>
              <a:rPr lang="en-US" sz="2800" dirty="0">
                <a:solidFill>
                  <a:srgbClr val="CC0000"/>
                </a:solidFill>
                <a:latin typeface="Arial" charset="0"/>
                <a:ea typeface="+mn-ea"/>
                <a:cs typeface="+mn-cs"/>
              </a:rPr>
              <a:t>NO panning involved - just pure delay with no feedback. </a:t>
            </a:r>
          </a:p>
        </p:txBody>
      </p:sp>
    </p:spTree>
    <p:extLst>
      <p:ext uri="{BB962C8B-B14F-4D97-AF65-F5344CB8AC3E}">
        <p14:creationId xmlns:p14="http://schemas.microsoft.com/office/powerpoint/2010/main" val="2178200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2355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555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Slapback and echo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5736" y="1276400"/>
            <a:ext cx="12479064" cy="8477200"/>
          </a:xfrm>
          <a:ln/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4400" dirty="0">
                <a:solidFill>
                  <a:srgbClr val="0000FF"/>
                </a:solidFill>
              </a:rPr>
              <a:t>Slapback </a:t>
            </a:r>
            <a:r>
              <a:rPr lang="en-US" sz="4400" dirty="0"/>
              <a:t>delay is not new algorithm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4000" dirty="0"/>
              <a:t>same as basic delay without feedback</a:t>
            </a:r>
          </a:p>
          <a:p>
            <a:pPr eaLnBrk="1" hangingPunct="1">
              <a:spcAft>
                <a:spcPts val="600"/>
              </a:spcAft>
            </a:pPr>
            <a:r>
              <a:rPr lang="en-US" sz="4400" dirty="0"/>
              <a:t>Delay is called </a:t>
            </a:r>
            <a:r>
              <a:rPr lang="en-US" sz="4400" dirty="0" err="1"/>
              <a:t>slapback</a:t>
            </a:r>
            <a:r>
              <a:rPr lang="en-US" sz="4400" dirty="0"/>
              <a:t> delay if delay time fairly short 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4000" dirty="0"/>
              <a:t>between 40 and 120 milliseconds. </a:t>
            </a:r>
          </a:p>
          <a:p>
            <a:pPr eaLnBrk="1" hangingPunct="1">
              <a:spcAft>
                <a:spcPts val="600"/>
              </a:spcAft>
            </a:pPr>
            <a:r>
              <a:rPr lang="en-US" sz="4400" dirty="0"/>
              <a:t>Longer delay called </a:t>
            </a:r>
            <a:r>
              <a:rPr lang="en-US" sz="4400" dirty="0">
                <a:solidFill>
                  <a:srgbClr val="0000FF"/>
                </a:solidFill>
              </a:rPr>
              <a:t>echo</a:t>
            </a:r>
            <a:endParaRPr lang="en-US" sz="4400" dirty="0"/>
          </a:p>
          <a:p>
            <a:pPr marL="635000"/>
            <a:endParaRPr lang="en-GB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Typical effect delay times</a:t>
            </a:r>
          </a:p>
        </p:txBody>
      </p:sp>
      <p:pic>
        <p:nvPicPr>
          <p:cNvPr id="27650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3700" y="3929063"/>
            <a:ext cx="9421813" cy="5368925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90663" y="1347788"/>
            <a:ext cx="7239000" cy="3111500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sp>
        <p:nvSpPr>
          <p:cNvPr id="27652" name="Rectangle 4"/>
          <p:cNvSpPr>
            <a:spLocks/>
          </p:cNvSpPr>
          <p:nvPr/>
        </p:nvSpPr>
        <p:spPr bwMode="auto">
          <a:xfrm>
            <a:off x="1173808" y="8477200"/>
            <a:ext cx="3127474" cy="86177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(We’ll see these </a:t>
            </a:r>
          </a:p>
          <a:p>
            <a:r>
              <a:rPr lang="en-US" sz="2800" dirty="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other effects soon!)</a:t>
            </a:r>
          </a:p>
        </p:txBody>
      </p:sp>
    </p:spTree>
    <p:extLst>
      <p:ext uri="{BB962C8B-B14F-4D97-AF65-F5344CB8AC3E}">
        <p14:creationId xmlns:p14="http://schemas.microsoft.com/office/powerpoint/2010/main" val="168236784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Multi-tap delay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" y="1130300"/>
            <a:ext cx="12814300" cy="5562600"/>
          </a:xfrm>
          <a:ln/>
        </p:spPr>
        <p:txBody>
          <a:bodyPr/>
          <a:lstStyle/>
          <a:p>
            <a:pPr marL="635000"/>
            <a:r>
              <a:rPr lang="en-US" sz="4000" dirty="0"/>
              <a:t>Simple delay: outputs taken after total delay time</a:t>
            </a:r>
          </a:p>
          <a:p>
            <a:pPr marL="635000"/>
            <a:r>
              <a:rPr lang="en-US" sz="4000" dirty="0">
                <a:solidFill>
                  <a:srgbClr val="0000FF"/>
                </a:solidFill>
              </a:rPr>
              <a:t>Multi-tap</a:t>
            </a:r>
            <a:r>
              <a:rPr lang="en-US" sz="4000" dirty="0"/>
              <a:t> delay is more flexible</a:t>
            </a:r>
          </a:p>
          <a:p>
            <a:pPr marL="1143000" lvl="1"/>
            <a:r>
              <a:rPr lang="en-US" sz="3200" dirty="0"/>
              <a:t>Take outputs after only portion of delay time</a:t>
            </a:r>
          </a:p>
          <a:p>
            <a:pPr marL="1143000" lvl="1"/>
            <a:r>
              <a:rPr lang="en-US" sz="3200" dirty="0"/>
              <a:t>Known as </a:t>
            </a:r>
            <a:r>
              <a:rPr lang="en-US" sz="3200" dirty="0">
                <a:solidFill>
                  <a:srgbClr val="0000FF"/>
                </a:solidFill>
              </a:rPr>
              <a:t>tapping</a:t>
            </a:r>
            <a:r>
              <a:rPr lang="en-US" sz="3200" dirty="0"/>
              <a:t> the delay line</a:t>
            </a:r>
          </a:p>
          <a:p>
            <a:pPr marL="1524000" lvl="2"/>
            <a:r>
              <a:rPr lang="en-US" sz="2800" dirty="0"/>
              <a:t>Like tap in water pipe allows you to get water at various points </a:t>
            </a:r>
          </a:p>
          <a:p>
            <a:pPr marL="635000"/>
            <a:r>
              <a:rPr lang="en-US" sz="4000" dirty="0"/>
              <a:t>Units labeled with number of available taps </a:t>
            </a:r>
          </a:p>
          <a:p>
            <a:pPr marL="1143000" lvl="1"/>
            <a:r>
              <a:rPr lang="en-US" sz="3200" dirty="0"/>
              <a:t>3-tap delay has 3 taps to use, a 4-tap has 4, etc. </a:t>
            </a:r>
          </a:p>
          <a:p>
            <a:pPr marL="1143000" lvl="1"/>
            <a:r>
              <a:rPr lang="en-US" sz="3200" dirty="0"/>
              <a:t>Unwanted taps removed by setting output level to 0</a:t>
            </a:r>
          </a:p>
          <a:p>
            <a:pPr marL="1143000" lvl="1"/>
            <a:r>
              <a:rPr lang="en-US" sz="3200" dirty="0"/>
              <a:t>Amount of delay between taps can be different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030792" y="7973144"/>
            <a:ext cx="25417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4-tap delay in action </a:t>
            </a:r>
          </a:p>
        </p:txBody>
      </p:sp>
      <p:pic>
        <p:nvPicPr>
          <p:cNvPr id="10" name="Picture 4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06856" y="6388968"/>
            <a:ext cx="1307132" cy="1307132"/>
          </a:xfrm>
          <a:prstGeom prst="rect">
            <a:avLst/>
          </a:prstGeom>
          <a:noFill/>
        </p:spPr>
      </p:pic>
      <p:grpSp>
        <p:nvGrpSpPr>
          <p:cNvPr id="48" name="Group 47"/>
          <p:cNvGrpSpPr>
            <a:grpSpLocks noChangeAspect="1"/>
          </p:cNvGrpSpPr>
          <p:nvPr/>
        </p:nvGrpSpPr>
        <p:grpSpPr>
          <a:xfrm>
            <a:off x="1677864" y="6821016"/>
            <a:ext cx="6005451" cy="2700300"/>
            <a:chOff x="1821880" y="7181056"/>
            <a:chExt cx="4804361" cy="2160240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2397944" y="7568056"/>
              <a:ext cx="0" cy="15984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2"/>
            <p:cNvSpPr txBox="1">
              <a:spLocks noChangeArrowheads="1"/>
            </p:cNvSpPr>
            <p:nvPr/>
          </p:nvSpPr>
          <p:spPr bwMode="auto">
            <a:xfrm>
              <a:off x="3397155" y="7397080"/>
              <a:ext cx="447815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400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GB" sz="2400" baseline="30000" dirty="0"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en-GB" sz="2400" i="1" baseline="30000" dirty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GB" sz="900" baseline="30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400" baseline="30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Box 32"/>
            <p:cNvSpPr txBox="1">
              <a:spLocks noChangeArrowheads="1"/>
            </p:cNvSpPr>
            <p:nvPr/>
          </p:nvSpPr>
          <p:spPr bwMode="auto">
            <a:xfrm>
              <a:off x="1977790" y="7181056"/>
              <a:ext cx="543995" cy="3693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4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GB" sz="24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GB" sz="2400" i="1" dirty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GB" sz="2400" dirty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" name="Straight Arrow Connector 12"/>
            <p:cNvCxnSpPr>
              <a:endCxn id="23" idx="2"/>
            </p:cNvCxnSpPr>
            <p:nvPr/>
          </p:nvCxnSpPr>
          <p:spPr>
            <a:xfrm flipV="1">
              <a:off x="1821880" y="7577692"/>
              <a:ext cx="8599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Isosceles Triangle 13"/>
            <p:cNvSpPr/>
            <p:nvPr/>
          </p:nvSpPr>
          <p:spPr>
            <a:xfrm rot="10800000">
              <a:off x="3766097" y="8242052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5" name="Straight Arrow Connector 14"/>
            <p:cNvCxnSpPr>
              <a:endCxn id="26" idx="2"/>
            </p:cNvCxnSpPr>
            <p:nvPr/>
          </p:nvCxnSpPr>
          <p:spPr>
            <a:xfrm>
              <a:off x="2397944" y="9161296"/>
              <a:ext cx="14043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26" idx="6"/>
              <a:endCxn id="29" idx="2"/>
            </p:cNvCxnSpPr>
            <p:nvPr/>
          </p:nvCxnSpPr>
          <p:spPr>
            <a:xfrm>
              <a:off x="4162304" y="9161296"/>
              <a:ext cx="5003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46" idx="3"/>
              <a:endCxn id="41" idx="1"/>
            </p:cNvCxnSpPr>
            <p:nvPr/>
          </p:nvCxnSpPr>
          <p:spPr>
            <a:xfrm flipV="1">
              <a:off x="5523379" y="7579922"/>
              <a:ext cx="582110" cy="18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3"/>
            </p:cNvCxnSpPr>
            <p:nvPr/>
          </p:nvCxnSpPr>
          <p:spPr>
            <a:xfrm flipV="1">
              <a:off x="3982121" y="7577176"/>
              <a:ext cx="0" cy="66487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32"/>
            <p:cNvSpPr txBox="1">
              <a:spLocks noChangeArrowheads="1"/>
            </p:cNvSpPr>
            <p:nvPr/>
          </p:nvSpPr>
          <p:spPr bwMode="auto">
            <a:xfrm>
              <a:off x="6082246" y="8765232"/>
              <a:ext cx="543995" cy="3693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400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GB" sz="24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GB" sz="2400" i="1" dirty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GB" sz="2400" dirty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2681815" y="7397692"/>
              <a:ext cx="360040" cy="3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  <p:sp>
          <p:nvSpPr>
            <p:cNvPr id="24" name="TextBox 6"/>
            <p:cNvSpPr txBox="1">
              <a:spLocks noChangeArrowheads="1"/>
            </p:cNvSpPr>
            <p:nvPr/>
          </p:nvSpPr>
          <p:spPr bwMode="auto">
            <a:xfrm>
              <a:off x="2681814" y="7325072"/>
              <a:ext cx="364202" cy="41857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GB" sz="2800" dirty="0">
                  <a:latin typeface="Calibri" pitchFamily="34" charset="0"/>
                </a:rPr>
                <a:t>+</a:t>
              </a:r>
              <a:endParaRPr lang="en-US" sz="2800" dirty="0">
                <a:latin typeface="Calibri" pitchFamily="34" charset="0"/>
              </a:endParaRPr>
            </a:p>
          </p:txBody>
        </p:sp>
        <p:cxnSp>
          <p:nvCxnSpPr>
            <p:cNvPr id="25" name="Straight Arrow Connector 24"/>
            <p:cNvCxnSpPr>
              <a:stCxn id="23" idx="6"/>
              <a:endCxn id="11" idx="1"/>
            </p:cNvCxnSpPr>
            <p:nvPr/>
          </p:nvCxnSpPr>
          <p:spPr>
            <a:xfrm>
              <a:off x="3041855" y="7577692"/>
              <a:ext cx="355300" cy="405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 bwMode="auto">
            <a:xfrm>
              <a:off x="3802264" y="8981296"/>
              <a:ext cx="360040" cy="3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  <p:sp>
          <p:nvSpPr>
            <p:cNvPr id="27" name="Isosceles Triangle 26"/>
            <p:cNvSpPr/>
            <p:nvPr/>
          </p:nvSpPr>
          <p:spPr>
            <a:xfrm rot="10800000">
              <a:off x="4630194" y="8261176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28" name="Straight Arrow Connector 27"/>
            <p:cNvCxnSpPr>
              <a:stCxn id="29" idx="6"/>
              <a:endCxn id="32" idx="2"/>
            </p:cNvCxnSpPr>
            <p:nvPr/>
          </p:nvCxnSpPr>
          <p:spPr>
            <a:xfrm>
              <a:off x="5022704" y="9161296"/>
              <a:ext cx="5003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 bwMode="auto">
            <a:xfrm>
              <a:off x="4662664" y="8981296"/>
              <a:ext cx="360040" cy="3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  <p:sp>
          <p:nvSpPr>
            <p:cNvPr id="30" name="Isosceles Triangle 29"/>
            <p:cNvSpPr/>
            <p:nvPr/>
          </p:nvSpPr>
          <p:spPr>
            <a:xfrm rot="10800000">
              <a:off x="5494290" y="8261176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31" name="Straight Arrow Connector 30"/>
            <p:cNvCxnSpPr>
              <a:stCxn id="32" idx="6"/>
            </p:cNvCxnSpPr>
            <p:nvPr/>
          </p:nvCxnSpPr>
          <p:spPr>
            <a:xfrm>
              <a:off x="5883104" y="9161296"/>
              <a:ext cx="6913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 bwMode="auto">
            <a:xfrm>
              <a:off x="5523064" y="8981296"/>
              <a:ext cx="360040" cy="3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/>
            </a:p>
          </p:txBody>
        </p:sp>
        <p:sp>
          <p:nvSpPr>
            <p:cNvPr id="33" name="TextBox 12"/>
            <p:cNvSpPr txBox="1">
              <a:spLocks noChangeArrowheads="1"/>
            </p:cNvSpPr>
            <p:nvPr/>
          </p:nvSpPr>
          <p:spPr bwMode="auto">
            <a:xfrm>
              <a:off x="4233281" y="7397080"/>
              <a:ext cx="447815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400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GB" sz="2400" baseline="30000" dirty="0"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en-GB" sz="2400" i="1" baseline="30000" dirty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GB" sz="900" baseline="30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400" baseline="30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" name="Straight Arrow Connector 33"/>
            <p:cNvCxnSpPr>
              <a:endCxn id="33" idx="1"/>
            </p:cNvCxnSpPr>
            <p:nvPr/>
          </p:nvCxnSpPr>
          <p:spPr>
            <a:xfrm>
              <a:off x="3877981" y="7577692"/>
              <a:ext cx="355300" cy="405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12"/>
            <p:cNvSpPr txBox="1">
              <a:spLocks noChangeArrowheads="1"/>
            </p:cNvSpPr>
            <p:nvPr/>
          </p:nvSpPr>
          <p:spPr bwMode="auto">
            <a:xfrm>
              <a:off x="5075564" y="7397080"/>
              <a:ext cx="447815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400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GB" sz="2400" baseline="30000" dirty="0"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en-GB" sz="2400" i="1" baseline="30000" dirty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GB" sz="900" baseline="30000" dirty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2400" baseline="30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7" name="Straight Arrow Connector 46"/>
            <p:cNvCxnSpPr>
              <a:endCxn id="46" idx="1"/>
            </p:cNvCxnSpPr>
            <p:nvPr/>
          </p:nvCxnSpPr>
          <p:spPr>
            <a:xfrm>
              <a:off x="4720264" y="7577692"/>
              <a:ext cx="355300" cy="405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7" idx="3"/>
            </p:cNvCxnSpPr>
            <p:nvPr/>
          </p:nvCxnSpPr>
          <p:spPr>
            <a:xfrm flipV="1">
              <a:off x="4846218" y="7577176"/>
              <a:ext cx="0" cy="68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0" idx="3"/>
            </p:cNvCxnSpPr>
            <p:nvPr/>
          </p:nvCxnSpPr>
          <p:spPr>
            <a:xfrm flipV="1">
              <a:off x="5710314" y="7571656"/>
              <a:ext cx="0" cy="6895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6" idx="0"/>
              <a:endCxn id="14" idx="0"/>
            </p:cNvCxnSpPr>
            <p:nvPr/>
          </p:nvCxnSpPr>
          <p:spPr>
            <a:xfrm flipH="1" flipV="1">
              <a:off x="3982121" y="8602092"/>
              <a:ext cx="163" cy="37920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29" idx="0"/>
              <a:endCxn id="27" idx="0"/>
            </p:cNvCxnSpPr>
            <p:nvPr/>
          </p:nvCxnSpPr>
          <p:spPr>
            <a:xfrm flipV="1">
              <a:off x="4842684" y="8621216"/>
              <a:ext cx="3534" cy="36008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2" idx="0"/>
              <a:endCxn id="30" idx="0"/>
            </p:cNvCxnSpPr>
            <p:nvPr/>
          </p:nvCxnSpPr>
          <p:spPr>
            <a:xfrm flipV="1">
              <a:off x="5703084" y="8621216"/>
              <a:ext cx="7230" cy="36008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12"/>
            <p:cNvSpPr txBox="1">
              <a:spLocks noChangeArrowheads="1"/>
            </p:cNvSpPr>
            <p:nvPr/>
          </p:nvSpPr>
          <p:spPr bwMode="auto">
            <a:xfrm>
              <a:off x="6105489" y="7395256"/>
              <a:ext cx="447815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400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GB" sz="2400" baseline="30000" dirty="0"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en-GB" sz="2400" i="1" baseline="30000" dirty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GB" sz="900" baseline="30000" dirty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sz="2400" baseline="30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2" name="Group 113"/>
            <p:cNvGrpSpPr/>
            <p:nvPr/>
          </p:nvGrpSpPr>
          <p:grpSpPr>
            <a:xfrm>
              <a:off x="3813064" y="8943161"/>
              <a:ext cx="2092394" cy="369332"/>
              <a:chOff x="3127678" y="5202733"/>
              <a:chExt cx="2092394" cy="369332"/>
            </a:xfrm>
          </p:grpSpPr>
          <p:sp>
            <p:nvSpPr>
              <p:cNvPr id="43" name="TextBox 6"/>
              <p:cNvSpPr txBox="1">
                <a:spLocks noChangeArrowheads="1"/>
              </p:cNvSpPr>
              <p:nvPr/>
            </p:nvSpPr>
            <p:spPr bwMode="auto">
              <a:xfrm>
                <a:off x="3127678" y="5202733"/>
                <a:ext cx="364202" cy="3693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GB" sz="2400" dirty="0">
                    <a:latin typeface="Calibri" pitchFamily="34" charset="0"/>
                  </a:rPr>
                  <a:t>+</a:t>
                </a:r>
                <a:endParaRPr lang="en-US" sz="2400" dirty="0">
                  <a:latin typeface="Calibri" pitchFamily="34" charset="0"/>
                </a:endParaRPr>
              </a:p>
            </p:txBody>
          </p:sp>
          <p:sp>
            <p:nvSpPr>
              <p:cNvPr id="44" name="TextBox 6"/>
              <p:cNvSpPr txBox="1">
                <a:spLocks noChangeArrowheads="1"/>
              </p:cNvSpPr>
              <p:nvPr/>
            </p:nvSpPr>
            <p:spPr bwMode="auto">
              <a:xfrm>
                <a:off x="3995937" y="5202733"/>
                <a:ext cx="364202" cy="3693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GB" sz="2400" dirty="0">
                    <a:latin typeface="Calibri" pitchFamily="34" charset="0"/>
                  </a:rPr>
                  <a:t>+</a:t>
                </a:r>
                <a:endParaRPr lang="en-US" sz="2400" dirty="0">
                  <a:latin typeface="Calibri" pitchFamily="34" charset="0"/>
                </a:endParaRPr>
              </a:p>
            </p:txBody>
          </p:sp>
          <p:sp>
            <p:nvSpPr>
              <p:cNvPr id="45" name="TextBox 6"/>
              <p:cNvSpPr txBox="1">
                <a:spLocks noChangeArrowheads="1"/>
              </p:cNvSpPr>
              <p:nvPr/>
            </p:nvSpPr>
            <p:spPr bwMode="auto">
              <a:xfrm>
                <a:off x="4855870" y="5202733"/>
                <a:ext cx="364202" cy="3693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GB" sz="2400" dirty="0">
                    <a:latin typeface="Calibri" pitchFamily="34" charset="0"/>
                  </a:rPr>
                  <a:t>+</a:t>
                </a:r>
                <a:endParaRPr lang="en-US" sz="2400" dirty="0">
                  <a:latin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60322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Multi-tap delay</a:t>
            </a:r>
          </a:p>
        </p:txBody>
      </p:sp>
      <p:sp>
        <p:nvSpPr>
          <p:cNvPr id="32770" name="Rectangle 2"/>
          <p:cNvSpPr>
            <a:spLocks/>
          </p:cNvSpPr>
          <p:nvPr/>
        </p:nvSpPr>
        <p:spPr bwMode="auto">
          <a:xfrm>
            <a:off x="114300" y="1130300"/>
            <a:ext cx="12801600" cy="8128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t"/>
          <a:lstStyle/>
          <a:p>
            <a:pPr marL="381000" indent="-381000" algn="l">
              <a:spcBef>
                <a:spcPts val="0"/>
              </a:spcBef>
              <a:buSzPct val="100000"/>
              <a:buFont typeface="Lucida Grande" charset="0"/>
              <a:buChar char="‣"/>
            </a:pP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General case of basic delay design</a:t>
            </a:r>
          </a:p>
          <a:p>
            <a:pPr marL="838200" lvl="1" indent="-381000" algn="l">
              <a:spcBef>
                <a:spcPts val="600"/>
              </a:spcBef>
              <a:buSzPct val="100000"/>
              <a:buFont typeface="Lucida Grande" charset="0"/>
              <a:buChar char="‣"/>
            </a:pPr>
            <a:r>
              <a:rPr lang="en-US" sz="36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Set all but one tap gain to 0, place remaining tap at delay line end </a:t>
            </a:r>
            <a:r>
              <a:rPr lang="en-US" sz="3600" dirty="0">
                <a:solidFill>
                  <a:schemeClr val="tx1"/>
                </a:solidFill>
                <a:latin typeface="Arial" charset="0"/>
                <a:cs typeface="Arial" charset="0"/>
                <a:sym typeface="Wingdings" pitchFamily="2" charset="2"/>
              </a:rPr>
              <a:t> </a:t>
            </a:r>
            <a:r>
              <a:rPr lang="en-US" sz="36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results in basic delay line</a:t>
            </a:r>
          </a:p>
          <a:p>
            <a:pPr marL="381000" indent="-381000" algn="l">
              <a:spcBef>
                <a:spcPts val="600"/>
              </a:spcBef>
              <a:buSzPct val="100000"/>
              <a:buFont typeface="Lucida Grande" charset="0"/>
              <a:buChar char="‣"/>
            </a:pP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Multi-tap delay can be </a:t>
            </a:r>
            <a:r>
              <a:rPr lang="en-US" dirty="0" err="1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generalised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 further</a:t>
            </a:r>
          </a:p>
          <a:p>
            <a:pPr marL="838200" lvl="1" indent="-381000" algn="l">
              <a:spcBef>
                <a:spcPts val="600"/>
              </a:spcBef>
              <a:buSzPct val="100000"/>
              <a:buFont typeface="Lucida Grande" charset="0"/>
              <a:buChar char="‣"/>
            </a:pPr>
            <a:r>
              <a:rPr lang="en-US" sz="36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Allow feedback from </a:t>
            </a:r>
            <a:r>
              <a:rPr lang="en-US" sz="3600" dirty="0">
                <a:solidFill>
                  <a:schemeClr val="tx1"/>
                </a:solidFill>
                <a:latin typeface="Arial Italic" charset="0"/>
                <a:cs typeface="Arial Italic" charset="0"/>
                <a:sym typeface="Arial Italic" charset="0"/>
              </a:rPr>
              <a:t>each </a:t>
            </a:r>
            <a:r>
              <a:rPr lang="en-US" sz="36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delay output to beginning</a:t>
            </a:r>
          </a:p>
          <a:p>
            <a:pPr marL="838200" lvl="1" indent="-381000" algn="l">
              <a:spcBef>
                <a:spcPts val="600"/>
              </a:spcBef>
              <a:buSzPct val="100000"/>
              <a:buFont typeface="Lucida Grande" charset="0"/>
              <a:buChar char="‣"/>
            </a:pPr>
            <a:r>
              <a:rPr lang="en-US" sz="36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Easy to create </a:t>
            </a:r>
            <a:r>
              <a:rPr lang="en-US" sz="3600" dirty="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unstable</a:t>
            </a:r>
            <a:r>
              <a:rPr lang="en-US" sz="36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 system! </a:t>
            </a:r>
          </a:p>
          <a:p>
            <a:pPr marL="381000" indent="-381000" algn="l">
              <a:spcBef>
                <a:spcPts val="600"/>
              </a:spcBef>
              <a:buSzPct val="100000"/>
              <a:buFont typeface="Lucida Grande" charset="0"/>
              <a:buChar char="‣"/>
            </a:pP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Looking only at single tap</a:t>
            </a:r>
          </a:p>
          <a:p>
            <a:pPr marL="838200" lvl="1" indent="-381000" algn="l">
              <a:spcBef>
                <a:spcPts val="600"/>
              </a:spcBef>
              <a:buSzPct val="100000"/>
              <a:buFont typeface="Lucida Grande" charset="0"/>
              <a:buChar char="‣"/>
            </a:pPr>
            <a:r>
              <a:rPr lang="en-US" sz="36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Sound repeats according to total delay time</a:t>
            </a:r>
          </a:p>
          <a:p>
            <a:pPr marL="838200" lvl="1" indent="-381000" algn="l">
              <a:spcBef>
                <a:spcPts val="600"/>
              </a:spcBef>
              <a:buSzPct val="100000"/>
              <a:buFont typeface="Lucida Grande" charset="0"/>
              <a:buChar char="‣"/>
            </a:pPr>
            <a:r>
              <a:rPr lang="en-US" sz="36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Input sound will appear at tap output before total delay time (except last, rightmost tap)</a:t>
            </a:r>
          </a:p>
        </p:txBody>
      </p:sp>
      <p:pic>
        <p:nvPicPr>
          <p:cNvPr id="32771" name="Picture 3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3728" y="8045152"/>
            <a:ext cx="673100" cy="673100"/>
          </a:xfrm>
          <a:prstGeom prst="rect">
            <a:avLst/>
          </a:prstGeom>
          <a:noFill/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33848" y="7739407"/>
            <a:ext cx="972108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sound produced with 4-tap delay</a:t>
            </a: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same sound with fourth tap moved 80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ms.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closer to input</a:t>
            </a: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sound with increased total delay time increased by 200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ms.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(i.e., Delay 5 in the diagram increased by 200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ms.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42487118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3277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771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Ping-pong delay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" y="1130300"/>
            <a:ext cx="12750800" cy="4991100"/>
          </a:xfrm>
          <a:ln/>
        </p:spPr>
        <p:txBody>
          <a:bodyPr/>
          <a:lstStyle/>
          <a:p>
            <a:pPr marL="635000"/>
            <a:r>
              <a:rPr lang="en-US" sz="3800" dirty="0"/>
              <a:t>For </a:t>
            </a:r>
            <a:r>
              <a:rPr lang="en-US" sz="3800" dirty="0">
                <a:solidFill>
                  <a:srgbClr val="0000FF"/>
                </a:solidFill>
              </a:rPr>
              <a:t>stereo</a:t>
            </a:r>
            <a:r>
              <a:rPr lang="en-US" sz="3800" dirty="0"/>
              <a:t> audio systems</a:t>
            </a:r>
          </a:p>
          <a:p>
            <a:pPr marL="635000"/>
            <a:r>
              <a:rPr lang="en-US" sz="3800" dirty="0"/>
              <a:t>Creates bouncing effect</a:t>
            </a:r>
          </a:p>
          <a:p>
            <a:pPr marL="1143000" lvl="1"/>
            <a:r>
              <a:rPr lang="en-US" sz="3200" dirty="0"/>
              <a:t>Sound typically jumps between left and right channels</a:t>
            </a:r>
          </a:p>
          <a:p>
            <a:pPr marL="635000"/>
            <a:r>
              <a:rPr lang="en-US" sz="3800" dirty="0"/>
              <a:t>2 delay lines with 2 inputs, 2 outputs</a:t>
            </a:r>
          </a:p>
          <a:p>
            <a:pPr marL="1143000" lvl="1"/>
            <a:r>
              <a:rPr lang="en-US" sz="3200" dirty="0"/>
              <a:t>Can use same signal for each input</a:t>
            </a:r>
          </a:p>
          <a:p>
            <a:pPr marL="1143000" lvl="1"/>
            <a:r>
              <a:rPr lang="en-US" sz="3200" dirty="0"/>
              <a:t>Typically </a:t>
            </a:r>
            <a:r>
              <a:rPr lang="en-US" sz="3200" dirty="0">
                <a:solidFill>
                  <a:srgbClr val="0000FF"/>
                </a:solidFill>
              </a:rPr>
              <a:t>pan</a:t>
            </a:r>
            <a:r>
              <a:rPr lang="en-US" sz="3200" dirty="0"/>
              <a:t> outputs hard left and hard right</a:t>
            </a:r>
          </a:p>
          <a:p>
            <a:pPr marL="635000"/>
            <a:r>
              <a:rPr lang="en-US" sz="3800" dirty="0"/>
              <a:t>Feedback from each delay line goes to </a:t>
            </a:r>
            <a:r>
              <a:rPr lang="en-US" sz="3800" dirty="0">
                <a:solidFill>
                  <a:srgbClr val="0000FF"/>
                </a:solidFill>
              </a:rPr>
              <a:t>opposite</a:t>
            </a:r>
            <a:r>
              <a:rPr lang="en-US" sz="3800" dirty="0"/>
              <a:t> line</a:t>
            </a:r>
          </a:p>
        </p:txBody>
      </p:sp>
      <p:pic>
        <p:nvPicPr>
          <p:cNvPr id="34820" name="Picture 4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31500" y="6028928"/>
            <a:ext cx="1318468" cy="1318468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646416" y="6893024"/>
            <a:ext cx="6358384" cy="2148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spcBef>
                <a:spcPct val="20000"/>
              </a:spcBef>
            </a:pPr>
            <a:r>
              <a:rPr lang="en-US" sz="2800" dirty="0">
                <a:solidFill>
                  <a:srgbClr val="FF0000"/>
                </a:solidFill>
                <a:latin typeface="Arial" charset="0"/>
                <a:ea typeface="+mn-ea"/>
                <a:cs typeface="+mn-cs"/>
              </a:rPr>
              <a:t>ping-pong delay</a:t>
            </a:r>
          </a:p>
          <a:p>
            <a:pPr lvl="0" algn="l">
              <a:spcBef>
                <a:spcPct val="20000"/>
              </a:spcBef>
            </a:pPr>
            <a:r>
              <a:rPr lang="en-US" sz="2400" dirty="0">
                <a:solidFill>
                  <a:srgbClr val="FF0000"/>
                </a:solidFill>
                <a:latin typeface="Arial" charset="0"/>
                <a:ea typeface="+mn-ea"/>
                <a:cs typeface="+mn-cs"/>
              </a:rPr>
              <a:t>1</a:t>
            </a:r>
            <a:r>
              <a:rPr lang="en-US" sz="2400" baseline="30000" dirty="0">
                <a:solidFill>
                  <a:srgbClr val="FF0000"/>
                </a:solidFill>
                <a:latin typeface="Arial" charset="0"/>
                <a:ea typeface="+mn-ea"/>
                <a:cs typeface="+mn-cs"/>
              </a:rPr>
              <a:t>st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+mn-ea"/>
                <a:cs typeface="+mn-cs"/>
              </a:rPr>
              <a:t> sequence generated with symmetric setup (delays same length, same feedback gain) panned hard left and right</a:t>
            </a:r>
          </a:p>
          <a:p>
            <a:pPr lvl="0" algn="l">
              <a:spcBef>
                <a:spcPct val="20000"/>
              </a:spcBef>
            </a:pPr>
            <a:r>
              <a:rPr lang="en-US" sz="2400" dirty="0">
                <a:solidFill>
                  <a:srgbClr val="FF0000"/>
                </a:solidFill>
                <a:latin typeface="Arial" charset="0"/>
                <a:ea typeface="+mn-ea"/>
                <a:cs typeface="+mn-cs"/>
              </a:rPr>
              <a:t> 2</a:t>
            </a:r>
            <a:r>
              <a:rPr lang="en-US" sz="2400" baseline="30000" dirty="0">
                <a:solidFill>
                  <a:srgbClr val="FF0000"/>
                </a:solidFill>
                <a:latin typeface="Arial" charset="0"/>
                <a:ea typeface="+mn-ea"/>
                <a:cs typeface="+mn-cs"/>
              </a:rPr>
              <a:t>nd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+mn-ea"/>
                <a:cs typeface="+mn-cs"/>
              </a:rPr>
              <a:t> sequence breaks symmetry and panning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0" y="5812904"/>
            <a:ext cx="6540694" cy="3528392"/>
            <a:chOff x="467544" y="2204864"/>
            <a:chExt cx="6540694" cy="3528392"/>
          </a:xfrm>
        </p:grpSpPr>
        <p:sp>
          <p:nvSpPr>
            <p:cNvPr id="33" name="TextBox 32"/>
            <p:cNvSpPr txBox="1">
              <a:spLocks noChangeArrowheads="1"/>
            </p:cNvSpPr>
            <p:nvPr/>
          </p:nvSpPr>
          <p:spPr bwMode="auto">
            <a:xfrm>
              <a:off x="609027" y="2564904"/>
              <a:ext cx="782587" cy="4616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4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GB" sz="24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GB" sz="24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GB" sz="2400" i="1" dirty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GB" sz="2400" dirty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TextBox 32"/>
            <p:cNvSpPr txBox="1">
              <a:spLocks noChangeArrowheads="1"/>
            </p:cNvSpPr>
            <p:nvPr/>
          </p:nvSpPr>
          <p:spPr bwMode="auto">
            <a:xfrm>
              <a:off x="6225651" y="2564904"/>
              <a:ext cx="782587" cy="4616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400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GB" sz="24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GB" sz="24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GB" sz="2400" i="1" dirty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GB" sz="2400" dirty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5" name="Straight Arrow Connector 34"/>
            <p:cNvCxnSpPr>
              <a:endCxn id="79" idx="0"/>
            </p:cNvCxnSpPr>
            <p:nvPr/>
          </p:nvCxnSpPr>
          <p:spPr>
            <a:xfrm>
              <a:off x="6048000" y="2204864"/>
              <a:ext cx="164" cy="6120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475656" y="2204864"/>
              <a:ext cx="45721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475656" y="2204864"/>
              <a:ext cx="0" cy="7927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83" idx="2"/>
            </p:cNvCxnSpPr>
            <p:nvPr/>
          </p:nvCxnSpPr>
          <p:spPr>
            <a:xfrm>
              <a:off x="2339752" y="2996952"/>
              <a:ext cx="504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67544" y="2996952"/>
              <a:ext cx="15121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Isosceles Triangle 39"/>
            <p:cNvSpPr/>
            <p:nvPr/>
          </p:nvSpPr>
          <p:spPr>
            <a:xfrm rot="5400000">
              <a:off x="1943708" y="2816932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pSp>
          <p:nvGrpSpPr>
            <p:cNvPr id="41" name="Group 66"/>
            <p:cNvGrpSpPr/>
            <p:nvPr/>
          </p:nvGrpSpPr>
          <p:grpSpPr>
            <a:xfrm>
              <a:off x="2843808" y="2816952"/>
              <a:ext cx="360040" cy="360000"/>
              <a:chOff x="2987824" y="4077072"/>
              <a:chExt cx="360040" cy="360000"/>
            </a:xfrm>
          </p:grpSpPr>
          <p:sp>
            <p:nvSpPr>
              <p:cNvPr id="83" name="Oval 82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/>
              </a:p>
            </p:txBody>
          </p:sp>
          <p:grpSp>
            <p:nvGrpSpPr>
              <p:cNvPr id="84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</p:grpSpPr>
            <p:cxnSp>
              <p:nvCxnSpPr>
                <p:cNvPr id="85" name="Straight Arrow Connector 84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2" name="TextBox 12"/>
            <p:cNvSpPr txBox="1">
              <a:spLocks noChangeArrowheads="1"/>
            </p:cNvSpPr>
            <p:nvPr/>
          </p:nvSpPr>
          <p:spPr bwMode="auto">
            <a:xfrm>
              <a:off x="3800342" y="2812286"/>
              <a:ext cx="526105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400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GB" sz="2400" baseline="30000" dirty="0"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en-GB" sz="2400" i="1" baseline="30000" dirty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en-US" sz="2400" baseline="30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3" name="Straight Arrow Connector 42"/>
            <p:cNvCxnSpPr>
              <a:stCxn id="83" idx="6"/>
            </p:cNvCxnSpPr>
            <p:nvPr/>
          </p:nvCxnSpPr>
          <p:spPr>
            <a:xfrm>
              <a:off x="3203848" y="2996952"/>
              <a:ext cx="6389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46" idx="0"/>
              <a:endCxn id="79" idx="2"/>
            </p:cNvCxnSpPr>
            <p:nvPr/>
          </p:nvCxnSpPr>
          <p:spPr>
            <a:xfrm>
              <a:off x="5292080" y="2996952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283968" y="2996952"/>
              <a:ext cx="6480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Isosceles Triangle 45"/>
            <p:cNvSpPr/>
            <p:nvPr/>
          </p:nvSpPr>
          <p:spPr>
            <a:xfrm rot="5400000">
              <a:off x="4896036" y="2816932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pSp>
          <p:nvGrpSpPr>
            <p:cNvPr id="47" name="Group 92"/>
            <p:cNvGrpSpPr/>
            <p:nvPr/>
          </p:nvGrpSpPr>
          <p:grpSpPr>
            <a:xfrm>
              <a:off x="5868144" y="2816952"/>
              <a:ext cx="360040" cy="360000"/>
              <a:chOff x="2987824" y="4077072"/>
              <a:chExt cx="360040" cy="360000"/>
            </a:xfrm>
          </p:grpSpPr>
          <p:sp>
            <p:nvSpPr>
              <p:cNvPr id="79" name="Oval 78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/>
              </a:p>
            </p:txBody>
          </p:sp>
          <p:grpSp>
            <p:nvGrpSpPr>
              <p:cNvPr id="80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</p:grpSpPr>
            <p:cxnSp>
              <p:nvCxnSpPr>
                <p:cNvPr id="81" name="Straight Arrow Connector 80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8" name="Straight Arrow Connector 47"/>
            <p:cNvCxnSpPr>
              <a:stCxn id="79" idx="6"/>
            </p:cNvCxnSpPr>
            <p:nvPr/>
          </p:nvCxnSpPr>
          <p:spPr>
            <a:xfrm>
              <a:off x="6228184" y="2996952"/>
              <a:ext cx="6389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51" idx="0"/>
              <a:endCxn id="75" idx="2"/>
            </p:cNvCxnSpPr>
            <p:nvPr/>
          </p:nvCxnSpPr>
          <p:spPr>
            <a:xfrm>
              <a:off x="2339752" y="4941168"/>
              <a:ext cx="504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67544" y="4941168"/>
              <a:ext cx="15121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Isosceles Triangle 50"/>
            <p:cNvSpPr/>
            <p:nvPr/>
          </p:nvSpPr>
          <p:spPr>
            <a:xfrm rot="5400000">
              <a:off x="1943708" y="4761148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pSp>
          <p:nvGrpSpPr>
            <p:cNvPr id="52" name="Group 104"/>
            <p:cNvGrpSpPr/>
            <p:nvPr/>
          </p:nvGrpSpPr>
          <p:grpSpPr>
            <a:xfrm>
              <a:off x="2843808" y="4761168"/>
              <a:ext cx="360040" cy="360000"/>
              <a:chOff x="2987824" y="4077072"/>
              <a:chExt cx="360040" cy="360000"/>
            </a:xfrm>
          </p:grpSpPr>
          <p:sp>
            <p:nvSpPr>
              <p:cNvPr id="75" name="Oval 74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/>
              </a:p>
            </p:txBody>
          </p:sp>
          <p:grpSp>
            <p:nvGrpSpPr>
              <p:cNvPr id="76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</p:grpSpPr>
            <p:cxnSp>
              <p:nvCxnSpPr>
                <p:cNvPr id="77" name="Straight Arrow Connector 76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3" name="TextBox 12"/>
            <p:cNvSpPr txBox="1">
              <a:spLocks noChangeArrowheads="1"/>
            </p:cNvSpPr>
            <p:nvPr/>
          </p:nvSpPr>
          <p:spPr bwMode="auto">
            <a:xfrm>
              <a:off x="3800342" y="4756502"/>
              <a:ext cx="526105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400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GB" sz="2400" baseline="30000" dirty="0"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en-GB" sz="2400" i="1" baseline="30000" dirty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en-US" sz="2400" baseline="30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4" name="Straight Arrow Connector 53"/>
            <p:cNvCxnSpPr>
              <a:stCxn id="75" idx="6"/>
            </p:cNvCxnSpPr>
            <p:nvPr/>
          </p:nvCxnSpPr>
          <p:spPr>
            <a:xfrm>
              <a:off x="3203848" y="4941168"/>
              <a:ext cx="6389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7" idx="0"/>
              <a:endCxn id="71" idx="2"/>
            </p:cNvCxnSpPr>
            <p:nvPr/>
          </p:nvCxnSpPr>
          <p:spPr>
            <a:xfrm>
              <a:off x="5292080" y="494116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4283968" y="4941168"/>
              <a:ext cx="6480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Isosceles Triangle 56"/>
            <p:cNvSpPr/>
            <p:nvPr/>
          </p:nvSpPr>
          <p:spPr>
            <a:xfrm rot="5400000">
              <a:off x="4896036" y="4761148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pSp>
          <p:nvGrpSpPr>
            <p:cNvPr id="58" name="Group 116"/>
            <p:cNvGrpSpPr/>
            <p:nvPr/>
          </p:nvGrpSpPr>
          <p:grpSpPr>
            <a:xfrm>
              <a:off x="5868144" y="4761168"/>
              <a:ext cx="360040" cy="360000"/>
              <a:chOff x="2987824" y="4077072"/>
              <a:chExt cx="360040" cy="360000"/>
            </a:xfrm>
          </p:grpSpPr>
          <p:sp>
            <p:nvSpPr>
              <p:cNvPr id="71" name="Oval 70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/>
              </a:p>
            </p:txBody>
          </p:sp>
          <p:grpSp>
            <p:nvGrpSpPr>
              <p:cNvPr id="72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</p:grpSpPr>
            <p:cxnSp>
              <p:nvCxnSpPr>
                <p:cNvPr id="73" name="Straight Arrow Connector 72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9" name="Straight Arrow Connector 58"/>
            <p:cNvCxnSpPr>
              <a:stCxn id="71" idx="6"/>
            </p:cNvCxnSpPr>
            <p:nvPr/>
          </p:nvCxnSpPr>
          <p:spPr>
            <a:xfrm>
              <a:off x="6228184" y="4941168"/>
              <a:ext cx="6389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32"/>
            <p:cNvSpPr txBox="1">
              <a:spLocks noChangeArrowheads="1"/>
            </p:cNvSpPr>
            <p:nvPr/>
          </p:nvSpPr>
          <p:spPr bwMode="auto">
            <a:xfrm>
              <a:off x="6225651" y="4509120"/>
              <a:ext cx="782587" cy="4616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400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GB" sz="24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GB" sz="24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GB" sz="2400" i="1" dirty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GB" sz="2400" dirty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TextBox 32"/>
            <p:cNvSpPr txBox="1">
              <a:spLocks noChangeArrowheads="1"/>
            </p:cNvSpPr>
            <p:nvPr/>
          </p:nvSpPr>
          <p:spPr bwMode="auto">
            <a:xfrm>
              <a:off x="537019" y="4509120"/>
              <a:ext cx="782587" cy="4616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4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GB" sz="24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GB" sz="24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GB" sz="2400" i="1" dirty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GB" sz="2400" dirty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2" name="Straight Arrow Connector 61"/>
            <p:cNvCxnSpPr>
              <a:stCxn id="64" idx="0"/>
              <a:endCxn id="83" idx="5"/>
            </p:cNvCxnSpPr>
            <p:nvPr/>
          </p:nvCxnSpPr>
          <p:spPr>
            <a:xfrm flipH="1" flipV="1">
              <a:off x="3151121" y="3124231"/>
              <a:ext cx="259336" cy="33384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endCxn id="64" idx="3"/>
            </p:cNvCxnSpPr>
            <p:nvPr/>
          </p:nvCxnSpPr>
          <p:spPr>
            <a:xfrm flipH="1" flipV="1">
              <a:off x="3583549" y="3665333"/>
              <a:ext cx="1070705" cy="127583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Isosceles Triangle 63"/>
            <p:cNvSpPr>
              <a:spLocks noChangeAspect="1"/>
            </p:cNvSpPr>
            <p:nvPr/>
          </p:nvSpPr>
          <p:spPr>
            <a:xfrm rot="19207977">
              <a:off x="3334985" y="3426689"/>
              <a:ext cx="324036" cy="27003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65" name="Straight Arrow Connector 64"/>
            <p:cNvCxnSpPr>
              <a:stCxn id="67" idx="0"/>
              <a:endCxn id="75" idx="7"/>
            </p:cNvCxnSpPr>
            <p:nvPr/>
          </p:nvCxnSpPr>
          <p:spPr>
            <a:xfrm flipH="1">
              <a:off x="3151121" y="4459468"/>
              <a:ext cx="329904" cy="35442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67" idx="3"/>
            </p:cNvCxnSpPr>
            <p:nvPr/>
          </p:nvCxnSpPr>
          <p:spPr>
            <a:xfrm flipH="1">
              <a:off x="3657047" y="2996952"/>
              <a:ext cx="1058969" cy="125774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Isosceles Triangle 66"/>
            <p:cNvSpPr>
              <a:spLocks noChangeAspect="1"/>
            </p:cNvSpPr>
            <p:nvPr/>
          </p:nvSpPr>
          <p:spPr>
            <a:xfrm rot="13240908">
              <a:off x="3407018" y="4222066"/>
              <a:ext cx="324036" cy="27003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68" name="Straight Arrow Connector 67"/>
            <p:cNvCxnSpPr>
              <a:endCxn id="71" idx="4"/>
            </p:cNvCxnSpPr>
            <p:nvPr/>
          </p:nvCxnSpPr>
          <p:spPr>
            <a:xfrm flipV="1">
              <a:off x="6048000" y="5121168"/>
              <a:ext cx="164" cy="6120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475656" y="5733256"/>
              <a:ext cx="45721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1475656" y="4941168"/>
              <a:ext cx="0" cy="7920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31343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348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820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6371051" y="-388823"/>
            <a:ext cx="262697" cy="777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30046" tIns="65023" rIns="130046" bIns="65023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6371051" y="-388823"/>
            <a:ext cx="262697" cy="777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30046" tIns="65023" rIns="130046" bIns="65023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" name="Group 58"/>
          <p:cNvGrpSpPr/>
          <p:nvPr/>
        </p:nvGrpSpPr>
        <p:grpSpPr>
          <a:xfrm>
            <a:off x="2037904" y="1708448"/>
            <a:ext cx="9286989" cy="5018158"/>
            <a:chOff x="467544" y="2204864"/>
            <a:chExt cx="6529914" cy="3528392"/>
          </a:xfrm>
        </p:grpSpPr>
        <p:sp>
          <p:nvSpPr>
            <p:cNvPr id="10" name="TextBox 32"/>
            <p:cNvSpPr txBox="1">
              <a:spLocks noChangeArrowheads="1"/>
            </p:cNvSpPr>
            <p:nvPr/>
          </p:nvSpPr>
          <p:spPr bwMode="auto">
            <a:xfrm>
              <a:off x="619809" y="2564904"/>
              <a:ext cx="761026" cy="45445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36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GB" sz="36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GB" sz="36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GB" sz="3600" i="1" dirty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GB" sz="3600" dirty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n-US" sz="3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TextBox 32"/>
            <p:cNvSpPr txBox="1">
              <a:spLocks noChangeArrowheads="1"/>
            </p:cNvSpPr>
            <p:nvPr/>
          </p:nvSpPr>
          <p:spPr bwMode="auto">
            <a:xfrm>
              <a:off x="6236432" y="2564904"/>
              <a:ext cx="761026" cy="45445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3600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GB" sz="36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GB" sz="36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GB" sz="3600" i="1" dirty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GB" sz="3600" dirty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n-US" sz="36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" name="Straight Arrow Connector 18"/>
            <p:cNvCxnSpPr>
              <a:endCxn id="94" idx="0"/>
            </p:cNvCxnSpPr>
            <p:nvPr/>
          </p:nvCxnSpPr>
          <p:spPr>
            <a:xfrm>
              <a:off x="6048000" y="2204864"/>
              <a:ext cx="164" cy="6120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475656" y="2204864"/>
              <a:ext cx="45721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475656" y="2204864"/>
              <a:ext cx="0" cy="7927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52" idx="2"/>
            </p:cNvCxnSpPr>
            <p:nvPr/>
          </p:nvCxnSpPr>
          <p:spPr>
            <a:xfrm>
              <a:off x="2339752" y="2996952"/>
              <a:ext cx="504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467544" y="2996952"/>
              <a:ext cx="15121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Isosceles Triangle 45"/>
            <p:cNvSpPr/>
            <p:nvPr/>
          </p:nvSpPr>
          <p:spPr>
            <a:xfrm rot="5400000">
              <a:off x="1943708" y="2816932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grpSp>
          <p:nvGrpSpPr>
            <p:cNvPr id="3" name="Group 66"/>
            <p:cNvGrpSpPr/>
            <p:nvPr/>
          </p:nvGrpSpPr>
          <p:grpSpPr>
            <a:xfrm>
              <a:off x="2843808" y="2816952"/>
              <a:ext cx="360040" cy="360000"/>
              <a:chOff x="2987824" y="4077072"/>
              <a:chExt cx="360040" cy="360000"/>
            </a:xfrm>
          </p:grpSpPr>
          <p:sp>
            <p:nvSpPr>
              <p:cNvPr id="52" name="Oval 51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 dirty="0"/>
              </a:p>
            </p:txBody>
          </p:sp>
          <p:grpSp>
            <p:nvGrpSpPr>
              <p:cNvPr id="4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</p:grpSpPr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1" name="TextBox 12"/>
            <p:cNvSpPr txBox="1">
              <a:spLocks noChangeArrowheads="1"/>
            </p:cNvSpPr>
            <p:nvPr/>
          </p:nvSpPr>
          <p:spPr bwMode="auto">
            <a:xfrm>
              <a:off x="3818135" y="2812286"/>
              <a:ext cx="490519" cy="45445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3600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GB" sz="3600" baseline="30000" dirty="0"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en-GB" sz="3600" i="1" baseline="30000" dirty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en-US" sz="3600" baseline="30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2" name="Straight Arrow Connector 71"/>
            <p:cNvCxnSpPr>
              <a:stCxn id="52" idx="6"/>
            </p:cNvCxnSpPr>
            <p:nvPr/>
          </p:nvCxnSpPr>
          <p:spPr>
            <a:xfrm>
              <a:off x="3203848" y="2996952"/>
              <a:ext cx="6389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78" idx="0"/>
              <a:endCxn id="94" idx="2"/>
            </p:cNvCxnSpPr>
            <p:nvPr/>
          </p:nvCxnSpPr>
          <p:spPr>
            <a:xfrm>
              <a:off x="5292080" y="2996952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4283968" y="2996952"/>
              <a:ext cx="6480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Isosceles Triangle 77"/>
            <p:cNvSpPr/>
            <p:nvPr/>
          </p:nvSpPr>
          <p:spPr>
            <a:xfrm rot="5400000">
              <a:off x="4896036" y="2816932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grpSp>
          <p:nvGrpSpPr>
            <p:cNvPr id="5" name="Group 92"/>
            <p:cNvGrpSpPr/>
            <p:nvPr/>
          </p:nvGrpSpPr>
          <p:grpSpPr>
            <a:xfrm>
              <a:off x="5868144" y="2816952"/>
              <a:ext cx="360040" cy="360000"/>
              <a:chOff x="2987824" y="4077072"/>
              <a:chExt cx="360040" cy="360000"/>
            </a:xfrm>
          </p:grpSpPr>
          <p:sp>
            <p:nvSpPr>
              <p:cNvPr id="94" name="Oval 93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 dirty="0"/>
              </a:p>
            </p:txBody>
          </p:sp>
          <p:grpSp>
            <p:nvGrpSpPr>
              <p:cNvPr id="6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</p:grpSpPr>
            <p:cxnSp>
              <p:nvCxnSpPr>
                <p:cNvPr id="96" name="Straight Arrow Connector 95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8" name="Straight Arrow Connector 97"/>
            <p:cNvCxnSpPr>
              <a:stCxn id="94" idx="6"/>
            </p:cNvCxnSpPr>
            <p:nvPr/>
          </p:nvCxnSpPr>
          <p:spPr>
            <a:xfrm>
              <a:off x="6228184" y="2996952"/>
              <a:ext cx="6389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104" idx="0"/>
              <a:endCxn id="106" idx="2"/>
            </p:cNvCxnSpPr>
            <p:nvPr/>
          </p:nvCxnSpPr>
          <p:spPr>
            <a:xfrm>
              <a:off x="2339752" y="4941168"/>
              <a:ext cx="504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467544" y="4941168"/>
              <a:ext cx="15121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Isosceles Triangle 103"/>
            <p:cNvSpPr/>
            <p:nvPr/>
          </p:nvSpPr>
          <p:spPr>
            <a:xfrm rot="5400000">
              <a:off x="1943708" y="4761148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grpSp>
          <p:nvGrpSpPr>
            <p:cNvPr id="7" name="Group 104"/>
            <p:cNvGrpSpPr/>
            <p:nvPr/>
          </p:nvGrpSpPr>
          <p:grpSpPr>
            <a:xfrm>
              <a:off x="2843808" y="4761168"/>
              <a:ext cx="360040" cy="360000"/>
              <a:chOff x="2987824" y="4077072"/>
              <a:chExt cx="360040" cy="360000"/>
            </a:xfrm>
          </p:grpSpPr>
          <p:sp>
            <p:nvSpPr>
              <p:cNvPr id="106" name="Oval 105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 dirty="0"/>
              </a:p>
            </p:txBody>
          </p:sp>
          <p:grpSp>
            <p:nvGrpSpPr>
              <p:cNvPr id="8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</p:grpSpPr>
            <p:cxnSp>
              <p:nvCxnSpPr>
                <p:cNvPr id="108" name="Straight Arrow Connector 107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0" name="TextBox 12"/>
            <p:cNvSpPr txBox="1">
              <a:spLocks noChangeArrowheads="1"/>
            </p:cNvSpPr>
            <p:nvPr/>
          </p:nvSpPr>
          <p:spPr bwMode="auto">
            <a:xfrm>
              <a:off x="3818135" y="4756502"/>
              <a:ext cx="490519" cy="45445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3600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GB" sz="3600" baseline="30000" dirty="0"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en-GB" sz="3600" i="1" baseline="30000" dirty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en-US" sz="3600" baseline="30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1" name="Straight Arrow Connector 110"/>
            <p:cNvCxnSpPr>
              <a:stCxn id="106" idx="6"/>
            </p:cNvCxnSpPr>
            <p:nvPr/>
          </p:nvCxnSpPr>
          <p:spPr>
            <a:xfrm>
              <a:off x="3203848" y="4941168"/>
              <a:ext cx="6389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116" idx="0"/>
              <a:endCxn id="118" idx="2"/>
            </p:cNvCxnSpPr>
            <p:nvPr/>
          </p:nvCxnSpPr>
          <p:spPr>
            <a:xfrm>
              <a:off x="5292080" y="494116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4283968" y="4941168"/>
              <a:ext cx="6480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Isosceles Triangle 115"/>
            <p:cNvSpPr/>
            <p:nvPr/>
          </p:nvSpPr>
          <p:spPr>
            <a:xfrm rot="5400000">
              <a:off x="4896036" y="4761148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grpSp>
          <p:nvGrpSpPr>
            <p:cNvPr id="9" name="Group 116"/>
            <p:cNvGrpSpPr/>
            <p:nvPr/>
          </p:nvGrpSpPr>
          <p:grpSpPr>
            <a:xfrm>
              <a:off x="5868144" y="4761168"/>
              <a:ext cx="360040" cy="360000"/>
              <a:chOff x="2987824" y="4077072"/>
              <a:chExt cx="360040" cy="360000"/>
            </a:xfrm>
          </p:grpSpPr>
          <p:sp>
            <p:nvSpPr>
              <p:cNvPr id="118" name="Oval 117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600" dirty="0"/>
              </a:p>
            </p:txBody>
          </p:sp>
          <p:grpSp>
            <p:nvGrpSpPr>
              <p:cNvPr id="11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</p:grpSpPr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2" name="Straight Arrow Connector 121"/>
            <p:cNvCxnSpPr>
              <a:stCxn id="118" idx="6"/>
            </p:cNvCxnSpPr>
            <p:nvPr/>
          </p:nvCxnSpPr>
          <p:spPr>
            <a:xfrm>
              <a:off x="6228184" y="4941168"/>
              <a:ext cx="6389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32"/>
            <p:cNvSpPr txBox="1">
              <a:spLocks noChangeArrowheads="1"/>
            </p:cNvSpPr>
            <p:nvPr/>
          </p:nvSpPr>
          <p:spPr bwMode="auto">
            <a:xfrm>
              <a:off x="6236432" y="4509120"/>
              <a:ext cx="761026" cy="45445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3600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GB" sz="36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GB" sz="36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GB" sz="3600" i="1" dirty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GB" sz="3600" dirty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n-US" sz="3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5" name="TextBox 32"/>
            <p:cNvSpPr txBox="1">
              <a:spLocks noChangeArrowheads="1"/>
            </p:cNvSpPr>
            <p:nvPr/>
          </p:nvSpPr>
          <p:spPr bwMode="auto">
            <a:xfrm>
              <a:off x="547801" y="4509120"/>
              <a:ext cx="761026" cy="45445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36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GB" sz="36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GB" sz="36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GB" sz="3600" i="1" dirty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GB" sz="3600" dirty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n-US" sz="36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6" name="Straight Arrow Connector 125"/>
            <p:cNvCxnSpPr>
              <a:stCxn id="133" idx="0"/>
              <a:endCxn id="52" idx="5"/>
            </p:cNvCxnSpPr>
            <p:nvPr/>
          </p:nvCxnSpPr>
          <p:spPr>
            <a:xfrm flipH="1" flipV="1">
              <a:off x="3151121" y="3124231"/>
              <a:ext cx="259336" cy="33384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endCxn id="133" idx="3"/>
            </p:cNvCxnSpPr>
            <p:nvPr/>
          </p:nvCxnSpPr>
          <p:spPr>
            <a:xfrm flipH="1" flipV="1">
              <a:off x="3583549" y="3665333"/>
              <a:ext cx="1070705" cy="127583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Isosceles Triangle 132"/>
            <p:cNvSpPr>
              <a:spLocks noChangeAspect="1"/>
            </p:cNvSpPr>
            <p:nvPr/>
          </p:nvSpPr>
          <p:spPr>
            <a:xfrm rot="19207977">
              <a:off x="3334985" y="3426689"/>
              <a:ext cx="324036" cy="27003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cxnSp>
          <p:nvCxnSpPr>
            <p:cNvPr id="140" name="Straight Arrow Connector 139"/>
            <p:cNvCxnSpPr>
              <a:stCxn id="142" idx="0"/>
              <a:endCxn id="106" idx="7"/>
            </p:cNvCxnSpPr>
            <p:nvPr/>
          </p:nvCxnSpPr>
          <p:spPr>
            <a:xfrm flipH="1">
              <a:off x="3151121" y="4459468"/>
              <a:ext cx="329904" cy="35442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42" idx="3"/>
            </p:cNvCxnSpPr>
            <p:nvPr/>
          </p:nvCxnSpPr>
          <p:spPr>
            <a:xfrm flipH="1">
              <a:off x="3657047" y="2996952"/>
              <a:ext cx="1058969" cy="125774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Isosceles Triangle 141"/>
            <p:cNvSpPr>
              <a:spLocks noChangeAspect="1"/>
            </p:cNvSpPr>
            <p:nvPr/>
          </p:nvSpPr>
          <p:spPr>
            <a:xfrm rot="13240908">
              <a:off x="3407018" y="4222066"/>
              <a:ext cx="324036" cy="27003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cxnSp>
          <p:nvCxnSpPr>
            <p:cNvPr id="174" name="Straight Arrow Connector 173"/>
            <p:cNvCxnSpPr>
              <a:endCxn id="118" idx="4"/>
            </p:cNvCxnSpPr>
            <p:nvPr/>
          </p:nvCxnSpPr>
          <p:spPr>
            <a:xfrm flipV="1">
              <a:off x="6048000" y="5121168"/>
              <a:ext cx="164" cy="6120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1475656" y="5733256"/>
              <a:ext cx="45721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 flipV="1">
              <a:off x="1475656" y="4941168"/>
              <a:ext cx="0" cy="7920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itle 5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>
                <a:latin typeface="Times New Roman"/>
                <a:ea typeface="Times New Roman"/>
              </a:rPr>
              <a:t>Lets work out the transfer functions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371051" y="-388823"/>
            <a:ext cx="262697" cy="777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30046" tIns="65023" rIns="130046" bIns="65023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3" name="Rectangle 23"/>
          <p:cNvSpPr>
            <a:spLocks/>
          </p:cNvSpPr>
          <p:nvPr/>
        </p:nvSpPr>
        <p:spPr bwMode="auto">
          <a:xfrm>
            <a:off x="1245816" y="5556922"/>
            <a:ext cx="10802410" cy="412420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spAutoFit/>
          </a:bodyPr>
          <a:lstStyle/>
          <a:p>
            <a:pPr algn="l"/>
            <a:r>
              <a:rPr lang="en-GB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W</a:t>
            </a:r>
            <a:r>
              <a:rPr lang="en-GB" sz="28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 </a:t>
            </a:r>
            <a:r>
              <a:rPr lang="en-GB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(</a:t>
            </a:r>
            <a:r>
              <a:rPr lang="en-GB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)=[</a:t>
            </a:r>
            <a:r>
              <a:rPr lang="en-GB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b</a:t>
            </a:r>
            <a:r>
              <a:rPr lang="en-GB" sz="28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W</a:t>
            </a:r>
            <a:r>
              <a:rPr lang="en-GB" sz="28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 </a:t>
            </a:r>
            <a:r>
              <a:rPr lang="en-GB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(</a:t>
            </a:r>
            <a:r>
              <a:rPr lang="en-GB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)+</a:t>
            </a:r>
            <a:r>
              <a:rPr lang="en-GB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a</a:t>
            </a:r>
            <a:r>
              <a:rPr lang="en-GB" sz="28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X</a:t>
            </a:r>
            <a:r>
              <a:rPr lang="en-GB" sz="28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 </a:t>
            </a:r>
            <a:r>
              <a:rPr lang="en-GB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(</a:t>
            </a:r>
            <a:r>
              <a:rPr lang="en-GB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)] </a:t>
            </a:r>
            <a:r>
              <a:rPr lang="en-GB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2800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-</a:t>
            </a:r>
            <a:r>
              <a:rPr lang="en-GB" sz="2800" i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N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Arial" charset="0"/>
            </a:endParaRPr>
          </a:p>
          <a:p>
            <a:pPr algn="l"/>
            <a:r>
              <a:rPr lang="en-GB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W</a:t>
            </a:r>
            <a:r>
              <a:rPr lang="en-GB" sz="28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 </a:t>
            </a:r>
            <a:r>
              <a:rPr lang="en-GB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(</a:t>
            </a:r>
            <a:r>
              <a:rPr lang="en-GB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)=[</a:t>
            </a:r>
            <a:r>
              <a:rPr lang="en-GB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b</a:t>
            </a:r>
            <a:r>
              <a:rPr lang="en-GB" sz="28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</a:t>
            </a:r>
            <a:r>
              <a:rPr lang="en-GB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W</a:t>
            </a:r>
            <a:r>
              <a:rPr lang="en-GB" sz="28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 </a:t>
            </a:r>
            <a:r>
              <a:rPr lang="en-GB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(</a:t>
            </a:r>
            <a:r>
              <a:rPr lang="en-GB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)+</a:t>
            </a:r>
            <a:r>
              <a:rPr lang="en-GB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a</a:t>
            </a:r>
            <a:r>
              <a:rPr lang="en-GB" sz="28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</a:t>
            </a:r>
            <a:r>
              <a:rPr lang="en-GB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X</a:t>
            </a:r>
            <a:r>
              <a:rPr lang="en-GB" sz="28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 </a:t>
            </a:r>
            <a:r>
              <a:rPr lang="en-GB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(</a:t>
            </a:r>
            <a:r>
              <a:rPr lang="en-GB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)] </a:t>
            </a:r>
            <a:r>
              <a:rPr lang="en-GB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2800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-</a:t>
            </a:r>
            <a:r>
              <a:rPr lang="en-GB" sz="2800" i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N</a:t>
            </a:r>
          </a:p>
          <a:p>
            <a:pPr algn="l"/>
            <a:endParaRPr lang="en-GB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Arial" charset="0"/>
            </a:endParaRPr>
          </a:p>
          <a:p>
            <a:pPr algn="l"/>
            <a:r>
              <a:rPr lang="en-GB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Solve these equations for W</a:t>
            </a:r>
            <a:r>
              <a:rPr lang="en-GB" sz="2800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</a:t>
            </a:r>
          </a:p>
          <a:p>
            <a:pPr algn="l"/>
            <a:r>
              <a:rPr lang="en-GB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GB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b</a:t>
            </a:r>
            <a:r>
              <a:rPr lang="en-GB" sz="28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</a:t>
            </a:r>
            <a:r>
              <a:rPr lang="en-GB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b</a:t>
            </a:r>
            <a:r>
              <a:rPr lang="en-GB" sz="28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</a:t>
            </a:r>
            <a:r>
              <a:rPr lang="en-GB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W</a:t>
            </a:r>
            <a:r>
              <a:rPr lang="en-GB" sz="28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2800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-2</a:t>
            </a:r>
            <a:r>
              <a:rPr lang="en-GB" sz="2800" i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N</a:t>
            </a:r>
            <a:r>
              <a:rPr lang="en-GB" sz="28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</a:t>
            </a:r>
            <a:r>
              <a:rPr lang="en-GB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+</a:t>
            </a:r>
            <a:r>
              <a:rPr lang="en-GB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b</a:t>
            </a:r>
            <a:r>
              <a:rPr lang="en-GB" sz="28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</a:t>
            </a:r>
            <a:r>
              <a:rPr lang="en-GB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a</a:t>
            </a:r>
            <a:r>
              <a:rPr lang="en-GB" sz="28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</a:t>
            </a:r>
            <a:r>
              <a:rPr lang="en-GB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X</a:t>
            </a:r>
            <a:r>
              <a:rPr lang="en-GB" sz="28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</a:t>
            </a:r>
            <a:r>
              <a:rPr lang="en-GB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</a:t>
            </a:r>
            <a:r>
              <a:rPr lang="en-GB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2800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-2</a:t>
            </a:r>
            <a:r>
              <a:rPr lang="en-GB" sz="2800" i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N</a:t>
            </a:r>
            <a:r>
              <a:rPr lang="en-GB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+</a:t>
            </a:r>
            <a:r>
              <a:rPr lang="en-GB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a</a:t>
            </a:r>
            <a:r>
              <a:rPr lang="en-GB" sz="28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X</a:t>
            </a:r>
            <a:r>
              <a:rPr lang="en-GB" sz="28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2800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-</a:t>
            </a:r>
            <a:r>
              <a:rPr lang="en-GB" sz="2800" i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N</a:t>
            </a:r>
            <a:r>
              <a:rPr lang="en-GB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=</a:t>
            </a:r>
            <a:r>
              <a:rPr lang="en-GB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W</a:t>
            </a:r>
            <a:r>
              <a:rPr lang="en-GB" sz="28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 </a:t>
            </a:r>
            <a:endParaRPr lang="en-GB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Arial" charset="0"/>
            </a:endParaRPr>
          </a:p>
          <a:p>
            <a:pPr algn="l">
              <a:buFont typeface="Wingdings"/>
              <a:buChar char="à"/>
            </a:pPr>
            <a:r>
              <a:rPr lang="en-GB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W</a:t>
            </a:r>
            <a:r>
              <a:rPr lang="en-GB" sz="28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=</a:t>
            </a:r>
            <a:r>
              <a:rPr lang="en-GB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[</a:t>
            </a:r>
            <a:r>
              <a:rPr lang="en-GB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a</a:t>
            </a:r>
            <a:r>
              <a:rPr lang="en-GB" sz="28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</a:t>
            </a:r>
            <a:r>
              <a:rPr lang="en-GB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b</a:t>
            </a:r>
            <a:r>
              <a:rPr lang="en-GB" sz="28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 </a:t>
            </a:r>
            <a:r>
              <a:rPr lang="en-GB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X</a:t>
            </a:r>
            <a:r>
              <a:rPr lang="en-GB" sz="28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</a:t>
            </a:r>
            <a:r>
              <a:rPr lang="en-GB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</a:t>
            </a:r>
            <a:r>
              <a:rPr lang="en-GB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2800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-2</a:t>
            </a:r>
            <a:r>
              <a:rPr lang="en-GB" sz="2800" i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N</a:t>
            </a:r>
            <a:r>
              <a:rPr lang="en-GB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+</a:t>
            </a:r>
            <a:r>
              <a:rPr lang="en-GB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a</a:t>
            </a:r>
            <a:r>
              <a:rPr lang="en-GB" sz="28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X</a:t>
            </a:r>
            <a:r>
              <a:rPr lang="en-GB" sz="28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z</a:t>
            </a:r>
            <a:r>
              <a:rPr lang="en-GB" sz="2800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-</a:t>
            </a:r>
            <a:r>
              <a:rPr lang="en-GB" sz="2800" i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N</a:t>
            </a:r>
            <a:r>
              <a:rPr lang="en-GB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]/[1-</a:t>
            </a:r>
            <a:r>
              <a:rPr lang="en-GB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b</a:t>
            </a:r>
            <a:r>
              <a:rPr lang="en-GB" sz="28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 </a:t>
            </a:r>
            <a:r>
              <a:rPr lang="en-GB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b</a:t>
            </a:r>
            <a:r>
              <a:rPr lang="en-GB" sz="28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</a:t>
            </a:r>
            <a:r>
              <a:rPr lang="en-GB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</a:t>
            </a:r>
            <a:r>
              <a:rPr lang="en-GB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2800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-2</a:t>
            </a:r>
            <a:r>
              <a:rPr lang="en-GB" sz="2800" i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N </a:t>
            </a:r>
            <a:r>
              <a:rPr lang="en-GB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]</a:t>
            </a:r>
          </a:p>
          <a:p>
            <a:pPr algn="l"/>
            <a:endParaRPr lang="en-GB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Arial" charset="0"/>
            </a:endParaRPr>
          </a:p>
          <a:p>
            <a:pPr algn="l"/>
            <a:r>
              <a:rPr lang="en-GB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Now plug into</a:t>
            </a:r>
          </a:p>
          <a:p>
            <a:pPr algn="l"/>
            <a:r>
              <a:rPr lang="en-GB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Y</a:t>
            </a:r>
            <a:r>
              <a:rPr lang="en-GB" sz="28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 </a:t>
            </a:r>
            <a:r>
              <a:rPr lang="en-GB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(</a:t>
            </a:r>
            <a:r>
              <a:rPr lang="en-GB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) =</a:t>
            </a:r>
            <a:r>
              <a:rPr lang="en-GB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c</a:t>
            </a:r>
            <a:r>
              <a:rPr lang="en-GB" sz="28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W</a:t>
            </a:r>
            <a:r>
              <a:rPr lang="en-GB" sz="28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 </a:t>
            </a:r>
            <a:r>
              <a:rPr lang="en-GB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(</a:t>
            </a:r>
            <a:r>
              <a:rPr lang="en-GB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)+</a:t>
            </a:r>
            <a:r>
              <a:rPr lang="en-GB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X</a:t>
            </a:r>
            <a:r>
              <a:rPr lang="en-GB" sz="28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 </a:t>
            </a:r>
            <a:r>
              <a:rPr lang="en-GB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(</a:t>
            </a:r>
            <a:r>
              <a:rPr lang="en-GB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)</a:t>
            </a:r>
          </a:p>
          <a:p>
            <a:pPr algn="l"/>
            <a:endParaRPr lang="en-US" sz="2800" dirty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...and similar for the other channel</a:t>
            </a:r>
          </a:p>
        </p:txBody>
      </p:sp>
      <p:sp>
        <p:nvSpPr>
          <p:cNvPr id="74" name="Rectangle 73"/>
          <p:cNvSpPr/>
          <p:nvPr/>
        </p:nvSpPr>
        <p:spPr bwMode="auto">
          <a:xfrm>
            <a:off x="0" y="556320"/>
            <a:ext cx="13004800" cy="1152128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2" name="Group 73"/>
          <p:cNvGrpSpPr/>
          <p:nvPr/>
        </p:nvGrpSpPr>
        <p:grpSpPr>
          <a:xfrm>
            <a:off x="1605856" y="218682"/>
            <a:ext cx="9101674" cy="5018158"/>
            <a:chOff x="467544" y="2204864"/>
            <a:chExt cx="6399614" cy="3528392"/>
          </a:xfrm>
          <a:noFill/>
        </p:grpSpPr>
        <p:sp>
          <p:nvSpPr>
            <p:cNvPr id="4" name="TextBox 32"/>
            <p:cNvSpPr txBox="1">
              <a:spLocks noChangeArrowheads="1"/>
            </p:cNvSpPr>
            <p:nvPr/>
          </p:nvSpPr>
          <p:spPr bwMode="auto">
            <a:xfrm>
              <a:off x="710140" y="2564904"/>
              <a:ext cx="543494" cy="313788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3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GB" sz="23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GB" sz="2300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GB" sz="2300" i="1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GB" sz="2300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US" sz="23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TextBox 32"/>
            <p:cNvSpPr txBox="1">
              <a:spLocks noChangeArrowheads="1"/>
            </p:cNvSpPr>
            <p:nvPr/>
          </p:nvSpPr>
          <p:spPr bwMode="auto">
            <a:xfrm>
              <a:off x="6326789" y="2564904"/>
              <a:ext cx="532222" cy="313788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300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GB" sz="23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GB" sz="2300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GB" sz="2300" i="1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GB" sz="2300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US" sz="23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" name="Straight Arrow Connector 5"/>
            <p:cNvCxnSpPr>
              <a:endCxn id="23" idx="0"/>
            </p:cNvCxnSpPr>
            <p:nvPr/>
          </p:nvCxnSpPr>
          <p:spPr>
            <a:xfrm>
              <a:off x="6048000" y="2204864"/>
              <a:ext cx="164" cy="61208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475656" y="2204864"/>
              <a:ext cx="4572120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475656" y="2204864"/>
              <a:ext cx="0" cy="79270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endCxn id="13" idx="2"/>
            </p:cNvCxnSpPr>
            <p:nvPr/>
          </p:nvCxnSpPr>
          <p:spPr>
            <a:xfrm>
              <a:off x="2339752" y="2996952"/>
              <a:ext cx="504056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67544" y="2996952"/>
              <a:ext cx="1512168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sosceles Triangle 10"/>
            <p:cNvSpPr/>
            <p:nvPr/>
          </p:nvSpPr>
          <p:spPr>
            <a:xfrm rot="5400000">
              <a:off x="1943708" y="2816932"/>
              <a:ext cx="432048" cy="360040"/>
            </a:xfrm>
            <a:prstGeom prst="triangl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00" dirty="0"/>
            </a:p>
          </p:txBody>
        </p:sp>
        <p:grpSp>
          <p:nvGrpSpPr>
            <p:cNvPr id="3" name="Group 11"/>
            <p:cNvGrpSpPr/>
            <p:nvPr/>
          </p:nvGrpSpPr>
          <p:grpSpPr>
            <a:xfrm>
              <a:off x="2843808" y="2816952"/>
              <a:ext cx="360040" cy="360000"/>
              <a:chOff x="2987824" y="4077072"/>
              <a:chExt cx="360040" cy="360000"/>
            </a:xfrm>
            <a:grpFill/>
          </p:grpSpPr>
          <p:sp>
            <p:nvSpPr>
              <p:cNvPr id="13" name="Oval 12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300" dirty="0"/>
              </a:p>
            </p:txBody>
          </p:sp>
          <p:grpSp>
            <p:nvGrpSpPr>
              <p:cNvPr id="12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  <a:grpFill/>
            </p:grpSpPr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" name="TextBox 12"/>
            <p:cNvSpPr txBox="1">
              <a:spLocks noChangeArrowheads="1"/>
            </p:cNvSpPr>
            <p:nvPr/>
          </p:nvSpPr>
          <p:spPr bwMode="auto">
            <a:xfrm>
              <a:off x="3868518" y="2812286"/>
              <a:ext cx="360901" cy="313788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300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GB" sz="2300" baseline="30000" dirty="0"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en-GB" sz="2300" i="1" baseline="30000" dirty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en-US" sz="2300" baseline="30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" name="Straight Arrow Connector 17"/>
            <p:cNvCxnSpPr>
              <a:stCxn id="13" idx="6"/>
            </p:cNvCxnSpPr>
            <p:nvPr/>
          </p:nvCxnSpPr>
          <p:spPr>
            <a:xfrm>
              <a:off x="3203848" y="2996952"/>
              <a:ext cx="638974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21" idx="0"/>
              <a:endCxn id="23" idx="2"/>
            </p:cNvCxnSpPr>
            <p:nvPr/>
          </p:nvCxnSpPr>
          <p:spPr>
            <a:xfrm>
              <a:off x="5292080" y="2996952"/>
              <a:ext cx="576064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283968" y="2996952"/>
              <a:ext cx="648072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Isosceles Triangle 20"/>
            <p:cNvSpPr/>
            <p:nvPr/>
          </p:nvSpPr>
          <p:spPr>
            <a:xfrm rot="5400000">
              <a:off x="4896036" y="2816932"/>
              <a:ext cx="432048" cy="360040"/>
            </a:xfrm>
            <a:prstGeom prst="triangl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00" dirty="0"/>
            </a:p>
          </p:txBody>
        </p:sp>
        <p:grpSp>
          <p:nvGrpSpPr>
            <p:cNvPr id="14" name="Group 21"/>
            <p:cNvGrpSpPr/>
            <p:nvPr/>
          </p:nvGrpSpPr>
          <p:grpSpPr>
            <a:xfrm>
              <a:off x="5868144" y="2816952"/>
              <a:ext cx="360040" cy="360000"/>
              <a:chOff x="2987824" y="4077072"/>
              <a:chExt cx="360040" cy="360000"/>
            </a:xfrm>
            <a:grpFill/>
          </p:grpSpPr>
          <p:sp>
            <p:nvSpPr>
              <p:cNvPr id="23" name="Oval 22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300" dirty="0"/>
              </a:p>
            </p:txBody>
          </p:sp>
          <p:grpSp>
            <p:nvGrpSpPr>
              <p:cNvPr id="22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  <a:grpFill/>
            </p:grpSpPr>
            <p:cxnSp>
              <p:nvCxnSpPr>
                <p:cNvPr id="25" name="Straight Arrow Connector 24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7" name="Straight Arrow Connector 26"/>
            <p:cNvCxnSpPr>
              <a:stCxn id="23" idx="6"/>
            </p:cNvCxnSpPr>
            <p:nvPr/>
          </p:nvCxnSpPr>
          <p:spPr>
            <a:xfrm>
              <a:off x="6228184" y="2996952"/>
              <a:ext cx="638974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30" idx="0"/>
              <a:endCxn id="32" idx="2"/>
            </p:cNvCxnSpPr>
            <p:nvPr/>
          </p:nvCxnSpPr>
          <p:spPr>
            <a:xfrm>
              <a:off x="2339752" y="4941168"/>
              <a:ext cx="504056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67544" y="4941168"/>
              <a:ext cx="1512168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Isosceles Triangle 29"/>
            <p:cNvSpPr/>
            <p:nvPr/>
          </p:nvSpPr>
          <p:spPr>
            <a:xfrm rot="5400000">
              <a:off x="1943708" y="4761148"/>
              <a:ext cx="432048" cy="360040"/>
            </a:xfrm>
            <a:prstGeom prst="triangl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00" dirty="0"/>
            </a:p>
          </p:txBody>
        </p:sp>
        <p:grpSp>
          <p:nvGrpSpPr>
            <p:cNvPr id="24" name="Group 30"/>
            <p:cNvGrpSpPr/>
            <p:nvPr/>
          </p:nvGrpSpPr>
          <p:grpSpPr>
            <a:xfrm>
              <a:off x="2843808" y="4761168"/>
              <a:ext cx="360040" cy="360000"/>
              <a:chOff x="2987824" y="4077072"/>
              <a:chExt cx="360040" cy="360000"/>
            </a:xfrm>
            <a:grpFill/>
          </p:grpSpPr>
          <p:sp>
            <p:nvSpPr>
              <p:cNvPr id="32" name="Oval 31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300" dirty="0"/>
              </a:p>
            </p:txBody>
          </p:sp>
          <p:grpSp>
            <p:nvGrpSpPr>
              <p:cNvPr id="31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  <a:grpFill/>
            </p:grpSpPr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6" name="TextBox 12"/>
            <p:cNvSpPr txBox="1">
              <a:spLocks noChangeArrowheads="1"/>
            </p:cNvSpPr>
            <p:nvPr/>
          </p:nvSpPr>
          <p:spPr bwMode="auto">
            <a:xfrm>
              <a:off x="3868518" y="4756502"/>
              <a:ext cx="360901" cy="313788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300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GB" sz="2300" baseline="30000" dirty="0"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en-GB" sz="2300" i="1" baseline="30000" dirty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en-US" sz="2300" baseline="30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7" name="Straight Arrow Connector 36"/>
            <p:cNvCxnSpPr>
              <a:stCxn id="32" idx="6"/>
            </p:cNvCxnSpPr>
            <p:nvPr/>
          </p:nvCxnSpPr>
          <p:spPr>
            <a:xfrm>
              <a:off x="3203848" y="4941168"/>
              <a:ext cx="638974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40" idx="0"/>
              <a:endCxn id="42" idx="2"/>
            </p:cNvCxnSpPr>
            <p:nvPr/>
          </p:nvCxnSpPr>
          <p:spPr>
            <a:xfrm>
              <a:off x="5292080" y="4941168"/>
              <a:ext cx="576064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283968" y="4941168"/>
              <a:ext cx="648072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Isosceles Triangle 39"/>
            <p:cNvSpPr/>
            <p:nvPr/>
          </p:nvSpPr>
          <p:spPr>
            <a:xfrm rot="5400000">
              <a:off x="4896036" y="4761148"/>
              <a:ext cx="432048" cy="360040"/>
            </a:xfrm>
            <a:prstGeom prst="triangl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00" dirty="0"/>
            </a:p>
          </p:txBody>
        </p:sp>
        <p:grpSp>
          <p:nvGrpSpPr>
            <p:cNvPr id="33" name="Group 40"/>
            <p:cNvGrpSpPr/>
            <p:nvPr/>
          </p:nvGrpSpPr>
          <p:grpSpPr>
            <a:xfrm>
              <a:off x="5868144" y="4761168"/>
              <a:ext cx="360040" cy="360000"/>
              <a:chOff x="2987824" y="4077072"/>
              <a:chExt cx="360040" cy="360000"/>
            </a:xfrm>
            <a:grpFill/>
          </p:grpSpPr>
          <p:sp>
            <p:nvSpPr>
              <p:cNvPr id="42" name="Oval 41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300" dirty="0"/>
              </a:p>
            </p:txBody>
          </p:sp>
          <p:grpSp>
            <p:nvGrpSpPr>
              <p:cNvPr id="41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  <a:grpFill/>
            </p:grpSpPr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6" name="Straight Arrow Connector 45"/>
            <p:cNvCxnSpPr>
              <a:stCxn id="42" idx="6"/>
            </p:cNvCxnSpPr>
            <p:nvPr/>
          </p:nvCxnSpPr>
          <p:spPr>
            <a:xfrm>
              <a:off x="6228184" y="4941168"/>
              <a:ext cx="638974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32"/>
            <p:cNvSpPr txBox="1">
              <a:spLocks noChangeArrowheads="1"/>
            </p:cNvSpPr>
            <p:nvPr/>
          </p:nvSpPr>
          <p:spPr bwMode="auto">
            <a:xfrm>
              <a:off x="6326789" y="4509120"/>
              <a:ext cx="532222" cy="313788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300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GB" sz="23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GB" sz="2300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GB" sz="2300" i="1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GB" sz="2300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US" sz="23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TextBox 32"/>
            <p:cNvSpPr txBox="1">
              <a:spLocks noChangeArrowheads="1"/>
            </p:cNvSpPr>
            <p:nvPr/>
          </p:nvSpPr>
          <p:spPr bwMode="auto">
            <a:xfrm>
              <a:off x="638133" y="4509120"/>
              <a:ext cx="543494" cy="313788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3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GB" sz="23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GB" sz="2300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GB" sz="2300" i="1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GB" sz="2300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US" sz="23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9" name="Straight Arrow Connector 48"/>
            <p:cNvCxnSpPr>
              <a:stCxn id="51" idx="0"/>
              <a:endCxn id="13" idx="5"/>
            </p:cNvCxnSpPr>
            <p:nvPr/>
          </p:nvCxnSpPr>
          <p:spPr>
            <a:xfrm flipH="1" flipV="1">
              <a:off x="3151121" y="3124231"/>
              <a:ext cx="265756" cy="312001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endCxn id="51" idx="3"/>
            </p:cNvCxnSpPr>
            <p:nvPr/>
          </p:nvCxnSpPr>
          <p:spPr>
            <a:xfrm flipH="1" flipV="1">
              <a:off x="3613166" y="3671266"/>
              <a:ext cx="1064176" cy="1234142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Isosceles Triangle 50"/>
            <p:cNvSpPr>
              <a:spLocks noChangeAspect="1"/>
            </p:cNvSpPr>
            <p:nvPr/>
          </p:nvSpPr>
          <p:spPr>
            <a:xfrm rot="19207977">
              <a:off x="3331290" y="3400640"/>
              <a:ext cx="367463" cy="306219"/>
            </a:xfrm>
            <a:prstGeom prst="triangl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00" dirty="0"/>
            </a:p>
          </p:txBody>
        </p:sp>
        <p:cxnSp>
          <p:nvCxnSpPr>
            <p:cNvPr id="52" name="Straight Arrow Connector 51"/>
            <p:cNvCxnSpPr>
              <a:stCxn id="54" idx="0"/>
              <a:endCxn id="32" idx="7"/>
            </p:cNvCxnSpPr>
            <p:nvPr/>
          </p:nvCxnSpPr>
          <p:spPr>
            <a:xfrm flipH="1">
              <a:off x="3151121" y="4478285"/>
              <a:ext cx="351794" cy="33560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54" idx="3"/>
            </p:cNvCxnSpPr>
            <p:nvPr/>
          </p:nvCxnSpPr>
          <p:spPr>
            <a:xfrm flipH="1">
              <a:off x="3710299" y="2996952"/>
              <a:ext cx="1005718" cy="1240072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Isosceles Triangle 53"/>
            <p:cNvSpPr>
              <a:spLocks noChangeAspect="1"/>
            </p:cNvSpPr>
            <p:nvPr/>
          </p:nvSpPr>
          <p:spPr>
            <a:xfrm rot="13240908">
              <a:off x="3415722" y="4198583"/>
              <a:ext cx="381771" cy="318143"/>
            </a:xfrm>
            <a:prstGeom prst="triangl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00" dirty="0"/>
            </a:p>
          </p:txBody>
        </p:sp>
        <p:cxnSp>
          <p:nvCxnSpPr>
            <p:cNvPr id="55" name="Straight Arrow Connector 54"/>
            <p:cNvCxnSpPr>
              <a:endCxn id="42" idx="4"/>
            </p:cNvCxnSpPr>
            <p:nvPr/>
          </p:nvCxnSpPr>
          <p:spPr>
            <a:xfrm flipV="1">
              <a:off x="6048000" y="5121168"/>
              <a:ext cx="164" cy="61208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1475656" y="5733256"/>
              <a:ext cx="4572120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1475656" y="4941168"/>
              <a:ext cx="0" cy="79208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32"/>
            <p:cNvSpPr txBox="1">
              <a:spLocks noChangeArrowheads="1"/>
            </p:cNvSpPr>
            <p:nvPr/>
          </p:nvSpPr>
          <p:spPr bwMode="auto">
            <a:xfrm>
              <a:off x="4310678" y="2564904"/>
              <a:ext cx="589705" cy="313788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300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GB" sz="23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GB" sz="2300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GB" sz="2300" i="1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GB" sz="2300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US" sz="23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TextBox 32"/>
            <p:cNvSpPr txBox="1">
              <a:spLocks noChangeArrowheads="1"/>
            </p:cNvSpPr>
            <p:nvPr/>
          </p:nvSpPr>
          <p:spPr bwMode="auto">
            <a:xfrm>
              <a:off x="4238670" y="5085184"/>
              <a:ext cx="589705" cy="313788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300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GB" sz="23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GB" sz="2300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GB" sz="2300" i="1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GB" sz="2300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US" sz="23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34652" y="2780928"/>
              <a:ext cx="302292" cy="313788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GB" sz="2300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GB" sz="23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3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949348" y="4725144"/>
              <a:ext cx="302292" cy="313788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GB" sz="2300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GB" sz="23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3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887004" y="2771636"/>
              <a:ext cx="291021" cy="313788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GB" sz="2300" i="1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GB" sz="23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3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887004" y="4725144"/>
              <a:ext cx="291021" cy="313788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GB" sz="2300" i="1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GB" sz="23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3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522680" y="4098558"/>
              <a:ext cx="302292" cy="313788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GB" sz="2300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GB" sz="23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3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374812" y="3378478"/>
              <a:ext cx="302292" cy="313788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GB" sz="2300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GB" sz="23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3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-835243">
            <a:off x="317500" y="6286500"/>
            <a:ext cx="3810000" cy="38100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Delay in the recording process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" y="1143000"/>
            <a:ext cx="12814300" cy="5676900"/>
          </a:xfrm>
          <a:ln/>
        </p:spPr>
        <p:txBody>
          <a:bodyPr/>
          <a:lstStyle/>
          <a:p>
            <a:pPr marL="635000"/>
            <a:r>
              <a:rPr lang="en-US" sz="3800"/>
              <a:t>Suppose we record an instrument with a close microphone and a distant microphone</a:t>
            </a:r>
          </a:p>
          <a:p>
            <a:pPr marL="1143000" lvl="1"/>
            <a:r>
              <a:rPr lang="en-US" sz="3200"/>
              <a:t>Sound travels at 340.3m/s</a:t>
            </a:r>
          </a:p>
          <a:p>
            <a:pPr marL="1143000" lvl="1"/>
            <a:r>
              <a:rPr lang="en-US" sz="3200"/>
              <a:t>If mics are 2m apart, sound arrives 5.9ms later to the distant mic</a:t>
            </a:r>
          </a:p>
          <a:p>
            <a:pPr marL="635000"/>
            <a:r>
              <a:rPr lang="en-US" sz="3800"/>
              <a:t>Adding closely timed but not identical signals creates </a:t>
            </a:r>
            <a:r>
              <a:rPr lang="en-US" sz="3800">
                <a:solidFill>
                  <a:srgbClr val="0000FF"/>
                </a:solidFill>
              </a:rPr>
              <a:t>phase problems</a:t>
            </a:r>
            <a:endParaRPr lang="en-US" sz="3800"/>
          </a:p>
          <a:p>
            <a:pPr marL="1143000" lvl="1"/>
            <a:r>
              <a:rPr lang="en-US" sz="3200"/>
              <a:t>Selective cancellation of certain frequencies</a:t>
            </a:r>
          </a:p>
          <a:p>
            <a:pPr marL="1143000" lvl="1"/>
            <a:r>
              <a:rPr lang="en-US" sz="3200"/>
              <a:t>This can be used deliberately as a musical effect </a:t>
            </a:r>
            <a:br>
              <a:rPr lang="en-US" sz="3200"/>
            </a:br>
            <a:r>
              <a:rPr lang="en-US" sz="3200"/>
              <a:t>(more on this soon)</a:t>
            </a:r>
          </a:p>
          <a:p>
            <a:pPr marL="635000"/>
            <a:r>
              <a:rPr lang="en-US" sz="3800"/>
              <a:t>Solution: </a:t>
            </a:r>
            <a:r>
              <a:rPr lang="en-US" sz="3800">
                <a:solidFill>
                  <a:srgbClr val="0000FF"/>
                </a:solidFill>
              </a:rPr>
              <a:t>delay the close mic</a:t>
            </a:r>
            <a:r>
              <a:rPr lang="en-US" sz="3800"/>
              <a:t> to compensate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5400000">
            <a:off x="2950369" y="7562057"/>
            <a:ext cx="1360487" cy="17907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5400000">
            <a:off x="9738519" y="7568407"/>
            <a:ext cx="1360487" cy="17907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2997200" y="9093200"/>
            <a:ext cx="6848475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triangle" w="med" len="sm"/>
            <a:tailEnd type="triangle" w="med" len="sm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19" name="Rectangle 7"/>
          <p:cNvSpPr>
            <a:spLocks/>
          </p:cNvSpPr>
          <p:nvPr/>
        </p:nvSpPr>
        <p:spPr bwMode="auto">
          <a:xfrm>
            <a:off x="5854700" y="9055100"/>
            <a:ext cx="17145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2m = 5.9ms</a:t>
            </a:r>
          </a:p>
        </p:txBody>
      </p:sp>
      <p:sp>
        <p:nvSpPr>
          <p:cNvPr id="38920" name="Rectangle 8"/>
          <p:cNvSpPr>
            <a:spLocks/>
          </p:cNvSpPr>
          <p:nvPr/>
        </p:nvSpPr>
        <p:spPr bwMode="auto">
          <a:xfrm>
            <a:off x="4991100" y="8064500"/>
            <a:ext cx="1460500" cy="787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21" name="Rectangle 9"/>
          <p:cNvSpPr>
            <a:spLocks/>
          </p:cNvSpPr>
          <p:nvPr/>
        </p:nvSpPr>
        <p:spPr bwMode="auto">
          <a:xfrm>
            <a:off x="5273675" y="8039100"/>
            <a:ext cx="944563" cy="8001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Delay</a:t>
            </a:r>
          </a:p>
          <a:p>
            <a:r>
              <a:rPr lang="en-US" sz="24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5.9ms</a:t>
            </a:r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>
            <a:off x="4546600" y="8458200"/>
            <a:ext cx="454025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6426200" y="8470900"/>
            <a:ext cx="454025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>
            <a:off x="11328400" y="8470900"/>
            <a:ext cx="454025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Basic delay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anchor="t"/>
          <a:lstStyle/>
          <a:p>
            <a:pPr marL="635000"/>
            <a:r>
              <a:rPr lang="en-US" sz="4000" dirty="0"/>
              <a:t>From a digital system perspective, delay is simple:</a:t>
            </a:r>
          </a:p>
          <a:p>
            <a:pPr marL="1143000" lvl="1"/>
            <a:r>
              <a:rPr lang="en-US" sz="3200" dirty="0">
                <a:solidFill>
                  <a:srgbClr val="0000FF"/>
                </a:solidFill>
              </a:rPr>
              <a:t>Difference equation</a:t>
            </a:r>
            <a:r>
              <a:rPr lang="en-US" sz="3200" dirty="0"/>
              <a:t> adding the current input sample to one </a:t>
            </a:r>
            <a:r>
              <a:rPr lang="en-US" sz="3200" i="1" dirty="0"/>
              <a:t>D</a:t>
            </a:r>
            <a:r>
              <a:rPr lang="en-US" sz="3200" dirty="0"/>
              <a:t> samples prior</a:t>
            </a:r>
          </a:p>
          <a:p>
            <a:pPr marL="1143000" lvl="1" algn="ctr">
              <a:buNone/>
            </a:pPr>
            <a:r>
              <a:rPr lang="en-US" sz="3200" i="1" dirty="0">
                <a:latin typeface="Times New Roman" pitchFamily="18" charset="0"/>
              </a:rPr>
              <a:t>y</a:t>
            </a:r>
            <a:r>
              <a:rPr lang="en-US" sz="3200" dirty="0">
                <a:latin typeface="Times New Roman" pitchFamily="18" charset="0"/>
              </a:rPr>
              <a:t>[</a:t>
            </a:r>
            <a:r>
              <a:rPr lang="en-US" sz="3200" i="1" dirty="0">
                <a:latin typeface="Times New Roman" pitchFamily="18" charset="0"/>
              </a:rPr>
              <a:t>n</a:t>
            </a:r>
            <a:r>
              <a:rPr lang="en-US" sz="3200" dirty="0">
                <a:latin typeface="Times New Roman" pitchFamily="18" charset="0"/>
              </a:rPr>
              <a:t>]=</a:t>
            </a:r>
            <a:r>
              <a:rPr lang="en-US" sz="3200" i="1" dirty="0">
                <a:latin typeface="Times New Roman" pitchFamily="18" charset="0"/>
              </a:rPr>
              <a:t>x</a:t>
            </a:r>
            <a:r>
              <a:rPr lang="en-US" sz="3200" dirty="0">
                <a:latin typeface="Times New Roman" pitchFamily="18" charset="0"/>
              </a:rPr>
              <a:t>[</a:t>
            </a:r>
            <a:r>
              <a:rPr lang="en-US" sz="3200" i="1" dirty="0">
                <a:latin typeface="Times New Roman" pitchFamily="18" charset="0"/>
              </a:rPr>
              <a:t>n</a:t>
            </a:r>
            <a:r>
              <a:rPr lang="en-US" sz="3200" dirty="0">
                <a:latin typeface="Times New Roman" pitchFamily="18" charset="0"/>
              </a:rPr>
              <a:t>]+</a:t>
            </a:r>
            <a:r>
              <a:rPr lang="en-US" sz="3200" i="1" dirty="0">
                <a:latin typeface="Times New Roman" pitchFamily="18" charset="0"/>
              </a:rPr>
              <a:t>ax</a:t>
            </a:r>
            <a:r>
              <a:rPr lang="en-US" sz="3200" dirty="0">
                <a:latin typeface="Times New Roman" pitchFamily="18" charset="0"/>
              </a:rPr>
              <a:t>[</a:t>
            </a:r>
            <a:r>
              <a:rPr lang="en-US" sz="3200" i="1" dirty="0">
                <a:latin typeface="Times New Roman" pitchFamily="18" charset="0"/>
              </a:rPr>
              <a:t>n</a:t>
            </a:r>
            <a:r>
              <a:rPr lang="en-US" sz="3200" dirty="0">
                <a:latin typeface="Times New Roman" pitchFamily="18" charset="0"/>
              </a:rPr>
              <a:t>-</a:t>
            </a:r>
            <a:r>
              <a:rPr lang="en-US" sz="3200" i="1" dirty="0">
                <a:latin typeface="Times New Roman" pitchFamily="18" charset="0"/>
              </a:rPr>
              <a:t>D</a:t>
            </a:r>
            <a:r>
              <a:rPr lang="en-US" sz="3200" dirty="0">
                <a:latin typeface="Times New Roman" pitchFamily="18" charset="0"/>
              </a:rPr>
              <a:t>]	  | </a:t>
            </a:r>
            <a:r>
              <a:rPr lang="en-US" sz="3200" i="1" dirty="0">
                <a:latin typeface="Times New Roman" pitchFamily="18" charset="0"/>
              </a:rPr>
              <a:t>a</a:t>
            </a:r>
            <a:r>
              <a:rPr lang="en-US" sz="3200" dirty="0">
                <a:latin typeface="Times New Roman" pitchFamily="18" charset="0"/>
              </a:rPr>
              <a:t>|&lt;1   (usually)</a:t>
            </a:r>
            <a:endParaRPr lang="en-US" sz="3200" dirty="0"/>
          </a:p>
          <a:p>
            <a:pPr marL="635000"/>
            <a:r>
              <a:rPr lang="en-US" sz="4000" dirty="0"/>
              <a:t>For audio:</a:t>
            </a:r>
          </a:p>
          <a:p>
            <a:pPr marL="1143000" lvl="1"/>
            <a:r>
              <a:rPr lang="en-US" sz="3200" dirty="0"/>
              <a:t>Delay ranges from milliseconds to several seconds</a:t>
            </a:r>
          </a:p>
          <a:p>
            <a:pPr marL="1143000" lvl="1"/>
            <a:r>
              <a:rPr lang="en-US" sz="3200" dirty="0"/>
              <a:t>What values of </a:t>
            </a:r>
            <a:r>
              <a:rPr lang="en-US" sz="3200" i="1" dirty="0"/>
              <a:t>D</a:t>
            </a:r>
            <a:r>
              <a:rPr lang="en-US" sz="3200" dirty="0"/>
              <a:t> does this imply for sampling rate= 44.1kHz?</a:t>
            </a:r>
          </a:p>
        </p:txBody>
      </p:sp>
      <p:sp>
        <p:nvSpPr>
          <p:cNvPr id="9224" name="Rectangle 8"/>
          <p:cNvSpPr>
            <a:spLocks/>
          </p:cNvSpPr>
          <p:nvPr/>
        </p:nvSpPr>
        <p:spPr bwMode="auto">
          <a:xfrm>
            <a:off x="1752600" y="8229600"/>
            <a:ext cx="2093913" cy="5207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marL="0" lvl="2" algn="l">
              <a:spcBef>
                <a:spcPts val="600"/>
              </a:spcBef>
            </a:pPr>
            <a:r>
              <a:rPr lang="en-US" sz="3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1 second = </a:t>
            </a:r>
          </a:p>
        </p:txBody>
      </p:sp>
      <p:sp>
        <p:nvSpPr>
          <p:cNvPr id="9225" name="Rectangle 9"/>
          <p:cNvSpPr>
            <a:spLocks/>
          </p:cNvSpPr>
          <p:nvPr/>
        </p:nvSpPr>
        <p:spPr bwMode="auto">
          <a:xfrm>
            <a:off x="2438400" y="8775700"/>
            <a:ext cx="1373188" cy="5207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marL="0" lvl="2" algn="l">
              <a:spcBef>
                <a:spcPts val="600"/>
              </a:spcBef>
            </a:pPr>
            <a:r>
              <a:rPr lang="en-US" sz="3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1 ms = </a:t>
            </a:r>
          </a:p>
        </p:txBody>
      </p:sp>
      <p:sp>
        <p:nvSpPr>
          <p:cNvPr id="9226" name="Rectangle 10"/>
          <p:cNvSpPr>
            <a:spLocks/>
          </p:cNvSpPr>
          <p:nvPr/>
        </p:nvSpPr>
        <p:spPr bwMode="auto">
          <a:xfrm>
            <a:off x="8813800" y="8229600"/>
            <a:ext cx="1987550" cy="5207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marL="0" lvl="2" algn="l">
              <a:spcBef>
                <a:spcPts val="600"/>
              </a:spcBef>
            </a:pPr>
            <a:r>
              <a:rPr lang="en-US" sz="3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= 1 sample</a:t>
            </a:r>
          </a:p>
        </p:txBody>
      </p:sp>
      <p:sp>
        <p:nvSpPr>
          <p:cNvPr id="9227" name="Rectangle 11"/>
          <p:cNvSpPr>
            <a:spLocks/>
          </p:cNvSpPr>
          <p:nvPr/>
        </p:nvSpPr>
        <p:spPr bwMode="auto">
          <a:xfrm>
            <a:off x="3962400" y="8229600"/>
            <a:ext cx="2697163" cy="5207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marL="0" lvl="2" algn="l">
              <a:spcBef>
                <a:spcPts val="600"/>
              </a:spcBef>
            </a:pPr>
            <a:r>
              <a:rPr lang="en-US" sz="300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44100 samples</a:t>
            </a:r>
          </a:p>
        </p:txBody>
      </p:sp>
      <p:sp>
        <p:nvSpPr>
          <p:cNvPr id="9228" name="Rectangle 12"/>
          <p:cNvSpPr>
            <a:spLocks/>
          </p:cNvSpPr>
          <p:nvPr/>
        </p:nvSpPr>
        <p:spPr bwMode="auto">
          <a:xfrm>
            <a:off x="3962400" y="8775700"/>
            <a:ext cx="2390775" cy="5207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marL="0" lvl="2" algn="l">
              <a:spcBef>
                <a:spcPts val="600"/>
              </a:spcBef>
            </a:pPr>
            <a:r>
              <a:rPr lang="en-US" sz="300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~ 44 samples</a:t>
            </a:r>
          </a:p>
        </p:txBody>
      </p:sp>
      <p:sp>
        <p:nvSpPr>
          <p:cNvPr id="9229" name="Rectangle 13"/>
          <p:cNvSpPr>
            <a:spLocks/>
          </p:cNvSpPr>
          <p:nvPr/>
        </p:nvSpPr>
        <p:spPr bwMode="auto">
          <a:xfrm>
            <a:off x="7327900" y="8229600"/>
            <a:ext cx="1371600" cy="5207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lvl="2" algn="l">
              <a:spcBef>
                <a:spcPts val="600"/>
              </a:spcBef>
            </a:pPr>
            <a:r>
              <a:rPr lang="en-US" sz="300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22.6µS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397944" y="5740896"/>
            <a:ext cx="7702196" cy="2034808"/>
            <a:chOff x="179512" y="2564904"/>
            <a:chExt cx="7702196" cy="2034808"/>
          </a:xfrm>
        </p:grpSpPr>
        <p:sp>
          <p:nvSpPr>
            <p:cNvPr id="16" name="Oval 15"/>
            <p:cNvSpPr/>
            <p:nvPr/>
          </p:nvSpPr>
          <p:spPr bwMode="auto">
            <a:xfrm>
              <a:off x="6153516" y="2981302"/>
              <a:ext cx="806450" cy="80645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/>
            </a:p>
          </p:txBody>
        </p:sp>
        <p:sp>
          <p:nvSpPr>
            <p:cNvPr id="17" name="TextBox 6"/>
            <p:cNvSpPr txBox="1">
              <a:spLocks noChangeArrowheads="1"/>
            </p:cNvSpPr>
            <p:nvPr/>
          </p:nvSpPr>
          <p:spPr bwMode="auto">
            <a:xfrm>
              <a:off x="6364704" y="3009146"/>
              <a:ext cx="439544" cy="70788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4000" dirty="0">
                  <a:latin typeface="Calibri" pitchFamily="34" charset="0"/>
                </a:rPr>
                <a:t>+</a:t>
              </a:r>
              <a:endParaRPr lang="en-US" sz="4000" dirty="0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>
              <a:stCxn id="20" idx="3"/>
              <a:endCxn id="23" idx="3"/>
            </p:cNvCxnSpPr>
            <p:nvPr/>
          </p:nvCxnSpPr>
          <p:spPr>
            <a:xfrm>
              <a:off x="3421003" y="3277146"/>
              <a:ext cx="1292353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397814" y="3284984"/>
              <a:ext cx="0" cy="1314728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2"/>
            <p:cNvSpPr txBox="1">
              <a:spLocks noChangeArrowheads="1"/>
            </p:cNvSpPr>
            <p:nvPr/>
          </p:nvSpPr>
          <p:spPr bwMode="auto">
            <a:xfrm>
              <a:off x="1907704" y="3015536"/>
              <a:ext cx="1513299" cy="523220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800" dirty="0">
                  <a:latin typeface="Calibri" pitchFamily="34" charset="0"/>
                </a:rPr>
                <a:t>Delay (</a:t>
              </a:r>
              <a:r>
                <a:rPr lang="en-GB" sz="2800" i="1" dirty="0">
                  <a:latin typeface="Calibri" pitchFamily="34" charset="0"/>
                </a:rPr>
                <a:t>D</a:t>
              </a:r>
              <a:r>
                <a:rPr lang="en-GB" sz="2800" dirty="0">
                  <a:latin typeface="Calibri" pitchFamily="34" charset="0"/>
                </a:rPr>
                <a:t>)</a:t>
              </a:r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21" name="TextBox 32"/>
            <p:cNvSpPr txBox="1">
              <a:spLocks noChangeArrowheads="1"/>
            </p:cNvSpPr>
            <p:nvPr/>
          </p:nvSpPr>
          <p:spPr bwMode="auto">
            <a:xfrm>
              <a:off x="536892" y="2564904"/>
              <a:ext cx="763351" cy="5232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8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GB" sz="28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GB" sz="2800" i="1" dirty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GB" sz="2800" dirty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" name="Straight Arrow Connector 21"/>
            <p:cNvCxnSpPr>
              <a:endCxn id="20" idx="1"/>
            </p:cNvCxnSpPr>
            <p:nvPr/>
          </p:nvCxnSpPr>
          <p:spPr>
            <a:xfrm flipV="1">
              <a:off x="179512" y="3277146"/>
              <a:ext cx="1728192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Isosceles Triangle 22"/>
            <p:cNvSpPr/>
            <p:nvPr/>
          </p:nvSpPr>
          <p:spPr>
            <a:xfrm rot="5400000">
              <a:off x="4713356" y="3015536"/>
              <a:ext cx="720080" cy="720080"/>
            </a:xfrm>
            <a:prstGeom prst="triangl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400988" y="4599712"/>
              <a:ext cx="5184576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3" idx="0"/>
              <a:endCxn id="16" idx="2"/>
            </p:cNvCxnSpPr>
            <p:nvPr/>
          </p:nvCxnSpPr>
          <p:spPr>
            <a:xfrm>
              <a:off x="5433436" y="3375576"/>
              <a:ext cx="720080" cy="8952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6" idx="6"/>
            </p:cNvCxnSpPr>
            <p:nvPr/>
          </p:nvCxnSpPr>
          <p:spPr>
            <a:xfrm>
              <a:off x="6959966" y="3384528"/>
              <a:ext cx="921742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6" idx="4"/>
            </p:cNvCxnSpPr>
            <p:nvPr/>
          </p:nvCxnSpPr>
          <p:spPr>
            <a:xfrm>
              <a:off x="6556742" y="3787752"/>
              <a:ext cx="0" cy="81196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32"/>
            <p:cNvSpPr txBox="1">
              <a:spLocks noChangeArrowheads="1"/>
            </p:cNvSpPr>
            <p:nvPr/>
          </p:nvSpPr>
          <p:spPr bwMode="auto">
            <a:xfrm>
              <a:off x="7017612" y="2583488"/>
              <a:ext cx="763351" cy="5232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800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GB" sz="28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GB" sz="2800" i="1" dirty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GB" sz="2800" dirty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711854" y="3049796"/>
              <a:ext cx="3642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GB" sz="2800" i="1" dirty="0">
                  <a:latin typeface="Times New Roman" pitchFamily="18" charset="0"/>
                  <a:cs typeface="Times New Roman" pitchFamily="18" charset="0"/>
                </a:rPr>
                <a:t>g</a:t>
              </a:r>
              <a:endParaRPr lang="en-US" sz="2800" dirty="0"/>
            </a:p>
          </p:txBody>
        </p:sp>
      </p:grp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Digital delay implementation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" y="1130300"/>
            <a:ext cx="12814300" cy="7899400"/>
          </a:xfrm>
          <a:ln/>
        </p:spPr>
        <p:txBody>
          <a:bodyPr/>
          <a:lstStyle/>
          <a:p>
            <a:pPr marL="635000"/>
            <a:r>
              <a:rPr lang="en-US" sz="4000" dirty="0"/>
              <a:t>Operation</a:t>
            </a:r>
          </a:p>
          <a:p>
            <a:pPr marL="1143000" lvl="1"/>
            <a:r>
              <a:rPr lang="en-US" sz="3400" dirty="0"/>
              <a:t>Read an input recorded previously</a:t>
            </a:r>
          </a:p>
          <a:p>
            <a:pPr marL="1143000" lvl="1"/>
            <a:r>
              <a:rPr lang="en-US" sz="3400" dirty="0"/>
              <a:t>Store current input in another memory location </a:t>
            </a:r>
          </a:p>
          <a:p>
            <a:pPr marL="1524000" lvl="2"/>
            <a:r>
              <a:rPr lang="en-US" sz="2800" dirty="0"/>
              <a:t>Or may be same location that was just read</a:t>
            </a:r>
          </a:p>
          <a:p>
            <a:pPr marL="1524000" lvl="2"/>
            <a:r>
              <a:rPr lang="en-US" sz="2800" dirty="0"/>
              <a:t>This is why value read before writing</a:t>
            </a:r>
          </a:p>
          <a:p>
            <a:pPr marL="1143000" lvl="1"/>
            <a:r>
              <a:rPr lang="en-US" sz="3400" dirty="0"/>
              <a:t>Next sampling period</a:t>
            </a:r>
          </a:p>
          <a:p>
            <a:pPr marL="1524000" lvl="2"/>
            <a:r>
              <a:rPr lang="en-US" sz="2800" dirty="0"/>
              <a:t>Read &amp; write next location in memory</a:t>
            </a:r>
          </a:p>
          <a:p>
            <a:pPr marL="1524000" lvl="2"/>
            <a:r>
              <a:rPr lang="en-US" sz="2800" dirty="0"/>
              <a:t>When end of memory, loop around to first memory location</a:t>
            </a:r>
          </a:p>
          <a:p>
            <a:pPr marL="1524000" lvl="2"/>
            <a:r>
              <a:rPr lang="en-US" sz="2800" dirty="0"/>
              <a:t>This </a:t>
            </a:r>
            <a:r>
              <a:rPr lang="en-US" sz="2800"/>
              <a:t>is a </a:t>
            </a:r>
            <a:r>
              <a:rPr lang="en-US" sz="2800" dirty="0">
                <a:solidFill>
                  <a:srgbClr val="0000FF"/>
                </a:solidFill>
              </a:rPr>
              <a:t>circular buffer</a:t>
            </a:r>
            <a:r>
              <a:rPr lang="en-US" sz="2800" dirty="0"/>
              <a:t>, and it is quite efficient</a:t>
            </a:r>
          </a:p>
          <a:p>
            <a:pPr marL="635000"/>
            <a:r>
              <a:rPr lang="en-US" sz="4000" dirty="0"/>
              <a:t>Programming delays</a:t>
            </a:r>
          </a:p>
          <a:p>
            <a:pPr marL="1143000" lvl="1"/>
            <a:r>
              <a:rPr lang="en-US" sz="3400" dirty="0"/>
              <a:t>Read and write </a:t>
            </a:r>
            <a:r>
              <a:rPr lang="en-US" sz="3400" dirty="0">
                <a:solidFill>
                  <a:srgbClr val="0000FF"/>
                </a:solidFill>
              </a:rPr>
              <a:t>pointers</a:t>
            </a:r>
            <a:r>
              <a:rPr lang="en-US" sz="3400" dirty="0"/>
              <a:t> keep track of where to read/write in memory</a:t>
            </a:r>
          </a:p>
          <a:p>
            <a:pPr marL="1143000" lvl="1"/>
            <a:r>
              <a:rPr lang="en-US" sz="3400" dirty="0"/>
              <a:t>Pointers increment each sample</a:t>
            </a:r>
          </a:p>
          <a:p>
            <a:pPr marL="1143000" lvl="1"/>
            <a:r>
              <a:rPr lang="en-US" sz="3400" dirty="0"/>
              <a:t>Multi-tap delays created using additional read pointers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Delay on a circular buffer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" y="5812904"/>
            <a:ext cx="12814300" cy="3864496"/>
          </a:xfrm>
          <a:ln/>
        </p:spPr>
        <p:txBody>
          <a:bodyPr anchor="t"/>
          <a:lstStyle/>
          <a:p>
            <a:pPr marL="635000"/>
            <a:r>
              <a:rPr lang="en-US" dirty="0"/>
              <a:t>Buffer is a </a:t>
            </a:r>
            <a:r>
              <a:rPr lang="en-US" dirty="0">
                <a:solidFill>
                  <a:srgbClr val="0000FF"/>
                </a:solidFill>
              </a:rPr>
              <a:t>contiguous</a:t>
            </a:r>
            <a:r>
              <a:rPr lang="en-US" dirty="0"/>
              <a:t> block of memory</a:t>
            </a:r>
          </a:p>
          <a:p>
            <a:pPr marL="1143000" lvl="1"/>
            <a:r>
              <a:rPr lang="en-US" dirty="0">
                <a:solidFill>
                  <a:srgbClr val="0000FF"/>
                </a:solidFill>
              </a:rPr>
              <a:t>Read and write pointers</a:t>
            </a:r>
            <a:r>
              <a:rPr lang="en-US" dirty="0"/>
              <a:t> point to specific locations within this block</a:t>
            </a:r>
          </a:p>
          <a:p>
            <a:pPr marL="1143000" lvl="1"/>
            <a:r>
              <a:rPr lang="en-US" dirty="0"/>
              <a:t>Difference in read/write pointer location determines </a:t>
            </a:r>
            <a:r>
              <a:rPr lang="en-US" dirty="0">
                <a:solidFill>
                  <a:srgbClr val="0000FF"/>
                </a:solidFill>
              </a:rPr>
              <a:t>delay</a:t>
            </a:r>
            <a:endParaRPr lang="en-US" dirty="0"/>
          </a:p>
          <a:p>
            <a:pPr marL="1143000" lvl="1"/>
            <a:r>
              <a:rPr lang="en-US" dirty="0"/>
              <a:t>This is equivalent to </a:t>
            </a:r>
            <a:r>
              <a:rPr lang="en-US" dirty="0">
                <a:solidFill>
                  <a:srgbClr val="0000FF"/>
                </a:solidFill>
              </a:rPr>
              <a:t>difference equation</a:t>
            </a:r>
            <a:r>
              <a:rPr lang="en-US" dirty="0"/>
              <a:t> representations</a:t>
            </a:r>
          </a:p>
        </p:txBody>
      </p:sp>
      <p:sp>
        <p:nvSpPr>
          <p:cNvPr id="31" name="Rectangle 3"/>
          <p:cNvSpPr>
            <a:spLocks/>
          </p:cNvSpPr>
          <p:nvPr/>
        </p:nvSpPr>
        <p:spPr bwMode="auto">
          <a:xfrm>
            <a:off x="1640631" y="1894508"/>
            <a:ext cx="762000" cy="76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endParaRPr lang="en-US" altLang="en-US"/>
          </a:p>
        </p:txBody>
      </p:sp>
      <p:sp>
        <p:nvSpPr>
          <p:cNvPr id="32" name="Rectangle 4"/>
          <p:cNvSpPr>
            <a:spLocks/>
          </p:cNvSpPr>
          <p:nvPr/>
        </p:nvSpPr>
        <p:spPr bwMode="auto">
          <a:xfrm>
            <a:off x="2491531" y="1894508"/>
            <a:ext cx="762000" cy="76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endParaRPr lang="en-US" altLang="en-US"/>
          </a:p>
        </p:txBody>
      </p:sp>
      <p:sp>
        <p:nvSpPr>
          <p:cNvPr id="33" name="Rectangle 5"/>
          <p:cNvSpPr>
            <a:spLocks/>
          </p:cNvSpPr>
          <p:nvPr/>
        </p:nvSpPr>
        <p:spPr bwMode="auto">
          <a:xfrm>
            <a:off x="3329731" y="1894508"/>
            <a:ext cx="762000" cy="76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endParaRPr lang="en-US" altLang="en-US"/>
          </a:p>
        </p:txBody>
      </p:sp>
      <p:sp>
        <p:nvSpPr>
          <p:cNvPr id="34" name="Rectangle 6"/>
          <p:cNvSpPr>
            <a:spLocks/>
          </p:cNvSpPr>
          <p:nvPr/>
        </p:nvSpPr>
        <p:spPr bwMode="auto">
          <a:xfrm>
            <a:off x="4180631" y="1894508"/>
            <a:ext cx="762000" cy="76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endParaRPr lang="en-US" altLang="en-US"/>
          </a:p>
        </p:txBody>
      </p:sp>
      <p:sp>
        <p:nvSpPr>
          <p:cNvPr id="35" name="Rectangle 7"/>
          <p:cNvSpPr>
            <a:spLocks/>
          </p:cNvSpPr>
          <p:nvPr/>
        </p:nvSpPr>
        <p:spPr bwMode="auto">
          <a:xfrm>
            <a:off x="5031531" y="1894508"/>
            <a:ext cx="762000" cy="76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endParaRPr lang="en-US" altLang="en-US"/>
          </a:p>
        </p:txBody>
      </p:sp>
      <p:sp>
        <p:nvSpPr>
          <p:cNvPr id="36" name="Rectangle 8"/>
          <p:cNvSpPr>
            <a:spLocks/>
          </p:cNvSpPr>
          <p:nvPr/>
        </p:nvSpPr>
        <p:spPr bwMode="auto">
          <a:xfrm>
            <a:off x="5882431" y="1894508"/>
            <a:ext cx="762000" cy="76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endParaRPr lang="en-US" altLang="en-US"/>
          </a:p>
        </p:txBody>
      </p:sp>
      <p:sp>
        <p:nvSpPr>
          <p:cNvPr id="37" name="Rectangle 9"/>
          <p:cNvSpPr>
            <a:spLocks/>
          </p:cNvSpPr>
          <p:nvPr/>
        </p:nvSpPr>
        <p:spPr bwMode="auto">
          <a:xfrm>
            <a:off x="6733331" y="1894508"/>
            <a:ext cx="762000" cy="76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endParaRPr lang="en-US" altLang="en-US"/>
          </a:p>
        </p:txBody>
      </p:sp>
      <p:sp>
        <p:nvSpPr>
          <p:cNvPr id="38" name="Rectangle 10"/>
          <p:cNvSpPr>
            <a:spLocks/>
          </p:cNvSpPr>
          <p:nvPr/>
        </p:nvSpPr>
        <p:spPr bwMode="auto">
          <a:xfrm>
            <a:off x="7584231" y="1894508"/>
            <a:ext cx="762000" cy="76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endParaRPr lang="en-US" altLang="en-US"/>
          </a:p>
        </p:txBody>
      </p:sp>
      <p:sp>
        <p:nvSpPr>
          <p:cNvPr id="39" name="Rectangle 11"/>
          <p:cNvSpPr>
            <a:spLocks/>
          </p:cNvSpPr>
          <p:nvPr/>
        </p:nvSpPr>
        <p:spPr bwMode="auto">
          <a:xfrm>
            <a:off x="8435131" y="1894508"/>
            <a:ext cx="762000" cy="76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endParaRPr lang="en-US" altLang="en-US"/>
          </a:p>
        </p:txBody>
      </p:sp>
      <p:sp>
        <p:nvSpPr>
          <p:cNvPr id="40" name="Rectangle 12"/>
          <p:cNvSpPr>
            <a:spLocks/>
          </p:cNvSpPr>
          <p:nvPr/>
        </p:nvSpPr>
        <p:spPr bwMode="auto">
          <a:xfrm>
            <a:off x="9286031" y="1894508"/>
            <a:ext cx="762000" cy="76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endParaRPr lang="en-US" altLang="en-US"/>
          </a:p>
        </p:txBody>
      </p:sp>
      <p:sp>
        <p:nvSpPr>
          <p:cNvPr id="41" name="Rectangle 13"/>
          <p:cNvSpPr>
            <a:spLocks/>
          </p:cNvSpPr>
          <p:nvPr/>
        </p:nvSpPr>
        <p:spPr bwMode="auto">
          <a:xfrm>
            <a:off x="10136931" y="1894508"/>
            <a:ext cx="762000" cy="76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endParaRPr lang="en-US" altLang="en-US"/>
          </a:p>
        </p:txBody>
      </p:sp>
      <p:sp>
        <p:nvSpPr>
          <p:cNvPr id="42" name="Rectangle 14"/>
          <p:cNvSpPr>
            <a:spLocks/>
          </p:cNvSpPr>
          <p:nvPr/>
        </p:nvSpPr>
        <p:spPr bwMode="auto">
          <a:xfrm>
            <a:off x="10987831" y="1894508"/>
            <a:ext cx="762000" cy="76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endParaRPr lang="en-US" altLang="en-US"/>
          </a:p>
        </p:txBody>
      </p:sp>
      <p:sp>
        <p:nvSpPr>
          <p:cNvPr id="43" name="Rectangle 15"/>
          <p:cNvSpPr>
            <a:spLocks/>
          </p:cNvSpPr>
          <p:nvPr/>
        </p:nvSpPr>
        <p:spPr bwMode="auto">
          <a:xfrm>
            <a:off x="1762869" y="2046908"/>
            <a:ext cx="606425" cy="44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x[0]</a:t>
            </a:r>
          </a:p>
        </p:txBody>
      </p:sp>
      <p:sp>
        <p:nvSpPr>
          <p:cNvPr id="44" name="Rectangle 16"/>
          <p:cNvSpPr>
            <a:spLocks/>
          </p:cNvSpPr>
          <p:nvPr/>
        </p:nvSpPr>
        <p:spPr bwMode="auto">
          <a:xfrm>
            <a:off x="2580431" y="2046908"/>
            <a:ext cx="604838" cy="44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x[1]</a:t>
            </a:r>
          </a:p>
        </p:txBody>
      </p:sp>
      <p:sp>
        <p:nvSpPr>
          <p:cNvPr id="45" name="Rectangle 17"/>
          <p:cNvSpPr>
            <a:spLocks/>
          </p:cNvSpPr>
          <p:nvPr/>
        </p:nvSpPr>
        <p:spPr bwMode="auto">
          <a:xfrm>
            <a:off x="3405931" y="2046908"/>
            <a:ext cx="604838" cy="44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x[2]</a:t>
            </a:r>
          </a:p>
        </p:txBody>
      </p:sp>
      <p:sp>
        <p:nvSpPr>
          <p:cNvPr id="46" name="Rectangle 18"/>
          <p:cNvSpPr>
            <a:spLocks/>
          </p:cNvSpPr>
          <p:nvPr/>
        </p:nvSpPr>
        <p:spPr bwMode="auto">
          <a:xfrm>
            <a:off x="4294931" y="2046908"/>
            <a:ext cx="604838" cy="44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x[3]</a:t>
            </a:r>
          </a:p>
        </p:txBody>
      </p:sp>
      <p:sp>
        <p:nvSpPr>
          <p:cNvPr id="47" name="Rectangle 19"/>
          <p:cNvSpPr>
            <a:spLocks/>
          </p:cNvSpPr>
          <p:nvPr/>
        </p:nvSpPr>
        <p:spPr bwMode="auto">
          <a:xfrm>
            <a:off x="5120431" y="2046908"/>
            <a:ext cx="604838" cy="44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x[4]</a:t>
            </a:r>
          </a:p>
        </p:txBody>
      </p:sp>
      <p:sp>
        <p:nvSpPr>
          <p:cNvPr id="48" name="Rectangle 20"/>
          <p:cNvSpPr>
            <a:spLocks/>
          </p:cNvSpPr>
          <p:nvPr/>
        </p:nvSpPr>
        <p:spPr bwMode="auto">
          <a:xfrm>
            <a:off x="5996731" y="2046908"/>
            <a:ext cx="604838" cy="44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x[5]</a:t>
            </a:r>
          </a:p>
        </p:txBody>
      </p:sp>
      <p:sp>
        <p:nvSpPr>
          <p:cNvPr id="49" name="Rectangle 21"/>
          <p:cNvSpPr>
            <a:spLocks/>
          </p:cNvSpPr>
          <p:nvPr/>
        </p:nvSpPr>
        <p:spPr bwMode="auto">
          <a:xfrm>
            <a:off x="6822231" y="2046908"/>
            <a:ext cx="604838" cy="44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x[6]</a:t>
            </a:r>
          </a:p>
        </p:txBody>
      </p:sp>
      <p:sp>
        <p:nvSpPr>
          <p:cNvPr id="50" name="Rectangle 22"/>
          <p:cNvSpPr>
            <a:spLocks/>
          </p:cNvSpPr>
          <p:nvPr/>
        </p:nvSpPr>
        <p:spPr bwMode="auto">
          <a:xfrm>
            <a:off x="7635031" y="2046908"/>
            <a:ext cx="604838" cy="44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x[7]</a:t>
            </a:r>
          </a:p>
        </p:txBody>
      </p:sp>
      <p:sp>
        <p:nvSpPr>
          <p:cNvPr id="51" name="Rectangle 23"/>
          <p:cNvSpPr>
            <a:spLocks/>
          </p:cNvSpPr>
          <p:nvPr/>
        </p:nvSpPr>
        <p:spPr bwMode="auto">
          <a:xfrm>
            <a:off x="8498631" y="2046908"/>
            <a:ext cx="604838" cy="44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x[8]</a:t>
            </a:r>
          </a:p>
        </p:txBody>
      </p:sp>
      <p:sp>
        <p:nvSpPr>
          <p:cNvPr id="52" name="Rectangle 24"/>
          <p:cNvSpPr>
            <a:spLocks/>
          </p:cNvSpPr>
          <p:nvPr/>
        </p:nvSpPr>
        <p:spPr bwMode="auto">
          <a:xfrm>
            <a:off x="9362231" y="2046908"/>
            <a:ext cx="604838" cy="44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x[9]</a:t>
            </a:r>
          </a:p>
        </p:txBody>
      </p:sp>
      <p:sp>
        <p:nvSpPr>
          <p:cNvPr id="53" name="Rectangle 25"/>
          <p:cNvSpPr>
            <a:spLocks/>
          </p:cNvSpPr>
          <p:nvPr/>
        </p:nvSpPr>
        <p:spPr bwMode="auto">
          <a:xfrm>
            <a:off x="10140106" y="2046908"/>
            <a:ext cx="774700" cy="44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x[10]</a:t>
            </a:r>
          </a:p>
        </p:txBody>
      </p:sp>
      <p:sp>
        <p:nvSpPr>
          <p:cNvPr id="54" name="Rectangle 26"/>
          <p:cNvSpPr>
            <a:spLocks/>
          </p:cNvSpPr>
          <p:nvPr/>
        </p:nvSpPr>
        <p:spPr bwMode="auto">
          <a:xfrm>
            <a:off x="11014819" y="2046908"/>
            <a:ext cx="752475" cy="44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x[11]</a:t>
            </a:r>
          </a:p>
        </p:txBody>
      </p:sp>
      <p:sp>
        <p:nvSpPr>
          <p:cNvPr id="55" name="Rectangle 27"/>
          <p:cNvSpPr>
            <a:spLocks/>
          </p:cNvSpPr>
          <p:nvPr/>
        </p:nvSpPr>
        <p:spPr bwMode="auto">
          <a:xfrm>
            <a:off x="1640631" y="3228008"/>
            <a:ext cx="762000" cy="76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endParaRPr lang="en-US" altLang="en-US"/>
          </a:p>
        </p:txBody>
      </p:sp>
      <p:sp>
        <p:nvSpPr>
          <p:cNvPr id="56" name="Rectangle 28"/>
          <p:cNvSpPr>
            <a:spLocks/>
          </p:cNvSpPr>
          <p:nvPr/>
        </p:nvSpPr>
        <p:spPr bwMode="auto">
          <a:xfrm>
            <a:off x="2478831" y="3228008"/>
            <a:ext cx="762000" cy="76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endParaRPr lang="en-US" altLang="en-US"/>
          </a:p>
        </p:txBody>
      </p:sp>
      <p:sp>
        <p:nvSpPr>
          <p:cNvPr id="57" name="Rectangle 29"/>
          <p:cNvSpPr>
            <a:spLocks/>
          </p:cNvSpPr>
          <p:nvPr/>
        </p:nvSpPr>
        <p:spPr bwMode="auto">
          <a:xfrm>
            <a:off x="3329731" y="3228008"/>
            <a:ext cx="762000" cy="76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endParaRPr lang="en-US" altLang="en-US"/>
          </a:p>
        </p:txBody>
      </p:sp>
      <p:sp>
        <p:nvSpPr>
          <p:cNvPr id="58" name="Rectangle 30"/>
          <p:cNvSpPr>
            <a:spLocks/>
          </p:cNvSpPr>
          <p:nvPr/>
        </p:nvSpPr>
        <p:spPr bwMode="auto">
          <a:xfrm>
            <a:off x="4180631" y="3228008"/>
            <a:ext cx="762000" cy="76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endParaRPr lang="en-US" altLang="en-US"/>
          </a:p>
        </p:txBody>
      </p:sp>
      <p:sp>
        <p:nvSpPr>
          <p:cNvPr id="59" name="Rectangle 31"/>
          <p:cNvSpPr>
            <a:spLocks/>
          </p:cNvSpPr>
          <p:nvPr/>
        </p:nvSpPr>
        <p:spPr bwMode="auto">
          <a:xfrm>
            <a:off x="5031531" y="3228008"/>
            <a:ext cx="762000" cy="76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endParaRPr lang="en-US" altLang="en-US"/>
          </a:p>
        </p:txBody>
      </p:sp>
      <p:sp>
        <p:nvSpPr>
          <p:cNvPr id="60" name="Rectangle 32"/>
          <p:cNvSpPr>
            <a:spLocks/>
          </p:cNvSpPr>
          <p:nvPr/>
        </p:nvSpPr>
        <p:spPr bwMode="auto">
          <a:xfrm>
            <a:off x="5882431" y="3228008"/>
            <a:ext cx="762000" cy="76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endParaRPr lang="en-US" altLang="en-US"/>
          </a:p>
        </p:txBody>
      </p:sp>
      <p:sp>
        <p:nvSpPr>
          <p:cNvPr id="61" name="Rectangle 33"/>
          <p:cNvSpPr>
            <a:spLocks/>
          </p:cNvSpPr>
          <p:nvPr/>
        </p:nvSpPr>
        <p:spPr bwMode="auto">
          <a:xfrm>
            <a:off x="6733331" y="3228008"/>
            <a:ext cx="762000" cy="76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endParaRPr lang="en-US" altLang="en-US"/>
          </a:p>
        </p:txBody>
      </p:sp>
      <p:sp>
        <p:nvSpPr>
          <p:cNvPr id="62" name="Rectangle 34"/>
          <p:cNvSpPr>
            <a:spLocks/>
          </p:cNvSpPr>
          <p:nvPr/>
        </p:nvSpPr>
        <p:spPr bwMode="auto">
          <a:xfrm>
            <a:off x="7584231" y="3228008"/>
            <a:ext cx="762000" cy="76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endParaRPr lang="en-US" altLang="en-US"/>
          </a:p>
        </p:txBody>
      </p:sp>
      <p:sp>
        <p:nvSpPr>
          <p:cNvPr id="63" name="Rectangle 35"/>
          <p:cNvSpPr>
            <a:spLocks/>
          </p:cNvSpPr>
          <p:nvPr/>
        </p:nvSpPr>
        <p:spPr bwMode="auto">
          <a:xfrm>
            <a:off x="8435131" y="3228008"/>
            <a:ext cx="762000" cy="76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endParaRPr lang="en-US" altLang="en-US"/>
          </a:p>
        </p:txBody>
      </p:sp>
      <p:sp>
        <p:nvSpPr>
          <p:cNvPr id="64" name="Rectangle 36"/>
          <p:cNvSpPr>
            <a:spLocks/>
          </p:cNvSpPr>
          <p:nvPr/>
        </p:nvSpPr>
        <p:spPr bwMode="auto">
          <a:xfrm>
            <a:off x="9286031" y="3228008"/>
            <a:ext cx="762000" cy="76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endParaRPr lang="en-US" altLang="en-US"/>
          </a:p>
        </p:txBody>
      </p:sp>
      <p:sp>
        <p:nvSpPr>
          <p:cNvPr id="65" name="Rectangle 37"/>
          <p:cNvSpPr>
            <a:spLocks/>
          </p:cNvSpPr>
          <p:nvPr/>
        </p:nvSpPr>
        <p:spPr bwMode="auto">
          <a:xfrm>
            <a:off x="10136931" y="3228008"/>
            <a:ext cx="762000" cy="76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endParaRPr lang="en-US" altLang="en-US"/>
          </a:p>
        </p:txBody>
      </p:sp>
      <p:sp>
        <p:nvSpPr>
          <p:cNvPr id="66" name="Rectangle 38"/>
          <p:cNvSpPr>
            <a:spLocks/>
          </p:cNvSpPr>
          <p:nvPr/>
        </p:nvSpPr>
        <p:spPr bwMode="auto">
          <a:xfrm>
            <a:off x="10987831" y="3228008"/>
            <a:ext cx="762000" cy="76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endParaRPr lang="en-US" altLang="en-US"/>
          </a:p>
        </p:txBody>
      </p:sp>
      <p:sp>
        <p:nvSpPr>
          <p:cNvPr id="67" name="Rectangle 39"/>
          <p:cNvSpPr>
            <a:spLocks/>
          </p:cNvSpPr>
          <p:nvPr/>
        </p:nvSpPr>
        <p:spPr bwMode="auto">
          <a:xfrm>
            <a:off x="1627931" y="4561508"/>
            <a:ext cx="762000" cy="76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endParaRPr lang="en-US" altLang="en-US"/>
          </a:p>
        </p:txBody>
      </p:sp>
      <p:sp>
        <p:nvSpPr>
          <p:cNvPr id="68" name="Rectangle 40"/>
          <p:cNvSpPr>
            <a:spLocks/>
          </p:cNvSpPr>
          <p:nvPr/>
        </p:nvSpPr>
        <p:spPr bwMode="auto">
          <a:xfrm>
            <a:off x="2478831" y="4561508"/>
            <a:ext cx="762000" cy="76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endParaRPr lang="en-US" altLang="en-US"/>
          </a:p>
        </p:txBody>
      </p:sp>
      <p:sp>
        <p:nvSpPr>
          <p:cNvPr id="69" name="Rectangle 41"/>
          <p:cNvSpPr>
            <a:spLocks/>
          </p:cNvSpPr>
          <p:nvPr/>
        </p:nvSpPr>
        <p:spPr bwMode="auto">
          <a:xfrm>
            <a:off x="3329731" y="4561508"/>
            <a:ext cx="762000" cy="76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endParaRPr lang="en-US" altLang="en-US"/>
          </a:p>
        </p:txBody>
      </p:sp>
      <p:sp>
        <p:nvSpPr>
          <p:cNvPr id="70" name="Rectangle 42"/>
          <p:cNvSpPr>
            <a:spLocks/>
          </p:cNvSpPr>
          <p:nvPr/>
        </p:nvSpPr>
        <p:spPr bwMode="auto">
          <a:xfrm>
            <a:off x="4180631" y="4561508"/>
            <a:ext cx="762000" cy="76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endParaRPr lang="en-US" altLang="en-US"/>
          </a:p>
        </p:txBody>
      </p:sp>
      <p:sp>
        <p:nvSpPr>
          <p:cNvPr id="71" name="Rectangle 43"/>
          <p:cNvSpPr>
            <a:spLocks/>
          </p:cNvSpPr>
          <p:nvPr/>
        </p:nvSpPr>
        <p:spPr bwMode="auto">
          <a:xfrm>
            <a:off x="5031531" y="4561508"/>
            <a:ext cx="762000" cy="76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endParaRPr lang="en-US" altLang="en-US"/>
          </a:p>
        </p:txBody>
      </p:sp>
      <p:sp>
        <p:nvSpPr>
          <p:cNvPr id="72" name="Rectangle 44"/>
          <p:cNvSpPr>
            <a:spLocks/>
          </p:cNvSpPr>
          <p:nvPr/>
        </p:nvSpPr>
        <p:spPr bwMode="auto">
          <a:xfrm>
            <a:off x="5882431" y="4561508"/>
            <a:ext cx="762000" cy="76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endParaRPr lang="en-US" altLang="en-US"/>
          </a:p>
        </p:txBody>
      </p:sp>
      <p:sp>
        <p:nvSpPr>
          <p:cNvPr id="73" name="Rectangle 45"/>
          <p:cNvSpPr>
            <a:spLocks/>
          </p:cNvSpPr>
          <p:nvPr/>
        </p:nvSpPr>
        <p:spPr bwMode="auto">
          <a:xfrm>
            <a:off x="6733331" y="4561508"/>
            <a:ext cx="762000" cy="76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endParaRPr lang="en-US" altLang="en-US"/>
          </a:p>
        </p:txBody>
      </p:sp>
      <p:sp>
        <p:nvSpPr>
          <p:cNvPr id="74" name="Rectangle 46"/>
          <p:cNvSpPr>
            <a:spLocks/>
          </p:cNvSpPr>
          <p:nvPr/>
        </p:nvSpPr>
        <p:spPr bwMode="auto">
          <a:xfrm>
            <a:off x="7584231" y="4561508"/>
            <a:ext cx="762000" cy="76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endParaRPr lang="en-US" altLang="en-US"/>
          </a:p>
        </p:txBody>
      </p:sp>
      <p:sp>
        <p:nvSpPr>
          <p:cNvPr id="75" name="Rectangle 47"/>
          <p:cNvSpPr>
            <a:spLocks/>
          </p:cNvSpPr>
          <p:nvPr/>
        </p:nvSpPr>
        <p:spPr bwMode="auto">
          <a:xfrm>
            <a:off x="8435131" y="4561508"/>
            <a:ext cx="762000" cy="76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endParaRPr lang="en-US" altLang="en-US"/>
          </a:p>
        </p:txBody>
      </p:sp>
      <p:sp>
        <p:nvSpPr>
          <p:cNvPr id="76" name="Rectangle 48"/>
          <p:cNvSpPr>
            <a:spLocks/>
          </p:cNvSpPr>
          <p:nvPr/>
        </p:nvSpPr>
        <p:spPr bwMode="auto">
          <a:xfrm>
            <a:off x="9286031" y="4561508"/>
            <a:ext cx="762000" cy="76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endParaRPr lang="en-US" altLang="en-US"/>
          </a:p>
        </p:txBody>
      </p:sp>
      <p:sp>
        <p:nvSpPr>
          <p:cNvPr id="77" name="Rectangle 49"/>
          <p:cNvSpPr>
            <a:spLocks/>
          </p:cNvSpPr>
          <p:nvPr/>
        </p:nvSpPr>
        <p:spPr bwMode="auto">
          <a:xfrm>
            <a:off x="10136931" y="4561508"/>
            <a:ext cx="762000" cy="76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endParaRPr lang="en-US" altLang="en-US"/>
          </a:p>
        </p:txBody>
      </p:sp>
      <p:sp>
        <p:nvSpPr>
          <p:cNvPr id="78" name="Rectangle 50"/>
          <p:cNvSpPr>
            <a:spLocks/>
          </p:cNvSpPr>
          <p:nvPr/>
        </p:nvSpPr>
        <p:spPr bwMode="auto">
          <a:xfrm>
            <a:off x="10962431" y="4561508"/>
            <a:ext cx="762000" cy="76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/>
            <a:endParaRPr lang="en-US" altLang="en-US"/>
          </a:p>
        </p:txBody>
      </p:sp>
      <p:sp>
        <p:nvSpPr>
          <p:cNvPr id="79" name="Line 51"/>
          <p:cNvSpPr>
            <a:spLocks noChangeShapeType="1"/>
          </p:cNvSpPr>
          <p:nvPr/>
        </p:nvSpPr>
        <p:spPr bwMode="auto">
          <a:xfrm rot="10800000">
            <a:off x="2021631" y="2818433"/>
            <a:ext cx="0" cy="358775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0" name="Rectangle 53"/>
          <p:cNvSpPr>
            <a:spLocks/>
          </p:cNvSpPr>
          <p:nvPr/>
        </p:nvSpPr>
        <p:spPr bwMode="auto">
          <a:xfrm>
            <a:off x="1618406" y="3393108"/>
            <a:ext cx="774700" cy="44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x[12]</a:t>
            </a:r>
          </a:p>
        </p:txBody>
      </p:sp>
      <p:sp>
        <p:nvSpPr>
          <p:cNvPr id="81" name="Rectangle 54"/>
          <p:cNvSpPr>
            <a:spLocks/>
          </p:cNvSpPr>
          <p:nvPr/>
        </p:nvSpPr>
        <p:spPr bwMode="auto">
          <a:xfrm>
            <a:off x="2580431" y="3380408"/>
            <a:ext cx="604838" cy="44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x[1]</a:t>
            </a:r>
          </a:p>
        </p:txBody>
      </p:sp>
      <p:sp>
        <p:nvSpPr>
          <p:cNvPr id="82" name="Rectangle 55"/>
          <p:cNvSpPr>
            <a:spLocks/>
          </p:cNvSpPr>
          <p:nvPr/>
        </p:nvSpPr>
        <p:spPr bwMode="auto">
          <a:xfrm>
            <a:off x="3405931" y="3380408"/>
            <a:ext cx="604838" cy="44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x[2]</a:t>
            </a:r>
          </a:p>
        </p:txBody>
      </p:sp>
      <p:sp>
        <p:nvSpPr>
          <p:cNvPr id="83" name="Rectangle 56"/>
          <p:cNvSpPr>
            <a:spLocks/>
          </p:cNvSpPr>
          <p:nvPr/>
        </p:nvSpPr>
        <p:spPr bwMode="auto">
          <a:xfrm>
            <a:off x="4294931" y="3380408"/>
            <a:ext cx="604838" cy="44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x[3]</a:t>
            </a:r>
          </a:p>
        </p:txBody>
      </p:sp>
      <p:sp>
        <p:nvSpPr>
          <p:cNvPr id="84" name="Rectangle 57"/>
          <p:cNvSpPr>
            <a:spLocks/>
          </p:cNvSpPr>
          <p:nvPr/>
        </p:nvSpPr>
        <p:spPr bwMode="auto">
          <a:xfrm>
            <a:off x="5120431" y="3380408"/>
            <a:ext cx="604838" cy="44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x[4]</a:t>
            </a:r>
          </a:p>
        </p:txBody>
      </p:sp>
      <p:sp>
        <p:nvSpPr>
          <p:cNvPr id="85" name="Rectangle 58"/>
          <p:cNvSpPr>
            <a:spLocks/>
          </p:cNvSpPr>
          <p:nvPr/>
        </p:nvSpPr>
        <p:spPr bwMode="auto">
          <a:xfrm>
            <a:off x="5996731" y="3380408"/>
            <a:ext cx="604838" cy="44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x[5]</a:t>
            </a:r>
          </a:p>
        </p:txBody>
      </p:sp>
      <p:sp>
        <p:nvSpPr>
          <p:cNvPr id="86" name="Rectangle 59"/>
          <p:cNvSpPr>
            <a:spLocks/>
          </p:cNvSpPr>
          <p:nvPr/>
        </p:nvSpPr>
        <p:spPr bwMode="auto">
          <a:xfrm>
            <a:off x="6822231" y="3380408"/>
            <a:ext cx="604838" cy="44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x[6]</a:t>
            </a:r>
          </a:p>
        </p:txBody>
      </p:sp>
      <p:sp>
        <p:nvSpPr>
          <p:cNvPr id="87" name="Rectangle 60"/>
          <p:cNvSpPr>
            <a:spLocks/>
          </p:cNvSpPr>
          <p:nvPr/>
        </p:nvSpPr>
        <p:spPr bwMode="auto">
          <a:xfrm>
            <a:off x="7635031" y="3380408"/>
            <a:ext cx="604838" cy="44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x[7]</a:t>
            </a:r>
          </a:p>
        </p:txBody>
      </p:sp>
      <p:sp>
        <p:nvSpPr>
          <p:cNvPr id="88" name="Rectangle 61"/>
          <p:cNvSpPr>
            <a:spLocks/>
          </p:cNvSpPr>
          <p:nvPr/>
        </p:nvSpPr>
        <p:spPr bwMode="auto">
          <a:xfrm>
            <a:off x="8498631" y="3380408"/>
            <a:ext cx="604838" cy="44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x[8]</a:t>
            </a:r>
          </a:p>
        </p:txBody>
      </p:sp>
      <p:sp>
        <p:nvSpPr>
          <p:cNvPr id="89" name="Rectangle 62"/>
          <p:cNvSpPr>
            <a:spLocks/>
          </p:cNvSpPr>
          <p:nvPr/>
        </p:nvSpPr>
        <p:spPr bwMode="auto">
          <a:xfrm>
            <a:off x="9362231" y="3380408"/>
            <a:ext cx="604838" cy="44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x[9]</a:t>
            </a:r>
          </a:p>
        </p:txBody>
      </p:sp>
      <p:sp>
        <p:nvSpPr>
          <p:cNvPr id="90" name="Rectangle 63"/>
          <p:cNvSpPr>
            <a:spLocks/>
          </p:cNvSpPr>
          <p:nvPr/>
        </p:nvSpPr>
        <p:spPr bwMode="auto">
          <a:xfrm>
            <a:off x="10136931" y="3380408"/>
            <a:ext cx="774700" cy="44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x[10]</a:t>
            </a:r>
          </a:p>
        </p:txBody>
      </p:sp>
      <p:sp>
        <p:nvSpPr>
          <p:cNvPr id="91" name="Rectangle 64"/>
          <p:cNvSpPr>
            <a:spLocks/>
          </p:cNvSpPr>
          <p:nvPr/>
        </p:nvSpPr>
        <p:spPr bwMode="auto">
          <a:xfrm>
            <a:off x="11013231" y="3380408"/>
            <a:ext cx="752475" cy="44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x[11]</a:t>
            </a:r>
          </a:p>
        </p:txBody>
      </p:sp>
      <p:sp>
        <p:nvSpPr>
          <p:cNvPr id="92" name="Rectangle 65"/>
          <p:cNvSpPr>
            <a:spLocks/>
          </p:cNvSpPr>
          <p:nvPr/>
        </p:nvSpPr>
        <p:spPr bwMode="auto">
          <a:xfrm>
            <a:off x="1631106" y="4713908"/>
            <a:ext cx="774700" cy="44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x[12]</a:t>
            </a:r>
          </a:p>
        </p:txBody>
      </p:sp>
      <p:sp>
        <p:nvSpPr>
          <p:cNvPr id="93" name="Rectangle 66"/>
          <p:cNvSpPr>
            <a:spLocks/>
          </p:cNvSpPr>
          <p:nvPr/>
        </p:nvSpPr>
        <p:spPr bwMode="auto">
          <a:xfrm>
            <a:off x="2494706" y="4713908"/>
            <a:ext cx="774700" cy="44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x[13]</a:t>
            </a:r>
          </a:p>
        </p:txBody>
      </p:sp>
      <p:sp>
        <p:nvSpPr>
          <p:cNvPr id="94" name="Rectangle 67"/>
          <p:cNvSpPr>
            <a:spLocks/>
          </p:cNvSpPr>
          <p:nvPr/>
        </p:nvSpPr>
        <p:spPr bwMode="auto">
          <a:xfrm>
            <a:off x="3405931" y="4713908"/>
            <a:ext cx="604838" cy="44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x[2]</a:t>
            </a:r>
          </a:p>
        </p:txBody>
      </p:sp>
      <p:sp>
        <p:nvSpPr>
          <p:cNvPr id="95" name="Rectangle 68"/>
          <p:cNvSpPr>
            <a:spLocks/>
          </p:cNvSpPr>
          <p:nvPr/>
        </p:nvSpPr>
        <p:spPr bwMode="auto">
          <a:xfrm>
            <a:off x="4294931" y="4713908"/>
            <a:ext cx="604838" cy="44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x[3]</a:t>
            </a:r>
          </a:p>
        </p:txBody>
      </p:sp>
      <p:sp>
        <p:nvSpPr>
          <p:cNvPr id="96" name="Rectangle 69"/>
          <p:cNvSpPr>
            <a:spLocks/>
          </p:cNvSpPr>
          <p:nvPr/>
        </p:nvSpPr>
        <p:spPr bwMode="auto">
          <a:xfrm>
            <a:off x="5120431" y="4713908"/>
            <a:ext cx="604838" cy="44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x[4]</a:t>
            </a:r>
          </a:p>
        </p:txBody>
      </p:sp>
      <p:sp>
        <p:nvSpPr>
          <p:cNvPr id="97" name="Rectangle 70"/>
          <p:cNvSpPr>
            <a:spLocks/>
          </p:cNvSpPr>
          <p:nvPr/>
        </p:nvSpPr>
        <p:spPr bwMode="auto">
          <a:xfrm>
            <a:off x="5996731" y="4713908"/>
            <a:ext cx="604838" cy="44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x[5]</a:t>
            </a:r>
          </a:p>
        </p:txBody>
      </p:sp>
      <p:sp>
        <p:nvSpPr>
          <p:cNvPr id="98" name="Rectangle 71"/>
          <p:cNvSpPr>
            <a:spLocks/>
          </p:cNvSpPr>
          <p:nvPr/>
        </p:nvSpPr>
        <p:spPr bwMode="auto">
          <a:xfrm>
            <a:off x="6822231" y="4713908"/>
            <a:ext cx="604838" cy="44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x[6]</a:t>
            </a:r>
          </a:p>
        </p:txBody>
      </p:sp>
      <p:sp>
        <p:nvSpPr>
          <p:cNvPr id="99" name="Rectangle 72"/>
          <p:cNvSpPr>
            <a:spLocks/>
          </p:cNvSpPr>
          <p:nvPr/>
        </p:nvSpPr>
        <p:spPr bwMode="auto">
          <a:xfrm>
            <a:off x="7635031" y="4713908"/>
            <a:ext cx="604838" cy="44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x[7]</a:t>
            </a:r>
          </a:p>
        </p:txBody>
      </p:sp>
      <p:sp>
        <p:nvSpPr>
          <p:cNvPr id="100" name="Rectangle 73"/>
          <p:cNvSpPr>
            <a:spLocks/>
          </p:cNvSpPr>
          <p:nvPr/>
        </p:nvSpPr>
        <p:spPr bwMode="auto">
          <a:xfrm>
            <a:off x="8498631" y="4713908"/>
            <a:ext cx="604838" cy="44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x[8]</a:t>
            </a:r>
          </a:p>
        </p:txBody>
      </p:sp>
      <p:sp>
        <p:nvSpPr>
          <p:cNvPr id="101" name="Rectangle 74"/>
          <p:cNvSpPr>
            <a:spLocks/>
          </p:cNvSpPr>
          <p:nvPr/>
        </p:nvSpPr>
        <p:spPr bwMode="auto">
          <a:xfrm>
            <a:off x="9362231" y="4713908"/>
            <a:ext cx="604838" cy="44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x[9]</a:t>
            </a:r>
          </a:p>
        </p:txBody>
      </p:sp>
      <p:sp>
        <p:nvSpPr>
          <p:cNvPr id="102" name="Rectangle 75"/>
          <p:cNvSpPr>
            <a:spLocks/>
          </p:cNvSpPr>
          <p:nvPr/>
        </p:nvSpPr>
        <p:spPr bwMode="auto">
          <a:xfrm>
            <a:off x="10136931" y="4713908"/>
            <a:ext cx="774700" cy="44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x[10]</a:t>
            </a:r>
          </a:p>
        </p:txBody>
      </p:sp>
      <p:sp>
        <p:nvSpPr>
          <p:cNvPr id="103" name="Rectangle 76"/>
          <p:cNvSpPr>
            <a:spLocks/>
          </p:cNvSpPr>
          <p:nvPr/>
        </p:nvSpPr>
        <p:spPr bwMode="auto">
          <a:xfrm>
            <a:off x="11013231" y="4713908"/>
            <a:ext cx="752475" cy="44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x[11]</a:t>
            </a:r>
          </a:p>
        </p:txBody>
      </p:sp>
      <p:sp>
        <p:nvSpPr>
          <p:cNvPr id="104" name="Freeform 77"/>
          <p:cNvSpPr>
            <a:spLocks/>
          </p:cNvSpPr>
          <p:nvPr/>
        </p:nvSpPr>
        <p:spPr bwMode="auto">
          <a:xfrm>
            <a:off x="12029231" y="2237408"/>
            <a:ext cx="352425" cy="1303338"/>
          </a:xfrm>
          <a:custGeom>
            <a:avLst/>
            <a:gdLst>
              <a:gd name="T0" fmla="*/ 0 w 9740"/>
              <a:gd name="T1" fmla="*/ 0 h 21600"/>
              <a:gd name="T2" fmla="*/ 2147483646 w 9740"/>
              <a:gd name="T3" fmla="*/ 2147483646 h 21600"/>
              <a:gd name="T4" fmla="*/ 0 60000 65536"/>
              <a:gd name="T5" fmla="*/ 0 60000 65536"/>
              <a:gd name="T6" fmla="*/ 0 w 9740"/>
              <a:gd name="T7" fmla="*/ 0 h 21600"/>
              <a:gd name="T8" fmla="*/ 9740 w 974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740" h="21600">
                <a:moveTo>
                  <a:pt x="0" y="0"/>
                </a:moveTo>
                <a:cubicBezTo>
                  <a:pt x="0" y="0"/>
                  <a:pt x="21600" y="9144"/>
                  <a:pt x="467" y="21600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5" name="Freeform 78"/>
          <p:cNvSpPr>
            <a:spLocks/>
          </p:cNvSpPr>
          <p:nvPr/>
        </p:nvSpPr>
        <p:spPr bwMode="auto">
          <a:xfrm>
            <a:off x="12054631" y="3723308"/>
            <a:ext cx="352425" cy="1303338"/>
          </a:xfrm>
          <a:custGeom>
            <a:avLst/>
            <a:gdLst>
              <a:gd name="T0" fmla="*/ 0 w 9740"/>
              <a:gd name="T1" fmla="*/ 0 h 21600"/>
              <a:gd name="T2" fmla="*/ 2147483646 w 9740"/>
              <a:gd name="T3" fmla="*/ 2147483646 h 21600"/>
              <a:gd name="T4" fmla="*/ 0 60000 65536"/>
              <a:gd name="T5" fmla="*/ 0 60000 65536"/>
              <a:gd name="T6" fmla="*/ 0 w 9740"/>
              <a:gd name="T7" fmla="*/ 0 h 21600"/>
              <a:gd name="T8" fmla="*/ 9740 w 974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740" h="21600">
                <a:moveTo>
                  <a:pt x="0" y="0"/>
                </a:moveTo>
                <a:cubicBezTo>
                  <a:pt x="0" y="0"/>
                  <a:pt x="21600" y="9144"/>
                  <a:pt x="467" y="21600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6" name="Line 79"/>
          <p:cNvSpPr>
            <a:spLocks noChangeShapeType="1"/>
          </p:cNvSpPr>
          <p:nvPr/>
        </p:nvSpPr>
        <p:spPr bwMode="auto">
          <a:xfrm rot="10800000" flipH="1">
            <a:off x="11394231" y="1462708"/>
            <a:ext cx="0" cy="357188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7" name="Line 80"/>
          <p:cNvSpPr>
            <a:spLocks noChangeShapeType="1"/>
          </p:cNvSpPr>
          <p:nvPr/>
        </p:nvSpPr>
        <p:spPr bwMode="auto">
          <a:xfrm rot="10800000" flipH="1">
            <a:off x="2885231" y="4155108"/>
            <a:ext cx="0" cy="357188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8" name="Rectangle 81"/>
          <p:cNvSpPr>
            <a:spLocks/>
          </p:cNvSpPr>
          <p:nvPr/>
        </p:nvSpPr>
        <p:spPr bwMode="auto">
          <a:xfrm>
            <a:off x="9471769" y="1348408"/>
            <a:ext cx="1774825" cy="44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altLang="en-US" sz="2400">
                <a:solidFill>
                  <a:srgbClr val="FF00FF"/>
                </a:solidFill>
                <a:latin typeface="Arial" charset="0"/>
                <a:cs typeface="Arial" charset="0"/>
                <a:sym typeface="Arial" charset="0"/>
              </a:rPr>
              <a:t>write pointer</a:t>
            </a:r>
          </a:p>
        </p:txBody>
      </p:sp>
      <p:sp>
        <p:nvSpPr>
          <p:cNvPr id="109" name="Line 79"/>
          <p:cNvSpPr>
            <a:spLocks noChangeShapeType="1"/>
          </p:cNvSpPr>
          <p:nvPr/>
        </p:nvSpPr>
        <p:spPr bwMode="auto">
          <a:xfrm rot="10800000" flipH="1">
            <a:off x="2902000" y="1462708"/>
            <a:ext cx="0" cy="357188"/>
          </a:xfrm>
          <a:prstGeom prst="line">
            <a:avLst/>
          </a:prstGeom>
          <a:noFill/>
          <a:ln w="38100">
            <a:solidFill>
              <a:srgbClr val="C00000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110" name="Rectangle 81"/>
          <p:cNvSpPr>
            <a:spLocks/>
          </p:cNvSpPr>
          <p:nvPr/>
        </p:nvSpPr>
        <p:spPr bwMode="auto">
          <a:xfrm>
            <a:off x="1044611" y="1385992"/>
            <a:ext cx="164468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altLang="en-US" sz="2400" dirty="0">
                <a:solidFill>
                  <a:srgbClr val="C00000"/>
                </a:solidFill>
                <a:latin typeface="Arial" charset="0"/>
                <a:cs typeface="Arial" charset="0"/>
                <a:sym typeface="Arial" charset="0"/>
              </a:rPr>
              <a:t>read pointer</a:t>
            </a:r>
          </a:p>
        </p:txBody>
      </p:sp>
      <p:sp>
        <p:nvSpPr>
          <p:cNvPr id="111" name="Line 79"/>
          <p:cNvSpPr>
            <a:spLocks noChangeShapeType="1"/>
          </p:cNvSpPr>
          <p:nvPr/>
        </p:nvSpPr>
        <p:spPr bwMode="auto">
          <a:xfrm rot="10800000" flipH="1">
            <a:off x="3766096" y="2860576"/>
            <a:ext cx="0" cy="357188"/>
          </a:xfrm>
          <a:prstGeom prst="line">
            <a:avLst/>
          </a:prstGeom>
          <a:noFill/>
          <a:ln w="38100">
            <a:solidFill>
              <a:srgbClr val="C00000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112" name="Line 79"/>
          <p:cNvSpPr>
            <a:spLocks noChangeShapeType="1"/>
          </p:cNvSpPr>
          <p:nvPr/>
        </p:nvSpPr>
        <p:spPr bwMode="auto">
          <a:xfrm rot="10800000" flipH="1">
            <a:off x="4558184" y="4156720"/>
            <a:ext cx="0" cy="357188"/>
          </a:xfrm>
          <a:prstGeom prst="line">
            <a:avLst/>
          </a:prstGeom>
          <a:noFill/>
          <a:ln w="38100">
            <a:solidFill>
              <a:srgbClr val="C00000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Fractional delay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" y="4229100"/>
            <a:ext cx="12814300" cy="5448300"/>
          </a:xfrm>
          <a:ln/>
        </p:spPr>
        <p:txBody>
          <a:bodyPr anchor="t"/>
          <a:lstStyle/>
          <a:p>
            <a:pPr marL="635000"/>
            <a:r>
              <a:rPr lang="en-US" dirty="0"/>
              <a:t>What happens when we want </a:t>
            </a:r>
            <a:r>
              <a:rPr lang="en-US" dirty="0">
                <a:solidFill>
                  <a:srgbClr val="0000FF"/>
                </a:solidFill>
              </a:rPr>
              <a:t>non-integer</a:t>
            </a:r>
            <a:r>
              <a:rPr lang="en-US" dirty="0"/>
              <a:t> </a:t>
            </a:r>
            <a:r>
              <a:rPr lang="en-US" dirty="0">
                <a:latin typeface="Arial Italic" charset="0"/>
                <a:cs typeface="Arial Italic" charset="0"/>
                <a:sym typeface="Arial Italic" charset="0"/>
              </a:rPr>
              <a:t>D</a:t>
            </a:r>
            <a:r>
              <a:rPr lang="en-US" dirty="0"/>
              <a:t>?</a:t>
            </a:r>
          </a:p>
          <a:p>
            <a:pPr marL="1143000" lvl="1"/>
            <a:r>
              <a:rPr lang="en-US" dirty="0"/>
              <a:t>x[n] undefined if n is not an integer</a:t>
            </a:r>
          </a:p>
          <a:p>
            <a:pPr marL="635000"/>
            <a:r>
              <a:rPr lang="en-US" dirty="0"/>
              <a:t>Consider this discrete/continuous system:</a:t>
            </a:r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6600" y="1435100"/>
            <a:ext cx="4635500" cy="4699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5100" y="1435100"/>
            <a:ext cx="3213100" cy="4699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47114" name="Rectangle 10"/>
          <p:cNvSpPr>
            <a:spLocks/>
          </p:cNvSpPr>
          <p:nvPr/>
        </p:nvSpPr>
        <p:spPr bwMode="auto">
          <a:xfrm>
            <a:off x="2552700" y="6451600"/>
            <a:ext cx="1828800" cy="10795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15" name="Line 11"/>
          <p:cNvSpPr>
            <a:spLocks noChangeShapeType="1"/>
          </p:cNvSpPr>
          <p:nvPr/>
        </p:nvSpPr>
        <p:spPr bwMode="auto">
          <a:xfrm flipH="1">
            <a:off x="1708150" y="6997700"/>
            <a:ext cx="81915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16" name="Line 12"/>
          <p:cNvSpPr>
            <a:spLocks noChangeShapeType="1"/>
          </p:cNvSpPr>
          <p:nvPr/>
        </p:nvSpPr>
        <p:spPr bwMode="auto">
          <a:xfrm flipH="1">
            <a:off x="4406900" y="6997700"/>
            <a:ext cx="817563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17" name="Rectangle 13"/>
          <p:cNvSpPr>
            <a:spLocks/>
          </p:cNvSpPr>
          <p:nvPr/>
        </p:nvSpPr>
        <p:spPr bwMode="auto">
          <a:xfrm>
            <a:off x="2908300" y="6699250"/>
            <a:ext cx="1108075" cy="584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3400">
                <a:solidFill>
                  <a:schemeClr val="tx1"/>
                </a:solidFill>
                <a:latin typeface="Arial Bold" charset="0"/>
                <a:cs typeface="Arial Bold" charset="0"/>
                <a:sym typeface="Arial Bold" charset="0"/>
              </a:rPr>
              <a:t>D / C</a:t>
            </a:r>
          </a:p>
        </p:txBody>
      </p:sp>
      <p:sp>
        <p:nvSpPr>
          <p:cNvPr id="47118" name="Rectangle 14"/>
          <p:cNvSpPr>
            <a:spLocks/>
          </p:cNvSpPr>
          <p:nvPr/>
        </p:nvSpPr>
        <p:spPr bwMode="auto">
          <a:xfrm>
            <a:off x="5219700" y="6438900"/>
            <a:ext cx="1828800" cy="10795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19" name="Rectangle 15"/>
          <p:cNvSpPr>
            <a:spLocks/>
          </p:cNvSpPr>
          <p:nvPr/>
        </p:nvSpPr>
        <p:spPr bwMode="auto">
          <a:xfrm>
            <a:off x="5502275" y="6692900"/>
            <a:ext cx="1276350" cy="584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3400">
                <a:solidFill>
                  <a:schemeClr val="tx1"/>
                </a:solidFill>
                <a:latin typeface="Arial Bold" charset="0"/>
                <a:cs typeface="Arial Bold" charset="0"/>
                <a:sym typeface="Arial Bold" charset="0"/>
              </a:rPr>
              <a:t>Delay</a:t>
            </a:r>
          </a:p>
        </p:txBody>
      </p:sp>
      <p:sp>
        <p:nvSpPr>
          <p:cNvPr id="47120" name="Line 16"/>
          <p:cNvSpPr>
            <a:spLocks noChangeShapeType="1"/>
          </p:cNvSpPr>
          <p:nvPr/>
        </p:nvSpPr>
        <p:spPr bwMode="auto">
          <a:xfrm flipH="1">
            <a:off x="7061200" y="6985000"/>
            <a:ext cx="817563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21" name="Rectangle 17"/>
          <p:cNvSpPr>
            <a:spLocks/>
          </p:cNvSpPr>
          <p:nvPr/>
        </p:nvSpPr>
        <p:spPr bwMode="auto">
          <a:xfrm>
            <a:off x="7886700" y="6438900"/>
            <a:ext cx="1828800" cy="10795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22" name="Rectangle 18"/>
          <p:cNvSpPr>
            <a:spLocks/>
          </p:cNvSpPr>
          <p:nvPr/>
        </p:nvSpPr>
        <p:spPr bwMode="auto">
          <a:xfrm>
            <a:off x="8242300" y="6692900"/>
            <a:ext cx="1106488" cy="584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3400">
                <a:solidFill>
                  <a:schemeClr val="tx1"/>
                </a:solidFill>
                <a:latin typeface="Arial Bold" charset="0"/>
                <a:cs typeface="Arial Bold" charset="0"/>
                <a:sym typeface="Arial Bold" charset="0"/>
              </a:rPr>
              <a:t>C / D</a:t>
            </a:r>
          </a:p>
        </p:txBody>
      </p:sp>
      <p:sp>
        <p:nvSpPr>
          <p:cNvPr id="47123" name="Line 19"/>
          <p:cNvSpPr>
            <a:spLocks noChangeShapeType="1"/>
          </p:cNvSpPr>
          <p:nvPr/>
        </p:nvSpPr>
        <p:spPr bwMode="auto">
          <a:xfrm flipH="1">
            <a:off x="9728200" y="6985000"/>
            <a:ext cx="817563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24" name="Line 20"/>
          <p:cNvSpPr>
            <a:spLocks noChangeShapeType="1"/>
          </p:cNvSpPr>
          <p:nvPr/>
        </p:nvSpPr>
        <p:spPr bwMode="auto">
          <a:xfrm>
            <a:off x="3467100" y="7518400"/>
            <a:ext cx="0" cy="392113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25" name="Rectangle 21"/>
          <p:cNvSpPr>
            <a:spLocks/>
          </p:cNvSpPr>
          <p:nvPr/>
        </p:nvSpPr>
        <p:spPr bwMode="auto">
          <a:xfrm>
            <a:off x="2867025" y="7861300"/>
            <a:ext cx="1193800" cy="5207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3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48kHz</a:t>
            </a:r>
          </a:p>
        </p:txBody>
      </p:sp>
      <p:sp>
        <p:nvSpPr>
          <p:cNvPr id="47126" name="Line 22"/>
          <p:cNvSpPr>
            <a:spLocks noChangeShapeType="1"/>
          </p:cNvSpPr>
          <p:nvPr/>
        </p:nvSpPr>
        <p:spPr bwMode="auto">
          <a:xfrm>
            <a:off x="8801100" y="7518400"/>
            <a:ext cx="0" cy="392113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27" name="Rectangle 23"/>
          <p:cNvSpPr>
            <a:spLocks/>
          </p:cNvSpPr>
          <p:nvPr/>
        </p:nvSpPr>
        <p:spPr bwMode="auto">
          <a:xfrm>
            <a:off x="8204200" y="7861300"/>
            <a:ext cx="1193800" cy="5207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3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48kHz</a:t>
            </a:r>
          </a:p>
        </p:txBody>
      </p:sp>
      <p:sp>
        <p:nvSpPr>
          <p:cNvPr id="47128" name="Rectangle 24"/>
          <p:cNvSpPr>
            <a:spLocks/>
          </p:cNvSpPr>
          <p:nvPr/>
        </p:nvSpPr>
        <p:spPr bwMode="auto">
          <a:xfrm>
            <a:off x="4881563" y="7543800"/>
            <a:ext cx="2528887" cy="952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3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dT = 10.4µs</a:t>
            </a:r>
          </a:p>
          <a:p>
            <a:r>
              <a:rPr lang="en-US" sz="3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(0.5 samples) 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685976" y="2121912"/>
            <a:ext cx="7702196" cy="2034808"/>
            <a:chOff x="179512" y="2564904"/>
            <a:chExt cx="7702196" cy="2034808"/>
          </a:xfrm>
        </p:grpSpPr>
        <p:sp>
          <p:nvSpPr>
            <p:cNvPr id="27" name="Oval 26"/>
            <p:cNvSpPr/>
            <p:nvPr/>
          </p:nvSpPr>
          <p:spPr bwMode="auto">
            <a:xfrm>
              <a:off x="6153516" y="2981302"/>
              <a:ext cx="806450" cy="80645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/>
            </a:p>
          </p:txBody>
        </p:sp>
        <p:sp>
          <p:nvSpPr>
            <p:cNvPr id="28" name="TextBox 6"/>
            <p:cNvSpPr txBox="1">
              <a:spLocks noChangeArrowheads="1"/>
            </p:cNvSpPr>
            <p:nvPr/>
          </p:nvSpPr>
          <p:spPr bwMode="auto">
            <a:xfrm>
              <a:off x="6364704" y="3009146"/>
              <a:ext cx="439544" cy="70788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4000" dirty="0">
                  <a:latin typeface="Calibri" pitchFamily="34" charset="0"/>
                </a:rPr>
                <a:t>+</a:t>
              </a:r>
              <a:endParaRPr lang="en-US" sz="4000" dirty="0">
                <a:latin typeface="Calibri" pitchFamily="34" charset="0"/>
              </a:endParaRPr>
            </a:p>
          </p:txBody>
        </p:sp>
        <p:cxnSp>
          <p:nvCxnSpPr>
            <p:cNvPr id="29" name="Straight Arrow Connector 28"/>
            <p:cNvCxnSpPr>
              <a:stCxn id="31" idx="3"/>
              <a:endCxn id="34" idx="3"/>
            </p:cNvCxnSpPr>
            <p:nvPr/>
          </p:nvCxnSpPr>
          <p:spPr>
            <a:xfrm>
              <a:off x="3421003" y="3277146"/>
              <a:ext cx="1292353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1397814" y="3284984"/>
              <a:ext cx="0" cy="1314728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12"/>
            <p:cNvSpPr txBox="1">
              <a:spLocks noChangeArrowheads="1"/>
            </p:cNvSpPr>
            <p:nvPr/>
          </p:nvSpPr>
          <p:spPr bwMode="auto">
            <a:xfrm>
              <a:off x="1907704" y="3015536"/>
              <a:ext cx="1513299" cy="523220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800" dirty="0">
                  <a:latin typeface="Calibri" pitchFamily="34" charset="0"/>
                </a:rPr>
                <a:t>Delay (</a:t>
              </a:r>
              <a:r>
                <a:rPr lang="en-GB" sz="2800" i="1" dirty="0">
                  <a:latin typeface="Calibri" pitchFamily="34" charset="0"/>
                </a:rPr>
                <a:t>D</a:t>
              </a:r>
              <a:r>
                <a:rPr lang="en-GB" sz="2800" dirty="0">
                  <a:latin typeface="Calibri" pitchFamily="34" charset="0"/>
                </a:rPr>
                <a:t>)</a:t>
              </a:r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32" name="TextBox 32"/>
            <p:cNvSpPr txBox="1">
              <a:spLocks noChangeArrowheads="1"/>
            </p:cNvSpPr>
            <p:nvPr/>
          </p:nvSpPr>
          <p:spPr bwMode="auto">
            <a:xfrm>
              <a:off x="536892" y="2564904"/>
              <a:ext cx="763351" cy="5232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8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GB" sz="28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GB" sz="2800" i="1" dirty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GB" sz="2800" dirty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" name="Straight Arrow Connector 32"/>
            <p:cNvCxnSpPr>
              <a:endCxn id="31" idx="1"/>
            </p:cNvCxnSpPr>
            <p:nvPr/>
          </p:nvCxnSpPr>
          <p:spPr>
            <a:xfrm flipV="1">
              <a:off x="179512" y="3277146"/>
              <a:ext cx="1728192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Isosceles Triangle 33"/>
            <p:cNvSpPr/>
            <p:nvPr/>
          </p:nvSpPr>
          <p:spPr>
            <a:xfrm rot="5400000">
              <a:off x="4713356" y="3015536"/>
              <a:ext cx="720080" cy="720080"/>
            </a:xfrm>
            <a:prstGeom prst="triangl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1400988" y="4599712"/>
              <a:ext cx="5184576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4" idx="0"/>
              <a:endCxn id="27" idx="2"/>
            </p:cNvCxnSpPr>
            <p:nvPr/>
          </p:nvCxnSpPr>
          <p:spPr>
            <a:xfrm>
              <a:off x="5433436" y="3375576"/>
              <a:ext cx="720080" cy="8952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7" idx="6"/>
            </p:cNvCxnSpPr>
            <p:nvPr/>
          </p:nvCxnSpPr>
          <p:spPr>
            <a:xfrm>
              <a:off x="6959966" y="3384528"/>
              <a:ext cx="921742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7" idx="4"/>
            </p:cNvCxnSpPr>
            <p:nvPr/>
          </p:nvCxnSpPr>
          <p:spPr>
            <a:xfrm>
              <a:off x="6556742" y="3787752"/>
              <a:ext cx="0" cy="81196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2"/>
            <p:cNvSpPr txBox="1">
              <a:spLocks noChangeArrowheads="1"/>
            </p:cNvSpPr>
            <p:nvPr/>
          </p:nvSpPr>
          <p:spPr bwMode="auto">
            <a:xfrm>
              <a:off x="7017612" y="2583488"/>
              <a:ext cx="763351" cy="5232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800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GB" sz="28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GB" sz="2800" i="1" dirty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GB" sz="2800" dirty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711854" y="3049796"/>
              <a:ext cx="3642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GB" sz="2800" i="1" dirty="0">
                  <a:latin typeface="Times New Roman" pitchFamily="18" charset="0"/>
                  <a:cs typeface="Times New Roman" pitchFamily="18" charset="0"/>
                </a:rPr>
                <a:t>g</a:t>
              </a:r>
              <a:endParaRPr lang="en-US" sz="2800" dirty="0"/>
            </a:p>
          </p:txBody>
        </p:sp>
      </p:grp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Fractional delay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anchor="t"/>
          <a:lstStyle/>
          <a:p>
            <a:pPr marL="635000"/>
            <a:r>
              <a:rPr lang="en-US" dirty="0"/>
              <a:t>Ideal </a:t>
            </a:r>
            <a:r>
              <a:rPr lang="en-US" dirty="0">
                <a:solidFill>
                  <a:srgbClr val="0000FF"/>
                </a:solidFill>
              </a:rPr>
              <a:t>discrete-to-continuous</a:t>
            </a:r>
            <a:r>
              <a:rPr lang="en-US" dirty="0"/>
              <a:t> converter</a:t>
            </a:r>
          </a:p>
          <a:p>
            <a:pPr marL="1143000" lvl="1"/>
            <a:r>
              <a:rPr lang="en-US" dirty="0"/>
              <a:t>“</a:t>
            </a:r>
            <a:r>
              <a:rPr lang="en-US" dirty="0" err="1"/>
              <a:t>sinc</a:t>
            </a:r>
            <a:r>
              <a:rPr lang="en-US" dirty="0"/>
              <a:t> reconstruction”</a:t>
            </a:r>
          </a:p>
          <a:p>
            <a:pPr marL="635000">
              <a:spcBef>
                <a:spcPts val="14900"/>
              </a:spcBef>
            </a:pPr>
            <a:r>
              <a:rPr lang="en-US" dirty="0"/>
              <a:t>Delay of D samples corresponds to a </a:t>
            </a:r>
            <a:r>
              <a:rPr lang="en-US" dirty="0">
                <a:solidFill>
                  <a:srgbClr val="0000FF"/>
                </a:solidFill>
              </a:rPr>
              <a:t>convolution</a:t>
            </a:r>
            <a:r>
              <a:rPr lang="en-US" dirty="0"/>
              <a:t>:</a:t>
            </a:r>
          </a:p>
          <a:p>
            <a:pPr marL="1143000" lvl="1"/>
            <a:endParaRPr lang="en-US" dirty="0"/>
          </a:p>
          <a:p>
            <a:pPr marL="1143000" lvl="1"/>
            <a:endParaRPr lang="en-US" dirty="0"/>
          </a:p>
          <a:p>
            <a:pPr marL="1143000" lvl="1"/>
            <a:endParaRPr lang="en-US" dirty="0"/>
          </a:p>
          <a:p>
            <a:pPr marL="1143000" lvl="1"/>
            <a:r>
              <a:rPr lang="en-US" dirty="0"/>
              <a:t>Not </a:t>
            </a:r>
            <a:r>
              <a:rPr lang="en-US" dirty="0">
                <a:solidFill>
                  <a:srgbClr val="0000FF"/>
                </a:solidFill>
              </a:rPr>
              <a:t>causal</a:t>
            </a:r>
          </a:p>
          <a:p>
            <a:pPr marL="1143000" lvl="1"/>
            <a:r>
              <a:rPr lang="en-US" dirty="0"/>
              <a:t>Infinitely long convolution</a:t>
            </a: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1981200"/>
            <a:ext cx="5305425" cy="19812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78000" y="5168900"/>
            <a:ext cx="3327400" cy="4699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48133" name="Rectangle 5"/>
          <p:cNvSpPr>
            <a:spLocks/>
          </p:cNvSpPr>
          <p:nvPr/>
        </p:nvSpPr>
        <p:spPr bwMode="auto">
          <a:xfrm>
            <a:off x="-444500" y="2794000"/>
            <a:ext cx="8902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700" u="sng" dirty="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  <a:hlinkClick r:id="rId4"/>
              </a:rPr>
              <a:t>https://ccrma.stanford.edu/~jos/st/Introduction_Sampling.html</a:t>
            </a:r>
            <a:endParaRPr lang="en-US" sz="1700" u="sng" dirty="0">
              <a:solidFill>
                <a:srgbClr val="0000FF"/>
              </a:solidFill>
              <a:latin typeface="Arial" charset="0"/>
              <a:cs typeface="Arial" charset="0"/>
              <a:sym typeface="Arial" charset="0"/>
            </a:endParaRPr>
          </a:p>
        </p:txBody>
      </p:sp>
      <p:pic>
        <p:nvPicPr>
          <p:cNvPr id="4813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0700" y="5778500"/>
            <a:ext cx="7112000" cy="10922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48135" name="Rectangle 7"/>
          <p:cNvSpPr>
            <a:spLocks/>
          </p:cNvSpPr>
          <p:nvPr/>
        </p:nvSpPr>
        <p:spPr bwMode="auto">
          <a:xfrm>
            <a:off x="5678488" y="5054600"/>
            <a:ext cx="1255712" cy="571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33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where</a:t>
            </a:r>
          </a:p>
        </p:txBody>
      </p:sp>
      <p:sp>
        <p:nvSpPr>
          <p:cNvPr id="48136" name="Rectangle 8"/>
          <p:cNvSpPr>
            <a:spLocks/>
          </p:cNvSpPr>
          <p:nvPr/>
        </p:nvSpPr>
        <p:spPr bwMode="auto">
          <a:xfrm>
            <a:off x="1317824" y="8928100"/>
            <a:ext cx="7505700" cy="825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5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Full derivation: Oppenheim, Schafer and Buck, </a:t>
            </a:r>
            <a:r>
              <a:rPr lang="en-US" sz="2500" dirty="0">
                <a:solidFill>
                  <a:schemeClr val="tx1"/>
                </a:solidFill>
                <a:latin typeface="Arial Italic" charset="0"/>
                <a:cs typeface="Arial Italic" charset="0"/>
                <a:sym typeface="Arial Italic" charset="0"/>
              </a:rPr>
              <a:t>Discrete-Time Signal Processing</a:t>
            </a:r>
            <a:r>
              <a:rPr lang="en-US" sz="25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, 2nd ed., Sec 4.5</a:t>
            </a:r>
          </a:p>
        </p:txBody>
      </p:sp>
    </p:spTree>
    <p:extLst>
      <p:ext uri="{BB962C8B-B14F-4D97-AF65-F5344CB8AC3E}">
        <p14:creationId xmlns:p14="http://schemas.microsoft.com/office/powerpoint/2010/main" val="253037420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Fractional delay in practice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anchor="t"/>
          <a:lstStyle/>
          <a:p>
            <a:pPr marL="635000"/>
            <a:r>
              <a:rPr lang="en-US" dirty="0"/>
              <a:t>Use </a:t>
            </a:r>
            <a:r>
              <a:rPr lang="en-US" dirty="0">
                <a:solidFill>
                  <a:srgbClr val="0000FF"/>
                </a:solidFill>
              </a:rPr>
              <a:t>interpolation</a:t>
            </a:r>
            <a:r>
              <a:rPr lang="en-US" dirty="0"/>
              <a:t> between samples</a:t>
            </a:r>
          </a:p>
          <a:p>
            <a:pPr marL="1143000" lvl="1"/>
            <a:r>
              <a:rPr lang="en-US" dirty="0"/>
              <a:t>Linear (fast), second order or cubic (better quality)</a:t>
            </a:r>
          </a:p>
          <a:p>
            <a:pPr marL="635000"/>
            <a:r>
              <a:rPr lang="en-US" sz="3400" dirty="0" err="1"/>
              <a:t>Pseudocode</a:t>
            </a:r>
            <a:r>
              <a:rPr lang="en-US" sz="3400" dirty="0"/>
              <a:t> (next slide...)</a:t>
            </a:r>
          </a:p>
          <a:p>
            <a:pPr marL="1143000" lvl="1"/>
            <a:r>
              <a:rPr lang="en-US" sz="2800" dirty="0"/>
              <a:t>Input: </a:t>
            </a:r>
          </a:p>
          <a:p>
            <a:pPr marL="1524000" lvl="2"/>
            <a:r>
              <a:rPr lang="en-US" sz="2200" dirty="0"/>
              <a:t>An input signal x[n] at sampling rate </a:t>
            </a:r>
            <a:r>
              <a:rPr lang="en-US" sz="200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R</a:t>
            </a:r>
            <a:endParaRPr lang="en-US" sz="2200" dirty="0"/>
          </a:p>
          <a:p>
            <a:pPr marL="1524000" lvl="2"/>
            <a:r>
              <a:rPr lang="en-US" sz="2200" dirty="0"/>
              <a:t>Required delay line size </a:t>
            </a:r>
            <a:r>
              <a:rPr lang="en-US" sz="200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D</a:t>
            </a:r>
            <a:endParaRPr lang="en-US" sz="2200" dirty="0"/>
          </a:p>
          <a:p>
            <a:pPr marL="1524000" lvl="2"/>
            <a:r>
              <a:rPr lang="en-US" sz="2200" dirty="0"/>
              <a:t>Starting delay for read pointer </a:t>
            </a:r>
            <a:r>
              <a:rPr lang="en-US" sz="2000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initialdelay</a:t>
            </a:r>
            <a:endParaRPr lang="en-US" sz="2200" dirty="0"/>
          </a:p>
          <a:p>
            <a:pPr marL="1524000" lvl="2"/>
            <a:r>
              <a:rPr lang="en-US" sz="2200" dirty="0"/>
              <a:t>Read pointer update rate </a:t>
            </a:r>
            <a:r>
              <a:rPr lang="en-US" sz="2000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updateread</a:t>
            </a:r>
            <a:r>
              <a:rPr lang="en-US" sz="2200" dirty="0"/>
              <a:t> (write pointer update rate=1)</a:t>
            </a:r>
          </a:p>
          <a:p>
            <a:pPr marL="1143000" lvl="1"/>
            <a:r>
              <a:rPr lang="en-US" sz="2800" dirty="0"/>
              <a:t>Output: </a:t>
            </a:r>
          </a:p>
          <a:p>
            <a:pPr marL="1524000" lvl="2"/>
            <a:r>
              <a:rPr lang="en-US" sz="2200" dirty="0"/>
              <a:t>N samples of signal y[n] at sampling rate R (output of read pointer)</a:t>
            </a:r>
          </a:p>
        </p:txBody>
      </p:sp>
      <p:pic>
        <p:nvPicPr>
          <p:cNvPr id="49155" name="Picture 3"/>
          <p:cNvPicPr>
            <a:picLocks noChangeArrowheads="1"/>
          </p:cNvPicPr>
          <p:nvPr/>
        </p:nvPicPr>
        <p:blipFill>
          <a:blip r:embed="rId2" cstate="print"/>
          <a:srcRect l="11131" t="24902" r="7420" b="36278"/>
          <a:stretch>
            <a:fillRect/>
          </a:stretch>
        </p:blipFill>
        <p:spPr bwMode="auto">
          <a:xfrm>
            <a:off x="1461840" y="6858000"/>
            <a:ext cx="7594600" cy="2895600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15963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Fractional delay in practice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8900" y="1060376"/>
            <a:ext cx="12877800" cy="7327900"/>
          </a:xfrm>
          <a:ln/>
        </p:spPr>
        <p:txBody>
          <a:bodyPr rIns="40639" anchor="t"/>
          <a:lstStyle/>
          <a:p>
            <a:pPr marL="39688" indent="0">
              <a:buNone/>
            </a:pPr>
            <a:r>
              <a:rPr lang="en-US" sz="220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Allocate buffer </a:t>
            </a:r>
            <a:r>
              <a:rPr lang="en-US" sz="2200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delayline</a:t>
            </a:r>
            <a:r>
              <a:rPr lang="en-US" sz="220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 of size D for storing samples</a:t>
            </a:r>
            <a:endParaRPr lang="en-US" sz="2200" dirty="0">
              <a:latin typeface="Courier New" charset="0"/>
              <a:sym typeface="Courier New" charset="0"/>
            </a:endParaRPr>
          </a:p>
          <a:p>
            <a:pPr marL="39688" indent="0">
              <a:spcBef>
                <a:spcPts val="700"/>
              </a:spcBef>
              <a:buNone/>
            </a:pPr>
            <a:r>
              <a:rPr lang="en-US" sz="2200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writepos</a:t>
            </a:r>
            <a:r>
              <a:rPr lang="en-US" sz="220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=0;</a:t>
            </a:r>
            <a:r>
              <a:rPr lang="en-US" sz="2200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// write pointer position, start at beginning of buffer</a:t>
            </a:r>
            <a:endParaRPr lang="en-US" sz="2200" dirty="0">
              <a:solidFill>
                <a:srgbClr val="0070C0"/>
              </a:solidFill>
              <a:latin typeface="Lucida Grande" charset="0"/>
              <a:sym typeface="Lucida Grande" charset="0"/>
            </a:endParaRPr>
          </a:p>
          <a:p>
            <a:pPr marL="39688" indent="0">
              <a:spcBef>
                <a:spcPts val="700"/>
              </a:spcBef>
              <a:buNone/>
            </a:pPr>
            <a:r>
              <a:rPr lang="en-US" sz="2200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readpos</a:t>
            </a:r>
            <a:r>
              <a:rPr lang="en-US" sz="220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=(</a:t>
            </a:r>
            <a:r>
              <a:rPr lang="en-US" sz="2200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writepos+D-initdelay</a:t>
            </a:r>
            <a:r>
              <a:rPr lang="en-US" sz="220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)%D;</a:t>
            </a:r>
            <a:r>
              <a:rPr lang="en-US" sz="2200" dirty="0">
                <a:solidFill>
                  <a:srgbClr val="0070C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// read pointer position, modulo keeps indexing correct</a:t>
            </a:r>
            <a:endParaRPr lang="en-US" sz="2200" dirty="0">
              <a:solidFill>
                <a:srgbClr val="0070C0"/>
              </a:solidFill>
              <a:latin typeface="Lucida Grande" charset="0"/>
              <a:sym typeface="Lucida Grande" charset="0"/>
            </a:endParaRPr>
          </a:p>
          <a:p>
            <a:pPr marL="39688" indent="0">
              <a:spcBef>
                <a:spcPts val="700"/>
              </a:spcBef>
              <a:buNone/>
            </a:pPr>
            <a:r>
              <a:rPr lang="en-US" sz="220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for (n=0; n&lt;=</a:t>
            </a:r>
            <a:r>
              <a:rPr lang="en-US" sz="2200" i="1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N</a:t>
            </a:r>
            <a:r>
              <a:rPr lang="en-US" sz="220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-1; n++)</a:t>
            </a:r>
          </a:p>
          <a:p>
            <a:pPr marL="39688" indent="0">
              <a:spcBef>
                <a:spcPts val="700"/>
              </a:spcBef>
              <a:buNone/>
            </a:pPr>
            <a:r>
              <a:rPr lang="en-US" sz="2200" dirty="0">
                <a:latin typeface="Courier" pitchFamily="49" charset="0"/>
                <a:sym typeface="Courier" pitchFamily="49" charset="0"/>
              </a:rPr>
              <a:t>{</a:t>
            </a:r>
            <a:endParaRPr lang="en-US" sz="2200" dirty="0">
              <a:latin typeface="Courier New" charset="0"/>
              <a:sym typeface="Courier New" charset="0"/>
            </a:endParaRPr>
          </a:p>
          <a:p>
            <a:pPr marL="39688" indent="0">
              <a:spcBef>
                <a:spcPts val="700"/>
              </a:spcBef>
              <a:buNone/>
            </a:pPr>
            <a:r>
              <a:rPr lang="en-US" sz="220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  </a:t>
            </a:r>
            <a:r>
              <a:rPr lang="en-US" sz="2200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prev</a:t>
            </a:r>
            <a:r>
              <a:rPr lang="en-US" sz="220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=floor(</a:t>
            </a:r>
            <a:r>
              <a:rPr lang="en-US" sz="2200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readpos</a:t>
            </a:r>
            <a:r>
              <a:rPr lang="en-US" sz="220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);</a:t>
            </a:r>
            <a:r>
              <a:rPr lang="en-US" sz="2200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// get previous integer index</a:t>
            </a:r>
            <a:endParaRPr lang="en-US" sz="2200" dirty="0">
              <a:solidFill>
                <a:srgbClr val="0070C0"/>
              </a:solidFill>
              <a:latin typeface="Lucida Grande" charset="0"/>
              <a:sym typeface="Lucida Grande" charset="0"/>
            </a:endParaRPr>
          </a:p>
          <a:p>
            <a:pPr marL="39688" indent="0">
              <a:spcBef>
                <a:spcPts val="700"/>
              </a:spcBef>
              <a:buNone/>
            </a:pPr>
            <a:r>
              <a:rPr lang="en-US" sz="220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  next=(prev+1)%D;</a:t>
            </a:r>
            <a:r>
              <a:rPr lang="en-US" sz="2200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// get next integer index; because of wraparound, need modulo for safety</a:t>
            </a:r>
            <a:endParaRPr lang="en-US" sz="2200" dirty="0">
              <a:solidFill>
                <a:srgbClr val="0070C0"/>
              </a:solidFill>
              <a:latin typeface="Lucida Grande" charset="0"/>
              <a:sym typeface="Lucida Grande" charset="0"/>
            </a:endParaRPr>
          </a:p>
          <a:p>
            <a:pPr marL="39688" indent="0">
              <a:spcBef>
                <a:spcPts val="700"/>
              </a:spcBef>
              <a:buNone/>
            </a:pPr>
            <a:r>
              <a:rPr lang="en-US" sz="220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  t=</a:t>
            </a:r>
            <a:r>
              <a:rPr lang="en-US" sz="2200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readpos</a:t>
            </a:r>
            <a:r>
              <a:rPr lang="en-US" sz="220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 – </a:t>
            </a:r>
            <a:r>
              <a:rPr lang="en-US" sz="2200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prev</a:t>
            </a:r>
            <a:r>
              <a:rPr lang="en-US" sz="220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; </a:t>
            </a:r>
            <a:r>
              <a:rPr lang="en-US" sz="2200" dirty="0">
                <a:solidFill>
                  <a:srgbClr val="0070C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// get fractional position of read pointer</a:t>
            </a:r>
            <a:endParaRPr lang="en-US" sz="2200" dirty="0">
              <a:solidFill>
                <a:srgbClr val="0070C0"/>
              </a:solidFill>
              <a:latin typeface="Lucida Grande" charset="0"/>
              <a:sym typeface="Lucida Grande" charset="0"/>
            </a:endParaRPr>
          </a:p>
          <a:p>
            <a:pPr marL="39688" indent="0">
              <a:spcBef>
                <a:spcPts val="700"/>
              </a:spcBef>
              <a:buNone/>
            </a:pPr>
            <a:r>
              <a:rPr lang="en-US" sz="220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  y[n]=(1-t)*</a:t>
            </a:r>
            <a:r>
              <a:rPr lang="en-US" sz="2200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delayline</a:t>
            </a:r>
            <a:r>
              <a:rPr lang="en-US" sz="220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[</a:t>
            </a:r>
            <a:r>
              <a:rPr lang="en-US" sz="2200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prev</a:t>
            </a:r>
            <a:r>
              <a:rPr lang="en-US" sz="220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]+t*</a:t>
            </a:r>
            <a:r>
              <a:rPr lang="en-US" sz="2200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delayline</a:t>
            </a:r>
            <a:r>
              <a:rPr lang="en-US" sz="220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[next];</a:t>
            </a:r>
            <a:r>
              <a:rPr lang="en-US" sz="2200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// Linear interpolation</a:t>
            </a:r>
            <a:endParaRPr lang="en-US" sz="2200" dirty="0">
              <a:solidFill>
                <a:srgbClr val="0070C0"/>
              </a:solidFill>
              <a:latin typeface="Lucida Grande" charset="0"/>
              <a:sym typeface="Lucida Grande" charset="0"/>
            </a:endParaRPr>
          </a:p>
          <a:p>
            <a:pPr marL="39688" indent="0">
              <a:spcBef>
                <a:spcPts val="700"/>
              </a:spcBef>
              <a:buNone/>
            </a:pPr>
            <a:r>
              <a:rPr lang="en-US" sz="220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  </a:t>
            </a:r>
            <a:r>
              <a:rPr lang="en-US" sz="2200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readpos</a:t>
            </a:r>
            <a:r>
              <a:rPr lang="en-US" sz="220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=(</a:t>
            </a:r>
            <a:r>
              <a:rPr lang="en-US" sz="2200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readpos+updateread</a:t>
            </a:r>
            <a:r>
              <a:rPr lang="en-US" sz="220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)%D;</a:t>
            </a:r>
            <a:r>
              <a:rPr lang="en-US" sz="22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// update read pointer for next time, modulo wraps</a:t>
            </a:r>
            <a:endParaRPr lang="en-US" sz="2200" dirty="0">
              <a:solidFill>
                <a:srgbClr val="0070C0"/>
              </a:solidFill>
              <a:latin typeface="Lucida Grande" charset="0"/>
              <a:sym typeface="Lucida Grande" charset="0"/>
            </a:endParaRPr>
          </a:p>
          <a:p>
            <a:pPr marL="39688" indent="0">
              <a:spcBef>
                <a:spcPts val="700"/>
              </a:spcBef>
              <a:buNone/>
            </a:pPr>
            <a:r>
              <a:rPr lang="en-US" sz="220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  </a:t>
            </a:r>
            <a:r>
              <a:rPr lang="en-US" sz="2200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delayline</a:t>
            </a:r>
            <a:r>
              <a:rPr lang="en-US" sz="220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[</a:t>
            </a:r>
            <a:r>
              <a:rPr lang="en-US" sz="2200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writepos</a:t>
            </a:r>
            <a:r>
              <a:rPr lang="en-US" sz="220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]=x[n];</a:t>
            </a:r>
            <a:r>
              <a:rPr lang="en-US" sz="2200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// write current sample to delay line</a:t>
            </a:r>
            <a:endParaRPr lang="en-US" sz="2200" dirty="0">
              <a:solidFill>
                <a:srgbClr val="0070C0"/>
              </a:solidFill>
              <a:latin typeface="Lucida Grande" charset="0"/>
              <a:sym typeface="Lucida Grande" charset="0"/>
            </a:endParaRPr>
          </a:p>
          <a:p>
            <a:pPr marL="39688" indent="0">
              <a:spcBef>
                <a:spcPts val="700"/>
              </a:spcBef>
              <a:buNone/>
            </a:pPr>
            <a:r>
              <a:rPr lang="en-US" sz="220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  </a:t>
            </a:r>
            <a:r>
              <a:rPr lang="en-US" sz="2200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writepos</a:t>
            </a:r>
            <a:r>
              <a:rPr lang="en-US" sz="220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=(writepos+1)%D;</a:t>
            </a:r>
            <a:r>
              <a:rPr lang="en-US" sz="2200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// update write pointer for next time, modulo wraps</a:t>
            </a:r>
            <a:endParaRPr lang="en-US" sz="2200" dirty="0">
              <a:solidFill>
                <a:srgbClr val="0070C0"/>
              </a:solidFill>
              <a:latin typeface="Lucida Grande" charset="0"/>
              <a:sym typeface="Lucida Grande" charset="0"/>
            </a:endParaRPr>
          </a:p>
          <a:p>
            <a:pPr marL="39688" indent="0">
              <a:spcBef>
                <a:spcPts val="700"/>
              </a:spcBef>
              <a:buNone/>
            </a:pPr>
            <a:r>
              <a:rPr lang="en-US" sz="220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}</a:t>
            </a:r>
            <a:r>
              <a:rPr lang="en-GB" sz="2200" i="1" dirty="0">
                <a:latin typeface="Courier" pitchFamily="49" charset="0"/>
                <a:sym typeface="Courier" pitchFamily="49" charset="0"/>
              </a:rPr>
              <a:t>	</a:t>
            </a:r>
            <a:endParaRPr lang="en-US" sz="2200" i="1" dirty="0">
              <a:latin typeface="Courier" pitchFamily="49" charset="0"/>
              <a:sym typeface="Courier" pitchFamily="49" charset="0"/>
            </a:endParaRPr>
          </a:p>
        </p:txBody>
      </p:sp>
      <p:sp>
        <p:nvSpPr>
          <p:cNvPr id="50179" name="Rectangle 3"/>
          <p:cNvSpPr>
            <a:spLocks/>
          </p:cNvSpPr>
          <p:nvPr/>
        </p:nvSpPr>
        <p:spPr bwMode="auto">
          <a:xfrm>
            <a:off x="215900" y="7080572"/>
            <a:ext cx="12814300" cy="20447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457200" indent="-457200" algn="l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7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Code doesn’t check whether pointers cross</a:t>
            </a:r>
          </a:p>
          <a:p>
            <a:pPr marL="838200" lvl="1" indent="-381000" algn="l">
              <a:spcBef>
                <a:spcPts val="600"/>
              </a:spcBef>
              <a:buSzPct val="100000"/>
              <a:buFont typeface="Lucida Grande" charset="0"/>
              <a:buChar char="‣"/>
            </a:pP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won’t happen when moving at same speed</a:t>
            </a:r>
          </a:p>
          <a:p>
            <a:pPr marL="838200" lvl="1" indent="-381000" algn="l">
              <a:spcBef>
                <a:spcPts val="600"/>
              </a:spcBef>
              <a:buSzPct val="100000"/>
              <a:buFont typeface="Lucida Grande" charset="0"/>
              <a:buChar char="‣"/>
            </a:pP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pointers moving at different speeds here</a:t>
            </a:r>
          </a:p>
          <a:p>
            <a:pPr marL="457200" indent="-457200" algn="l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7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Read always happens before write to delays of full buffer length </a:t>
            </a:r>
          </a:p>
          <a:p>
            <a:pPr marL="838200" lvl="1" indent="-381000" algn="l">
              <a:spcBef>
                <a:spcPts val="600"/>
              </a:spcBef>
              <a:buSzPct val="100000"/>
              <a:buFont typeface="Lucida Grande" charset="0"/>
              <a:buChar char="‣"/>
            </a:pP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Should work properly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Basic delay: aesthetics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35000"/>
            <a:r>
              <a:rPr lang="en-US" dirty="0"/>
              <a:t>Takes audio and plays it back after </a:t>
            </a:r>
            <a:r>
              <a:rPr lang="en-US" dirty="0">
                <a:solidFill>
                  <a:srgbClr val="0000FF"/>
                </a:solidFill>
              </a:rPr>
              <a:t>delay time</a:t>
            </a:r>
          </a:p>
          <a:p>
            <a:pPr marL="1143000" lvl="1"/>
            <a:r>
              <a:rPr lang="en-US" dirty="0"/>
              <a:t>One of the simplest audio effects</a:t>
            </a:r>
          </a:p>
          <a:p>
            <a:pPr marL="635000"/>
            <a:r>
              <a:rPr lang="en-US" dirty="0"/>
              <a:t>Use delay to:</a:t>
            </a:r>
          </a:p>
          <a:p>
            <a:pPr marL="1143000" lvl="1"/>
            <a:r>
              <a:rPr lang="en-US" dirty="0"/>
              <a:t>Bring to life dull mixes</a:t>
            </a:r>
          </a:p>
          <a:p>
            <a:pPr marL="1143000" lvl="1"/>
            <a:r>
              <a:rPr lang="en-US" dirty="0"/>
              <a:t>Widen an instrument’s sound</a:t>
            </a:r>
          </a:p>
          <a:p>
            <a:pPr marL="1143000" lvl="1"/>
            <a:r>
              <a:rPr lang="en-US" dirty="0"/>
              <a:t>Solo over yourself</a:t>
            </a:r>
          </a:p>
          <a:p>
            <a:pPr marL="635000"/>
            <a:r>
              <a:rPr lang="en-US" dirty="0"/>
              <a:t>Delay is building block for other effects</a:t>
            </a:r>
          </a:p>
          <a:p>
            <a:pPr marL="1143000" lvl="1"/>
            <a:r>
              <a:rPr lang="en-US" dirty="0"/>
              <a:t>Echo</a:t>
            </a:r>
          </a:p>
          <a:p>
            <a:pPr marL="1143000" lvl="1"/>
            <a:r>
              <a:rPr lang="en-US" dirty="0"/>
              <a:t>Reverb</a:t>
            </a:r>
          </a:p>
          <a:p>
            <a:pPr marL="1143000" lvl="1"/>
            <a:r>
              <a:rPr lang="en-US" dirty="0"/>
              <a:t>Chorus</a:t>
            </a:r>
          </a:p>
          <a:p>
            <a:pPr marL="1143000" lvl="1"/>
            <a:r>
              <a:rPr lang="en-US" dirty="0"/>
              <a:t>Flanging</a:t>
            </a:r>
          </a:p>
          <a:p>
            <a:pPr marL="1143000" lvl="1"/>
            <a:r>
              <a:rPr lang="en-US" dirty="0"/>
              <a:t>...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Delay with feedback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88249"/>
            <a:ext cx="13004800" cy="4813582"/>
          </a:xfrm>
        </p:spPr>
        <p:txBody>
          <a:bodyPr/>
          <a:lstStyle/>
          <a:p>
            <a:pPr eaLnBrk="1" hangingPunct="1"/>
            <a:r>
              <a:rPr lang="en-US" sz="3600" dirty="0"/>
              <a:t>Most delays have feedback control (</a:t>
            </a:r>
            <a:r>
              <a:rPr lang="en-US" sz="3600" dirty="0">
                <a:solidFill>
                  <a:srgbClr val="0000CC"/>
                </a:solidFill>
              </a:rPr>
              <a:t>regeneration</a:t>
            </a:r>
            <a:r>
              <a:rPr lang="en-US" sz="3600" dirty="0"/>
              <a:t>) </a:t>
            </a:r>
          </a:p>
          <a:p>
            <a:pPr lvl="1" eaLnBrk="1" hangingPunct="1"/>
            <a:r>
              <a:rPr lang="en-US" sz="3200" dirty="0"/>
              <a:t>takes delay output, sends it back to input</a:t>
            </a:r>
          </a:p>
          <a:p>
            <a:pPr lvl="1" eaLnBrk="1" hangingPunct="1"/>
            <a:r>
              <a:rPr lang="en-US" sz="3200" dirty="0"/>
              <a:t>repeat sound over and over</a:t>
            </a:r>
          </a:p>
          <a:p>
            <a:pPr eaLnBrk="1" hangingPunct="1"/>
            <a:r>
              <a:rPr lang="en-US" sz="3600" dirty="0"/>
              <a:t>Quieter each time it plays back </a:t>
            </a:r>
          </a:p>
          <a:p>
            <a:pPr lvl="1" eaLnBrk="1" hangingPunct="1"/>
            <a:r>
              <a:rPr lang="en-US" sz="3200" dirty="0"/>
              <a:t>assuming feedback gain is less than one</a:t>
            </a:r>
          </a:p>
          <a:p>
            <a:pPr lvl="2"/>
            <a:r>
              <a:rPr lang="en-US" sz="2600" dirty="0"/>
              <a:t>Most delay devices restrict gain to less than one for stability</a:t>
            </a:r>
          </a:p>
          <a:p>
            <a:pPr lvl="1" eaLnBrk="1" hangingPunct="1"/>
            <a:r>
              <a:rPr lang="en-US" sz="3200" dirty="0"/>
              <a:t>after some point, drops below </a:t>
            </a:r>
            <a:r>
              <a:rPr lang="en-US" sz="3200" dirty="0">
                <a:solidFill>
                  <a:srgbClr val="0000CC"/>
                </a:solidFill>
              </a:rPr>
              <a:t>noise floor </a:t>
            </a:r>
            <a:r>
              <a:rPr lang="en-US" sz="3200" dirty="0">
                <a:sym typeface="Wingdings" pitchFamily="2" charset="2"/>
              </a:rPr>
              <a:t></a:t>
            </a:r>
            <a:r>
              <a:rPr lang="en-US" sz="3200" dirty="0"/>
              <a:t> inaudible</a:t>
            </a:r>
          </a:p>
        </p:txBody>
      </p:sp>
      <p:sp>
        <p:nvSpPr>
          <p:cNvPr id="12293" name="Rectangle 9"/>
          <p:cNvSpPr>
            <a:spLocks noChangeArrowheads="1"/>
          </p:cNvSpPr>
          <p:nvPr/>
        </p:nvSpPr>
        <p:spPr bwMode="auto">
          <a:xfrm>
            <a:off x="0" y="6532984"/>
            <a:ext cx="3694088" cy="197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0046" tIns="65023" rIns="130046" bIns="65023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Basic delay unit with feedback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3982120" y="5956920"/>
            <a:ext cx="8554548" cy="3077057"/>
            <a:chOff x="2483768" y="2746800"/>
            <a:chExt cx="4752528" cy="1709476"/>
          </a:xfrm>
        </p:grpSpPr>
        <p:sp>
          <p:nvSpPr>
            <p:cNvPr id="7" name="Oval 6"/>
            <p:cNvSpPr/>
            <p:nvPr/>
          </p:nvSpPr>
          <p:spPr bwMode="auto">
            <a:xfrm>
              <a:off x="6156176" y="3647071"/>
              <a:ext cx="403225" cy="40322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/>
            </a:p>
          </p:txBody>
        </p:sp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6244234" y="3741749"/>
              <a:ext cx="188086" cy="25648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400" dirty="0">
                  <a:latin typeface="Calibri" pitchFamily="34" charset="0"/>
                </a:rPr>
                <a:t>+</a:t>
              </a:r>
              <a:endParaRPr lang="en-US" sz="2400" dirty="0">
                <a:latin typeface="Calibri" pitchFamily="34" charset="0"/>
              </a:endParaRPr>
            </a:p>
          </p:txBody>
        </p:sp>
        <p:cxnSp>
          <p:nvCxnSpPr>
            <p:cNvPr id="9" name="Straight Arrow Connector 8"/>
            <p:cNvCxnSpPr>
              <a:stCxn id="11" idx="3"/>
              <a:endCxn id="14" idx="3"/>
            </p:cNvCxnSpPr>
            <p:nvPr/>
          </p:nvCxnSpPr>
          <p:spPr>
            <a:xfrm>
              <a:off x="4888716" y="3807462"/>
              <a:ext cx="403363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059832" y="3816000"/>
              <a:ext cx="0" cy="63360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2"/>
            <p:cNvSpPr txBox="1">
              <a:spLocks noChangeArrowheads="1"/>
            </p:cNvSpPr>
            <p:nvPr/>
          </p:nvSpPr>
          <p:spPr bwMode="auto">
            <a:xfrm>
              <a:off x="4067231" y="3645024"/>
              <a:ext cx="821486" cy="32487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3200" dirty="0">
                  <a:latin typeface="Calibri" pitchFamily="34" charset="0"/>
                </a:rPr>
                <a:t>Delay </a:t>
              </a:r>
              <a:r>
                <a:rPr lang="en-GB" sz="3200" i="1" dirty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en-US" sz="3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Box 32"/>
            <p:cNvSpPr txBox="1">
              <a:spLocks noChangeArrowheads="1"/>
            </p:cNvSpPr>
            <p:nvPr/>
          </p:nvSpPr>
          <p:spPr bwMode="auto">
            <a:xfrm>
              <a:off x="2676925" y="3429000"/>
              <a:ext cx="469502" cy="3248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32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GB" sz="32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GB" sz="3200" i="1" dirty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GB" sz="3200" dirty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n-US" sz="32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" name="Straight Arrow Connector 12"/>
            <p:cNvCxnSpPr>
              <a:endCxn id="26" idx="2"/>
            </p:cNvCxnSpPr>
            <p:nvPr/>
          </p:nvCxnSpPr>
          <p:spPr>
            <a:xfrm flipV="1">
              <a:off x="2483768" y="3825636"/>
              <a:ext cx="859935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Isosceles Triangle 13"/>
            <p:cNvSpPr/>
            <p:nvPr/>
          </p:nvSpPr>
          <p:spPr>
            <a:xfrm rot="5400000">
              <a:off x="5242746" y="3622350"/>
              <a:ext cx="530715" cy="432048"/>
            </a:xfrm>
            <a:prstGeom prst="triangl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059832" y="4437112"/>
              <a:ext cx="331236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4" idx="0"/>
              <a:endCxn id="7" idx="2"/>
            </p:cNvCxnSpPr>
            <p:nvPr/>
          </p:nvCxnSpPr>
          <p:spPr>
            <a:xfrm>
              <a:off x="5724128" y="3838375"/>
              <a:ext cx="432048" cy="10309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6"/>
            </p:cNvCxnSpPr>
            <p:nvPr/>
          </p:nvCxnSpPr>
          <p:spPr>
            <a:xfrm>
              <a:off x="6559401" y="3848684"/>
              <a:ext cx="676895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4"/>
            </p:cNvCxnSpPr>
            <p:nvPr/>
          </p:nvCxnSpPr>
          <p:spPr>
            <a:xfrm>
              <a:off x="6357789" y="4050296"/>
              <a:ext cx="0" cy="40598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32"/>
            <p:cNvSpPr txBox="1">
              <a:spLocks noChangeArrowheads="1"/>
            </p:cNvSpPr>
            <p:nvPr/>
          </p:nvSpPr>
          <p:spPr bwMode="auto">
            <a:xfrm>
              <a:off x="6645645" y="3438292"/>
              <a:ext cx="469502" cy="3248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3200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GB" sz="32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GB" sz="3200" i="1" dirty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GB" sz="3200" dirty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n-US" sz="3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63780" y="3620364"/>
              <a:ext cx="401820" cy="3248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GB" sz="3200" i="1" dirty="0" err="1">
                  <a:latin typeface="Times New Roman" pitchFamily="18" charset="0"/>
                  <a:cs typeface="Times New Roman" pitchFamily="18" charset="0"/>
                </a:rPr>
                <a:t>g</a:t>
              </a:r>
              <a:r>
                <a:rPr lang="en-GB" sz="3200" i="1" baseline="-25000" dirty="0" err="1">
                  <a:latin typeface="Times New Roman" pitchFamily="18" charset="0"/>
                  <a:cs typeface="Times New Roman" pitchFamily="18" charset="0"/>
                </a:rPr>
                <a:t>FF</a:t>
              </a:r>
              <a:endParaRPr lang="en-US" sz="3200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5940152" y="2996952"/>
              <a:ext cx="0" cy="838028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9" idx="3"/>
            </p:cNvCxnSpPr>
            <p:nvPr/>
          </p:nvCxnSpPr>
          <p:spPr>
            <a:xfrm>
              <a:off x="5076056" y="2998828"/>
              <a:ext cx="864096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87"/>
            <p:cNvGrpSpPr/>
            <p:nvPr/>
          </p:nvGrpSpPr>
          <p:grpSpPr>
            <a:xfrm>
              <a:off x="4572000" y="2746800"/>
              <a:ext cx="539271" cy="504056"/>
              <a:chOff x="3275857" y="2708921"/>
              <a:chExt cx="539271" cy="504056"/>
            </a:xfrm>
          </p:grpSpPr>
          <p:sp>
            <p:nvSpPr>
              <p:cNvPr id="29" name="Isosceles Triangle 28"/>
              <p:cNvSpPr/>
              <p:nvPr/>
            </p:nvSpPr>
            <p:spPr>
              <a:xfrm rot="16200000">
                <a:off x="3275857" y="2708921"/>
                <a:ext cx="504056" cy="504056"/>
              </a:xfrm>
              <a:prstGeom prst="triangl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413308" y="2725192"/>
                <a:ext cx="401820" cy="32487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GB" sz="3200" i="1" dirty="0" err="1">
                    <a:latin typeface="Times New Roman" pitchFamily="18" charset="0"/>
                    <a:cs typeface="Times New Roman" pitchFamily="18" charset="0"/>
                  </a:rPr>
                  <a:t>g</a:t>
                </a:r>
                <a:r>
                  <a:rPr lang="en-GB" sz="3200" i="1" baseline="-25000" dirty="0" err="1">
                    <a:latin typeface="Times New Roman" pitchFamily="18" charset="0"/>
                    <a:cs typeface="Times New Roman" pitchFamily="18" charset="0"/>
                  </a:rPr>
                  <a:t>FB</a:t>
                </a:r>
                <a:endParaRPr lang="en-US" sz="3200" dirty="0"/>
              </a:p>
            </p:txBody>
          </p:sp>
        </p:grpSp>
        <p:cxnSp>
          <p:nvCxnSpPr>
            <p:cNvPr id="24" name="Straight Arrow Connector 23"/>
            <p:cNvCxnSpPr/>
            <p:nvPr/>
          </p:nvCxnSpPr>
          <p:spPr>
            <a:xfrm>
              <a:off x="3524552" y="2998828"/>
              <a:ext cx="10368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6" idx="0"/>
            </p:cNvCxnSpPr>
            <p:nvPr/>
          </p:nvCxnSpPr>
          <p:spPr>
            <a:xfrm flipH="1">
              <a:off x="3523723" y="2996952"/>
              <a:ext cx="0" cy="648684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 bwMode="auto">
            <a:xfrm>
              <a:off x="3343703" y="3645636"/>
              <a:ext cx="360040" cy="360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/>
            </a:p>
          </p:txBody>
        </p:sp>
        <p:sp>
          <p:nvSpPr>
            <p:cNvPr id="27" name="TextBox 6"/>
            <p:cNvSpPr txBox="1">
              <a:spLocks noChangeArrowheads="1"/>
            </p:cNvSpPr>
            <p:nvPr/>
          </p:nvSpPr>
          <p:spPr bwMode="auto">
            <a:xfrm>
              <a:off x="3343702" y="3666902"/>
              <a:ext cx="364202" cy="32487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GB" sz="3200" dirty="0">
                  <a:latin typeface="Calibri" pitchFamily="34" charset="0"/>
                </a:rPr>
                <a:t>+</a:t>
              </a:r>
              <a:endParaRPr lang="en-US" sz="3200" dirty="0">
                <a:latin typeface="Calibri" pitchFamily="34" charset="0"/>
              </a:endParaRPr>
            </a:p>
          </p:txBody>
        </p:sp>
        <p:cxnSp>
          <p:nvCxnSpPr>
            <p:cNvPr id="28" name="Straight Arrow Connector 27"/>
            <p:cNvCxnSpPr>
              <a:stCxn id="26" idx="6"/>
              <a:endCxn id="11" idx="1"/>
            </p:cNvCxnSpPr>
            <p:nvPr/>
          </p:nvCxnSpPr>
          <p:spPr>
            <a:xfrm flipV="1">
              <a:off x="3703743" y="3807462"/>
              <a:ext cx="363487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/>
          </p:cNvSpPr>
          <p:nvPr/>
        </p:nvSpPr>
        <p:spPr bwMode="auto">
          <a:xfrm>
            <a:off x="226346" y="994890"/>
            <a:ext cx="12915900" cy="8549828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381000" indent="-381000" algn="l">
              <a:spcBef>
                <a:spcPts val="600"/>
              </a:spcBef>
              <a:buSzPct val="100000"/>
              <a:buFont typeface="Lucida Grande" charset="0"/>
              <a:buChar char="‣"/>
            </a:pPr>
            <a:r>
              <a:rPr lang="en-US" sz="40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To derive </a:t>
            </a:r>
            <a:r>
              <a:rPr lang="en-US" sz="4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 Italic" charset="0"/>
              </a:rPr>
              <a:t>y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 Italic" charset="0"/>
              </a:rPr>
              <a:t>[</a:t>
            </a:r>
            <a:r>
              <a:rPr lang="en-US" sz="4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 Italic" charset="0"/>
              </a:rPr>
              <a:t>n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 Italic" charset="0"/>
              </a:rPr>
              <a:t>]</a:t>
            </a:r>
            <a:r>
              <a:rPr lang="en-US" sz="4000" dirty="0">
                <a:solidFill>
                  <a:schemeClr val="tx1"/>
                </a:solidFill>
                <a:cs typeface="Arial Italic" charset="0"/>
                <a:sym typeface="Arial Italic" charset="0"/>
              </a:rPr>
              <a:t> </a:t>
            </a:r>
            <a:r>
              <a:rPr lang="en-US" sz="40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in terms of </a:t>
            </a:r>
            <a:r>
              <a:rPr lang="en-US" sz="4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 Italic" charset="0"/>
              </a:rPr>
              <a:t>x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 Italic" charset="0"/>
              </a:rPr>
              <a:t>[</a:t>
            </a:r>
            <a:r>
              <a:rPr lang="en-US" sz="4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 Italic" charset="0"/>
              </a:rPr>
              <a:t>n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 Italic" charset="0"/>
              </a:rPr>
              <a:t>]</a:t>
            </a:r>
            <a:r>
              <a:rPr lang="en-US" sz="40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:</a:t>
            </a:r>
          </a:p>
          <a:p>
            <a:pPr marL="381000" indent="-381000" algn="l">
              <a:spcBef>
                <a:spcPts val="600"/>
              </a:spcBef>
              <a:buSzPct val="100000"/>
              <a:buFont typeface="Lucida Grande" charset="0"/>
              <a:buChar char="‣"/>
            </a:pPr>
            <a:endParaRPr lang="en-US" sz="4000" dirty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  <a:p>
            <a:pPr marL="381000" indent="-381000" algn="l">
              <a:spcBef>
                <a:spcPts val="600"/>
              </a:spcBef>
              <a:buSzPct val="100000"/>
              <a:buFont typeface="Lucida Grande" charset="0"/>
              <a:buChar char="‣"/>
            </a:pPr>
            <a:endParaRPr lang="en-US" sz="4000" dirty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  <a:p>
            <a:pPr marL="381000" indent="-381000" algn="l">
              <a:spcBef>
                <a:spcPts val="600"/>
              </a:spcBef>
              <a:buSzPct val="100000"/>
              <a:buFont typeface="Lucida Grande" charset="0"/>
              <a:buChar char="‣"/>
            </a:pPr>
            <a:endParaRPr lang="en-US" sz="4000" dirty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  <a:p>
            <a:pPr marL="838200" lvl="1" indent="-381000" algn="l">
              <a:spcBef>
                <a:spcPts val="600"/>
              </a:spcBef>
              <a:buSzPct val="100000"/>
              <a:buFont typeface="Lucida Grande" charset="0"/>
              <a:buChar char="‣"/>
            </a:pPr>
            <a:endParaRPr lang="en-US" sz="4000" dirty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  <a:p>
            <a:pPr marL="838200" lvl="1" indent="-381000" algn="l">
              <a:spcBef>
                <a:spcPts val="600"/>
              </a:spcBef>
              <a:buSzPct val="100000"/>
              <a:buFont typeface="Lucida Grande" charset="0"/>
              <a:buChar char="‣"/>
            </a:pPr>
            <a:endParaRPr lang="en-US" sz="4000" dirty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  <a:p>
            <a:pPr algn="l">
              <a:spcBef>
                <a:spcPts val="600"/>
              </a:spcBef>
              <a:buSzPct val="100000"/>
            </a:pPr>
            <a:r>
              <a: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d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</a:t>
            </a:r>
            <a:r>
              <a: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=</a:t>
            </a:r>
            <a:r>
              <a:rPr lang="en-US" sz="3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g</a:t>
            </a:r>
            <a:r>
              <a:rPr lang="en-US" sz="36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FF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{</a:t>
            </a:r>
            <a:r>
              <a: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x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n-N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]+</a:t>
            </a:r>
            <a:r>
              <a: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g</a:t>
            </a:r>
            <a:r>
              <a:rPr lang="en-US" sz="36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FB</a:t>
            </a:r>
            <a:r>
              <a: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d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n-N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]}   ,      </a:t>
            </a:r>
            <a:r>
              <a: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y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]=</a:t>
            </a:r>
            <a:r>
              <a: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x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]+</a:t>
            </a:r>
            <a:r>
              <a: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d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</a:t>
            </a:r>
          </a:p>
          <a:p>
            <a:pPr algn="l">
              <a:spcBef>
                <a:spcPts val="600"/>
              </a:spcBef>
              <a:buSzPct val="100000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</a:p>
          <a:p>
            <a:pPr algn="l">
              <a:spcBef>
                <a:spcPts val="600"/>
              </a:spcBef>
              <a:buSzPct val="100000"/>
            </a:pPr>
            <a:r>
              <a: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n-N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]=</a:t>
            </a:r>
            <a:r>
              <a: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n-N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]-</a:t>
            </a:r>
            <a:r>
              <a: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n-N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</a:t>
            </a:r>
            <a:endParaRPr lang="en-US" sz="3600" dirty="0">
              <a:latin typeface="Arial" charset="0"/>
              <a:cs typeface="Arial" charset="0"/>
              <a:sym typeface="Arial" charset="0"/>
            </a:endParaRPr>
          </a:p>
          <a:p>
            <a:pPr lvl="0" algn="l">
              <a:spcBef>
                <a:spcPts val="600"/>
              </a:spcBef>
              <a:buSzPct val="100000"/>
            </a:pP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=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g</a:t>
            </a:r>
            <a:r>
              <a:rPr lang="en-US" sz="3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FF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{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x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n-N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]+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g</a:t>
            </a:r>
            <a:r>
              <a:rPr lang="en-US" sz="3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FB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n-N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]}</a:t>
            </a:r>
          </a:p>
          <a:p>
            <a:pPr lvl="0" algn="l">
              <a:spcBef>
                <a:spcPts val="600"/>
              </a:spcBef>
              <a:buSzPct val="100000"/>
            </a:pP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]=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x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]+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g</a:t>
            </a:r>
            <a:r>
              <a:rPr lang="en-US" sz="3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FF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{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x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n-N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]+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g</a:t>
            </a:r>
            <a:r>
              <a:rPr lang="en-US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FB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n-N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]}</a:t>
            </a:r>
          </a:p>
          <a:p>
            <a:pPr algn="l">
              <a:spcBef>
                <a:spcPts val="600"/>
              </a:spcBef>
              <a:buSzPct val="100000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=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x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]+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g</a:t>
            </a:r>
            <a:r>
              <a:rPr lang="en-US" sz="3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FF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{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x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n-N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]+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g</a:t>
            </a:r>
            <a:r>
              <a:rPr lang="en-US" sz="3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FB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(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n-N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]-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n-N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])}</a:t>
            </a:r>
            <a:endParaRPr lang="en-US" sz="3600" dirty="0">
              <a:latin typeface="Arial" charset="0"/>
              <a:cs typeface="Arial" charset="0"/>
              <a:sym typeface="Arial" charset="0"/>
            </a:endParaRPr>
          </a:p>
          <a:p>
            <a:pPr lvl="0" algn="l">
              <a:spcBef>
                <a:spcPts val="600"/>
              </a:spcBef>
              <a:buSzPct val="100000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=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x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]+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g</a:t>
            </a:r>
            <a:r>
              <a:rPr lang="en-US" sz="3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FF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(1-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g</a:t>
            </a:r>
            <a:r>
              <a:rPr lang="en-US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FB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)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x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n-N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]+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g</a:t>
            </a:r>
            <a:r>
              <a:rPr lang="en-US" sz="3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FF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g</a:t>
            </a:r>
            <a:r>
              <a:rPr lang="en-US" sz="3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FB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n-N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</a:t>
            </a:r>
            <a:endParaRPr lang="en-US" sz="3200" dirty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  <a:p>
            <a:pPr marL="1752600" lvl="3" indent="-381000" algn="l">
              <a:spcBef>
                <a:spcPts val="600"/>
              </a:spcBef>
              <a:buSzPct val="100000"/>
              <a:buFont typeface="Lucida Grande" charset="0"/>
              <a:buChar char="‣"/>
            </a:pPr>
            <a:endParaRPr lang="en-GB" sz="3600" dirty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  <a:p>
            <a:pPr marL="1752600" lvl="3" indent="-381000" algn="l">
              <a:spcBef>
                <a:spcPts val="600"/>
              </a:spcBef>
              <a:buSzPct val="100000"/>
              <a:buFont typeface="Lucida Grande" charset="0"/>
              <a:buChar char="‣"/>
            </a:pPr>
            <a:endParaRPr lang="en-US" sz="3600" dirty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  <a:p>
            <a:pPr marL="381000" indent="-381000" algn="l">
              <a:spcBef>
                <a:spcPts val="600"/>
              </a:spcBef>
              <a:buSzPct val="100000"/>
              <a:buFont typeface="Lucida Grande" charset="0"/>
              <a:buChar char="‣"/>
            </a:pPr>
            <a:endParaRPr lang="en-US" sz="3600" dirty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  <a:p>
            <a:pPr marL="381000" indent="-381000" algn="l">
              <a:spcBef>
                <a:spcPts val="600"/>
              </a:spcBef>
              <a:buSzPct val="100000"/>
              <a:buFont typeface="Lucida Grande" charset="0"/>
              <a:buChar char="‣"/>
            </a:pPr>
            <a:endParaRPr lang="en-US" sz="3600" dirty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  <a:p>
            <a:pPr marL="381000" indent="-381000" algn="l">
              <a:spcBef>
                <a:spcPts val="600"/>
              </a:spcBef>
              <a:buSzPct val="100000"/>
              <a:buFont typeface="Lucida Grande" charset="0"/>
              <a:buChar char="‣"/>
            </a:pPr>
            <a:endParaRPr lang="en-GB" sz="3600" dirty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  <a:p>
            <a:pPr marL="381000" indent="-381000" algn="l">
              <a:spcBef>
                <a:spcPts val="600"/>
              </a:spcBef>
            </a:pPr>
            <a:endParaRPr lang="en-US" sz="3600" dirty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Delay with feedback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8290609" y="3318468"/>
            <a:ext cx="725805" cy="725805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20" name="TextBox 6"/>
          <p:cNvSpPr txBox="1">
            <a:spLocks noChangeArrowheads="1"/>
          </p:cNvSpPr>
          <p:nvPr/>
        </p:nvSpPr>
        <p:spPr bwMode="auto">
          <a:xfrm>
            <a:off x="8449113" y="3488888"/>
            <a:ext cx="338555" cy="46166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>
                <a:latin typeface="Calibri" pitchFamily="34" charset="0"/>
              </a:rPr>
              <a:t>+</a:t>
            </a:r>
            <a:endParaRPr lang="en-US" sz="2400" dirty="0">
              <a:latin typeface="Calibri" pitchFamily="34" charset="0"/>
            </a:endParaRPr>
          </a:p>
        </p:txBody>
      </p:sp>
      <p:cxnSp>
        <p:nvCxnSpPr>
          <p:cNvPr id="21" name="Straight Arrow Connector 20"/>
          <p:cNvCxnSpPr>
            <a:stCxn id="23" idx="3"/>
            <a:endCxn id="26" idx="3"/>
          </p:cNvCxnSpPr>
          <p:nvPr/>
        </p:nvCxnSpPr>
        <p:spPr>
          <a:xfrm>
            <a:off x="6009181" y="3607172"/>
            <a:ext cx="726053" cy="0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717191" y="3622540"/>
            <a:ext cx="0" cy="1140480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2"/>
          <p:cNvSpPr txBox="1">
            <a:spLocks noChangeArrowheads="1"/>
          </p:cNvSpPr>
          <p:nvPr/>
        </p:nvSpPr>
        <p:spPr bwMode="auto">
          <a:xfrm>
            <a:off x="4530509" y="3314783"/>
            <a:ext cx="1478674" cy="58477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200" dirty="0">
                <a:latin typeface="Calibri" pitchFamily="34" charset="0"/>
              </a:rPr>
              <a:t>Delay </a:t>
            </a:r>
            <a:r>
              <a:rPr lang="en-GB" sz="3200" i="1" dirty="0">
                <a:latin typeface="Times New Roman" pitchFamily="18" charset="0"/>
                <a:cs typeface="Times New Roman" pitchFamily="18" charset="0"/>
              </a:rPr>
              <a:t>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32"/>
          <p:cNvSpPr txBox="1">
            <a:spLocks noChangeArrowheads="1"/>
          </p:cNvSpPr>
          <p:nvPr/>
        </p:nvSpPr>
        <p:spPr bwMode="auto">
          <a:xfrm>
            <a:off x="2027959" y="2925940"/>
            <a:ext cx="845103" cy="5847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GB" sz="3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]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Straight Arrow Connector 24"/>
          <p:cNvCxnSpPr>
            <a:endCxn id="38" idx="2"/>
          </p:cNvCxnSpPr>
          <p:nvPr/>
        </p:nvCxnSpPr>
        <p:spPr>
          <a:xfrm flipV="1">
            <a:off x="1680276" y="3639885"/>
            <a:ext cx="1547883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/>
          <p:cNvSpPr/>
          <p:nvPr/>
        </p:nvSpPr>
        <p:spPr>
          <a:xfrm rot="5400000">
            <a:off x="6646435" y="3273970"/>
            <a:ext cx="955287" cy="777686"/>
          </a:xfrm>
          <a:prstGeom prst="triangl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717191" y="4740542"/>
            <a:ext cx="5962261" cy="0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0"/>
            <a:endCxn id="19" idx="2"/>
          </p:cNvCxnSpPr>
          <p:nvPr/>
        </p:nvCxnSpPr>
        <p:spPr>
          <a:xfrm>
            <a:off x="7512922" y="3662815"/>
            <a:ext cx="777686" cy="18556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6"/>
          </p:cNvCxnSpPr>
          <p:nvPr/>
        </p:nvCxnSpPr>
        <p:spPr>
          <a:xfrm>
            <a:off x="9016413" y="3681371"/>
            <a:ext cx="1218411" cy="0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4"/>
          </p:cNvCxnSpPr>
          <p:nvPr/>
        </p:nvCxnSpPr>
        <p:spPr>
          <a:xfrm>
            <a:off x="8653512" y="4044273"/>
            <a:ext cx="0" cy="730764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2"/>
          <p:cNvSpPr txBox="1">
            <a:spLocks noChangeArrowheads="1"/>
          </p:cNvSpPr>
          <p:nvPr/>
        </p:nvSpPr>
        <p:spPr bwMode="auto">
          <a:xfrm>
            <a:off x="9171652" y="2942666"/>
            <a:ext cx="845103" cy="5847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2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GB" sz="3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]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684296" y="3270395"/>
            <a:ext cx="72327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GB" sz="3200" i="1" dirty="0" err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GB" sz="3200" i="1" baseline="-25000" dirty="0" err="1">
                <a:latin typeface="Times New Roman" pitchFamily="18" charset="0"/>
                <a:cs typeface="Times New Roman" pitchFamily="18" charset="0"/>
              </a:rPr>
              <a:t>FF</a:t>
            </a:r>
            <a:endParaRPr lang="en-US" sz="32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901765" y="2148254"/>
            <a:ext cx="0" cy="1508450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1" idx="3"/>
          </p:cNvCxnSpPr>
          <p:nvPr/>
        </p:nvCxnSpPr>
        <p:spPr>
          <a:xfrm>
            <a:off x="6346393" y="2151630"/>
            <a:ext cx="1555372" cy="0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87"/>
          <p:cNvGrpSpPr/>
          <p:nvPr/>
        </p:nvGrpSpPr>
        <p:grpSpPr>
          <a:xfrm>
            <a:off x="5439093" y="1697980"/>
            <a:ext cx="970688" cy="907301"/>
            <a:chOff x="3275857" y="2708921"/>
            <a:chExt cx="539271" cy="504056"/>
          </a:xfrm>
        </p:grpSpPr>
        <p:sp>
          <p:nvSpPr>
            <p:cNvPr id="41" name="Isosceles Triangle 40"/>
            <p:cNvSpPr/>
            <p:nvPr/>
          </p:nvSpPr>
          <p:spPr>
            <a:xfrm rot="16200000">
              <a:off x="3275857" y="2708921"/>
              <a:ext cx="504056" cy="504056"/>
            </a:xfrm>
            <a:prstGeom prst="triangl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413308" y="2725192"/>
              <a:ext cx="401820" cy="324875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>
              <a:spAutoFit/>
            </a:bodyPr>
            <a:lstStyle/>
            <a:p>
              <a:r>
                <a:rPr lang="en-GB" sz="3200" i="1" dirty="0" err="1">
                  <a:latin typeface="Times New Roman" pitchFamily="18" charset="0"/>
                  <a:cs typeface="Times New Roman" pitchFamily="18" charset="0"/>
                </a:rPr>
                <a:t>g</a:t>
              </a:r>
              <a:r>
                <a:rPr lang="en-GB" sz="3200" i="1" baseline="-25000" dirty="0" err="1">
                  <a:latin typeface="Times New Roman" pitchFamily="18" charset="0"/>
                  <a:cs typeface="Times New Roman" pitchFamily="18" charset="0"/>
                </a:rPr>
                <a:t>FB</a:t>
              </a:r>
              <a:endParaRPr lang="en-US" sz="3200" dirty="0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3553687" y="2151630"/>
            <a:ext cx="1866239" cy="0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8" idx="0"/>
          </p:cNvCxnSpPr>
          <p:nvPr/>
        </p:nvCxnSpPr>
        <p:spPr>
          <a:xfrm flipH="1">
            <a:off x="3552194" y="2148254"/>
            <a:ext cx="0" cy="1167631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 bwMode="auto">
          <a:xfrm>
            <a:off x="3228159" y="3315885"/>
            <a:ext cx="648072" cy="648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sp>
        <p:nvSpPr>
          <p:cNvPr id="39" name="TextBox 6"/>
          <p:cNvSpPr txBox="1">
            <a:spLocks noChangeArrowheads="1"/>
          </p:cNvSpPr>
          <p:nvPr/>
        </p:nvSpPr>
        <p:spPr bwMode="auto">
          <a:xfrm>
            <a:off x="3228157" y="3354164"/>
            <a:ext cx="655563" cy="5847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3200" dirty="0">
                <a:latin typeface="Calibri" pitchFamily="34" charset="0"/>
              </a:rPr>
              <a:t>+</a:t>
            </a:r>
            <a:endParaRPr lang="en-US" sz="3200" dirty="0">
              <a:latin typeface="Calibri" pitchFamily="34" charset="0"/>
            </a:endParaRPr>
          </a:p>
        </p:txBody>
      </p:sp>
      <p:cxnSp>
        <p:nvCxnSpPr>
          <p:cNvPr id="40" name="Straight Arrow Connector 39"/>
          <p:cNvCxnSpPr>
            <a:stCxn id="38" idx="6"/>
            <a:endCxn id="23" idx="1"/>
          </p:cNvCxnSpPr>
          <p:nvPr/>
        </p:nvCxnSpPr>
        <p:spPr>
          <a:xfrm flipV="1">
            <a:off x="3876230" y="3607172"/>
            <a:ext cx="654276" cy="0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32"/>
          <p:cNvSpPr txBox="1">
            <a:spLocks noChangeArrowheads="1"/>
          </p:cNvSpPr>
          <p:nvPr/>
        </p:nvSpPr>
        <p:spPr bwMode="auto">
          <a:xfrm>
            <a:off x="7510512" y="3643953"/>
            <a:ext cx="867545" cy="5847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2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GB" sz="3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]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Delay with feedback C++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8368"/>
            <a:ext cx="13004800" cy="8765232"/>
          </a:xfrm>
        </p:spPr>
        <p:txBody>
          <a:bodyPr/>
          <a:lstStyle/>
          <a:p>
            <a:pPr marL="90488" indent="0">
              <a:buNone/>
            </a:pPr>
            <a:r>
              <a:rPr lang="en-GB" sz="2200" dirty="0" err="1">
                <a:solidFill>
                  <a:srgbClr val="AB0D92"/>
                </a:solidFill>
                <a:latin typeface="Courier New"/>
              </a:rPr>
              <a:t>int</a:t>
            </a:r>
            <a:r>
              <a:rPr lang="en-GB" sz="2200" dirty="0">
                <a:solidFill>
                  <a:srgbClr val="AB0D92"/>
                </a:solidFill>
                <a:latin typeface="Courier New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ourier New"/>
              </a:rPr>
              <a:t>numSamples</a:t>
            </a:r>
            <a:r>
              <a:rPr lang="en-GB" sz="2200" dirty="0">
                <a:solidFill>
                  <a:srgbClr val="000000"/>
                </a:solidFill>
                <a:latin typeface="Courier New"/>
              </a:rPr>
              <a:t>;    </a:t>
            </a:r>
            <a:r>
              <a:rPr lang="en-GB" sz="2200" dirty="0">
                <a:solidFill>
                  <a:srgbClr val="007400"/>
                </a:solidFill>
                <a:latin typeface="Courier New"/>
              </a:rPr>
              <a:t>// how many audio samples to process</a:t>
            </a:r>
          </a:p>
          <a:p>
            <a:pPr marL="90488" indent="0">
              <a:buNone/>
            </a:pPr>
            <a:r>
              <a:rPr lang="en-GB" sz="2200" dirty="0">
                <a:solidFill>
                  <a:srgbClr val="AB0D92"/>
                </a:solidFill>
                <a:latin typeface="Courier New"/>
              </a:rPr>
              <a:t>float </a:t>
            </a:r>
            <a:r>
              <a:rPr lang="en-GB" sz="2200" dirty="0">
                <a:solidFill>
                  <a:srgbClr val="000000"/>
                </a:solidFill>
                <a:latin typeface="Courier New"/>
              </a:rPr>
              <a:t>*</a:t>
            </a:r>
            <a:r>
              <a:rPr lang="en-GB" sz="2200" dirty="0" err="1">
                <a:solidFill>
                  <a:srgbClr val="000000"/>
                </a:solidFill>
                <a:latin typeface="Courier New"/>
              </a:rPr>
              <a:t>channelData</a:t>
            </a:r>
            <a:r>
              <a:rPr lang="en-GB" sz="2200" dirty="0">
                <a:solidFill>
                  <a:srgbClr val="000000"/>
                </a:solidFill>
                <a:latin typeface="Courier New"/>
              </a:rPr>
              <a:t>;</a:t>
            </a:r>
            <a:r>
              <a:rPr lang="en-GB" sz="2200" dirty="0">
                <a:solidFill>
                  <a:srgbClr val="007400"/>
                </a:solidFill>
                <a:latin typeface="Courier New"/>
              </a:rPr>
              <a:t>// Array of audio samples, length </a:t>
            </a:r>
            <a:r>
              <a:rPr lang="en-GB" sz="2200" dirty="0" err="1">
                <a:solidFill>
                  <a:srgbClr val="007400"/>
                </a:solidFill>
                <a:latin typeface="Courier New"/>
              </a:rPr>
              <a:t>numSamples</a:t>
            </a:r>
            <a:endParaRPr lang="en-GB" sz="2200" dirty="0">
              <a:solidFill>
                <a:srgbClr val="007400"/>
              </a:solidFill>
              <a:latin typeface="Courier New"/>
            </a:endParaRPr>
          </a:p>
          <a:p>
            <a:pPr marL="90488" indent="0">
              <a:buNone/>
            </a:pPr>
            <a:r>
              <a:rPr lang="en-GB" sz="2200" dirty="0">
                <a:solidFill>
                  <a:srgbClr val="AB0D92"/>
                </a:solidFill>
                <a:latin typeface="Courier New"/>
              </a:rPr>
              <a:t>float </a:t>
            </a:r>
            <a:r>
              <a:rPr lang="en-GB" sz="2200" dirty="0">
                <a:solidFill>
                  <a:srgbClr val="000000"/>
                </a:solidFill>
                <a:latin typeface="Courier New"/>
              </a:rPr>
              <a:t>*</a:t>
            </a:r>
            <a:r>
              <a:rPr lang="en-GB" sz="2200" dirty="0" err="1">
                <a:solidFill>
                  <a:srgbClr val="000000"/>
                </a:solidFill>
                <a:latin typeface="Courier New"/>
              </a:rPr>
              <a:t>delayData</a:t>
            </a:r>
            <a:r>
              <a:rPr lang="en-GB" sz="2200" dirty="0">
                <a:solidFill>
                  <a:srgbClr val="000000"/>
                </a:solidFill>
                <a:latin typeface="Courier New"/>
              </a:rPr>
              <a:t>;  </a:t>
            </a:r>
            <a:r>
              <a:rPr lang="en-GB" sz="2200" dirty="0">
                <a:solidFill>
                  <a:srgbClr val="007400"/>
                </a:solidFill>
                <a:latin typeface="Courier New"/>
              </a:rPr>
              <a:t>// Our circular delay buffer of audio samples</a:t>
            </a:r>
          </a:p>
          <a:p>
            <a:pPr marL="90488" indent="0">
              <a:buNone/>
            </a:pPr>
            <a:r>
              <a:rPr lang="en-GB" sz="2200" dirty="0" err="1">
                <a:solidFill>
                  <a:srgbClr val="AB0D92"/>
                </a:solidFill>
                <a:latin typeface="Courier New"/>
              </a:rPr>
              <a:t>int</a:t>
            </a:r>
            <a:r>
              <a:rPr lang="en-GB" sz="2200" dirty="0">
                <a:solidFill>
                  <a:srgbClr val="AB0D92"/>
                </a:solidFill>
                <a:latin typeface="Courier New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ourier New"/>
              </a:rPr>
              <a:t>delayBufLength</a:t>
            </a:r>
            <a:r>
              <a:rPr lang="en-GB" sz="2200" dirty="0">
                <a:solidFill>
                  <a:srgbClr val="000000"/>
                </a:solidFill>
                <a:latin typeface="Courier New"/>
              </a:rPr>
              <a:t>;</a:t>
            </a:r>
            <a:r>
              <a:rPr lang="en-GB" sz="2200" dirty="0">
                <a:solidFill>
                  <a:srgbClr val="007400"/>
                </a:solidFill>
                <a:latin typeface="Courier New"/>
              </a:rPr>
              <a:t>// Length of delay buffer in samples</a:t>
            </a:r>
          </a:p>
          <a:p>
            <a:pPr marL="90488" indent="0">
              <a:buNone/>
            </a:pPr>
            <a:r>
              <a:rPr lang="en-GB" sz="2200" dirty="0" err="1">
                <a:solidFill>
                  <a:srgbClr val="AB0D92"/>
                </a:solidFill>
                <a:latin typeface="Courier New"/>
              </a:rPr>
              <a:t>int</a:t>
            </a:r>
            <a:r>
              <a:rPr lang="en-GB" sz="2200" dirty="0">
                <a:solidFill>
                  <a:srgbClr val="AB0D92"/>
                </a:solidFill>
                <a:latin typeface="Courier New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ourier New"/>
              </a:rPr>
              <a:t>dpr</a:t>
            </a:r>
            <a:r>
              <a:rPr lang="en-GB" sz="2200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GB" sz="2200" dirty="0" err="1">
                <a:solidFill>
                  <a:srgbClr val="000000"/>
                </a:solidFill>
                <a:latin typeface="Courier New"/>
              </a:rPr>
              <a:t>dpw</a:t>
            </a:r>
            <a:r>
              <a:rPr lang="en-GB" sz="2200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en-GB" sz="2200" dirty="0">
                <a:solidFill>
                  <a:srgbClr val="007400"/>
                </a:solidFill>
                <a:latin typeface="Courier New"/>
              </a:rPr>
              <a:t>// Read and write pointers into the delay buffer</a:t>
            </a:r>
          </a:p>
          <a:p>
            <a:pPr marL="90488" indent="0">
              <a:buNone/>
            </a:pPr>
            <a:r>
              <a:rPr lang="en-GB" sz="2200" dirty="0">
                <a:solidFill>
                  <a:srgbClr val="007400"/>
                </a:solidFill>
                <a:latin typeface="Courier New"/>
              </a:rPr>
              <a:t>// User-adjustable effect parameters:</a:t>
            </a:r>
          </a:p>
          <a:p>
            <a:pPr marL="90488" indent="0">
              <a:buNone/>
            </a:pPr>
            <a:r>
              <a:rPr lang="en-GB" sz="2200" dirty="0">
                <a:solidFill>
                  <a:srgbClr val="AB0D92"/>
                </a:solidFill>
                <a:latin typeface="Courier New"/>
              </a:rPr>
              <a:t>float </a:t>
            </a:r>
            <a:r>
              <a:rPr lang="en-GB" sz="2200" dirty="0" err="1">
                <a:solidFill>
                  <a:srgbClr val="000000"/>
                </a:solidFill>
                <a:latin typeface="Courier New"/>
              </a:rPr>
              <a:t>dryMix</a:t>
            </a:r>
            <a:r>
              <a:rPr lang="en-GB" sz="2200" dirty="0">
                <a:solidFill>
                  <a:srgbClr val="000000"/>
                </a:solidFill>
                <a:latin typeface="Courier New"/>
              </a:rPr>
              <a:t>_; </a:t>
            </a:r>
            <a:r>
              <a:rPr lang="en-GB" sz="2200" dirty="0">
                <a:solidFill>
                  <a:srgbClr val="007400"/>
                </a:solidFill>
                <a:latin typeface="Courier New"/>
              </a:rPr>
              <a:t>// Level of dry (</a:t>
            </a:r>
            <a:r>
              <a:rPr lang="en-GB" sz="2200" dirty="0" err="1">
                <a:solidFill>
                  <a:srgbClr val="007400"/>
                </a:solidFill>
                <a:latin typeface="Courier New"/>
              </a:rPr>
              <a:t>undelayed</a:t>
            </a:r>
            <a:r>
              <a:rPr lang="en-GB" sz="2200" dirty="0">
                <a:solidFill>
                  <a:srgbClr val="007400"/>
                </a:solidFill>
                <a:latin typeface="Courier New"/>
              </a:rPr>
              <a:t>) signal</a:t>
            </a:r>
          </a:p>
          <a:p>
            <a:pPr marL="90488" indent="0">
              <a:buNone/>
            </a:pPr>
            <a:r>
              <a:rPr lang="en-GB" sz="2200" dirty="0">
                <a:solidFill>
                  <a:srgbClr val="AB0D92"/>
                </a:solidFill>
                <a:latin typeface="Courier New"/>
              </a:rPr>
              <a:t>float </a:t>
            </a:r>
            <a:r>
              <a:rPr lang="en-GB" sz="2200" dirty="0" err="1">
                <a:solidFill>
                  <a:srgbClr val="000000"/>
                </a:solidFill>
                <a:latin typeface="Courier New"/>
              </a:rPr>
              <a:t>wetMix</a:t>
            </a:r>
            <a:r>
              <a:rPr lang="en-GB" sz="2200" dirty="0">
                <a:solidFill>
                  <a:srgbClr val="000000"/>
                </a:solidFill>
                <a:latin typeface="Courier New"/>
              </a:rPr>
              <a:t>_; </a:t>
            </a:r>
            <a:r>
              <a:rPr lang="en-GB" sz="2200" dirty="0">
                <a:solidFill>
                  <a:srgbClr val="007400"/>
                </a:solidFill>
                <a:latin typeface="Courier New"/>
              </a:rPr>
              <a:t>// Level of wet (delayed) signal</a:t>
            </a:r>
          </a:p>
          <a:p>
            <a:pPr marL="90488" indent="0">
              <a:buNone/>
            </a:pPr>
            <a:r>
              <a:rPr lang="en-GB" sz="2200" dirty="0">
                <a:solidFill>
                  <a:srgbClr val="AB0D92"/>
                </a:solidFill>
                <a:latin typeface="Courier New"/>
              </a:rPr>
              <a:t>float </a:t>
            </a:r>
            <a:r>
              <a:rPr lang="en-GB" sz="2200" dirty="0">
                <a:solidFill>
                  <a:srgbClr val="000000"/>
                </a:solidFill>
                <a:latin typeface="Courier New"/>
              </a:rPr>
              <a:t>feedback_; </a:t>
            </a:r>
            <a:r>
              <a:rPr lang="en-GB" sz="2200" dirty="0">
                <a:solidFill>
                  <a:srgbClr val="007400"/>
                </a:solidFill>
                <a:latin typeface="Courier New"/>
              </a:rPr>
              <a:t>// Feedback level for the delay (0 if no feedback used)</a:t>
            </a:r>
          </a:p>
          <a:p>
            <a:pPr marL="90488" indent="0">
              <a:buNone/>
            </a:pPr>
            <a:r>
              <a:rPr lang="en-GB" sz="2200" dirty="0">
                <a:solidFill>
                  <a:srgbClr val="AB0D92"/>
                </a:solidFill>
                <a:latin typeface="Courier New"/>
              </a:rPr>
              <a:t>for </a:t>
            </a:r>
            <a:r>
              <a:rPr lang="en-GB" sz="22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2200" dirty="0" err="1">
                <a:solidFill>
                  <a:srgbClr val="AB0D92"/>
                </a:solidFill>
                <a:latin typeface="Courier New"/>
              </a:rPr>
              <a:t>int</a:t>
            </a:r>
            <a:r>
              <a:rPr lang="en-GB" sz="2200" dirty="0">
                <a:solidFill>
                  <a:srgbClr val="AB0D92"/>
                </a:solidFill>
                <a:latin typeface="Courier New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GB" sz="2200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GB" sz="2200" dirty="0">
                <a:solidFill>
                  <a:srgbClr val="1C00D0"/>
                </a:solidFill>
                <a:latin typeface="Courier New"/>
              </a:rPr>
              <a:t>0</a:t>
            </a:r>
            <a:r>
              <a:rPr lang="en-GB" sz="2200" dirty="0">
                <a:solidFill>
                  <a:srgbClr val="000000"/>
                </a:solidFill>
                <a:latin typeface="Courier New"/>
              </a:rPr>
              <a:t>;i&lt;</a:t>
            </a:r>
            <a:r>
              <a:rPr lang="en-GB" sz="2200" dirty="0" err="1">
                <a:solidFill>
                  <a:srgbClr val="000000"/>
                </a:solidFill>
                <a:latin typeface="Courier New"/>
              </a:rPr>
              <a:t>numSamples</a:t>
            </a:r>
            <a:r>
              <a:rPr lang="en-GB" sz="2200" dirty="0">
                <a:solidFill>
                  <a:srgbClr val="000000"/>
                </a:solidFill>
                <a:latin typeface="Courier New"/>
              </a:rPr>
              <a:t>;++</a:t>
            </a:r>
            <a:r>
              <a:rPr lang="en-GB" sz="22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GB" sz="2200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marL="90488" indent="0">
              <a:buNone/>
            </a:pPr>
            <a:r>
              <a:rPr lang="en-GB" sz="2200" dirty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marL="471488" lvl="2" indent="0">
              <a:buNone/>
            </a:pPr>
            <a:r>
              <a:rPr lang="en-GB" sz="2200" dirty="0">
                <a:solidFill>
                  <a:srgbClr val="AB0D92"/>
                </a:solidFill>
                <a:latin typeface="Courier New"/>
              </a:rPr>
              <a:t>const float </a:t>
            </a:r>
            <a:r>
              <a:rPr lang="en-GB" sz="2200" dirty="0">
                <a:solidFill>
                  <a:srgbClr val="000000"/>
                </a:solidFill>
                <a:latin typeface="Courier New"/>
              </a:rPr>
              <a:t>in = </a:t>
            </a:r>
            <a:r>
              <a:rPr lang="en-GB" sz="2200" dirty="0" err="1">
                <a:solidFill>
                  <a:srgbClr val="000000"/>
                </a:solidFill>
                <a:latin typeface="Courier New"/>
              </a:rPr>
              <a:t>channelData</a:t>
            </a:r>
            <a:r>
              <a:rPr lang="en-GB" sz="2200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en-GB" sz="22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GB" sz="2200" dirty="0">
                <a:solidFill>
                  <a:srgbClr val="000000"/>
                </a:solidFill>
                <a:latin typeface="Courier New"/>
              </a:rPr>
              <a:t>];</a:t>
            </a:r>
          </a:p>
          <a:p>
            <a:pPr marL="471488" lvl="2" indent="0">
              <a:buNone/>
            </a:pPr>
            <a:r>
              <a:rPr lang="en-GB" sz="2200" dirty="0">
                <a:solidFill>
                  <a:srgbClr val="007400"/>
                </a:solidFill>
                <a:latin typeface="Courier New"/>
              </a:rPr>
              <a:t>// Output is input + weighted content of delay buffer</a:t>
            </a:r>
          </a:p>
          <a:p>
            <a:pPr marL="471488" lvl="2" indent="0">
              <a:buNone/>
            </a:pPr>
            <a:r>
              <a:rPr lang="en-GB" sz="2200" dirty="0">
                <a:solidFill>
                  <a:srgbClr val="AB0D92"/>
                </a:solidFill>
                <a:latin typeface="Courier New"/>
              </a:rPr>
              <a:t>float </a:t>
            </a:r>
            <a:r>
              <a:rPr lang="en-GB" sz="2200" dirty="0">
                <a:solidFill>
                  <a:srgbClr val="000000"/>
                </a:solidFill>
                <a:latin typeface="Courier New"/>
              </a:rPr>
              <a:t>out = </a:t>
            </a:r>
            <a:r>
              <a:rPr lang="en-GB" sz="2200" dirty="0" err="1">
                <a:solidFill>
                  <a:srgbClr val="000000"/>
                </a:solidFill>
                <a:latin typeface="Courier New"/>
              </a:rPr>
              <a:t>dryMix</a:t>
            </a:r>
            <a:r>
              <a:rPr lang="en-GB" sz="2200" dirty="0">
                <a:solidFill>
                  <a:srgbClr val="000000"/>
                </a:solidFill>
                <a:latin typeface="Courier New"/>
              </a:rPr>
              <a:t>_*in + </a:t>
            </a:r>
            <a:r>
              <a:rPr lang="en-GB" sz="2200" dirty="0" err="1">
                <a:solidFill>
                  <a:srgbClr val="000000"/>
                </a:solidFill>
                <a:latin typeface="Courier New"/>
              </a:rPr>
              <a:t>wetMix</a:t>
            </a:r>
            <a:r>
              <a:rPr lang="en-GB" sz="2200" dirty="0">
                <a:solidFill>
                  <a:srgbClr val="000000"/>
                </a:solidFill>
                <a:latin typeface="Courier New"/>
              </a:rPr>
              <a:t>_*</a:t>
            </a:r>
            <a:r>
              <a:rPr lang="en-GB" sz="2200" dirty="0" err="1">
                <a:solidFill>
                  <a:srgbClr val="000000"/>
                </a:solidFill>
                <a:latin typeface="Courier New"/>
              </a:rPr>
              <a:t>delayData</a:t>
            </a:r>
            <a:r>
              <a:rPr lang="en-GB" sz="2200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en-GB" sz="2200" dirty="0" err="1">
                <a:solidFill>
                  <a:srgbClr val="000000"/>
                </a:solidFill>
                <a:latin typeface="Courier New"/>
              </a:rPr>
              <a:t>dpr</a:t>
            </a:r>
            <a:r>
              <a:rPr lang="en-GB" sz="2200" dirty="0">
                <a:solidFill>
                  <a:srgbClr val="000000"/>
                </a:solidFill>
                <a:latin typeface="Courier New"/>
              </a:rPr>
              <a:t>];</a:t>
            </a:r>
          </a:p>
          <a:p>
            <a:pPr marL="471488" lvl="2" indent="0">
              <a:buNone/>
            </a:pPr>
            <a:r>
              <a:rPr lang="en-GB" sz="2200" dirty="0">
                <a:solidFill>
                  <a:srgbClr val="007400"/>
                </a:solidFill>
                <a:latin typeface="Courier New"/>
              </a:rPr>
              <a:t>//Store current info in delay buffer. </a:t>
            </a:r>
            <a:r>
              <a:rPr lang="en-GB" sz="2200" dirty="0" err="1">
                <a:solidFill>
                  <a:srgbClr val="007400"/>
                </a:solidFill>
                <a:latin typeface="Courier New"/>
              </a:rPr>
              <a:t>delayData</a:t>
            </a:r>
            <a:r>
              <a:rPr lang="en-GB" sz="2200" dirty="0">
                <a:solidFill>
                  <a:srgbClr val="007400"/>
                </a:solidFill>
                <a:latin typeface="Courier New"/>
              </a:rPr>
              <a:t>[</a:t>
            </a:r>
            <a:r>
              <a:rPr lang="en-GB" sz="2200" dirty="0" err="1">
                <a:solidFill>
                  <a:srgbClr val="007400"/>
                </a:solidFill>
                <a:latin typeface="Courier New"/>
              </a:rPr>
              <a:t>dpr</a:t>
            </a:r>
            <a:r>
              <a:rPr lang="en-GB" sz="2200" dirty="0">
                <a:solidFill>
                  <a:srgbClr val="007400"/>
                </a:solidFill>
                <a:latin typeface="Courier New"/>
              </a:rPr>
              <a:t>] is delay sample we </a:t>
            </a:r>
          </a:p>
          <a:p>
            <a:pPr marL="471488" lvl="2" indent="0">
              <a:buNone/>
            </a:pPr>
            <a:r>
              <a:rPr lang="en-GB" sz="2200" dirty="0">
                <a:solidFill>
                  <a:srgbClr val="007400"/>
                </a:solidFill>
                <a:latin typeface="Courier New"/>
              </a:rPr>
              <a:t>//read (out of buffer). Write </a:t>
            </a:r>
            <a:r>
              <a:rPr lang="en-GB" sz="2200" dirty="0" err="1">
                <a:solidFill>
                  <a:srgbClr val="007400"/>
                </a:solidFill>
                <a:latin typeface="Courier New"/>
              </a:rPr>
              <a:t>delayData</a:t>
            </a:r>
            <a:r>
              <a:rPr lang="en-GB" sz="2200" dirty="0">
                <a:solidFill>
                  <a:srgbClr val="007400"/>
                </a:solidFill>
                <a:latin typeface="Courier New"/>
              </a:rPr>
              <a:t>[</a:t>
            </a:r>
            <a:r>
              <a:rPr lang="en-GB" sz="2200" dirty="0" err="1">
                <a:solidFill>
                  <a:srgbClr val="007400"/>
                </a:solidFill>
                <a:latin typeface="Courier New"/>
              </a:rPr>
              <a:t>dpw</a:t>
            </a:r>
            <a:r>
              <a:rPr lang="en-GB" sz="2200" dirty="0">
                <a:solidFill>
                  <a:srgbClr val="007400"/>
                </a:solidFill>
                <a:latin typeface="Courier New"/>
              </a:rPr>
              <a:t>] to buffer (goes in)</a:t>
            </a:r>
          </a:p>
          <a:p>
            <a:pPr marL="471488" lvl="2" indent="0">
              <a:buNone/>
            </a:pPr>
            <a:r>
              <a:rPr lang="en-GB" sz="2200" dirty="0" err="1">
                <a:solidFill>
                  <a:srgbClr val="000000"/>
                </a:solidFill>
                <a:latin typeface="Courier New"/>
              </a:rPr>
              <a:t>delayData</a:t>
            </a:r>
            <a:r>
              <a:rPr lang="en-GB" sz="2200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en-GB" sz="2200" dirty="0" err="1">
                <a:solidFill>
                  <a:srgbClr val="000000"/>
                </a:solidFill>
                <a:latin typeface="Courier New"/>
              </a:rPr>
              <a:t>dpw</a:t>
            </a:r>
            <a:r>
              <a:rPr lang="en-GB" sz="2200" dirty="0">
                <a:solidFill>
                  <a:srgbClr val="000000"/>
                </a:solidFill>
                <a:latin typeface="Courier New"/>
              </a:rPr>
              <a:t>] = in + (</a:t>
            </a:r>
            <a:r>
              <a:rPr lang="en-GB" sz="2200" dirty="0" err="1">
                <a:solidFill>
                  <a:srgbClr val="000000"/>
                </a:solidFill>
                <a:latin typeface="Courier New"/>
              </a:rPr>
              <a:t>delayData</a:t>
            </a:r>
            <a:r>
              <a:rPr lang="en-GB" sz="2200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en-GB" sz="2200" dirty="0" err="1">
                <a:solidFill>
                  <a:srgbClr val="000000"/>
                </a:solidFill>
                <a:latin typeface="Courier New"/>
              </a:rPr>
              <a:t>dpr</a:t>
            </a:r>
            <a:r>
              <a:rPr lang="en-GB" sz="2200" dirty="0">
                <a:solidFill>
                  <a:srgbClr val="000000"/>
                </a:solidFill>
                <a:latin typeface="Courier New"/>
              </a:rPr>
              <a:t>] * feedback_);</a:t>
            </a:r>
          </a:p>
          <a:p>
            <a:pPr marL="471488" lvl="2" indent="0">
              <a:buNone/>
            </a:pPr>
            <a:r>
              <a:rPr lang="en-GB" sz="2200" dirty="0">
                <a:solidFill>
                  <a:srgbClr val="AB0D92"/>
                </a:solidFill>
                <a:latin typeface="Courier New"/>
              </a:rPr>
              <a:t>if </a:t>
            </a:r>
            <a:r>
              <a:rPr lang="en-GB" sz="2200" dirty="0">
                <a:solidFill>
                  <a:srgbClr val="000000"/>
                </a:solidFill>
                <a:latin typeface="Courier New"/>
              </a:rPr>
              <a:t>(++</a:t>
            </a:r>
            <a:r>
              <a:rPr lang="en-GB" sz="2200" dirty="0" err="1">
                <a:solidFill>
                  <a:srgbClr val="000000"/>
                </a:solidFill>
                <a:latin typeface="Courier New"/>
              </a:rPr>
              <a:t>dpr</a:t>
            </a:r>
            <a:r>
              <a:rPr lang="en-GB" sz="2200" dirty="0">
                <a:solidFill>
                  <a:srgbClr val="000000"/>
                </a:solidFill>
                <a:latin typeface="Courier New"/>
              </a:rPr>
              <a:t> &gt;= </a:t>
            </a:r>
            <a:r>
              <a:rPr lang="en-GB" sz="2200" dirty="0" err="1">
                <a:solidFill>
                  <a:srgbClr val="000000"/>
                </a:solidFill>
                <a:latin typeface="Courier New"/>
              </a:rPr>
              <a:t>delayBufLength</a:t>
            </a:r>
            <a:r>
              <a:rPr lang="en-GB" sz="2200" dirty="0">
                <a:solidFill>
                  <a:srgbClr val="000000"/>
                </a:solidFill>
                <a:latin typeface="Courier New"/>
              </a:rPr>
              <a:t>) </a:t>
            </a:r>
            <a:r>
              <a:rPr lang="en-GB" sz="2200" dirty="0" err="1">
                <a:solidFill>
                  <a:srgbClr val="000000"/>
                </a:solidFill>
                <a:latin typeface="Courier New"/>
              </a:rPr>
              <a:t>dpr</a:t>
            </a:r>
            <a:r>
              <a:rPr lang="en-GB" sz="22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GB" sz="2200" dirty="0">
                <a:solidFill>
                  <a:srgbClr val="1C00D0"/>
                </a:solidFill>
                <a:latin typeface="Courier New"/>
              </a:rPr>
              <a:t>0</a:t>
            </a:r>
            <a:r>
              <a:rPr lang="en-GB" sz="22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471488" lvl="2" indent="0">
              <a:buNone/>
            </a:pPr>
            <a:r>
              <a:rPr lang="en-GB" sz="2200" dirty="0">
                <a:solidFill>
                  <a:srgbClr val="AB0D92"/>
                </a:solidFill>
                <a:latin typeface="Courier New"/>
              </a:rPr>
              <a:t>if </a:t>
            </a:r>
            <a:r>
              <a:rPr lang="en-GB" sz="2200" dirty="0">
                <a:solidFill>
                  <a:srgbClr val="000000"/>
                </a:solidFill>
                <a:latin typeface="Courier New"/>
              </a:rPr>
              <a:t>(++</a:t>
            </a:r>
            <a:r>
              <a:rPr lang="en-GB" sz="2200" dirty="0" err="1">
                <a:solidFill>
                  <a:srgbClr val="000000"/>
                </a:solidFill>
                <a:latin typeface="Courier New"/>
              </a:rPr>
              <a:t>dpw</a:t>
            </a:r>
            <a:r>
              <a:rPr lang="en-GB" sz="2200" dirty="0">
                <a:solidFill>
                  <a:srgbClr val="000000"/>
                </a:solidFill>
                <a:latin typeface="Courier New"/>
              </a:rPr>
              <a:t> &gt;= </a:t>
            </a:r>
            <a:r>
              <a:rPr lang="en-GB" sz="2200" dirty="0" err="1">
                <a:solidFill>
                  <a:srgbClr val="000000"/>
                </a:solidFill>
                <a:latin typeface="Courier New"/>
              </a:rPr>
              <a:t>delayBufLength</a:t>
            </a:r>
            <a:r>
              <a:rPr lang="en-GB" sz="2200" dirty="0">
                <a:solidFill>
                  <a:srgbClr val="000000"/>
                </a:solidFill>
                <a:latin typeface="Courier New"/>
              </a:rPr>
              <a:t>) </a:t>
            </a:r>
            <a:r>
              <a:rPr lang="en-GB" sz="2200" dirty="0" err="1">
                <a:solidFill>
                  <a:srgbClr val="000000"/>
                </a:solidFill>
                <a:latin typeface="Courier New"/>
              </a:rPr>
              <a:t>dpw</a:t>
            </a:r>
            <a:r>
              <a:rPr lang="en-GB" sz="22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GB" sz="2200" dirty="0">
                <a:solidFill>
                  <a:srgbClr val="1C00D0"/>
                </a:solidFill>
                <a:latin typeface="Courier New"/>
              </a:rPr>
              <a:t>0</a:t>
            </a:r>
            <a:r>
              <a:rPr lang="en-GB" sz="22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471488" lvl="2" indent="0">
              <a:buNone/>
            </a:pPr>
            <a:r>
              <a:rPr lang="en-GB" sz="2200" dirty="0" err="1">
                <a:solidFill>
                  <a:srgbClr val="000000"/>
                </a:solidFill>
                <a:latin typeface="Courier New"/>
              </a:rPr>
              <a:t>channelData</a:t>
            </a:r>
            <a:r>
              <a:rPr lang="en-GB" sz="2200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en-GB" sz="22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GB" sz="2200" dirty="0">
                <a:solidFill>
                  <a:srgbClr val="000000"/>
                </a:solidFill>
                <a:latin typeface="Courier New"/>
              </a:rPr>
              <a:t>] = out;</a:t>
            </a:r>
            <a:r>
              <a:rPr lang="en-GB" sz="2200" dirty="0">
                <a:solidFill>
                  <a:srgbClr val="007400"/>
                </a:solidFill>
                <a:latin typeface="Courier New"/>
              </a:rPr>
              <a:t> // Store output sample in buffer, replacing input</a:t>
            </a:r>
            <a:endParaRPr lang="en-GB" sz="2200" dirty="0">
              <a:solidFill>
                <a:srgbClr val="000000"/>
              </a:solidFill>
              <a:latin typeface="Courier New"/>
            </a:endParaRPr>
          </a:p>
          <a:p>
            <a:pPr marL="90488" indent="0">
              <a:buNone/>
            </a:pPr>
            <a:r>
              <a:rPr lang="en-GB" sz="2200" dirty="0">
                <a:solidFill>
                  <a:srgbClr val="000000"/>
                </a:solidFill>
                <a:latin typeface="Courier New"/>
              </a:rPr>
              <a:t>}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87168856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Sound samples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" y="1130300"/>
            <a:ext cx="12992100" cy="7277100"/>
          </a:xfrm>
          <a:ln/>
        </p:spPr>
        <p:txBody>
          <a:bodyPr/>
          <a:lstStyle/>
          <a:p>
            <a:pPr marL="635000"/>
            <a:r>
              <a:rPr lang="en-US" dirty="0"/>
              <a:t>Delays applied to a pulse-like sound </a:t>
            </a:r>
          </a:p>
          <a:p>
            <a:pPr marL="1143000" lvl="1"/>
            <a:r>
              <a:rPr lang="en-US" dirty="0"/>
              <a:t>Original pulse</a:t>
            </a:r>
          </a:p>
          <a:p>
            <a:pPr marL="1143000" lvl="1"/>
            <a:r>
              <a:rPr lang="en-US" dirty="0"/>
              <a:t>Processed with 60 ms delay (no feedback)</a:t>
            </a:r>
          </a:p>
          <a:p>
            <a:pPr marL="1143000" lvl="1"/>
            <a:r>
              <a:rPr lang="en-US" dirty="0"/>
              <a:t>100 ms delay</a:t>
            </a:r>
          </a:p>
          <a:p>
            <a:pPr marL="1143000" lvl="1"/>
            <a:r>
              <a:rPr lang="en-US" dirty="0"/>
              <a:t>150 ms delay</a:t>
            </a:r>
          </a:p>
          <a:p>
            <a:pPr marL="1143000" lvl="1"/>
            <a:r>
              <a:rPr lang="en-US" dirty="0"/>
              <a:t>250 ms delay</a:t>
            </a:r>
          </a:p>
          <a:p>
            <a:pPr marL="1143000" lvl="1"/>
            <a:r>
              <a:rPr lang="en-US" dirty="0"/>
              <a:t>250 ms delay with feedback</a:t>
            </a:r>
          </a:p>
          <a:p>
            <a:pPr marL="1143000" lvl="1"/>
            <a:r>
              <a:rPr lang="en-US" dirty="0"/>
              <a:t>250 ms delay with higher feedback gain</a:t>
            </a:r>
          </a:p>
        </p:txBody>
      </p:sp>
      <p:pic>
        <p:nvPicPr>
          <p:cNvPr id="15363" name="Picture 3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174808" y="5668888"/>
            <a:ext cx="1189980" cy="11899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63027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1536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36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Delay on an instrument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" y="1130300"/>
            <a:ext cx="12814300" cy="5803900"/>
          </a:xfrm>
          <a:ln/>
        </p:spPr>
        <p:txBody>
          <a:bodyPr/>
          <a:lstStyle/>
          <a:p>
            <a:pPr marL="635000"/>
            <a:r>
              <a:rPr lang="en-US" dirty="0"/>
              <a:t>Playing through delay unit with short echo, say 50 to 100 milliseconds, creates doubling effect</a:t>
            </a:r>
          </a:p>
          <a:p>
            <a:pPr marL="1143000" lvl="1"/>
            <a:r>
              <a:rPr lang="en-US" dirty="0"/>
              <a:t>Useful for filling out an instrument's sound</a:t>
            </a:r>
          </a:p>
          <a:p>
            <a:pPr marL="1143000" lvl="1"/>
            <a:r>
              <a:rPr lang="en-US" dirty="0"/>
              <a:t>Like two instruments being played in unison</a:t>
            </a:r>
          </a:p>
          <a:p>
            <a:pPr marL="1143000" lvl="1"/>
            <a:r>
              <a:rPr lang="en-US" dirty="0"/>
              <a:t>Several delays together with feedback can create </a:t>
            </a:r>
            <a:br>
              <a:rPr lang="en-US" dirty="0"/>
            </a:br>
            <a:r>
              <a:rPr lang="en-US" dirty="0"/>
              <a:t>reverb-like sound</a:t>
            </a:r>
          </a:p>
        </p:txBody>
      </p:sp>
      <p:pic>
        <p:nvPicPr>
          <p:cNvPr id="17411" name="Picture 3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86176" y="7613104"/>
            <a:ext cx="975410" cy="975410"/>
          </a:xfrm>
          <a:prstGeom prst="rect">
            <a:avLst/>
          </a:prstGeom>
          <a:noFill/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574408" y="7370896"/>
            <a:ext cx="4643437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simple guitar riff, followed by the same riff, but with added delay 40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ms.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, doubling the sound </a:t>
            </a:r>
          </a:p>
        </p:txBody>
      </p:sp>
    </p:spTree>
    <p:extLst>
      <p:ext uri="{BB962C8B-B14F-4D97-AF65-F5344CB8AC3E}">
        <p14:creationId xmlns:p14="http://schemas.microsoft.com/office/powerpoint/2010/main" val="42806078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174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411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Long delays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130300"/>
            <a:ext cx="13004800" cy="6554812"/>
          </a:xfrm>
          <a:ln/>
        </p:spPr>
        <p:txBody>
          <a:bodyPr/>
          <a:lstStyle/>
          <a:p>
            <a:pPr marL="635000"/>
            <a:r>
              <a:rPr lang="en-US" sz="4100" dirty="0"/>
              <a:t>Delay times above 100ms no longer a subtle effect</a:t>
            </a:r>
          </a:p>
          <a:p>
            <a:pPr marL="1143000" lvl="1"/>
            <a:r>
              <a:rPr lang="en-US" sz="3500" dirty="0"/>
              <a:t>Can match delay time to tempo of song </a:t>
            </a:r>
          </a:p>
          <a:p>
            <a:pPr marL="1524000" lvl="2"/>
            <a:r>
              <a:rPr lang="en-US" sz="2900" dirty="0"/>
              <a:t>Delayed copies of sound fall on a beat</a:t>
            </a:r>
          </a:p>
          <a:p>
            <a:pPr marL="635000"/>
            <a:r>
              <a:rPr lang="en-US" sz="4100" dirty="0"/>
              <a:t>Extending to very long delays: 1 second or more</a:t>
            </a:r>
          </a:p>
          <a:p>
            <a:pPr marL="1143000" lvl="1"/>
            <a:r>
              <a:rPr lang="en-US" sz="3500" dirty="0"/>
              <a:t>Can play over yourself</a:t>
            </a:r>
          </a:p>
          <a:p>
            <a:pPr marL="1143000" lvl="1"/>
            <a:r>
              <a:rPr lang="en-US" sz="3500" dirty="0"/>
              <a:t>develop harmonies even though you may only play one note at a time</a:t>
            </a:r>
          </a:p>
          <a:p>
            <a:pPr marL="635000"/>
            <a:r>
              <a:rPr lang="en-US" sz="4100" dirty="0"/>
              <a:t>See </a:t>
            </a:r>
            <a:r>
              <a:rPr lang="en-US" sz="3500" dirty="0">
                <a:latin typeface="Arial Italic" charset="0"/>
                <a:cs typeface="Arial Italic" charset="0"/>
                <a:sym typeface="Arial Italic" charset="0"/>
              </a:rPr>
              <a:t>A Study of The Edge’s (U2) Guitar Delay </a:t>
            </a:r>
            <a:r>
              <a:rPr lang="en-US" sz="3500" dirty="0"/>
              <a:t>by Tim Darling</a:t>
            </a:r>
          </a:p>
          <a:p>
            <a:pPr marL="1143000" lvl="1"/>
            <a:r>
              <a:rPr lang="en-US" sz="3500" dirty="0">
                <a:hlinkClick r:id="rId5"/>
              </a:rPr>
              <a:t>http://www.amnesta.net/edge_delay/</a:t>
            </a:r>
            <a:r>
              <a:rPr lang="en-US" sz="3500" dirty="0"/>
              <a:t> </a:t>
            </a:r>
          </a:p>
        </p:txBody>
      </p:sp>
      <p:pic>
        <p:nvPicPr>
          <p:cNvPr id="19459" name="Picture 3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02000" y="8045152"/>
            <a:ext cx="1266304" cy="1266304"/>
          </a:xfrm>
          <a:prstGeom prst="rect">
            <a:avLst/>
          </a:prstGeom>
          <a:noFill/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02200" y="8201680"/>
            <a:ext cx="597748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can use long delay to layer notes</a:t>
            </a:r>
          </a:p>
          <a:p>
            <a:r>
              <a:rPr lang="en-US" sz="2800" dirty="0">
                <a:solidFill>
                  <a:srgbClr val="FF0000"/>
                </a:solidFill>
              </a:rPr>
              <a:t>delay time used here is 1.5 seconds </a:t>
            </a:r>
          </a:p>
        </p:txBody>
      </p:sp>
    </p:spTree>
    <p:extLst>
      <p:ext uri="{BB962C8B-B14F-4D97-AF65-F5344CB8AC3E}">
        <p14:creationId xmlns:p14="http://schemas.microsoft.com/office/powerpoint/2010/main" val="22654220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194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459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&amp; Bullets 2col">
  <a:themeElements>
    <a:clrScheme name="Title &amp; Bullets 2co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2col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2co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at top">
  <a:themeElements>
    <a:clrScheme name="Title at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t top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t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itle at top no logo">
  <a:themeElements>
    <a:clrScheme name="Title at top no log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t top no logo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t top no log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itle &amp; Bullets no logo">
  <a:themeElements>
    <a:clrScheme name="Title &amp; Bullets no log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no logo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no log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Pages>0</Pages>
  <Words>2246</Words>
  <Characters>0</Characters>
  <Application>Microsoft Office PowerPoint</Application>
  <PresentationFormat>Custom</PresentationFormat>
  <Lines>0</Lines>
  <Paragraphs>363</Paragraphs>
  <Slides>25</Slides>
  <Notes>14</Notes>
  <HiddenSlides>0</HiddenSlides>
  <MMClips>7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25</vt:i4>
      </vt:variant>
    </vt:vector>
  </HeadingPairs>
  <TitlesOfParts>
    <vt:vector size="42" baseType="lpstr">
      <vt:lpstr>Arial</vt:lpstr>
      <vt:lpstr>Arial Bold</vt:lpstr>
      <vt:lpstr>Arial Italic</vt:lpstr>
      <vt:lpstr>Calibri</vt:lpstr>
      <vt:lpstr>Courier</vt:lpstr>
      <vt:lpstr>Courier New</vt:lpstr>
      <vt:lpstr>Gill Sans</vt:lpstr>
      <vt:lpstr>Lucida Grande</vt:lpstr>
      <vt:lpstr>Times New Roman</vt:lpstr>
      <vt:lpstr>Wingdings</vt:lpstr>
      <vt:lpstr>Title &amp; Subtitle</vt:lpstr>
      <vt:lpstr>Title &amp; Bullets</vt:lpstr>
      <vt:lpstr>Title &amp; Bullets 2col</vt:lpstr>
      <vt:lpstr>Title at top</vt:lpstr>
      <vt:lpstr>Title at top no logo</vt:lpstr>
      <vt:lpstr>Title &amp; Bullets no logo</vt:lpstr>
      <vt:lpstr>Blank</vt:lpstr>
      <vt:lpstr>PowerPoint Presentation</vt:lpstr>
      <vt:lpstr>Basic delay</vt:lpstr>
      <vt:lpstr>Basic delay: aesthetics</vt:lpstr>
      <vt:lpstr>Delay with feedback</vt:lpstr>
      <vt:lpstr>Delay with feedback</vt:lpstr>
      <vt:lpstr>Delay with feedback C++ code</vt:lpstr>
      <vt:lpstr>Sound samples</vt:lpstr>
      <vt:lpstr>Delay on an instrument</vt:lpstr>
      <vt:lpstr>Long delays</vt:lpstr>
      <vt:lpstr>Looping and sampling</vt:lpstr>
      <vt:lpstr>Delay and mixing</vt:lpstr>
      <vt:lpstr>Slapback and echo</vt:lpstr>
      <vt:lpstr>Typical effect delay times</vt:lpstr>
      <vt:lpstr>Multi-tap delay</vt:lpstr>
      <vt:lpstr>Multi-tap delay</vt:lpstr>
      <vt:lpstr>Ping-pong delay</vt:lpstr>
      <vt:lpstr>Lets work out the transfer functions</vt:lpstr>
      <vt:lpstr>PowerPoint Presentation</vt:lpstr>
      <vt:lpstr>Delay in the recording process</vt:lpstr>
      <vt:lpstr>Digital delay implementation</vt:lpstr>
      <vt:lpstr>Delay on a circular buffer</vt:lpstr>
      <vt:lpstr>Fractional delay</vt:lpstr>
      <vt:lpstr>Fractional delay</vt:lpstr>
      <vt:lpstr>Fractional delay in practice</vt:lpstr>
      <vt:lpstr>Fractional delay in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Josh Reiss</dc:creator>
  <cp:lastModifiedBy>Josh Reiss</cp:lastModifiedBy>
  <cp:revision>43</cp:revision>
  <cp:lastPrinted>2015-01-30T08:19:22Z</cp:lastPrinted>
  <dcterms:modified xsi:type="dcterms:W3CDTF">2020-01-30T13:08:32Z</dcterms:modified>
</cp:coreProperties>
</file>