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21"/>
  </p:notesMasterIdLst>
  <p:handoutMasterIdLst>
    <p:handoutMasterId r:id="rId22"/>
  </p:handoutMasterIdLst>
  <p:sldIdLst>
    <p:sldId id="257" r:id="rId8"/>
    <p:sldId id="258" r:id="rId9"/>
    <p:sldId id="266" r:id="rId10"/>
    <p:sldId id="274" r:id="rId11"/>
    <p:sldId id="275" r:id="rId12"/>
    <p:sldId id="277" r:id="rId13"/>
    <p:sldId id="276" r:id="rId14"/>
    <p:sldId id="270" r:id="rId15"/>
    <p:sldId id="271" r:id="rId16"/>
    <p:sldId id="259" r:id="rId17"/>
    <p:sldId id="272" r:id="rId18"/>
    <p:sldId id="273" r:id="rId19"/>
    <p:sldId id="268" r:id="rId20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61586" autoAdjust="0"/>
  </p:normalViewPr>
  <p:slideViewPr>
    <p:cSldViewPr>
      <p:cViewPr>
        <p:scale>
          <a:sx n="19" d="100"/>
          <a:sy n="19" d="100"/>
        </p:scale>
        <p:origin x="782" y="1243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" d="25"/>
        <a:sy n="19" d="25"/>
      </p:scale>
      <p:origin x="0" y="-6905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8EF94D0-519B-4D1D-8A00-AAD44635E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879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1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0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/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9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9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3.wav"/><Relationship Id="rId7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audio" Target="file:///C:\Users\josh\OneDrive\2015\02b%20-%20Vibrato\basicvib.mp3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Vibrato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2711" t="1608" r="4599" b="371"/>
          <a:stretch>
            <a:fillRect/>
          </a:stretch>
        </p:blipFill>
        <p:spPr bwMode="auto">
          <a:xfrm rot="4477320">
            <a:off x="5395119" y="2693194"/>
            <a:ext cx="2197100" cy="617061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LFO waveforms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3213100"/>
            <a:ext cx="5168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59" name="Line 3"/>
          <p:cNvSpPr>
            <a:spLocks noChangeShapeType="1"/>
          </p:cNvSpPr>
          <p:nvPr/>
        </p:nvSpPr>
        <p:spPr bwMode="auto">
          <a:xfrm rot="10800000" flipH="1">
            <a:off x="11079163" y="3241675"/>
            <a:ext cx="647700" cy="1441450"/>
          </a:xfrm>
          <a:prstGeom prst="line">
            <a:avLst/>
          </a:prstGeom>
          <a:noFill/>
          <a:ln w="381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1726863" y="3241675"/>
            <a:ext cx="720725" cy="1441450"/>
          </a:xfrm>
          <a:prstGeom prst="line">
            <a:avLst/>
          </a:prstGeom>
          <a:noFill/>
          <a:ln w="381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rot="10800000" flipH="1">
            <a:off x="9566275" y="3241675"/>
            <a:ext cx="720725" cy="1441450"/>
          </a:xfrm>
          <a:prstGeom prst="line">
            <a:avLst/>
          </a:prstGeom>
          <a:noFill/>
          <a:ln w="381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10287000" y="3241675"/>
            <a:ext cx="792163" cy="1512888"/>
          </a:xfrm>
          <a:prstGeom prst="line">
            <a:avLst/>
          </a:prstGeom>
          <a:noFill/>
          <a:ln w="381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rot="10800000" flipH="1">
            <a:off x="8126413" y="3241675"/>
            <a:ext cx="720725" cy="1441450"/>
          </a:xfrm>
          <a:prstGeom prst="line">
            <a:avLst/>
          </a:prstGeom>
          <a:noFill/>
          <a:ln w="381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847138" y="3241675"/>
            <a:ext cx="719137" cy="1441450"/>
          </a:xfrm>
          <a:prstGeom prst="line">
            <a:avLst/>
          </a:prstGeom>
          <a:noFill/>
          <a:ln w="381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400" y="3746376"/>
            <a:ext cx="7040563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19484" name="Group 28"/>
          <p:cNvGrpSpPr>
            <a:grpSpLocks/>
          </p:cNvGrpSpPr>
          <p:nvPr/>
        </p:nvGrpSpPr>
        <p:grpSpPr bwMode="auto">
          <a:xfrm>
            <a:off x="825500" y="8035925"/>
            <a:ext cx="8164513" cy="830263"/>
            <a:chOff x="0" y="0"/>
            <a:chExt cx="5143" cy="523"/>
          </a:xfrm>
        </p:grpSpPr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72" y="509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08" y="1"/>
              <a:ext cx="0" cy="52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608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14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144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68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1680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2216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2216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2752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2752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288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3288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382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3824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436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0" y="277"/>
              <a:ext cx="4705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83" name="Rectangle 27"/>
            <p:cNvSpPr>
              <a:spLocks/>
            </p:cNvSpPr>
            <p:nvPr/>
          </p:nvSpPr>
          <p:spPr bwMode="auto">
            <a:xfrm>
              <a:off x="4737" y="113"/>
              <a:ext cx="406" cy="32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30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1.0</a:t>
              </a:r>
            </a:p>
          </p:txBody>
        </p:sp>
      </p:grpSp>
      <p:pic>
        <p:nvPicPr>
          <p:cNvPr id="19485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400" y="5029200"/>
            <a:ext cx="10323512" cy="107305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700" y="6508204"/>
            <a:ext cx="6879828" cy="97482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87" name="Rectangle 31"/>
          <p:cNvSpPr>
            <a:spLocks/>
          </p:cNvSpPr>
          <p:nvPr/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381000" indent="-381000" algn="l">
              <a:spcBef>
                <a:spcPts val="600"/>
              </a:spcBef>
              <a:buSzPct val="150000"/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Sinusoidal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LFO modulation is the most common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Resembles vibrato in the physical/acoustic world</a:t>
            </a:r>
          </a:p>
          <a:p>
            <a:pPr marL="381000" indent="-381000" algn="l">
              <a:spcBef>
                <a:spcPts val="600"/>
              </a:spcBef>
              <a:buSzPct val="15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What if we used a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triangle wave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LFO?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230" y="0"/>
            <a:ext cx="13038030" cy="1292402"/>
          </a:xfrm>
        </p:spPr>
        <p:txBody>
          <a:bodyPr>
            <a:noAutofit/>
          </a:bodyPr>
          <a:lstStyle/>
          <a:p>
            <a:r>
              <a:rPr lang="en-US" sz="3413" b="1" dirty="0"/>
              <a:t>Triangular and </a:t>
            </a:r>
            <a:r>
              <a:rPr lang="en-US" sz="3413" b="1" dirty="0" err="1"/>
              <a:t>sawtooth</a:t>
            </a:r>
            <a:r>
              <a:rPr lang="en-US" sz="3413" b="1" dirty="0"/>
              <a:t> LFOs, with corresponding pitch shift</a:t>
            </a:r>
            <a:endParaRPr lang="en-US" sz="3413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8269" r="52383"/>
          <a:stretch>
            <a:fillRect/>
          </a:stretch>
        </p:blipFill>
        <p:spPr bwMode="auto">
          <a:xfrm>
            <a:off x="508905" y="887707"/>
            <a:ext cx="5126167" cy="941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51603" r="9045"/>
          <a:stretch>
            <a:fillRect/>
          </a:stretch>
        </p:blipFill>
        <p:spPr bwMode="auto">
          <a:xfrm>
            <a:off x="7496392" y="844352"/>
            <a:ext cx="5126688" cy="941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25905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C++ code(1/2)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3004800" cy="8547100"/>
          </a:xfrm>
          <a:ln/>
        </p:spPr>
        <p:txBody>
          <a:bodyPr rIns="57799"/>
          <a:lstStyle/>
          <a:p>
            <a:pPr marL="203200" indent="0">
              <a:buNone/>
            </a:pPr>
            <a:r>
              <a:rPr lang="en-GB" sz="2500" dirty="0">
                <a:solidFill>
                  <a:srgbClr val="007400"/>
                </a:solidFill>
                <a:latin typeface="Courier New"/>
              </a:rPr>
              <a:t>// Variables in this example whose values are set externally:</a:t>
            </a:r>
          </a:p>
          <a:p>
            <a:pPr marL="203200" indent="0">
              <a:buNone/>
            </a:pPr>
            <a:r>
              <a:rPr lang="en-GB" sz="25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500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Indicates how many audio samples to process</a:t>
            </a:r>
          </a:p>
          <a:p>
            <a:pPr marL="203200" indent="0">
              <a:buNone/>
            </a:pPr>
            <a:r>
              <a:rPr lang="en-GB" sz="25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Array of audio samples, length </a:t>
            </a:r>
            <a:r>
              <a:rPr lang="en-GB" sz="2500" dirty="0" err="1">
                <a:solidFill>
                  <a:srgbClr val="007400"/>
                </a:solidFill>
                <a:latin typeface="Courier New"/>
              </a:rPr>
              <a:t>numSamples</a:t>
            </a:r>
            <a:endParaRPr lang="en-GB" sz="2500" dirty="0">
              <a:solidFill>
                <a:srgbClr val="007400"/>
              </a:solidFill>
              <a:latin typeface="Courier New"/>
            </a:endParaRPr>
          </a:p>
          <a:p>
            <a:pPr marL="203200" indent="0">
              <a:buNone/>
            </a:pPr>
            <a:r>
              <a:rPr lang="en-GB" sz="25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Our circular delay buffer of audio samples</a:t>
            </a:r>
          </a:p>
          <a:p>
            <a:pPr marL="203200" indent="0">
              <a:buNone/>
            </a:pPr>
            <a:r>
              <a:rPr lang="en-GB" sz="25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500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Length of our delay buffer in samples</a:t>
            </a:r>
          </a:p>
          <a:p>
            <a:pPr marL="203200" indent="0">
              <a:buNone/>
            </a:pPr>
            <a:r>
              <a:rPr lang="en-GB" sz="25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500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Write pointer into the delay buffer</a:t>
            </a:r>
          </a:p>
          <a:p>
            <a:pPr marL="203200" indent="0">
              <a:buNone/>
            </a:pPr>
            <a:r>
              <a:rPr lang="en-GB" sz="25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Current phase of the LFO, always between 0-1</a:t>
            </a:r>
          </a:p>
          <a:p>
            <a:pPr marL="203200" indent="0">
              <a:buNone/>
            </a:pPr>
            <a:r>
              <a:rPr lang="en-GB" sz="25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1/</a:t>
            </a:r>
            <a:r>
              <a:rPr lang="en-GB" sz="2500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, where </a:t>
            </a:r>
            <a:r>
              <a:rPr lang="en-GB" sz="2500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 is sampling frequency</a:t>
            </a:r>
          </a:p>
          <a:p>
            <a:pPr marL="203200" indent="0">
              <a:buNone/>
            </a:pPr>
            <a:endParaRPr lang="en-GB" sz="2500" dirty="0">
              <a:solidFill>
                <a:srgbClr val="007400"/>
              </a:solidFill>
              <a:latin typeface="Courier New"/>
            </a:endParaRPr>
          </a:p>
          <a:p>
            <a:pPr marL="203200" indent="0">
              <a:buNone/>
            </a:pPr>
            <a:r>
              <a:rPr lang="en-GB" sz="2500" dirty="0">
                <a:solidFill>
                  <a:srgbClr val="007400"/>
                </a:solidFill>
                <a:latin typeface="Courier New"/>
              </a:rPr>
              <a:t>// User-adjustable effect parameters:</a:t>
            </a:r>
          </a:p>
          <a:p>
            <a:pPr marL="203200" indent="0">
              <a:buNone/>
            </a:pPr>
            <a:r>
              <a:rPr lang="en-GB" sz="25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frequency_;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Frequency of the low-frequency oscillator</a:t>
            </a:r>
          </a:p>
          <a:p>
            <a:pPr marL="203200" indent="0">
              <a:buNone/>
            </a:pPr>
            <a:r>
              <a:rPr lang="en-GB" sz="25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500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2500" dirty="0">
                <a:solidFill>
                  <a:srgbClr val="000000"/>
                </a:solidFill>
                <a:latin typeface="Courier New"/>
              </a:rPr>
              <a:t>_; </a:t>
            </a:r>
            <a:r>
              <a:rPr lang="en-GB" sz="2500" dirty="0">
                <a:solidFill>
                  <a:srgbClr val="007400"/>
                </a:solidFill>
                <a:latin typeface="Courier New"/>
              </a:rPr>
              <a:t>// Width of the LFO in samples</a:t>
            </a:r>
            <a:endParaRPr lang="en-US" sz="2500" dirty="0">
              <a:latin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20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</a:t>
            </a:r>
            <a:r>
              <a:rPr lang="en-US"/>
              <a:t>++ code(2/2</a:t>
            </a:r>
            <a:r>
              <a:rPr lang="en-US" dirty="0"/>
              <a:t>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6"/>
            <a:ext cx="13004800" cy="8693224"/>
          </a:xfrm>
          <a:ln/>
        </p:spPr>
        <p:txBody>
          <a:bodyPr rIns="57799"/>
          <a:lstStyle/>
          <a:p>
            <a:pPr marL="57600" indent="0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AB0D92"/>
                </a:solidFill>
                <a:latin typeface="Courier New"/>
              </a:rPr>
              <a:t>for 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; ++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57600" indent="0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in =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7400"/>
                </a:solidFill>
                <a:latin typeface="Courier New"/>
              </a:rPr>
              <a:t>// Recalculate read pointer position with respect to write pointer. 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currentDelay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_*(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1 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sinf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2 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* M_PI *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))/2;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7400"/>
                </a:solidFill>
                <a:latin typeface="Courier New"/>
              </a:rPr>
              <a:t>//Subtract 3 samples to delay pointer so enough written samples to interpolate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fmodf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dpw-currentDelay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getSampleRate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())+BufLength-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7400"/>
                </a:solidFill>
                <a:latin typeface="Courier New"/>
              </a:rPr>
              <a:t>// Interpolate fractional value from where read pointer sits between two samples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fraction =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20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 %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=fraction*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]+(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-fraction)*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] = in;</a:t>
            </a:r>
            <a:r>
              <a:rPr lang="en-GB" sz="2000" dirty="0">
                <a:solidFill>
                  <a:srgbClr val="007400"/>
                </a:solidFill>
                <a:latin typeface="Courier New"/>
              </a:rPr>
              <a:t> // Store current information in delay buffer</a:t>
            </a:r>
            <a:endParaRPr lang="en-GB" sz="2000" dirty="0">
              <a:solidFill>
                <a:srgbClr val="000000"/>
              </a:solidFill>
              <a:latin typeface="Courier New"/>
            </a:endParaRP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7400"/>
                </a:solidFill>
                <a:latin typeface="Courier New"/>
              </a:rPr>
              <a:t>//Increment write pointer at constant rate. Read pointer moves at different 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7400"/>
                </a:solidFill>
                <a:latin typeface="Courier New"/>
              </a:rPr>
              <a:t>// rates depending on settings of LFO, the delay and sweep width.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AB0D92"/>
                </a:solidFill>
                <a:latin typeface="Courier New"/>
              </a:rPr>
              <a:t>if 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(++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7400"/>
                </a:solidFill>
                <a:latin typeface="Courier New"/>
              </a:rPr>
              <a:t>// Store output sample in buffer, replacing input. Delayed sample is only 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7400"/>
                </a:solidFill>
                <a:latin typeface="Courier New"/>
              </a:rPr>
              <a:t>//component of output (no mixing with dry signal)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+= frequency_*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GB" sz="2000" dirty="0">
                <a:solidFill>
                  <a:srgbClr val="007400"/>
                </a:solidFill>
                <a:latin typeface="Courier New"/>
              </a:rPr>
              <a:t> // Update LFO phase, keeping it in range 0-1</a:t>
            </a:r>
          </a:p>
          <a:p>
            <a:pPr marL="265113" lvl="2" indent="130175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AB0D92"/>
                </a:solidFill>
                <a:latin typeface="Courier New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2000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 -= </a:t>
            </a:r>
            <a:r>
              <a:rPr lang="en-GB" sz="2000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57600" indent="0">
              <a:lnSpc>
                <a:spcPct val="107000"/>
              </a:lnSpc>
              <a:spcBef>
                <a:spcPts val="500"/>
              </a:spcBef>
              <a:buNone/>
            </a:pPr>
            <a:r>
              <a:rPr lang="en-GB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000" dirty="0"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simulation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/>
              <a:t>Small, </a:t>
            </a:r>
            <a:r>
              <a:rPr lang="en-US">
                <a:solidFill>
                  <a:srgbClr val="0000FF"/>
                </a:solidFill>
              </a:rPr>
              <a:t>quasi-periodic</a:t>
            </a:r>
            <a:r>
              <a:rPr lang="en-US"/>
              <a:t> variations in </a:t>
            </a:r>
            <a:r>
              <a:rPr lang="en-US">
                <a:solidFill>
                  <a:srgbClr val="0000FF"/>
                </a:solidFill>
              </a:rPr>
              <a:t>pitch</a:t>
            </a:r>
            <a:r>
              <a:rPr lang="en-US"/>
              <a:t> of tone</a:t>
            </a:r>
          </a:p>
          <a:p>
            <a:pPr marL="1143000" lvl="1"/>
            <a:r>
              <a:rPr lang="en-US"/>
              <a:t>Typical vibrato </a:t>
            </a:r>
            <a:r>
              <a:rPr lang="en-US">
                <a:solidFill>
                  <a:srgbClr val="0000FF"/>
                </a:solidFill>
              </a:rPr>
              <a:t>depth</a:t>
            </a:r>
            <a:r>
              <a:rPr lang="en-US"/>
              <a:t> is on order of 1 percent </a:t>
            </a:r>
          </a:p>
          <a:p>
            <a:pPr marL="1143000" lvl="1"/>
            <a:r>
              <a:rPr lang="en-US"/>
              <a:t>One semitone =                    variation </a:t>
            </a:r>
          </a:p>
          <a:p>
            <a:pPr marL="635000"/>
            <a:r>
              <a:rPr lang="en-US"/>
              <a:t>Often accompanied by </a:t>
            </a:r>
            <a:r>
              <a:rPr lang="en-US">
                <a:solidFill>
                  <a:srgbClr val="0000FF"/>
                </a:solidFill>
              </a:rPr>
              <a:t>tremolo</a:t>
            </a:r>
            <a:endParaRPr lang="en-US"/>
          </a:p>
          <a:p>
            <a:pPr marL="1143000" lvl="1"/>
            <a:r>
              <a:rPr lang="en-US">
                <a:solidFill>
                  <a:srgbClr val="0000FF"/>
                </a:solidFill>
              </a:rPr>
              <a:t>Amplitude modulation</a:t>
            </a:r>
            <a:r>
              <a:rPr lang="en-US"/>
              <a:t> at same frequency as vibrato</a:t>
            </a:r>
          </a:p>
          <a:p>
            <a:pPr marL="635000"/>
            <a:r>
              <a:rPr lang="en-US"/>
              <a:t>To apply vibrato</a:t>
            </a:r>
          </a:p>
          <a:p>
            <a:pPr marL="1143000" lvl="1"/>
            <a:r>
              <a:rPr lang="en-US"/>
              <a:t>Quasi-periodic </a:t>
            </a:r>
            <a:r>
              <a:rPr lang="en-US">
                <a:solidFill>
                  <a:srgbClr val="0000FF"/>
                </a:solidFill>
              </a:rPr>
              <a:t>frequency shift</a:t>
            </a:r>
            <a:endParaRPr lang="en-US"/>
          </a:p>
          <a:p>
            <a:pPr marL="1143000" lvl="1"/>
            <a:r>
              <a:rPr lang="en-US"/>
              <a:t>Use a </a:t>
            </a:r>
            <a:r>
              <a:rPr lang="en-US">
                <a:solidFill>
                  <a:srgbClr val="0000FF"/>
                </a:solidFill>
              </a:rPr>
              <a:t>modulated delay line</a:t>
            </a:r>
            <a:endParaRPr lang="en-US"/>
          </a:p>
          <a:p>
            <a:pPr marL="635000"/>
            <a:r>
              <a:rPr lang="en-US"/>
              <a:t>Time-varying delay changes pitch of sound</a:t>
            </a:r>
          </a:p>
          <a:p>
            <a:pPr marL="1143000" lvl="1"/>
            <a:r>
              <a:rPr lang="en-US"/>
              <a:t>Simulated Doppler shift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700" y="3467100"/>
            <a:ext cx="21844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in the acoustic world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>
                <a:solidFill>
                  <a:srgbClr val="0000FF"/>
                </a:solidFill>
              </a:rPr>
              <a:t>Violin</a:t>
            </a:r>
            <a:endParaRPr lang="en-US"/>
          </a:p>
          <a:p>
            <a:pPr marL="1143000" lvl="1"/>
            <a:r>
              <a:rPr lang="en-US"/>
              <a:t>Vibrato produced by wiggling finger</a:t>
            </a:r>
          </a:p>
          <a:p>
            <a:pPr marL="1143000" lvl="1"/>
            <a:r>
              <a:rPr lang="en-US"/>
              <a:t>Changes where the string is stopped on the fingerboard</a:t>
            </a:r>
          </a:p>
          <a:p>
            <a:pPr marL="1143000" lvl="1"/>
            <a:r>
              <a:rPr lang="en-US"/>
              <a:t>Vibrato frequency can be very slow</a:t>
            </a:r>
          </a:p>
          <a:p>
            <a:pPr marL="1524000" lvl="2"/>
            <a:r>
              <a:rPr lang="en-US"/>
              <a:t>circa 6 Hz for example</a:t>
            </a:r>
          </a:p>
          <a:p>
            <a:pPr marL="1143000" lvl="1"/>
            <a:r>
              <a:rPr lang="en-US"/>
              <a:t>Frequency modulations of string vibrations produce amplitude modulations </a:t>
            </a:r>
          </a:p>
          <a:p>
            <a:pPr marL="1524000" lvl="2"/>
            <a:r>
              <a:rPr lang="en-US"/>
              <a:t>Due to complex frequency response of violin body</a:t>
            </a:r>
          </a:p>
          <a:p>
            <a:pPr marL="635000"/>
            <a:r>
              <a:rPr lang="en-US">
                <a:solidFill>
                  <a:srgbClr val="0000FF"/>
                </a:solidFill>
              </a:rPr>
              <a:t>Singing voice</a:t>
            </a:r>
            <a:r>
              <a:rPr lang="en-US"/>
              <a:t> </a:t>
            </a:r>
          </a:p>
          <a:p>
            <a:pPr marL="1143000" lvl="1"/>
            <a:r>
              <a:rPr lang="en-US"/>
              <a:t>Vibrato produced by modulating tension of vocal folds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27000" cy="5308600"/>
          </a:xfrm>
          <a:ln/>
        </p:spPr>
        <p:txBody>
          <a:bodyPr/>
          <a:lstStyle/>
          <a:p>
            <a:pPr marL="635000"/>
            <a:r>
              <a:rPr lang="en-US"/>
              <a:t>Single note (A#) with no vibrato</a:t>
            </a:r>
          </a:p>
          <a:p>
            <a:pPr marL="635000"/>
            <a:r>
              <a:rPr lang="en-US"/>
              <a:t>Same note, with vibrato</a:t>
            </a:r>
          </a:p>
          <a:p>
            <a:pPr marL="635000"/>
            <a:r>
              <a:rPr lang="en-US"/>
              <a:t>Without vibrato, with reverb</a:t>
            </a:r>
          </a:p>
          <a:p>
            <a:pPr marL="635000"/>
            <a:r>
              <a:rPr lang="en-US"/>
              <a:t>Vibrato and reverb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689600"/>
            <a:ext cx="13004800" cy="31464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14340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2/02 vibrato.ppt_media/Asharp4novib-1.mov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07400" y="2324100"/>
            <a:ext cx="673100" cy="673100"/>
          </a:xfrm>
          <a:prstGeom prst="rect">
            <a:avLst/>
          </a:prstGeom>
          <a:noFill/>
        </p:spPr>
      </p:pic>
      <p:pic>
        <p:nvPicPr>
          <p:cNvPr id="14341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2" name="/Users/apm/Documents/Queen Mary/ELE036/DAFX 2013/Lectures/Week 2/02 vibrato.ppt_media/Asharp4vib-1.mov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07400" y="3149600"/>
            <a:ext cx="673100" cy="673100"/>
          </a:xfrm>
          <a:prstGeom prst="rect">
            <a:avLst/>
          </a:prstGeom>
          <a:noFill/>
        </p:spPr>
      </p:pic>
      <p:pic>
        <p:nvPicPr>
          <p:cNvPr id="14342" name="Picture 6">
            <a:hlinkClick r:id="" action="ppaction://media"/>
          </p:cNvPr>
          <p:cNvPicPr>
            <a:picLocks noRot="1" noChangeAspect="1" noChangeArrowheads="1"/>
          </p:cNvPicPr>
          <p:nvPr>
            <a:wavAudioFile r:embed="rId3" name="/Users/apm/Documents/Queen Mary/ELE036/DAFX 2013/Lectures/Week 2/02 vibrato.ppt_media/Asharp4reverbnovib-1.mov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07400" y="3822700"/>
            <a:ext cx="673100" cy="673100"/>
          </a:xfrm>
          <a:prstGeom prst="rect">
            <a:avLst/>
          </a:prstGeom>
          <a:noFill/>
        </p:spPr>
      </p:pic>
      <p:pic>
        <p:nvPicPr>
          <p:cNvPr id="14343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4" name="/Users/apm/Documents/Queen Mary/ELE036/DAFX 2013/Lectures/Week 2/02 vibrato.ppt_media/Asharp4reverbvib-1.mov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07400" y="4419600"/>
            <a:ext cx="673100" cy="67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19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14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143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143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" fill="hold"/>
                                        <p:tgtEl>
                                          <p:spTgt spid="143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0"/>
                </p:tgtEl>
              </p:cMediaNode>
            </p:audio>
            <p:audio>
              <p:cMediaNode>
                <p:cTn id="4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1"/>
                </p:tgtEl>
              </p:cMediaNode>
            </p:audio>
            <p:audio>
              <p:cMediaNode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2"/>
                </p:tgtEl>
              </p:cMediaNode>
            </p:audio>
            <p:audio>
              <p:cMediaNode>
                <p:cTn id="4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3"/>
                </p:tgtEl>
              </p:cMediaNode>
            </p:audio>
          </p:childTnLst>
        </p:cTn>
      </p:par>
    </p:tnLst>
    <p:bldLst>
      <p:bldP spid="14338" grpId="0" build="p" bldLvl="5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" y="1130300"/>
            <a:ext cx="12801600" cy="5575300"/>
          </a:xfrm>
          <a:ln/>
        </p:spPr>
        <p:txBody>
          <a:bodyPr/>
          <a:lstStyle/>
          <a:p>
            <a:pPr marL="635000"/>
            <a:r>
              <a:rPr lang="en-US"/>
              <a:t>Variable delay alone, </a:t>
            </a:r>
            <a:r>
              <a:rPr lang="en-US">
                <a:solidFill>
                  <a:srgbClr val="0000FF"/>
                </a:solidFill>
              </a:rPr>
              <a:t>no mix</a:t>
            </a:r>
            <a:endParaRPr lang="en-US"/>
          </a:p>
          <a:p>
            <a:pPr marL="1143000" lvl="1"/>
            <a:r>
              <a:rPr lang="en-US"/>
              <a:t>Delay </a:t>
            </a:r>
            <a:r>
              <a:rPr lang="en-US">
                <a:solidFill>
                  <a:srgbClr val="0000FF"/>
                </a:solidFill>
              </a:rPr>
              <a:t>modulation</a:t>
            </a:r>
            <a:r>
              <a:rPr lang="en-US"/>
              <a:t> yields vibrato when the modulation is sinusoidal</a:t>
            </a:r>
          </a:p>
          <a:p>
            <a:pPr marL="1143000" lvl="1"/>
            <a:r>
              <a:rPr lang="en-US"/>
              <a:t>Reduced case of the flanger</a:t>
            </a:r>
          </a:p>
          <a:p>
            <a:pPr marL="1143000" lvl="1"/>
            <a:r>
              <a:rPr lang="en-US"/>
              <a:t>Variation controlled by </a:t>
            </a:r>
            <a:r>
              <a:rPr lang="en-US">
                <a:solidFill>
                  <a:srgbClr val="0000FF"/>
                </a:solidFill>
              </a:rPr>
              <a:t>low-frequency oscillator</a:t>
            </a:r>
          </a:p>
          <a:p>
            <a:pPr marL="1143000" lvl="1"/>
            <a:r>
              <a:rPr lang="en-US">
                <a:solidFill>
                  <a:srgbClr val="0000FF"/>
                </a:solidFill>
              </a:rPr>
              <a:t>Interpolated </a:t>
            </a:r>
            <a:r>
              <a:rPr lang="en-US"/>
              <a:t>(fractional) delay line is required</a:t>
            </a:r>
            <a:endParaRPr lang="en-US">
              <a:solidFill>
                <a:srgbClr val="0000FF"/>
              </a:solidFill>
            </a:endParaRPr>
          </a:p>
          <a:p>
            <a:pPr marL="635000"/>
            <a:r>
              <a:rPr lang="en-US"/>
              <a:t>Typical values</a:t>
            </a:r>
          </a:p>
          <a:p>
            <a:pPr marL="1143000" lvl="1"/>
            <a:r>
              <a:rPr lang="en-US"/>
              <a:t>M (average delay): 5-10ms</a:t>
            </a:r>
          </a:p>
          <a:p>
            <a:pPr marL="1143000" lvl="1"/>
            <a:r>
              <a:rPr lang="en-US"/>
              <a:t>f =           (LFO frequency): 5-14Hz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9300" y="6134100"/>
            <a:ext cx="10160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basicvib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0678864" y="5668888"/>
            <a:ext cx="802059" cy="802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57170" y="6460976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Basic vibrato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>
          <a:xfrm>
            <a:off x="3766095" y="7107308"/>
            <a:ext cx="4971226" cy="1926145"/>
            <a:chOff x="3541003" y="3135807"/>
            <a:chExt cx="3976981" cy="1540916"/>
          </a:xfrm>
        </p:grpSpPr>
        <p:cxnSp>
          <p:nvCxnSpPr>
            <p:cNvPr id="16" name="Straight Arrow Connector 15"/>
            <p:cNvCxnSpPr>
              <a:stCxn id="17" idx="3"/>
            </p:cNvCxnSpPr>
            <p:nvPr/>
          </p:nvCxnSpPr>
          <p:spPr>
            <a:xfrm flipV="1">
              <a:off x="6547562" y="4410170"/>
              <a:ext cx="927746" cy="154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4686540" y="4146706"/>
              <a:ext cx="1861022" cy="53001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844" dirty="0">
                  <a:latin typeface="Calibri" pitchFamily="34" charset="0"/>
                </a:rPr>
                <a:t>Delay </a:t>
              </a:r>
              <a:r>
                <a:rPr lang="en-GB" sz="2844" i="1" dirty="0">
                  <a:latin typeface="Calibri" pitchFamily="34" charset="0"/>
                </a:rPr>
                <a:t>M</a:t>
              </a:r>
              <a:r>
                <a:rPr lang="en-GB" sz="2844" dirty="0">
                  <a:latin typeface="Calibri" pitchFamily="34" charset="0"/>
                </a:rPr>
                <a:t>[</a:t>
              </a:r>
              <a:r>
                <a:rPr lang="en-GB" sz="2844" i="1" dirty="0">
                  <a:latin typeface="Calibri" pitchFamily="34" charset="0"/>
                </a:rPr>
                <a:t>N</a:t>
              </a:r>
              <a:r>
                <a:rPr lang="en-GB" sz="2844" dirty="0">
                  <a:latin typeface="Calibri" pitchFamily="34" charset="0"/>
                </a:rPr>
                <a:t>]</a:t>
              </a:r>
              <a:endParaRPr lang="en-US" sz="2844" dirty="0">
                <a:latin typeface="Calibri" pitchFamily="34" charset="0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3541003" y="3750276"/>
              <a:ext cx="772968" cy="5300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44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844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44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44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44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endCxn id="17" idx="1"/>
            </p:cNvCxnSpPr>
            <p:nvPr/>
          </p:nvCxnSpPr>
          <p:spPr>
            <a:xfrm>
              <a:off x="3634882" y="4409342"/>
              <a:ext cx="1051658" cy="23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6745016" y="3750276"/>
              <a:ext cx="772968" cy="5300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44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844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44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44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44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5255338" y="3135807"/>
              <a:ext cx="745717" cy="53001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844" dirty="0">
                  <a:latin typeface="Calibri" pitchFamily="34" charset="0"/>
                </a:rPr>
                <a:t>LFO</a:t>
              </a:r>
              <a:endParaRPr lang="en-US" sz="2844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17" idx="0"/>
            </p:cNvCxnSpPr>
            <p:nvPr/>
          </p:nvCxnSpPr>
          <p:spPr>
            <a:xfrm flipH="1">
              <a:off x="5617051" y="3665824"/>
              <a:ext cx="11146" cy="4808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878664" y="8414149"/>
            <a:ext cx="3716702" cy="114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13" kern="0" dirty="0">
                <a:latin typeface="Arial"/>
                <a:sym typeface="Arial" charset="0"/>
              </a:rPr>
              <a:t>Modulated delay and pitch shift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799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Effect of changing delay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2384"/>
            <a:ext cx="13004800" cy="8621216"/>
          </a:xfrm>
          <a:ln/>
        </p:spPr>
        <p:txBody>
          <a:bodyPr anchor="t"/>
          <a:lstStyle/>
          <a:p>
            <a:pPr marL="635000">
              <a:spcAft>
                <a:spcPts val="600"/>
              </a:spcAft>
              <a:buNone/>
            </a:pPr>
            <a:r>
              <a:rPr lang="en-US" sz="3600" dirty="0">
                <a:solidFill>
                  <a:srgbClr val="0000FF"/>
                </a:solidFill>
              </a:rPr>
              <a:t>How do frequencies in a signal change with a changing delay?</a:t>
            </a:r>
            <a:endParaRPr lang="en-US" sz="3600" dirty="0"/>
          </a:p>
          <a:p>
            <a:pPr marL="635000"/>
            <a:r>
              <a:rPr lang="en-US" sz="3200" dirty="0"/>
              <a:t>Suppose the delay is constant</a:t>
            </a:r>
          </a:p>
          <a:p>
            <a:pPr marL="635000"/>
            <a:endParaRPr lang="en-US" sz="3200" dirty="0"/>
          </a:p>
          <a:p>
            <a:pPr marL="1143000" lvl="1"/>
            <a:r>
              <a:rPr lang="en-US" sz="2600" dirty="0"/>
              <a:t>So output samples are still one sampling period apart</a:t>
            </a:r>
          </a:p>
          <a:p>
            <a:pPr marL="635000"/>
            <a:r>
              <a:rPr lang="en-US" sz="3200" dirty="0"/>
              <a:t>Suppose delay always increasing</a:t>
            </a:r>
            <a:endParaRPr lang="en-US" sz="3200" dirty="0">
              <a:latin typeface="Arial Italic" charset="0"/>
              <a:sym typeface="Arial Italic" charset="0"/>
            </a:endParaRPr>
          </a:p>
          <a:p>
            <a:pPr marL="635000"/>
            <a:endParaRPr lang="en-US" sz="3200" dirty="0"/>
          </a:p>
          <a:p>
            <a:pPr marL="1143000" lvl="1"/>
            <a:r>
              <a:rPr lang="en-US" sz="2600" dirty="0"/>
              <a:t>Output samples are 0.9 times the sampling period apart</a:t>
            </a:r>
          </a:p>
          <a:p>
            <a:pPr marL="1143000" lvl="1"/>
            <a:r>
              <a:rPr lang="en-US" sz="2600" dirty="0"/>
              <a:t>Less samples (so less time) for one cycle of a sinusoid.</a:t>
            </a:r>
          </a:p>
          <a:p>
            <a:pPr marL="1143000" lvl="1"/>
            <a:r>
              <a:rPr lang="en-US" sz="2600" dirty="0"/>
              <a:t>So</a:t>
            </a:r>
            <a:r>
              <a:rPr lang="en-US" sz="2600" dirty="0">
                <a:solidFill>
                  <a:srgbClr val="0000FF"/>
                </a:solidFill>
              </a:rPr>
              <a:t> increasing delay gives longer period / lower frequency / pitch shift down</a:t>
            </a:r>
          </a:p>
          <a:p>
            <a:pPr marL="1143000" lvl="1"/>
            <a:r>
              <a:rPr lang="en-US" sz="2600" dirty="0">
                <a:solidFill>
                  <a:srgbClr val="0000FF"/>
                </a:solidFill>
              </a:rPr>
              <a:t>… Decreasing delay gives shorter period / higher frequency / pitch shift up</a:t>
            </a:r>
          </a:p>
          <a:p>
            <a:pPr marL="635000"/>
            <a:r>
              <a:rPr lang="en-US" sz="3200" dirty="0" err="1"/>
              <a:t>Generalises</a:t>
            </a:r>
            <a:r>
              <a:rPr lang="en-US" sz="3200" dirty="0"/>
              <a:t> to pitch shift given by </a:t>
            </a:r>
          </a:p>
          <a:p>
            <a:pPr marL="1143000" lvl="1"/>
            <a:r>
              <a:rPr lang="en-US" sz="2600" dirty="0"/>
              <a:t>For </a:t>
            </a:r>
          </a:p>
          <a:p>
            <a:pPr marL="635000"/>
            <a:endParaRPr lang="en-US" sz="3200" dirty="0"/>
          </a:p>
          <a:p>
            <a:pPr marL="635000"/>
            <a:r>
              <a:rPr lang="en-US" sz="3200" dirty="0"/>
              <a:t>Now consider vibrato</a:t>
            </a:r>
          </a:p>
          <a:p>
            <a:pPr marL="635000"/>
            <a:endParaRPr lang="en-US" sz="3200" dirty="0"/>
          </a:p>
          <a:p>
            <a:pPr marL="1143000" lvl="1"/>
            <a:endParaRPr 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62995"/>
              </p:ext>
            </p:extLst>
          </p:nvPr>
        </p:nvGraphicFramePr>
        <p:xfrm>
          <a:off x="6946528" y="1830884"/>
          <a:ext cx="187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368280" progId="Equation.DSMT4">
                  <p:embed/>
                </p:oleObj>
              </mc:Choice>
              <mc:Fallback>
                <p:oleObj name="Equation" r:id="rId2" imgW="9396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6528" y="1830884"/>
                        <a:ext cx="18796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06074"/>
              </p:ext>
            </p:extLst>
          </p:nvPr>
        </p:nvGraphicFramePr>
        <p:xfrm>
          <a:off x="6270600" y="2588586"/>
          <a:ext cx="406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177480" progId="Equation.DSMT4">
                  <p:embed/>
                </p:oleObj>
              </mc:Choice>
              <mc:Fallback>
                <p:oleObj name="Equation" r:id="rId4" imgW="2031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0600" y="2588586"/>
                        <a:ext cx="4064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09927"/>
              </p:ext>
            </p:extLst>
          </p:nvPr>
        </p:nvGraphicFramePr>
        <p:xfrm>
          <a:off x="6930788" y="3467116"/>
          <a:ext cx="586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640" imgH="571320" progId="Equation.DSMT4">
                  <p:embed/>
                </p:oleObj>
              </mc:Choice>
              <mc:Fallback>
                <p:oleObj name="Equation" r:id="rId6" imgW="29336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0788" y="3467116"/>
                        <a:ext cx="58674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917349"/>
              </p:ext>
            </p:extLst>
          </p:nvPr>
        </p:nvGraphicFramePr>
        <p:xfrm>
          <a:off x="4797400" y="8131619"/>
          <a:ext cx="294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368280" progId="Equation.DSMT4">
                  <p:embed/>
                </p:oleObj>
              </mc:Choice>
              <mc:Fallback>
                <p:oleObj name="Equation" r:id="rId8" imgW="14731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7400" y="8131619"/>
                        <a:ext cx="2946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75969"/>
              </p:ext>
            </p:extLst>
          </p:nvPr>
        </p:nvGraphicFramePr>
        <p:xfrm>
          <a:off x="7270860" y="6610358"/>
          <a:ext cx="304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190440" progId="Equation.DSMT4">
                  <p:embed/>
                </p:oleObj>
              </mc:Choice>
              <mc:Fallback>
                <p:oleObj name="Equation" r:id="rId10" imgW="1523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70860" y="6610358"/>
                        <a:ext cx="3048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191790"/>
              </p:ext>
            </p:extLst>
          </p:nvPr>
        </p:nvGraphicFramePr>
        <p:xfrm>
          <a:off x="3334048" y="7202289"/>
          <a:ext cx="340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190440" progId="Equation.DSMT4">
                  <p:embed/>
                </p:oleObj>
              </mc:Choice>
              <mc:Fallback>
                <p:oleObj name="Equation" r:id="rId12" imgW="1701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34048" y="7202289"/>
                        <a:ext cx="3403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4718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Determining vibrato width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2384"/>
            <a:ext cx="13004800" cy="8621216"/>
          </a:xfrm>
          <a:ln/>
        </p:spPr>
        <p:txBody>
          <a:bodyPr anchor="t"/>
          <a:lstStyle/>
          <a:p>
            <a:pPr marL="635000">
              <a:buNone/>
            </a:pPr>
            <a:r>
              <a:rPr lang="en-US" sz="3600" dirty="0">
                <a:solidFill>
                  <a:srgbClr val="0000FF"/>
                </a:solidFill>
              </a:rPr>
              <a:t>Width</a:t>
            </a:r>
            <a:r>
              <a:rPr lang="en-US" sz="3600" dirty="0"/>
              <a:t> (max frequency deviation) of vibrato depends on </a:t>
            </a:r>
            <a:r>
              <a:rPr lang="en-US" sz="3600" dirty="0">
                <a:solidFill>
                  <a:srgbClr val="0000FF"/>
                </a:solidFill>
              </a:rPr>
              <a:t>LFO frequency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0000FF"/>
                </a:solidFill>
              </a:rPr>
              <a:t>sweep width</a:t>
            </a:r>
            <a:r>
              <a:rPr lang="en-US" sz="3600" dirty="0"/>
              <a:t>:</a:t>
            </a:r>
          </a:p>
          <a:p>
            <a:pPr marL="635000"/>
            <a:r>
              <a:rPr lang="en-US" sz="3200" dirty="0"/>
              <a:t>Consider average delay </a:t>
            </a:r>
            <a:r>
              <a:rPr lang="en-US" sz="3200" dirty="0">
                <a:latin typeface="Arial Italic" charset="0"/>
                <a:cs typeface="Arial Italic" charset="0"/>
                <a:sym typeface="Arial Italic" charset="0"/>
              </a:rPr>
              <a:t>M, </a:t>
            </a:r>
            <a:r>
              <a:rPr lang="en-US" sz="3200" dirty="0"/>
              <a:t>sweep width </a:t>
            </a:r>
            <a:r>
              <a:rPr lang="en-US" sz="3200" dirty="0">
                <a:latin typeface="Arial Italic" charset="0"/>
                <a:cs typeface="Arial Italic" charset="0"/>
                <a:sym typeface="Arial Italic" charset="0"/>
              </a:rPr>
              <a:t>W, </a:t>
            </a:r>
            <a:r>
              <a:rPr lang="en-US" sz="3200" dirty="0"/>
              <a:t>frequency </a:t>
            </a:r>
            <a:r>
              <a:rPr lang="en-US" sz="3200" dirty="0">
                <a:latin typeface="Arial Italic" charset="0"/>
                <a:cs typeface="Arial Italic" charset="0"/>
                <a:sym typeface="Arial Italic" charset="0"/>
              </a:rPr>
              <a:t>f</a:t>
            </a:r>
            <a:endParaRPr lang="en-US" sz="3200" dirty="0">
              <a:latin typeface="Arial Italic" charset="0"/>
              <a:sym typeface="Arial Italic" charset="0"/>
            </a:endParaRPr>
          </a:p>
          <a:p>
            <a:pPr marL="635000"/>
            <a:r>
              <a:rPr lang="en-US" sz="3200" dirty="0"/>
              <a:t>Total delay </a:t>
            </a:r>
          </a:p>
          <a:p>
            <a:pPr marL="635000"/>
            <a:r>
              <a:rPr lang="en-US" sz="3200" dirty="0">
                <a:solidFill>
                  <a:srgbClr val="0000FF"/>
                </a:solidFill>
              </a:rPr>
              <a:t>Derivative</a:t>
            </a:r>
            <a:r>
              <a:rPr lang="en-US" sz="3200" dirty="0"/>
              <a:t> of delay is difference in speed between </a:t>
            </a:r>
            <a:r>
              <a:rPr lang="en-US" sz="3200" dirty="0">
                <a:solidFill>
                  <a:srgbClr val="0000FF"/>
                </a:solidFill>
              </a:rPr>
              <a:t>read and write pointers</a:t>
            </a:r>
            <a:r>
              <a:rPr lang="en-US" sz="3200" dirty="0"/>
              <a:t>:</a:t>
            </a:r>
          </a:p>
          <a:p>
            <a:pPr marL="1143000" lvl="1"/>
            <a:r>
              <a:rPr lang="en-US" sz="2600" dirty="0"/>
              <a:t>Like difference </a:t>
            </a:r>
            <a:endParaRPr lang="en-US" sz="3200" dirty="0"/>
          </a:p>
          <a:p>
            <a:pPr marL="635000"/>
            <a:r>
              <a:rPr lang="en-US" sz="3200" dirty="0"/>
              <a:t>Write pointer always moves at constant speed</a:t>
            </a:r>
          </a:p>
          <a:p>
            <a:pPr marL="1143000" lvl="1"/>
            <a:r>
              <a:rPr lang="en-US" sz="2800" dirty="0"/>
              <a:t>1 sample written per input sample</a:t>
            </a:r>
          </a:p>
          <a:p>
            <a:pPr marL="635000"/>
            <a:r>
              <a:rPr lang="en-US" sz="3200" dirty="0">
                <a:solidFill>
                  <a:srgbClr val="0000FF"/>
                </a:solidFill>
              </a:rPr>
              <a:t>Speed of the read pointer</a:t>
            </a:r>
            <a:r>
              <a:rPr lang="en-US" sz="3200" dirty="0"/>
              <a:t> determines pitch shift:</a:t>
            </a:r>
          </a:p>
          <a:p>
            <a:pPr marL="635000"/>
            <a:endParaRPr lang="en-US" sz="3200" dirty="0"/>
          </a:p>
          <a:p>
            <a:pPr marL="635000"/>
            <a:endParaRPr lang="en-US" sz="3200" dirty="0"/>
          </a:p>
          <a:p>
            <a:pPr marL="635000"/>
            <a:r>
              <a:rPr lang="en-US" sz="3200" dirty="0"/>
              <a:t>Example for one semitone vibrato (1.059), f = 5Hz: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4088" y="2932584"/>
            <a:ext cx="47879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432" y="4123674"/>
            <a:ext cx="4104456" cy="9160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8500" y="8458885"/>
            <a:ext cx="10583863" cy="990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4021" y="6677000"/>
            <a:ext cx="4896544" cy="9381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31002"/>
              </p:ext>
            </p:extLst>
          </p:nvPr>
        </p:nvGraphicFramePr>
        <p:xfrm>
          <a:off x="3550072" y="4551528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190440" progId="Equation.DSMT4">
                  <p:embed/>
                </p:oleObj>
              </mc:Choice>
              <mc:Fallback>
                <p:oleObj name="Equation" r:id="rId6" imgW="749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0072" y="4551528"/>
                        <a:ext cx="1498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3202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04" y="0"/>
            <a:ext cx="12767096" cy="1067682"/>
          </a:xfrm>
        </p:spPr>
        <p:txBody>
          <a:bodyPr>
            <a:noAutofit/>
          </a:bodyPr>
          <a:lstStyle/>
          <a:p>
            <a:pPr algn="ctr"/>
            <a:r>
              <a:rPr lang="en-US" sz="3400" kern="1200" dirty="0"/>
              <a:t>Vibrato in operation. LFO waveform and pitch shift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r="50979" b="53018"/>
          <a:stretch/>
        </p:blipFill>
        <p:spPr bwMode="auto">
          <a:xfrm>
            <a:off x="2397943" y="985168"/>
            <a:ext cx="5256585" cy="432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r="8254" b="52365"/>
          <a:stretch/>
        </p:blipFill>
        <p:spPr bwMode="auto">
          <a:xfrm>
            <a:off x="7776455" y="997106"/>
            <a:ext cx="4990954" cy="438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7016" y="2608399"/>
            <a:ext cx="2304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Arial"/>
                <a:sym typeface="Arial" charset="0"/>
              </a:rPr>
              <a:t>LFO waveform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93600" y="6656548"/>
            <a:ext cx="20682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Arial"/>
                <a:sym typeface="Arial" charset="0"/>
              </a:rPr>
              <a:t>Pitch shift </a:t>
            </a:r>
            <a:endParaRPr lang="en-US" sz="4000" dirty="0"/>
          </a:p>
        </p:txBody>
      </p:sp>
      <p:sp>
        <p:nvSpPr>
          <p:cNvPr id="1322" name="TextBox 1321"/>
          <p:cNvSpPr txBox="1"/>
          <p:nvPr/>
        </p:nvSpPr>
        <p:spPr>
          <a:xfrm>
            <a:off x="2697871" y="1067682"/>
            <a:ext cx="4560864" cy="52322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dirty="0"/>
              <a:t>=2ms,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dirty="0"/>
              <a:t>=2ms,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LFO</a:t>
            </a:r>
            <a:r>
              <a:rPr lang="en-GB" sz="2800" dirty="0"/>
              <a:t>= </a:t>
            </a:r>
            <a:r>
              <a:rPr lang="en-GB" sz="2800" b="1" dirty="0"/>
              <a:t>2</a:t>
            </a:r>
            <a:r>
              <a:rPr lang="en-GB" sz="2800" dirty="0"/>
              <a:t> Hz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8165752" y="1089851"/>
            <a:ext cx="4560864" cy="52322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800" dirty="0"/>
              <a:t>=2ms,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dirty="0"/>
              <a:t>=2ms,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LFO</a:t>
            </a:r>
            <a:r>
              <a:rPr lang="en-GB" sz="2800" dirty="0"/>
              <a:t>= </a:t>
            </a:r>
            <a:r>
              <a:rPr lang="en-GB" sz="2800" b="1" dirty="0"/>
              <a:t>4</a:t>
            </a:r>
            <a:r>
              <a:rPr lang="en-GB" sz="2800" dirty="0"/>
              <a:t> Hz</a:t>
            </a:r>
          </a:p>
        </p:txBody>
      </p:sp>
      <p:pic>
        <p:nvPicPr>
          <p:cNvPr id="72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t="53794" r="8254" b="4720"/>
          <a:stretch/>
        </p:blipFill>
        <p:spPr bwMode="auto">
          <a:xfrm>
            <a:off x="7776455" y="5403025"/>
            <a:ext cx="4990954" cy="381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t="54184" r="50979" b="4719"/>
          <a:stretch/>
        </p:blipFill>
        <p:spPr bwMode="auto">
          <a:xfrm>
            <a:off x="2400541" y="5420886"/>
            <a:ext cx="5256585" cy="378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8" name="Object 16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35369"/>
              </p:ext>
            </p:extLst>
          </p:nvPr>
        </p:nvGraphicFramePr>
        <p:xfrm>
          <a:off x="193600" y="3840558"/>
          <a:ext cx="248904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90440" progId="Equation.DSMT4">
                  <p:embed/>
                </p:oleObj>
              </mc:Choice>
              <mc:Fallback>
                <p:oleObj name="Equation" r:id="rId3" imgW="12445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600" y="3840558"/>
                        <a:ext cx="2489040" cy="38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" name="Object 7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23731"/>
              </p:ext>
            </p:extLst>
          </p:nvPr>
        </p:nvGraphicFramePr>
        <p:xfrm>
          <a:off x="91920" y="7484757"/>
          <a:ext cx="2692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355320" progId="Equation.DSMT4">
                  <p:embed/>
                </p:oleObj>
              </mc:Choice>
              <mc:Fallback>
                <p:oleObj name="Equation" r:id="rId5" imgW="1346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20" y="7484757"/>
                        <a:ext cx="2692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Title 20"/>
          <p:cNvSpPr>
            <a:spLocks noGrp="1"/>
          </p:cNvSpPr>
          <p:nvPr>
            <p:ph type="ctrTitle"/>
          </p:nvPr>
        </p:nvSpPr>
        <p:spPr>
          <a:xfrm>
            <a:off x="0" y="1"/>
            <a:ext cx="13004800" cy="1276399"/>
          </a:xfrm>
        </p:spPr>
        <p:txBody>
          <a:bodyPr>
            <a:normAutofit/>
          </a:bodyPr>
          <a:lstStyle/>
          <a:p>
            <a:r>
              <a:rPr lang="en-US" sz="3500" dirty="0">
                <a:cs typeface="Times New Roman" pitchFamily="18" charset="0"/>
              </a:rPr>
              <a:t>Three commonly used low frequency oscillator (LFO) waveforms</a:t>
            </a:r>
            <a:endParaRPr lang="en-US" sz="3500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243" y="2154550"/>
            <a:ext cx="10142881" cy="759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93642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835</Words>
  <Characters>0</Characters>
  <Application>Microsoft Office PowerPoint</Application>
  <PresentationFormat>Custom</PresentationFormat>
  <Lines>0</Lines>
  <Paragraphs>117</Paragraphs>
  <Slides>13</Slides>
  <Notes>4</Notes>
  <HiddenSlides>0</HiddenSlides>
  <MMClips>5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Arial Italic</vt:lpstr>
      <vt:lpstr>Calibri</vt:lpstr>
      <vt:lpstr>Courier New</vt:lpstr>
      <vt:lpstr>Gill Sans</vt:lpstr>
      <vt:lpstr>Lucida Grande</vt:lpstr>
      <vt:lpstr>Times New Roman</vt:lpstr>
      <vt:lpstr>Title &amp; Subtitle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Equation</vt:lpstr>
      <vt:lpstr>PowerPoint Presentation</vt:lpstr>
      <vt:lpstr>Vibrato simulation</vt:lpstr>
      <vt:lpstr>Vibrato in the acoustic world</vt:lpstr>
      <vt:lpstr>Examples</vt:lpstr>
      <vt:lpstr>Digital implementation</vt:lpstr>
      <vt:lpstr>Effect of changing delay</vt:lpstr>
      <vt:lpstr>Determining vibrato width</vt:lpstr>
      <vt:lpstr>Vibrato in operation. LFO waveform and pitch shift</vt:lpstr>
      <vt:lpstr>Three commonly used low frequency oscillator (LFO) waveforms</vt:lpstr>
      <vt:lpstr>Other LFO waveforms</vt:lpstr>
      <vt:lpstr>Triangular and sawtooth LFOs, with corresponding pitch shift</vt:lpstr>
      <vt:lpstr>Vibrato C++ code(1/2)</vt:lpstr>
      <vt:lpstr>Vibrato C++ code(2/2)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26</cp:revision>
  <cp:lastPrinted>2015-01-30T08:21:58Z</cp:lastPrinted>
  <dcterms:modified xsi:type="dcterms:W3CDTF">2023-06-23T13:51:41Z</dcterms:modified>
</cp:coreProperties>
</file>