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Lst>
  <p:notesMasterIdLst>
    <p:notesMasterId r:id="rId21"/>
  </p:notesMasterIdLst>
  <p:sldIdLst>
    <p:sldId id="257" r:id="rId8"/>
    <p:sldId id="256" r:id="rId9"/>
    <p:sldId id="259" r:id="rId10"/>
    <p:sldId id="277" r:id="rId11"/>
    <p:sldId id="278" r:id="rId12"/>
    <p:sldId id="279" r:id="rId13"/>
    <p:sldId id="275" r:id="rId14"/>
    <p:sldId id="280" r:id="rId15"/>
    <p:sldId id="281" r:id="rId16"/>
    <p:sldId id="261" r:id="rId17"/>
    <p:sldId id="262" r:id="rId18"/>
    <p:sldId id="263" r:id="rId19"/>
    <p:sldId id="264" r:id="rId20"/>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339" autoAdjust="0"/>
    <p:restoredTop sz="94660"/>
  </p:normalViewPr>
  <p:slideViewPr>
    <p:cSldViewPr>
      <p:cViewPr varScale="1">
        <p:scale>
          <a:sx n="31" d="100"/>
          <a:sy n="31" d="100"/>
        </p:scale>
        <p:origin x="48" y="722"/>
      </p:cViewPr>
      <p:guideLst>
        <p:guide orient="horz" pos="3072"/>
        <p:guide pos="4096"/>
      </p:guideLst>
    </p:cSldViewPr>
  </p:slideViewPr>
  <p:notesTextViewPr>
    <p:cViewPr>
      <p:scale>
        <a:sx n="100" d="100"/>
        <a:sy n="100" d="100"/>
      </p:scale>
      <p:origin x="0" y="0"/>
    </p:cViewPr>
  </p:notesTextViewPr>
  <p:sorterViewPr>
    <p:cViewPr>
      <p:scale>
        <a:sx n="28062111" d="25000000"/>
        <a:sy n="28062111" d="25000000"/>
      </p:scale>
      <p:origin x="0" y="-230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024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Just as a chorus is a group of singers, the chorus effect can make a single instrument sound like there are actually several instruments being played. It adds some thickness to the sound, and is often described as 'lush' or 'rich'. This is an example of the chorus effect in action.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algorithm behind the chorus effect isn't a spectacular or amazing trick - it's actually fairly simple. What happens when two people play instruments in unison? Well they are not always playing in precise synchronization, so there is some delay between the sounds they produce. In addition, the pitch of the two instruments can deviate somewhat, despite careful tuning. These are the functions that your chorus effect is reproducing. </a:t>
            </a:r>
          </a:p>
          <a:p>
            <a:pPr marL="65088">
              <a:spcBef>
                <a:spcPts val="588"/>
              </a:spcBef>
            </a:pPr>
            <a:r>
              <a:rPr lang="en-US" sz="1600">
                <a:solidFill>
                  <a:srgbClr val="000000"/>
                </a:solidFill>
                <a:latin typeface="Arial" charset="0"/>
                <a:cs typeface="Arial" charset="0"/>
                <a:sym typeface="Arial" charset="0"/>
              </a:rPr>
              <a:t>This slight delay can be easily implemented with a delay line. Creating the detuning effect may not seem very simple at first, but it can be achieved by transforming the simple delay line into a variable length delay line. The 'variable length' part just means that the delay time changes over time, though it's effect on the pitch may not be very clear at first.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271235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8024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5837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sweep depth also increases the pitch modulation introduced by the time-varying delay line. This happens because you have to read even faster and slower to cover the total change in time. Large sweep depths will create a 'warble.' The sound example demonstrates this effect. </a:t>
            </a:r>
          </a:p>
          <a:p>
            <a:pPr marL="65088">
              <a:spcBef>
                <a:spcPts val="588"/>
              </a:spcBef>
            </a:pPr>
            <a:r>
              <a:rPr lang="en-US" sz="1600">
                <a:solidFill>
                  <a:srgbClr val="000000"/>
                </a:solidFill>
                <a:latin typeface="Arial" charset="0"/>
                <a:cs typeface="Arial" charset="0"/>
                <a:sym typeface="Arial" charset="0"/>
              </a:rPr>
              <a:t>The LFO waveform shows how the delay changes over time. When the waveform reaches a maximum, then the delay is at its largest value. When the waveform (and total delay time) is increasing, the pitch becomes lower. The amount of pitch modulation introduced by the chorus is related to how quickly the LFO waveform changes - the steepest portions on the waveform produce a large amount of pitch modulation, while the relatively flat portions have very little or no effect on the pitch. We can use this view to understand how the sweep depth varies the pitch. If you increase the sweep depth, you are effectively stretching the waveform vertically, which makes it steeper, and thus, the pitch is altered more.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69345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endParaRPr lang="en-US" sz="16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356471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A stereo chorus is generally constructed by running two monophonic chorus run in </a:t>
            </a:r>
            <a:r>
              <a:rPr lang="en-US" sz="1600">
                <a:solidFill>
                  <a:srgbClr val="000000"/>
                </a:solidFill>
                <a:latin typeface="Arial Bold" charset="0"/>
                <a:cs typeface="Arial Bold" charset="0"/>
                <a:sym typeface="Arial Bold" charset="0"/>
              </a:rPr>
              <a:t>quadrature phase</a:t>
            </a:r>
            <a:r>
              <a:rPr lang="en-US" sz="1600">
                <a:solidFill>
                  <a:srgbClr val="000000"/>
                </a:solidFill>
                <a:latin typeface="Arial" charset="0"/>
                <a:cs typeface="Arial" charset="0"/>
                <a:sym typeface="Arial" charset="0"/>
              </a:rPr>
              <a:t>. This simply means that the LFO in each monophonic flanger differ in phase by ninety degrees (or one-quarter of a wavelength). This technique creates a 'wider' sound because the sound arriving at each of your ears is different. Sound Set 4 presents a mono source file processed first by a monophonic chorus, and then a stereo chorus. (If you are having trouble hearing any difference, make sure your computer is generating a stereo output, and use a pair of headphones.) </a:t>
            </a:r>
          </a:p>
          <a:p>
            <a:pPr marL="65088">
              <a:spcBef>
                <a:spcPts val="588"/>
              </a:spcBef>
            </a:pPr>
            <a:r>
              <a:rPr lang="en-US" sz="1600">
                <a:solidFill>
                  <a:srgbClr val="000000"/>
                </a:solidFill>
                <a:latin typeface="Arial" charset="0"/>
                <a:cs typeface="Arial" charset="0"/>
                <a:sym typeface="Arial" charset="0"/>
              </a:rPr>
              <a:t>Note that in a multi-voice chorus (where each voice is monophonic), you can effectively create a stereo chorus simply by panning the voices away from the center of the mix.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1270000" y="5029200"/>
            <a:ext cx="10464800" cy="11811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6" name="Rectangle 2"/>
          <p:cNvSpPr>
            <a:spLocks noGrp="1" noChangeArrowheads="1"/>
          </p:cNvSpPr>
          <p:nvPr>
            <p:ph type="title"/>
          </p:nvPr>
        </p:nvSpPr>
        <p:spPr bwMode="auto">
          <a:xfrm>
            <a:off x="1270000" y="1638300"/>
            <a:ext cx="10464800" cy="3302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Arial" charset="0"/>
              </a:rPr>
              <a:t>Click to edit Master title style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ctr" rtl="0" fontAlgn="base">
        <a:spcBef>
          <a:spcPct val="0"/>
        </a:spcBef>
        <a:spcAft>
          <a:spcPct val="0"/>
        </a:spcAft>
        <a:defRPr sz="8400">
          <a:solidFill>
            <a:schemeClr val="tx1"/>
          </a:solidFill>
          <a:latin typeface="+mj-lt"/>
          <a:ea typeface="+mj-ea"/>
          <a:cs typeface="+mj-cs"/>
          <a:sym typeface="Arial" charset="0"/>
        </a:defRPr>
      </a:lvl1pPr>
      <a:lvl2pPr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2pPr>
      <a:lvl3pPr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3pPr>
      <a:lvl4pPr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4pPr>
      <a:lvl5pPr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5pPr>
      <a:lvl6pPr marL="4572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4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6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800"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fontAlgn="base">
        <a:spcBef>
          <a:spcPct val="0"/>
        </a:spcBef>
        <a:spcAft>
          <a:spcPct val="0"/>
        </a:spcAft>
        <a:defRPr sz="3600">
          <a:solidFill>
            <a:schemeClr val="tx1"/>
          </a:solidFill>
          <a:latin typeface="+mn-lt"/>
          <a:ea typeface="+mn-ea"/>
          <a:cs typeface="+mn-cs"/>
          <a:sym typeface="Arial" charset="0"/>
        </a:defRPr>
      </a:lvl1pPr>
      <a:lvl2pPr algn="ctr" rtl="0" fontAlgn="base">
        <a:spcBef>
          <a:spcPct val="0"/>
        </a:spcBef>
        <a:spcAft>
          <a:spcPct val="0"/>
        </a:spcAft>
        <a:defRPr sz="3600">
          <a:solidFill>
            <a:schemeClr val="tx1"/>
          </a:solidFill>
          <a:latin typeface="+mn-lt"/>
          <a:ea typeface="+mn-ea"/>
          <a:cs typeface="+mn-cs"/>
          <a:sym typeface="Arial" charset="0"/>
        </a:defRPr>
      </a:lvl2pPr>
      <a:lvl3pPr algn="ctr" rtl="0" fontAlgn="base">
        <a:spcBef>
          <a:spcPct val="0"/>
        </a:spcBef>
        <a:spcAft>
          <a:spcPct val="0"/>
        </a:spcAft>
        <a:defRPr sz="3600">
          <a:solidFill>
            <a:schemeClr val="tx1"/>
          </a:solidFill>
          <a:latin typeface="+mn-lt"/>
          <a:ea typeface="+mn-ea"/>
          <a:cs typeface="+mn-cs"/>
          <a:sym typeface="Arial" charset="0"/>
        </a:defRPr>
      </a:lvl3pPr>
      <a:lvl4pPr algn="ctr" rtl="0" fontAlgn="base">
        <a:spcBef>
          <a:spcPct val="0"/>
        </a:spcBef>
        <a:spcAft>
          <a:spcPct val="0"/>
        </a:spcAft>
        <a:defRPr sz="3600">
          <a:solidFill>
            <a:schemeClr val="tx1"/>
          </a:solidFill>
          <a:latin typeface="+mn-lt"/>
          <a:ea typeface="+mn-ea"/>
          <a:cs typeface="+mn-cs"/>
          <a:sym typeface="Arial" charset="0"/>
        </a:defRPr>
      </a:lvl4pPr>
      <a:lvl5pPr algn="ctr" rtl="0" fontAlgn="base">
        <a:spcBef>
          <a:spcPct val="0"/>
        </a:spcBef>
        <a:spcAft>
          <a:spcPct val="0"/>
        </a:spcAft>
        <a:defRPr sz="3600">
          <a:solidFill>
            <a:schemeClr val="tx1"/>
          </a:solidFill>
          <a:latin typeface="+mn-lt"/>
          <a:ea typeface="+mn-ea"/>
          <a:cs typeface="+mn-cs"/>
          <a:sym typeface="Arial" charset="0"/>
        </a:defRPr>
      </a:lvl5pPr>
      <a:lvl6pPr marL="457200" algn="ctr" rtl="0" fontAlgn="base">
        <a:spcBef>
          <a:spcPct val="0"/>
        </a:spcBef>
        <a:spcAft>
          <a:spcPct val="0"/>
        </a:spcAft>
        <a:defRPr sz="3600">
          <a:solidFill>
            <a:schemeClr val="tx1"/>
          </a:solidFill>
          <a:latin typeface="+mn-lt"/>
          <a:ea typeface="+mn-ea"/>
          <a:cs typeface="+mn-cs"/>
          <a:sym typeface="Arial" charset="0"/>
        </a:defRPr>
      </a:lvl6pPr>
      <a:lvl7pPr marL="914400" algn="ctr" rtl="0" fontAlgn="base">
        <a:spcBef>
          <a:spcPct val="0"/>
        </a:spcBef>
        <a:spcAft>
          <a:spcPct val="0"/>
        </a:spcAft>
        <a:defRPr sz="3600">
          <a:solidFill>
            <a:schemeClr val="tx1"/>
          </a:solidFill>
          <a:latin typeface="+mn-lt"/>
          <a:ea typeface="+mn-ea"/>
          <a:cs typeface="+mn-cs"/>
          <a:sym typeface="Arial" charset="0"/>
        </a:defRPr>
      </a:lvl7pPr>
      <a:lvl8pPr marL="1371600" algn="ctr" rtl="0" fontAlgn="base">
        <a:spcBef>
          <a:spcPct val="0"/>
        </a:spcBef>
        <a:spcAft>
          <a:spcPct val="0"/>
        </a:spcAft>
        <a:defRPr sz="3600">
          <a:solidFill>
            <a:schemeClr val="tx1"/>
          </a:solidFill>
          <a:latin typeface="+mn-lt"/>
          <a:ea typeface="+mn-ea"/>
          <a:cs typeface="+mn-cs"/>
          <a:sym typeface="Arial" charset="0"/>
        </a:defRPr>
      </a:lvl8pPr>
      <a:lvl9pPr marL="1828800"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fontAlgn="base">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fontAlgn="base">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4"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3075" name="Picture 3"/>
          <p:cNvPicPr>
            <a:picLocks noChangeAspect="1" noChangeArrowheads="1"/>
          </p:cNvPicPr>
          <p:nvPr/>
        </p:nvPicPr>
        <p:blipFill>
          <a:blip r:embed="rId13" cstate="print"/>
          <a:srcRect l="1332" t="21333" r="665" b="23332"/>
          <a:stretch>
            <a:fillRect/>
          </a:stretch>
        </p:blipFill>
        <p:spPr bwMode="auto">
          <a:xfrm>
            <a:off x="10515600" y="9064625"/>
            <a:ext cx="2438400" cy="688975"/>
          </a:xfrm>
          <a:prstGeom prst="rect">
            <a:avLst/>
          </a:prstGeom>
          <a:noFill/>
          <a:ln w="12700" cap="flat">
            <a:noFill/>
            <a:miter lim="800000"/>
            <a:headEnd/>
            <a:tailEnd/>
          </a:ln>
        </p:spPr>
      </p:pic>
      <p:sp>
        <p:nvSpPr>
          <p:cNvPr id="3076" name="Line 4"/>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fontAlgn="base">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fontAlgn="base">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pic>
        <p:nvPicPr>
          <p:cNvPr id="4098" name="Picture 2"/>
          <p:cNvPicPr>
            <a:picLocks noChangeAspect="1" noChangeArrowheads="1"/>
          </p:cNvPicPr>
          <p:nvPr/>
        </p:nvPicPr>
        <p:blipFill>
          <a:blip r:embed="rId13" cstate="print"/>
          <a:srcRect l="1332" t="21333" r="665" b="23332"/>
          <a:stretch>
            <a:fillRect/>
          </a:stretch>
        </p:blipFill>
        <p:spPr bwMode="auto">
          <a:xfrm>
            <a:off x="10515600" y="9064625"/>
            <a:ext cx="2438400" cy="688975"/>
          </a:xfrm>
          <a:prstGeom prst="rect">
            <a:avLst/>
          </a:prstGeom>
          <a:noFill/>
          <a:ln w="12700" cap="flat">
            <a:noFill/>
            <a:miter lim="800000"/>
            <a:headEnd/>
            <a:tailEnd/>
          </a:ln>
        </p:spPr>
      </p:pic>
      <p:sp>
        <p:nvSpPr>
          <p:cNvPr id="4099"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fontAlgn="base">
        <a:spcBef>
          <a:spcPts val="1200"/>
        </a:spcBef>
        <a:spcAft>
          <a:spcPct val="0"/>
        </a:spcAft>
        <a:buSzPct val="150000"/>
        <a:buFont typeface="Arial" charset="0"/>
        <a:buChar char="•"/>
        <a:defRPr sz="4200">
          <a:solidFill>
            <a:schemeClr val="tx1"/>
          </a:solidFill>
          <a:latin typeface="+mn-lt"/>
          <a:ea typeface="+mn-ea"/>
          <a:cs typeface="+mn-cs"/>
          <a:sym typeface="Arial" charset="0"/>
        </a:defRPr>
      </a:lvl1pPr>
      <a:lvl2pPr marL="1143000" indent="-381000" algn="l" rtl="0" fontAlgn="base">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4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5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3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5122" name="Line 2"/>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fontAlgn="base">
        <a:spcBef>
          <a:spcPts val="1200"/>
        </a:spcBef>
        <a:spcAft>
          <a:spcPct val="0"/>
        </a:spcAft>
        <a:buSzPct val="150000"/>
        <a:buFont typeface="Arial" charset="0"/>
        <a:buChar char="•"/>
        <a:defRPr sz="4200">
          <a:solidFill>
            <a:schemeClr val="tx1"/>
          </a:solidFill>
          <a:latin typeface="+mn-lt"/>
          <a:ea typeface="+mn-ea"/>
          <a:cs typeface="+mn-cs"/>
          <a:sym typeface="Arial" charset="0"/>
        </a:defRPr>
      </a:lvl1pPr>
      <a:lvl2pPr marL="1143000" indent="-381000" algn="l" rtl="0" fontAlgn="base">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4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5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3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6146"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6147"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fontAlgn="base">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fontAlgn="base">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1270000" y="381000"/>
            <a:ext cx="10464800" cy="3302000"/>
          </a:xfrm>
          <a:prstGeom prst="rect">
            <a:avLst/>
          </a:prstGeom>
          <a:noFill/>
          <a:ln w="12700" cap="flat">
            <a:noFill/>
            <a:miter lim="800000"/>
            <a:headEnd type="none" w="med" len="med"/>
            <a:tailEnd type="none" w="med" len="med"/>
          </a:ln>
        </p:spPr>
        <p:txBody>
          <a:bodyPr lIns="0" tIns="0" rIns="0" bIns="0" anchor="b"/>
          <a:lstStyle/>
          <a:p>
            <a:r>
              <a:rPr lang="en-US" sz="8400">
                <a:solidFill>
                  <a:schemeClr val="tx1"/>
                </a:solidFill>
                <a:latin typeface="Arial" charset="0"/>
                <a:cs typeface="Arial" charset="0"/>
                <a:sym typeface="Arial" charset="0"/>
              </a:rPr>
              <a:t>Chorus</a:t>
            </a:r>
          </a:p>
        </p:txBody>
      </p:sp>
      <p:pic>
        <p:nvPicPr>
          <p:cNvPr id="8195" name="Picture 3"/>
          <p:cNvPicPr>
            <a:picLocks noChangeAspect="1" noChangeArrowheads="1"/>
          </p:cNvPicPr>
          <p:nvPr/>
        </p:nvPicPr>
        <p:blipFill>
          <a:blip r:embed="rId2" cstate="print"/>
          <a:srcRect/>
          <a:stretch>
            <a:fillRect/>
          </a:stretch>
        </p:blipFill>
        <p:spPr bwMode="auto">
          <a:xfrm>
            <a:off x="5270500" y="4421188"/>
            <a:ext cx="2463800" cy="4443412"/>
          </a:xfrm>
          <a:prstGeom prst="rect">
            <a:avLst/>
          </a:prstGeom>
          <a:noFill/>
          <a:ln w="12700" cap="flat">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Stereo chorus</a:t>
            </a:r>
          </a:p>
        </p:txBody>
      </p:sp>
      <p:sp>
        <p:nvSpPr>
          <p:cNvPr id="26626" name="Rectangle 2"/>
          <p:cNvSpPr>
            <a:spLocks noGrp="1" noChangeArrowheads="1"/>
          </p:cNvSpPr>
          <p:nvPr>
            <p:ph type="body" idx="1"/>
          </p:nvPr>
        </p:nvSpPr>
        <p:spPr>
          <a:ln/>
        </p:spPr>
        <p:txBody>
          <a:bodyPr anchor="t"/>
          <a:lstStyle/>
          <a:p>
            <a:pPr marL="635000"/>
            <a:r>
              <a:rPr lang="en-US"/>
              <a:t>Run 2 monophonic choruses in </a:t>
            </a:r>
            <a:r>
              <a:rPr lang="en-US">
                <a:solidFill>
                  <a:srgbClr val="0000FF"/>
                </a:solidFill>
              </a:rPr>
              <a:t>quadrature phase</a:t>
            </a:r>
            <a:endParaRPr lang="en-US"/>
          </a:p>
          <a:p>
            <a:pPr marL="1143000" lvl="1"/>
            <a:r>
              <a:rPr lang="en-US"/>
              <a:t>Same </a:t>
            </a:r>
            <a:r>
              <a:rPr lang="en-US">
                <a:solidFill>
                  <a:srgbClr val="0000FF"/>
                </a:solidFill>
              </a:rPr>
              <a:t>delay</a:t>
            </a:r>
            <a:r>
              <a:rPr lang="en-US"/>
              <a:t>, </a:t>
            </a:r>
            <a:r>
              <a:rPr lang="en-US">
                <a:solidFill>
                  <a:srgbClr val="0000FF"/>
                </a:solidFill>
              </a:rPr>
              <a:t>width</a:t>
            </a:r>
            <a:r>
              <a:rPr lang="en-US"/>
              <a:t>, etc.</a:t>
            </a:r>
          </a:p>
          <a:p>
            <a:pPr marL="1143000" lvl="1"/>
            <a:r>
              <a:rPr lang="en-US"/>
              <a:t>Each LFO differs in phase by 90° (1/4 wavelength)</a:t>
            </a:r>
          </a:p>
          <a:p>
            <a:pPr marL="635000"/>
            <a:r>
              <a:rPr lang="en-US"/>
              <a:t>Sound arriving at each ear is different </a:t>
            </a:r>
          </a:p>
          <a:p>
            <a:pPr marL="1143000" lvl="1"/>
            <a:r>
              <a:rPr lang="en-US"/>
              <a:t>Creates wider sound</a:t>
            </a:r>
          </a:p>
          <a:p>
            <a:pPr marL="1143000" lvl="1"/>
            <a:r>
              <a:rPr lang="en-US"/>
              <a:t>Same principle as </a:t>
            </a:r>
            <a:r>
              <a:rPr lang="en-US">
                <a:solidFill>
                  <a:srgbClr val="0000FF"/>
                </a:solidFill>
              </a:rPr>
              <a:t>stereo flanger</a:t>
            </a:r>
            <a:endParaRPr lang="en-US"/>
          </a:p>
          <a:p>
            <a:pPr marL="635000"/>
            <a:r>
              <a:rPr lang="en-US"/>
              <a:t>For </a:t>
            </a:r>
            <a:r>
              <a:rPr lang="en-US">
                <a:solidFill>
                  <a:srgbClr val="0000FF"/>
                </a:solidFill>
              </a:rPr>
              <a:t>multi-voice chorus</a:t>
            </a:r>
            <a:endParaRPr lang="en-US"/>
          </a:p>
          <a:p>
            <a:pPr marL="1143000" lvl="1"/>
            <a:r>
              <a:rPr lang="en-US"/>
              <a:t>Create stereo chorus simply by panning voices away from centre of mix </a:t>
            </a:r>
          </a:p>
        </p:txBody>
      </p:sp>
      <p:sp>
        <p:nvSpPr>
          <p:cNvPr id="4" name="Rectangle 4"/>
          <p:cNvSpPr>
            <a:spLocks noChangeArrowheads="1"/>
          </p:cNvSpPr>
          <p:nvPr/>
        </p:nvSpPr>
        <p:spPr bwMode="auto">
          <a:xfrm>
            <a:off x="5422280" y="7711876"/>
            <a:ext cx="5184576" cy="1384995"/>
          </a:xfrm>
          <a:prstGeom prst="rect">
            <a:avLst/>
          </a:prstGeom>
          <a:noFill/>
          <a:ln w="9525">
            <a:noFill/>
            <a:miter lim="800000"/>
            <a:headEnd/>
            <a:tailEnd/>
          </a:ln>
        </p:spPr>
        <p:txBody>
          <a:bodyPr wrap="square" anchor="ctr">
            <a:spAutoFit/>
          </a:bodyPr>
          <a:lstStyle/>
          <a:p>
            <a:pPr algn="l"/>
            <a:r>
              <a:rPr lang="en-US" sz="2800" dirty="0">
                <a:solidFill>
                  <a:srgbClr val="CC0000"/>
                </a:solidFill>
              </a:rPr>
              <a:t>Mono source file processed first by a monophonic chorus, and then a stereo chorus </a:t>
            </a:r>
          </a:p>
        </p:txBody>
      </p:sp>
      <p:graphicFrame>
        <p:nvGraphicFramePr>
          <p:cNvPr id="5" name="Object 5">
            <a:hlinkClick r:id="" action="ppaction://ole?verb=0"/>
          </p:cNvPr>
          <p:cNvGraphicFramePr>
            <a:graphicFrameLocks noChangeAspect="1"/>
          </p:cNvGraphicFramePr>
          <p:nvPr/>
        </p:nvGraphicFramePr>
        <p:xfrm>
          <a:off x="4198318" y="7969398"/>
          <a:ext cx="895350" cy="895350"/>
        </p:xfrm>
        <a:graphic>
          <a:graphicData uri="http://schemas.openxmlformats.org/presentationml/2006/ole">
            <mc:AlternateContent xmlns:mc="http://schemas.openxmlformats.org/markup-compatibility/2006">
              <mc:Choice xmlns:v="urn:schemas-microsoft-com:vml" Requires="v">
                <p:oleObj spid="_x0000_s26628" name="Sound Recorder Document" r:id="rId3" imgW="304520" imgH="304520" progId="Package">
                  <p:embed/>
                </p:oleObj>
              </mc:Choice>
              <mc:Fallback>
                <p:oleObj name="Sound Recorder Document" r:id="rId3" imgW="304520" imgH="304520" progId="Packag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318" y="7969398"/>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t>Aside: building real-time effects</a:t>
            </a:r>
          </a:p>
        </p:txBody>
      </p:sp>
      <p:sp>
        <p:nvSpPr>
          <p:cNvPr id="28674" name="Rectangle 2"/>
          <p:cNvSpPr>
            <a:spLocks noGrp="1" noChangeArrowheads="1"/>
          </p:cNvSpPr>
          <p:nvPr>
            <p:ph type="body" idx="1"/>
          </p:nvPr>
        </p:nvSpPr>
        <p:spPr>
          <a:ln/>
        </p:spPr>
        <p:txBody>
          <a:bodyPr anchor="t"/>
          <a:lstStyle/>
          <a:p>
            <a:pPr marL="635000"/>
            <a:r>
              <a:rPr lang="en-US" dirty="0"/>
              <a:t>Delay, Vibrato, </a:t>
            </a:r>
            <a:r>
              <a:rPr lang="en-US" dirty="0" err="1"/>
              <a:t>Flanger</a:t>
            </a:r>
            <a:r>
              <a:rPr lang="en-US" dirty="0"/>
              <a:t>, Chorus all use </a:t>
            </a:r>
            <a:r>
              <a:rPr lang="en-US" dirty="0">
                <a:solidFill>
                  <a:srgbClr val="0000FF"/>
                </a:solidFill>
              </a:rPr>
              <a:t>buffers</a:t>
            </a:r>
            <a:r>
              <a:rPr lang="en-US" dirty="0"/>
              <a:t> to hold delayed audio samples</a:t>
            </a:r>
          </a:p>
          <a:p>
            <a:pPr marL="1143000" lvl="1"/>
            <a:r>
              <a:rPr lang="en-US" dirty="0"/>
              <a:t>How long does buffer need to be?</a:t>
            </a:r>
          </a:p>
          <a:p>
            <a:pPr marL="1524000" lvl="2"/>
            <a:r>
              <a:rPr lang="en-US" dirty="0"/>
              <a:t>As long as the </a:t>
            </a:r>
            <a:r>
              <a:rPr lang="en-US" dirty="0">
                <a:solidFill>
                  <a:srgbClr val="0000FF"/>
                </a:solidFill>
              </a:rPr>
              <a:t>maximum delay </a:t>
            </a:r>
            <a:r>
              <a:rPr lang="en-US" dirty="0"/>
              <a:t>(for any point in the LFO cycle)</a:t>
            </a:r>
          </a:p>
          <a:p>
            <a:pPr marL="1143000" lvl="1"/>
            <a:r>
              <a:rPr lang="en-US" dirty="0"/>
              <a:t>But how does audio get </a:t>
            </a:r>
            <a:r>
              <a:rPr lang="en-US" dirty="0">
                <a:latin typeface="Arial Italic" charset="0"/>
                <a:cs typeface="Arial Italic" charset="0"/>
                <a:sym typeface="Arial Italic" charset="0"/>
              </a:rPr>
              <a:t>into</a:t>
            </a:r>
            <a:r>
              <a:rPr lang="en-US" dirty="0"/>
              <a:t> the buffer?</a:t>
            </a:r>
          </a:p>
          <a:p>
            <a:pPr marL="1143000" lvl="1">
              <a:spcBef>
                <a:spcPts val="2900"/>
              </a:spcBef>
            </a:pPr>
            <a:endParaRPr lang="en-US" dirty="0"/>
          </a:p>
          <a:p>
            <a:pPr marL="635000"/>
            <a:endParaRPr lang="en-US" dirty="0"/>
          </a:p>
          <a:p>
            <a:pPr marL="635000"/>
            <a:r>
              <a:rPr lang="en-US" dirty="0"/>
              <a:t>Real-time audio systems break the stream into discrete </a:t>
            </a:r>
            <a:r>
              <a:rPr lang="en-US" dirty="0">
                <a:solidFill>
                  <a:srgbClr val="0000FF"/>
                </a:solidFill>
              </a:rPr>
              <a:t>buffers</a:t>
            </a:r>
            <a:endParaRPr lang="en-US" dirty="0"/>
          </a:p>
          <a:p>
            <a:pPr marL="1143000" lvl="1"/>
            <a:r>
              <a:rPr lang="en-US" dirty="0"/>
              <a:t>Can usually set the </a:t>
            </a:r>
            <a:r>
              <a:rPr lang="en-US" dirty="0">
                <a:solidFill>
                  <a:srgbClr val="0000FF"/>
                </a:solidFill>
              </a:rPr>
              <a:t>buffer size</a:t>
            </a:r>
            <a:r>
              <a:rPr lang="en-US" dirty="0"/>
              <a:t> for the audio device</a:t>
            </a:r>
          </a:p>
          <a:p>
            <a:pPr marL="1524000" lvl="2"/>
            <a:r>
              <a:rPr lang="en-US" dirty="0"/>
              <a:t>How much data at a time comes from the device?</a:t>
            </a:r>
          </a:p>
          <a:p>
            <a:pPr marL="1143000" lvl="1"/>
            <a:r>
              <a:rPr lang="en-US" dirty="0">
                <a:solidFill>
                  <a:srgbClr val="FF0000"/>
                </a:solidFill>
              </a:rPr>
              <a:t>But this is different than the size of the delay buffer!</a:t>
            </a:r>
          </a:p>
        </p:txBody>
      </p:sp>
      <p:sp>
        <p:nvSpPr>
          <p:cNvPr id="28675" name="Rectangle 3"/>
          <p:cNvSpPr>
            <a:spLocks/>
          </p:cNvSpPr>
          <p:nvPr/>
        </p:nvSpPr>
        <p:spPr bwMode="auto">
          <a:xfrm>
            <a:off x="122212" y="4445000"/>
            <a:ext cx="12788900" cy="609600"/>
          </a:xfrm>
          <a:prstGeom prst="rect">
            <a:avLst/>
          </a:prstGeom>
          <a:solidFill>
            <a:schemeClr val="accent1"/>
          </a:solidFill>
          <a:ln w="25400" cap="flat">
            <a:solidFill>
              <a:schemeClr val="tx1"/>
            </a:solidFill>
            <a:prstDash val="solid"/>
            <a:miter lim="800000"/>
            <a:headEnd type="none" w="med" len="med"/>
            <a:tailEnd type="none" w="med" len="med"/>
          </a:ln>
        </p:spPr>
        <p:txBody>
          <a:bodyPr lIns="0" tIns="0" rIns="0" bIns="0" anchor="ctr"/>
          <a:lstStyle/>
          <a:p>
            <a:r>
              <a:rPr lang="en-US" sz="4000">
                <a:solidFill>
                  <a:srgbClr val="FF0000"/>
                </a:solidFill>
                <a:latin typeface="Arial" charset="0"/>
                <a:cs typeface="Arial" charset="0"/>
                <a:sym typeface="Arial" charset="0"/>
              </a:rPr>
              <a:t>Audio Samples</a:t>
            </a:r>
          </a:p>
        </p:txBody>
      </p:sp>
      <p:sp>
        <p:nvSpPr>
          <p:cNvPr id="28676" name="Line 4"/>
          <p:cNvSpPr>
            <a:spLocks noChangeShapeType="1"/>
          </p:cNvSpPr>
          <p:nvPr/>
        </p:nvSpPr>
        <p:spPr bwMode="auto">
          <a:xfrm>
            <a:off x="2400300" y="44577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28677" name="Line 5"/>
          <p:cNvSpPr>
            <a:spLocks noChangeShapeType="1"/>
          </p:cNvSpPr>
          <p:nvPr/>
        </p:nvSpPr>
        <p:spPr bwMode="auto">
          <a:xfrm>
            <a:off x="4305300" y="4457700"/>
            <a:ext cx="0" cy="588963"/>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28678" name="Line 6"/>
          <p:cNvSpPr>
            <a:spLocks noChangeShapeType="1"/>
          </p:cNvSpPr>
          <p:nvPr/>
        </p:nvSpPr>
        <p:spPr bwMode="auto">
          <a:xfrm>
            <a:off x="6210300" y="44577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28679" name="Line 7"/>
          <p:cNvSpPr>
            <a:spLocks noChangeShapeType="1"/>
          </p:cNvSpPr>
          <p:nvPr/>
        </p:nvSpPr>
        <p:spPr bwMode="auto">
          <a:xfrm>
            <a:off x="8115300" y="44577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28680" name="Line 8"/>
          <p:cNvSpPr>
            <a:spLocks noChangeShapeType="1"/>
          </p:cNvSpPr>
          <p:nvPr/>
        </p:nvSpPr>
        <p:spPr bwMode="auto">
          <a:xfrm>
            <a:off x="10020300" y="44577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28681" name="Line 9"/>
          <p:cNvSpPr>
            <a:spLocks noChangeShapeType="1"/>
          </p:cNvSpPr>
          <p:nvPr/>
        </p:nvSpPr>
        <p:spPr bwMode="auto">
          <a:xfrm>
            <a:off x="11925300" y="44577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28682" name="Line 10"/>
          <p:cNvSpPr>
            <a:spLocks noChangeShapeType="1"/>
          </p:cNvSpPr>
          <p:nvPr/>
        </p:nvSpPr>
        <p:spPr bwMode="auto">
          <a:xfrm>
            <a:off x="2413000" y="5473700"/>
            <a:ext cx="1882775" cy="0"/>
          </a:xfrm>
          <a:prstGeom prst="line">
            <a:avLst/>
          </a:prstGeom>
          <a:noFill/>
          <a:ln w="38100" cap="flat">
            <a:solidFill>
              <a:schemeClr val="tx1"/>
            </a:solidFill>
            <a:prstDash val="solid"/>
            <a:miter lim="800000"/>
            <a:headEnd type="triangle" w="med" len="sm"/>
            <a:tailEnd type="triangle" w="med" len="sm"/>
          </a:ln>
        </p:spPr>
        <p:txBody>
          <a:bodyPr lIns="0" tIns="0" rIns="0" bIns="0"/>
          <a:lstStyle/>
          <a:p>
            <a:endParaRPr lang="en-US"/>
          </a:p>
        </p:txBody>
      </p:sp>
      <p:sp>
        <p:nvSpPr>
          <p:cNvPr id="28683" name="Rectangle 11"/>
          <p:cNvSpPr>
            <a:spLocks/>
          </p:cNvSpPr>
          <p:nvPr/>
        </p:nvSpPr>
        <p:spPr bwMode="auto">
          <a:xfrm>
            <a:off x="4454525" y="5181600"/>
            <a:ext cx="4286250" cy="546100"/>
          </a:xfrm>
          <a:prstGeom prst="rect">
            <a:avLst/>
          </a:prstGeom>
          <a:noFill/>
          <a:ln w="12700" cap="flat">
            <a:noFill/>
            <a:miter lim="800000"/>
            <a:headEnd type="none" w="med" len="med"/>
            <a:tailEnd type="none" w="med" len="med"/>
          </a:ln>
        </p:spPr>
        <p:txBody>
          <a:bodyPr wrap="none" lIns="0" tIns="0" rIns="0" bIns="0" anchor="ctr">
            <a:spAutoFit/>
          </a:bodyPr>
          <a:lstStyle/>
          <a:p>
            <a:r>
              <a:rPr lang="en-US" sz="3100">
                <a:solidFill>
                  <a:srgbClr val="0000FF"/>
                </a:solidFill>
                <a:latin typeface="Arial" charset="0"/>
                <a:cs typeface="Arial" charset="0"/>
                <a:sym typeface="Arial" charset="0"/>
              </a:rPr>
              <a:t>Audio device buffer size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4">
                                            <p:txEl>
                                              <p:pRg st="6" end="6"/>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4">
                                            <p:txEl>
                                              <p:pRg st="7" end="7"/>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8674">
                                            <p:txEl>
                                              <p:pRg st="8" end="8"/>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8674">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5"/>
                                        </p:tgtEl>
                                        <p:attrNameLst>
                                          <p:attrName>style.visibility</p:attrName>
                                        </p:attrNameLst>
                                      </p:cBhvr>
                                      <p:to>
                                        <p:strVal val="visible"/>
                                      </p:to>
                                    </p:set>
                                    <p:animEffect transition="in" filter="wipe(left)">
                                      <p:cBhvr>
                                        <p:cTn id="32" dur="500"/>
                                        <p:tgtEl>
                                          <p:spTgt spid="286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6"/>
                                        </p:tgtEl>
                                        <p:attrNameLst>
                                          <p:attrName>style.visibility</p:attrName>
                                        </p:attrNameLst>
                                      </p:cBhvr>
                                      <p:to>
                                        <p:strVal val="visible"/>
                                      </p:to>
                                    </p:set>
                                    <p:animEffect transition="in" filter="wipe(up)">
                                      <p:cBhvr>
                                        <p:cTn id="37" dur="500"/>
                                        <p:tgtEl>
                                          <p:spTgt spid="28676"/>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8677"/>
                                        </p:tgtEl>
                                        <p:attrNameLst>
                                          <p:attrName>style.visibility</p:attrName>
                                        </p:attrNameLst>
                                      </p:cBhvr>
                                      <p:to>
                                        <p:strVal val="visible"/>
                                      </p:to>
                                    </p:set>
                                    <p:animEffect transition="in" filter="wipe(up)">
                                      <p:cBhvr>
                                        <p:cTn id="41" dur="500"/>
                                        <p:tgtEl>
                                          <p:spTgt spid="28677"/>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28678"/>
                                        </p:tgtEl>
                                        <p:attrNameLst>
                                          <p:attrName>style.visibility</p:attrName>
                                        </p:attrNameLst>
                                      </p:cBhvr>
                                      <p:to>
                                        <p:strVal val="visible"/>
                                      </p:to>
                                    </p:set>
                                    <p:animEffect transition="in" filter="wipe(up)">
                                      <p:cBhvr>
                                        <p:cTn id="45" dur="500"/>
                                        <p:tgtEl>
                                          <p:spTgt spid="28678"/>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28679"/>
                                        </p:tgtEl>
                                        <p:attrNameLst>
                                          <p:attrName>style.visibility</p:attrName>
                                        </p:attrNameLst>
                                      </p:cBhvr>
                                      <p:to>
                                        <p:strVal val="visible"/>
                                      </p:to>
                                    </p:set>
                                    <p:animEffect transition="in" filter="wipe(up)">
                                      <p:cBhvr>
                                        <p:cTn id="49" dur="500"/>
                                        <p:tgtEl>
                                          <p:spTgt spid="28679"/>
                                        </p:tgtEl>
                                      </p:cBhvr>
                                    </p:animEffect>
                                  </p:childTnLst>
                                </p:cTn>
                              </p:par>
                            </p:childTnLst>
                          </p:cTn>
                        </p:par>
                        <p:par>
                          <p:cTn id="50" fill="hold">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28680"/>
                                        </p:tgtEl>
                                        <p:attrNameLst>
                                          <p:attrName>style.visibility</p:attrName>
                                        </p:attrNameLst>
                                      </p:cBhvr>
                                      <p:to>
                                        <p:strVal val="visible"/>
                                      </p:to>
                                    </p:set>
                                    <p:animEffect transition="in" filter="wipe(up)">
                                      <p:cBhvr>
                                        <p:cTn id="53" dur="500"/>
                                        <p:tgtEl>
                                          <p:spTgt spid="28680"/>
                                        </p:tgtEl>
                                      </p:cBhvr>
                                    </p:animEffect>
                                  </p:childTnLst>
                                </p:cTn>
                              </p:par>
                            </p:childTnLst>
                          </p:cTn>
                        </p:par>
                        <p:par>
                          <p:cTn id="54" fill="hold">
                            <p:stCondLst>
                              <p:cond delay="2500"/>
                            </p:stCondLst>
                            <p:childTnLst>
                              <p:par>
                                <p:cTn id="55" presetID="22" presetClass="entr" presetSubtype="1" fill="hold" grpId="0" nodeType="afterEffect">
                                  <p:stCondLst>
                                    <p:cond delay="0"/>
                                  </p:stCondLst>
                                  <p:childTnLst>
                                    <p:set>
                                      <p:cBhvr>
                                        <p:cTn id="56" dur="1" fill="hold">
                                          <p:stCondLst>
                                            <p:cond delay="0"/>
                                          </p:stCondLst>
                                        </p:cTn>
                                        <p:tgtEl>
                                          <p:spTgt spid="28681"/>
                                        </p:tgtEl>
                                        <p:attrNameLst>
                                          <p:attrName>style.visibility</p:attrName>
                                        </p:attrNameLst>
                                      </p:cBhvr>
                                      <p:to>
                                        <p:strVal val="visible"/>
                                      </p:to>
                                    </p:set>
                                    <p:animEffect transition="in" filter="wipe(up)">
                                      <p:cBhvr>
                                        <p:cTn id="57" dur="500"/>
                                        <p:tgtEl>
                                          <p:spTgt spid="28681"/>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28682"/>
                                        </p:tgtEl>
                                        <p:attrNameLst>
                                          <p:attrName>style.visibility</p:attrName>
                                        </p:attrNameLst>
                                      </p:cBhvr>
                                      <p:to>
                                        <p:strVal val="visible"/>
                                      </p:to>
                                    </p:set>
                                    <p:animEffect transition="in" filter="wipe(left)">
                                      <p:cBhvr>
                                        <p:cTn id="61" dur="500"/>
                                        <p:tgtEl>
                                          <p:spTgt spid="28682"/>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28683"/>
                                        </p:tgtEl>
                                        <p:attrNameLst>
                                          <p:attrName>style.visibility</p:attrName>
                                        </p:attrNameLst>
                                      </p:cBhvr>
                                      <p:to>
                                        <p:strVal val="visible"/>
                                      </p:to>
                                    </p:set>
                                    <p:animEffect transition="in" filter="wipe(left)">
                                      <p:cBhvr>
                                        <p:cTn id="65"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5" autoUpdateAnimBg="0" advAuto="0"/>
      <p:bldP spid="28675" grpId="0" animBg="1" autoUpdateAnimBg="0"/>
      <p:bldP spid="28676" grpId="0" animBg="1"/>
      <p:bldP spid="28677" grpId="0" animBg="1"/>
      <p:bldP spid="28678" grpId="0" animBg="1"/>
      <p:bldP spid="28679" grpId="0" animBg="1"/>
      <p:bldP spid="28680" grpId="0" animBg="1"/>
      <p:bldP spid="28681" grpId="0" animBg="1"/>
      <p:bldP spid="28682" grpId="0" animBg="1"/>
      <p:bldP spid="2868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t>Aside: building real-time effects</a:t>
            </a:r>
          </a:p>
        </p:txBody>
      </p:sp>
      <p:sp>
        <p:nvSpPr>
          <p:cNvPr id="29698" name="Rectangle 2"/>
          <p:cNvSpPr>
            <a:spLocks noGrp="1" noChangeArrowheads="1"/>
          </p:cNvSpPr>
          <p:nvPr>
            <p:ph type="body" idx="1"/>
          </p:nvPr>
        </p:nvSpPr>
        <p:spPr>
          <a:ln/>
        </p:spPr>
        <p:txBody>
          <a:bodyPr anchor="t"/>
          <a:lstStyle/>
          <a:p>
            <a:pPr marL="635000"/>
            <a:r>
              <a:rPr lang="en-US"/>
              <a:t>The audio hardware, </a:t>
            </a:r>
            <a:r>
              <a:rPr lang="en-US">
                <a:solidFill>
                  <a:srgbClr val="FF0000"/>
                </a:solidFill>
              </a:rPr>
              <a:t>not</a:t>
            </a:r>
            <a:r>
              <a:rPr lang="en-US"/>
              <a:t> your program, controls when sound is processed</a:t>
            </a:r>
          </a:p>
          <a:p>
            <a:pPr marL="1143000" lvl="1"/>
            <a:r>
              <a:rPr lang="en-US"/>
              <a:t>You create a </a:t>
            </a:r>
            <a:r>
              <a:rPr lang="en-US">
                <a:solidFill>
                  <a:srgbClr val="0000FF"/>
                </a:solidFill>
              </a:rPr>
              <a:t>callback function</a:t>
            </a:r>
            <a:r>
              <a:rPr lang="en-US"/>
              <a:t> to process audio</a:t>
            </a:r>
          </a:p>
          <a:p>
            <a:pPr marL="1524000" lvl="2"/>
            <a:r>
              <a:rPr lang="en-US"/>
              <a:t>The system “calls you back” whenever there’s work to be done</a:t>
            </a:r>
          </a:p>
          <a:p>
            <a:pPr marL="1143000" lvl="1"/>
            <a:r>
              <a:rPr lang="en-US"/>
              <a:t>The system will tell you the </a:t>
            </a:r>
            <a:r>
              <a:rPr lang="en-US">
                <a:solidFill>
                  <a:srgbClr val="0000FF"/>
                </a:solidFill>
              </a:rPr>
              <a:t>buffer size</a:t>
            </a:r>
            <a:endParaRPr lang="en-US"/>
          </a:p>
          <a:p>
            <a:pPr marL="1524000" lvl="2"/>
            <a:r>
              <a:rPr lang="en-US"/>
              <a:t>i.e. how many audio samples are there to process </a:t>
            </a:r>
            <a:r>
              <a:rPr lang="en-US">
                <a:latin typeface="Arial Italic" charset="0"/>
                <a:cs typeface="Arial Italic" charset="0"/>
                <a:sym typeface="Arial Italic" charset="0"/>
              </a:rPr>
              <a:t>right now</a:t>
            </a:r>
            <a:r>
              <a:rPr lang="en-US"/>
              <a:t>?</a:t>
            </a:r>
          </a:p>
          <a:p>
            <a:pPr marL="1524000" lvl="2"/>
            <a:endParaRPr lang="en-US"/>
          </a:p>
          <a:p>
            <a:pPr marL="1524000" lvl="2"/>
            <a:endParaRPr lang="en-US"/>
          </a:p>
          <a:p>
            <a:pPr marL="1524000" lvl="2"/>
            <a:endParaRPr lang="en-US"/>
          </a:p>
          <a:p>
            <a:pPr marL="1524000" lvl="2"/>
            <a:endParaRPr lang="en-US"/>
          </a:p>
          <a:p>
            <a:pPr marL="1524000" lvl="2"/>
            <a:endParaRPr lang="en-US"/>
          </a:p>
          <a:p>
            <a:pPr marL="1524000" lvl="2"/>
            <a:endParaRPr lang="en-US"/>
          </a:p>
          <a:p>
            <a:pPr marL="1143000" lvl="1"/>
            <a:r>
              <a:rPr lang="en-US"/>
              <a:t>Your job now is to process</a:t>
            </a:r>
            <a:r>
              <a:rPr lang="en-US">
                <a:solidFill>
                  <a:srgbClr val="0000FF"/>
                </a:solidFill>
              </a:rPr>
              <a:t> only those samples</a:t>
            </a:r>
            <a:r>
              <a:rPr lang="en-US"/>
              <a:t> that just came in. Run your effect and return when finished.</a:t>
            </a:r>
          </a:p>
          <a:p>
            <a:pPr marL="1524000" lvl="2"/>
            <a:r>
              <a:rPr lang="en-US"/>
              <a:t>But you might need to remember what happened previously!</a:t>
            </a:r>
          </a:p>
        </p:txBody>
      </p:sp>
      <p:pic>
        <p:nvPicPr>
          <p:cNvPr id="29699" name="Picture 3"/>
          <p:cNvPicPr>
            <a:picLocks noChangeAspect="1" noChangeArrowheads="1"/>
          </p:cNvPicPr>
          <p:nvPr/>
        </p:nvPicPr>
        <p:blipFill>
          <a:blip r:embed="rId2" cstate="print"/>
          <a:srcRect/>
          <a:stretch>
            <a:fillRect/>
          </a:stretch>
        </p:blipFill>
        <p:spPr bwMode="auto">
          <a:xfrm>
            <a:off x="114300" y="5383213"/>
            <a:ext cx="12814300" cy="1627187"/>
          </a:xfrm>
          <a:prstGeom prst="rect">
            <a:avLst/>
          </a:prstGeom>
          <a:noFill/>
          <a:ln w="12700" cap="flat">
            <a:noFill/>
            <a:miter lim="800000"/>
            <a:headEnd/>
            <a:tailEnd/>
          </a:ln>
        </p:spPr>
      </p:pic>
      <p:sp>
        <p:nvSpPr>
          <p:cNvPr id="29700" name="Rectangle 4"/>
          <p:cNvSpPr>
            <a:spLocks/>
          </p:cNvSpPr>
          <p:nvPr/>
        </p:nvSpPr>
        <p:spPr bwMode="auto">
          <a:xfrm>
            <a:off x="547688" y="6832600"/>
            <a:ext cx="442912" cy="546100"/>
          </a:xfrm>
          <a:prstGeom prst="rect">
            <a:avLst/>
          </a:prstGeom>
          <a:noFill/>
          <a:ln w="12700" cap="flat">
            <a:noFill/>
            <a:miter lim="800000"/>
            <a:headEnd type="none" w="med" len="med"/>
            <a:tailEnd type="none" w="med" len="med"/>
          </a:ln>
        </p:spPr>
        <p:txBody>
          <a:bodyPr wrap="none" lIns="0" tIns="0" rIns="0" bIns="0" anchor="ctr">
            <a:spAutoFit/>
          </a:bodyPr>
          <a:lstStyle/>
          <a:p>
            <a:r>
              <a:rPr lang="en-US" sz="3100">
                <a:solidFill>
                  <a:schemeClr val="tx1"/>
                </a:solidFill>
                <a:latin typeface="Arial" charset="0"/>
                <a:cs typeface="Arial" charset="0"/>
                <a:sym typeface="Arial" charset="0"/>
              </a:rPr>
              <a:t>...</a:t>
            </a:r>
          </a:p>
        </p:txBody>
      </p:sp>
      <p:sp>
        <p:nvSpPr>
          <p:cNvPr id="29701" name="Rectangle 5"/>
          <p:cNvSpPr>
            <a:spLocks/>
          </p:cNvSpPr>
          <p:nvPr/>
        </p:nvSpPr>
        <p:spPr bwMode="auto">
          <a:xfrm>
            <a:off x="4003675" y="6997700"/>
            <a:ext cx="4243388" cy="546100"/>
          </a:xfrm>
          <a:prstGeom prst="rect">
            <a:avLst/>
          </a:prstGeom>
          <a:noFill/>
          <a:ln w="12700" cap="flat">
            <a:noFill/>
            <a:miter lim="800000"/>
            <a:headEnd type="none" w="med" len="med"/>
            <a:tailEnd type="none" w="med" len="med"/>
          </a:ln>
        </p:spPr>
        <p:txBody>
          <a:bodyPr wrap="none" lIns="0" tIns="0" rIns="0" bIns="0" anchor="ctr">
            <a:spAutoFit/>
          </a:bodyPr>
          <a:lstStyle/>
          <a:p>
            <a:r>
              <a:rPr lang="en-US" sz="3100">
                <a:solidFill>
                  <a:srgbClr val="FF00FF"/>
                </a:solidFill>
                <a:latin typeface="Arial" charset="0"/>
                <a:cs typeface="Arial" charset="0"/>
                <a:sym typeface="Arial" charset="0"/>
              </a:rPr>
              <a:t>audio device buffer size</a:t>
            </a:r>
          </a:p>
        </p:txBody>
      </p:sp>
      <p:sp>
        <p:nvSpPr>
          <p:cNvPr id="29702" name="Line 6"/>
          <p:cNvSpPr>
            <a:spLocks noChangeShapeType="1"/>
          </p:cNvSpPr>
          <p:nvPr/>
        </p:nvSpPr>
        <p:spPr bwMode="auto">
          <a:xfrm>
            <a:off x="2527300" y="6959600"/>
            <a:ext cx="1411288" cy="334963"/>
          </a:xfrm>
          <a:prstGeom prst="line">
            <a:avLst/>
          </a:prstGeom>
          <a:noFill/>
          <a:ln w="38100" cap="flat">
            <a:solidFill>
              <a:srgbClr val="FF00FF"/>
            </a:solidFill>
            <a:prstDash val="solid"/>
            <a:miter lim="800000"/>
            <a:headEnd type="stealth" w="med" len="med"/>
            <a:tailEnd type="none" w="med" len="med"/>
          </a:ln>
        </p:spPr>
        <p:txBody>
          <a:bodyPr lIns="0" tIns="0" rIns="0" bIns="0"/>
          <a:lstStyle/>
          <a:p>
            <a:endParaRPr lang="en-US"/>
          </a:p>
        </p:txBody>
      </p:sp>
      <p:sp>
        <p:nvSpPr>
          <p:cNvPr id="29703" name="Rectangle 7"/>
          <p:cNvSpPr>
            <a:spLocks/>
          </p:cNvSpPr>
          <p:nvPr/>
        </p:nvSpPr>
        <p:spPr bwMode="auto">
          <a:xfrm>
            <a:off x="5726113" y="4826000"/>
            <a:ext cx="3025775" cy="546100"/>
          </a:xfrm>
          <a:prstGeom prst="rect">
            <a:avLst/>
          </a:prstGeom>
          <a:noFill/>
          <a:ln w="12700" cap="flat">
            <a:noFill/>
            <a:miter lim="800000"/>
            <a:headEnd type="none" w="med" len="med"/>
            <a:tailEnd type="none" w="med" len="med"/>
          </a:ln>
        </p:spPr>
        <p:txBody>
          <a:bodyPr wrap="none" lIns="0" tIns="0" rIns="0" bIns="0" anchor="ctr">
            <a:spAutoFit/>
          </a:bodyPr>
          <a:lstStyle/>
          <a:p>
            <a:r>
              <a:rPr lang="en-US" sz="3100">
                <a:solidFill>
                  <a:srgbClr val="FF7F00"/>
                </a:solidFill>
                <a:latin typeface="Arial" charset="0"/>
                <a:cs typeface="Arial" charset="0"/>
                <a:sym typeface="Arial" charset="0"/>
              </a:rPr>
              <a:t>callback function</a:t>
            </a:r>
          </a:p>
        </p:txBody>
      </p:sp>
      <p:sp>
        <p:nvSpPr>
          <p:cNvPr id="29704" name="Line 8"/>
          <p:cNvSpPr>
            <a:spLocks noChangeShapeType="1"/>
          </p:cNvSpPr>
          <p:nvPr/>
        </p:nvSpPr>
        <p:spPr bwMode="auto">
          <a:xfrm rot="10800000" flipH="1">
            <a:off x="3657600" y="5140325"/>
            <a:ext cx="2005013" cy="282575"/>
          </a:xfrm>
          <a:prstGeom prst="line">
            <a:avLst/>
          </a:prstGeom>
          <a:noFill/>
          <a:ln w="38100" cap="flat">
            <a:solidFill>
              <a:srgbClr val="FF7F00"/>
            </a:solidFill>
            <a:prstDash val="solid"/>
            <a:miter lim="800000"/>
            <a:headEnd type="stealth" w="med" len="med"/>
            <a:tailEnd type="none" w="med" len="me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969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969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698">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9698">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9698">
                                            <p:txEl>
                                              <p:pRg st="11" end="11"/>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9698">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9699"/>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970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704"/>
                                        </p:tgtEl>
                                        <p:attrNameLst>
                                          <p:attrName>style.visibility</p:attrName>
                                        </p:attrNameLst>
                                      </p:cBhvr>
                                      <p:to>
                                        <p:strVal val="visible"/>
                                      </p:to>
                                    </p:set>
                                    <p:animEffect transition="in" filter="wipe(left)">
                                      <p:cBhvr>
                                        <p:cTn id="36" dur="500"/>
                                        <p:tgtEl>
                                          <p:spTgt spid="29704"/>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970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702"/>
                                        </p:tgtEl>
                                        <p:attrNameLst>
                                          <p:attrName>style.visibility</p:attrName>
                                        </p:attrNameLst>
                                      </p:cBhvr>
                                      <p:to>
                                        <p:strVal val="visible"/>
                                      </p:to>
                                    </p:set>
                                    <p:animEffect transition="in" filter="wipe(left)">
                                      <p:cBhvr>
                                        <p:cTn id="44" dur="500"/>
                                        <p:tgtEl>
                                          <p:spTgt spid="29702"/>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bldLvl="5" autoUpdateAnimBg="0" advAuto="0"/>
      <p:bldP spid="29700" grpId="0" autoUpdateAnimBg="0"/>
      <p:bldP spid="29701" grpId="0" autoUpdateAnimBg="0"/>
      <p:bldP spid="29702" grpId="0" animBg="1"/>
      <p:bldP spid="29703" grpId="0" autoUpdateAnimBg="0"/>
      <p:bldP spid="2970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t>Aside: building real-time effects</a:t>
            </a:r>
          </a:p>
        </p:txBody>
      </p:sp>
      <p:sp>
        <p:nvSpPr>
          <p:cNvPr id="30722" name="Rectangle 2"/>
          <p:cNvSpPr>
            <a:spLocks noGrp="1" noChangeArrowheads="1"/>
          </p:cNvSpPr>
          <p:nvPr>
            <p:ph type="body" idx="1"/>
          </p:nvPr>
        </p:nvSpPr>
        <p:spPr>
          <a:xfrm>
            <a:off x="114300" y="3886200"/>
            <a:ext cx="12814300" cy="5791200"/>
          </a:xfrm>
          <a:ln/>
        </p:spPr>
        <p:txBody>
          <a:bodyPr anchor="t"/>
          <a:lstStyle/>
          <a:p>
            <a:pPr marL="635000"/>
            <a:r>
              <a:rPr lang="en-US" dirty="0"/>
              <a:t>What happens if we need a delay </a:t>
            </a:r>
            <a:r>
              <a:rPr lang="en-US" dirty="0">
                <a:solidFill>
                  <a:srgbClr val="0000FF"/>
                </a:solidFill>
              </a:rPr>
              <a:t>longer</a:t>
            </a:r>
            <a:r>
              <a:rPr lang="en-US" dirty="0"/>
              <a:t> than the audio buffer size?</a:t>
            </a:r>
          </a:p>
          <a:p>
            <a:pPr marL="1143000" lvl="1"/>
            <a:r>
              <a:rPr lang="en-US" dirty="0"/>
              <a:t>This is why we allocate a </a:t>
            </a:r>
            <a:r>
              <a:rPr lang="en-US" dirty="0">
                <a:solidFill>
                  <a:srgbClr val="0000FF"/>
                </a:solidFill>
              </a:rPr>
              <a:t>separate delay buffer</a:t>
            </a:r>
          </a:p>
          <a:p>
            <a:pPr marL="1143000" lvl="1"/>
            <a:r>
              <a:rPr lang="en-US" dirty="0"/>
              <a:t>Delay buffer holds the past </a:t>
            </a:r>
            <a:r>
              <a:rPr lang="en-US" dirty="0">
                <a:latin typeface="Times New Roman" pitchFamily="18" charset="0"/>
                <a:cs typeface="Times New Roman" pitchFamily="18" charset="0"/>
              </a:rPr>
              <a:t>M</a:t>
            </a:r>
            <a:r>
              <a:rPr lang="en-US" dirty="0"/>
              <a:t> samples, regardless of how the audio device chooses to deliver them</a:t>
            </a:r>
          </a:p>
          <a:p>
            <a:pPr marL="635000"/>
            <a:r>
              <a:rPr lang="en-US" sz="3900" dirty="0"/>
              <a:t>What if the delay is </a:t>
            </a:r>
            <a:r>
              <a:rPr lang="en-US" sz="3900" dirty="0">
                <a:solidFill>
                  <a:srgbClr val="0000FF"/>
                </a:solidFill>
              </a:rPr>
              <a:t>shorter</a:t>
            </a:r>
            <a:r>
              <a:rPr lang="en-US" sz="3900" dirty="0"/>
              <a:t> than the audio buffer size?</a:t>
            </a:r>
          </a:p>
          <a:p>
            <a:pPr marL="1143000" lvl="1"/>
            <a:r>
              <a:rPr lang="en-US" dirty="0">
                <a:solidFill>
                  <a:srgbClr val="FF0000"/>
                </a:solidFill>
              </a:rPr>
              <a:t>Same problem!</a:t>
            </a:r>
            <a:r>
              <a:rPr lang="en-US" dirty="0"/>
              <a:t> Might need a sample from last time the callback function was run</a:t>
            </a:r>
          </a:p>
          <a:p>
            <a:pPr marL="1143000" lvl="1"/>
            <a:r>
              <a:rPr lang="en-US" dirty="0"/>
              <a:t>So, </a:t>
            </a:r>
            <a:r>
              <a:rPr lang="en-US" dirty="0">
                <a:solidFill>
                  <a:srgbClr val="0000FF"/>
                </a:solidFill>
              </a:rPr>
              <a:t>always keep a separate delay buffer</a:t>
            </a:r>
          </a:p>
        </p:txBody>
      </p:sp>
      <p:sp>
        <p:nvSpPr>
          <p:cNvPr id="30723" name="Rectangle 3"/>
          <p:cNvSpPr>
            <a:spLocks/>
          </p:cNvSpPr>
          <p:nvPr/>
        </p:nvSpPr>
        <p:spPr bwMode="auto">
          <a:xfrm>
            <a:off x="254000" y="1308100"/>
            <a:ext cx="12788900" cy="609600"/>
          </a:xfrm>
          <a:prstGeom prst="rect">
            <a:avLst/>
          </a:prstGeom>
          <a:solidFill>
            <a:schemeClr val="accent1"/>
          </a:solidFill>
          <a:ln w="25400" cap="flat">
            <a:solidFill>
              <a:schemeClr val="tx1"/>
            </a:solidFill>
            <a:prstDash val="solid"/>
            <a:miter lim="800000"/>
            <a:headEnd type="none" w="med" len="med"/>
            <a:tailEnd type="none" w="med" len="med"/>
          </a:ln>
        </p:spPr>
        <p:txBody>
          <a:bodyPr lIns="0" tIns="0" rIns="0" bIns="0" anchor="ctr"/>
          <a:lstStyle/>
          <a:p>
            <a:r>
              <a:rPr lang="en-US" sz="4000">
                <a:solidFill>
                  <a:srgbClr val="FF0000"/>
                </a:solidFill>
                <a:latin typeface="Arial" charset="0"/>
                <a:cs typeface="Arial" charset="0"/>
                <a:sym typeface="Arial" charset="0"/>
              </a:rPr>
              <a:t>Audio Samples</a:t>
            </a:r>
          </a:p>
        </p:txBody>
      </p:sp>
      <p:sp>
        <p:nvSpPr>
          <p:cNvPr id="30724" name="Line 4"/>
          <p:cNvSpPr>
            <a:spLocks noChangeShapeType="1"/>
          </p:cNvSpPr>
          <p:nvPr/>
        </p:nvSpPr>
        <p:spPr bwMode="auto">
          <a:xfrm>
            <a:off x="2171700" y="13208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30725" name="Line 5"/>
          <p:cNvSpPr>
            <a:spLocks noChangeShapeType="1"/>
          </p:cNvSpPr>
          <p:nvPr/>
        </p:nvSpPr>
        <p:spPr bwMode="auto">
          <a:xfrm>
            <a:off x="4076700" y="1320800"/>
            <a:ext cx="0" cy="588963"/>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30726" name="Line 6"/>
          <p:cNvSpPr>
            <a:spLocks noChangeShapeType="1"/>
          </p:cNvSpPr>
          <p:nvPr/>
        </p:nvSpPr>
        <p:spPr bwMode="auto">
          <a:xfrm>
            <a:off x="5981700" y="13208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30727" name="Line 7"/>
          <p:cNvSpPr>
            <a:spLocks noChangeShapeType="1"/>
          </p:cNvSpPr>
          <p:nvPr/>
        </p:nvSpPr>
        <p:spPr bwMode="auto">
          <a:xfrm>
            <a:off x="7886700" y="13208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30728" name="Line 8"/>
          <p:cNvSpPr>
            <a:spLocks noChangeShapeType="1"/>
          </p:cNvSpPr>
          <p:nvPr/>
        </p:nvSpPr>
        <p:spPr bwMode="auto">
          <a:xfrm>
            <a:off x="9791700" y="13208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30729" name="Line 9"/>
          <p:cNvSpPr>
            <a:spLocks noChangeShapeType="1"/>
          </p:cNvSpPr>
          <p:nvPr/>
        </p:nvSpPr>
        <p:spPr bwMode="auto">
          <a:xfrm>
            <a:off x="11696700" y="1320800"/>
            <a:ext cx="0" cy="5842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a:p>
        </p:txBody>
      </p:sp>
      <p:sp>
        <p:nvSpPr>
          <p:cNvPr id="30730" name="Line 10"/>
          <p:cNvSpPr>
            <a:spLocks noChangeShapeType="1"/>
          </p:cNvSpPr>
          <p:nvPr/>
        </p:nvSpPr>
        <p:spPr bwMode="auto">
          <a:xfrm>
            <a:off x="2222500" y="2349500"/>
            <a:ext cx="1882775" cy="0"/>
          </a:xfrm>
          <a:prstGeom prst="line">
            <a:avLst/>
          </a:prstGeom>
          <a:noFill/>
          <a:ln w="38100" cap="flat">
            <a:solidFill>
              <a:schemeClr val="tx1"/>
            </a:solidFill>
            <a:prstDash val="solid"/>
            <a:miter lim="800000"/>
            <a:headEnd type="triangle" w="med" len="sm"/>
            <a:tailEnd type="triangle" w="med" len="sm"/>
          </a:ln>
        </p:spPr>
        <p:txBody>
          <a:bodyPr lIns="0" tIns="0" rIns="0" bIns="0"/>
          <a:lstStyle/>
          <a:p>
            <a:endParaRPr lang="en-US"/>
          </a:p>
        </p:txBody>
      </p:sp>
      <p:sp>
        <p:nvSpPr>
          <p:cNvPr id="30731" name="Rectangle 11"/>
          <p:cNvSpPr>
            <a:spLocks/>
          </p:cNvSpPr>
          <p:nvPr/>
        </p:nvSpPr>
        <p:spPr bwMode="auto">
          <a:xfrm>
            <a:off x="4264025" y="2057400"/>
            <a:ext cx="4286250" cy="546100"/>
          </a:xfrm>
          <a:prstGeom prst="rect">
            <a:avLst/>
          </a:prstGeom>
          <a:noFill/>
          <a:ln w="12700" cap="flat">
            <a:noFill/>
            <a:miter lim="800000"/>
            <a:headEnd type="none" w="med" len="med"/>
            <a:tailEnd type="none" w="med" len="med"/>
          </a:ln>
        </p:spPr>
        <p:txBody>
          <a:bodyPr wrap="none" lIns="0" tIns="0" rIns="0" bIns="0" anchor="ctr">
            <a:spAutoFit/>
          </a:bodyPr>
          <a:lstStyle/>
          <a:p>
            <a:r>
              <a:rPr lang="en-US" sz="3100">
                <a:solidFill>
                  <a:srgbClr val="0000FF"/>
                </a:solidFill>
                <a:latin typeface="Arial" charset="0"/>
                <a:cs typeface="Arial" charset="0"/>
                <a:sym typeface="Arial" charset="0"/>
              </a:rPr>
              <a:t>Audio device buffer size</a:t>
            </a:r>
          </a:p>
        </p:txBody>
      </p:sp>
      <p:grpSp>
        <p:nvGrpSpPr>
          <p:cNvPr id="30734" name="Group 14"/>
          <p:cNvGrpSpPr>
            <a:grpSpLocks/>
          </p:cNvGrpSpPr>
          <p:nvPr/>
        </p:nvGrpSpPr>
        <p:grpSpPr bwMode="auto">
          <a:xfrm>
            <a:off x="10566400" y="3136900"/>
            <a:ext cx="469900" cy="571500"/>
            <a:chOff x="0" y="0"/>
            <a:chExt cx="296" cy="360"/>
          </a:xfrm>
        </p:grpSpPr>
        <p:sp>
          <p:nvSpPr>
            <p:cNvPr id="30732" name="Oval 12"/>
            <p:cNvSpPr>
              <a:spLocks/>
            </p:cNvSpPr>
            <p:nvPr/>
          </p:nvSpPr>
          <p:spPr bwMode="auto">
            <a:xfrm>
              <a:off x="0" y="32"/>
              <a:ext cx="296" cy="296"/>
            </a:xfrm>
            <a:prstGeom prst="ellipse">
              <a:avLst/>
            </a:prstGeom>
            <a:no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33" name="Rectangle 13"/>
            <p:cNvSpPr>
              <a:spLocks/>
            </p:cNvSpPr>
            <p:nvPr/>
          </p:nvSpPr>
          <p:spPr bwMode="auto">
            <a:xfrm>
              <a:off x="37" y="0"/>
              <a:ext cx="226" cy="360"/>
            </a:xfrm>
            <a:prstGeom prst="rect">
              <a:avLst/>
            </a:prstGeom>
            <a:noFill/>
            <a:ln w="12700" cap="flat">
              <a:noFill/>
              <a:miter lim="800000"/>
              <a:headEnd type="none" w="med" len="med"/>
              <a:tailEnd type="none" w="med" len="med"/>
            </a:ln>
          </p:spPr>
          <p:txBody>
            <a:bodyPr wrap="none" lIns="0" tIns="0" rIns="0" bIns="0" anchor="ctr">
              <a:spAutoFit/>
            </a:bodyPr>
            <a:lstStyle/>
            <a:p>
              <a:r>
                <a:rPr lang="en-US" sz="3300">
                  <a:solidFill>
                    <a:schemeClr val="tx1"/>
                  </a:solidFill>
                  <a:latin typeface="Arial" charset="0"/>
                  <a:cs typeface="Arial" charset="0"/>
                  <a:sym typeface="Arial" charset="0"/>
                </a:rPr>
                <a:t>+</a:t>
              </a:r>
            </a:p>
          </p:txBody>
        </p:sp>
      </p:grpSp>
      <p:sp>
        <p:nvSpPr>
          <p:cNvPr id="30735" name="Line 15"/>
          <p:cNvSpPr>
            <a:spLocks noChangeShapeType="1"/>
          </p:cNvSpPr>
          <p:nvPr/>
        </p:nvSpPr>
        <p:spPr bwMode="auto">
          <a:xfrm flipH="1">
            <a:off x="11022013" y="3416300"/>
            <a:ext cx="1114425" cy="0"/>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30736" name="Line 16"/>
          <p:cNvSpPr>
            <a:spLocks noChangeShapeType="1"/>
          </p:cNvSpPr>
          <p:nvPr/>
        </p:nvSpPr>
        <p:spPr bwMode="auto">
          <a:xfrm rot="10800000" flipH="1">
            <a:off x="10807700" y="1704975"/>
            <a:ext cx="0" cy="1476375"/>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30737" name="Line 17"/>
          <p:cNvSpPr>
            <a:spLocks noChangeShapeType="1"/>
          </p:cNvSpPr>
          <p:nvPr/>
        </p:nvSpPr>
        <p:spPr bwMode="auto">
          <a:xfrm rot="10800000">
            <a:off x="3086100" y="1646238"/>
            <a:ext cx="7469188" cy="1800225"/>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
        <p:nvSpPr>
          <p:cNvPr id="30738" name="Line 18"/>
          <p:cNvSpPr>
            <a:spLocks noChangeShapeType="1"/>
          </p:cNvSpPr>
          <p:nvPr/>
        </p:nvSpPr>
        <p:spPr bwMode="auto">
          <a:xfrm rot="10800000">
            <a:off x="10248900" y="1724025"/>
            <a:ext cx="401638" cy="1500188"/>
          </a:xfrm>
          <a:prstGeom prst="line">
            <a:avLst/>
          </a:prstGeom>
          <a:noFill/>
          <a:ln w="38100" cap="flat">
            <a:solidFill>
              <a:schemeClr val="tx1"/>
            </a:solidFill>
            <a:prstDash val="solid"/>
            <a:miter lim="800000"/>
            <a:headEnd type="stealth" w="med" len="med"/>
            <a:tailEnd type="none" w="med" len="me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724"/>
                                        </p:tgtEl>
                                        <p:attrNameLst>
                                          <p:attrName>style.visibility</p:attrName>
                                        </p:attrNameLst>
                                      </p:cBhvr>
                                      <p:to>
                                        <p:strVal val="visible"/>
                                      </p:to>
                                    </p:set>
                                    <p:animEffect transition="in" filter="wipe(up)">
                                      <p:cBhvr>
                                        <p:cTn id="11" dur="500"/>
                                        <p:tgtEl>
                                          <p:spTgt spid="3072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725"/>
                                        </p:tgtEl>
                                        <p:attrNameLst>
                                          <p:attrName>style.visibility</p:attrName>
                                        </p:attrNameLst>
                                      </p:cBhvr>
                                      <p:to>
                                        <p:strVal val="visible"/>
                                      </p:to>
                                    </p:set>
                                    <p:animEffect transition="in" filter="wipe(up)">
                                      <p:cBhvr>
                                        <p:cTn id="15" dur="500"/>
                                        <p:tgtEl>
                                          <p:spTgt spid="3072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726"/>
                                        </p:tgtEl>
                                        <p:attrNameLst>
                                          <p:attrName>style.visibility</p:attrName>
                                        </p:attrNameLst>
                                      </p:cBhvr>
                                      <p:to>
                                        <p:strVal val="visible"/>
                                      </p:to>
                                    </p:set>
                                    <p:animEffect transition="in" filter="wipe(up)">
                                      <p:cBhvr>
                                        <p:cTn id="19" dur="500"/>
                                        <p:tgtEl>
                                          <p:spTgt spid="3072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0727"/>
                                        </p:tgtEl>
                                        <p:attrNameLst>
                                          <p:attrName>style.visibility</p:attrName>
                                        </p:attrNameLst>
                                      </p:cBhvr>
                                      <p:to>
                                        <p:strVal val="visible"/>
                                      </p:to>
                                    </p:set>
                                    <p:animEffect transition="in" filter="wipe(up)">
                                      <p:cBhvr>
                                        <p:cTn id="23" dur="500"/>
                                        <p:tgtEl>
                                          <p:spTgt spid="3072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wipe(up)">
                                      <p:cBhvr>
                                        <p:cTn id="27" dur="500"/>
                                        <p:tgtEl>
                                          <p:spTgt spid="3072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0729"/>
                                        </p:tgtEl>
                                        <p:attrNameLst>
                                          <p:attrName>style.visibility</p:attrName>
                                        </p:attrNameLst>
                                      </p:cBhvr>
                                      <p:to>
                                        <p:strVal val="visible"/>
                                      </p:to>
                                    </p:set>
                                    <p:animEffect transition="in" filter="wipe(up)">
                                      <p:cBhvr>
                                        <p:cTn id="31" dur="500"/>
                                        <p:tgtEl>
                                          <p:spTgt spid="307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0730"/>
                                        </p:tgtEl>
                                        <p:attrNameLst>
                                          <p:attrName>style.visibility</p:attrName>
                                        </p:attrNameLst>
                                      </p:cBhvr>
                                      <p:to>
                                        <p:strVal val="visible"/>
                                      </p:to>
                                    </p:set>
                                    <p:animEffect transition="in" filter="wipe(left)">
                                      <p:cBhvr>
                                        <p:cTn id="35" dur="500"/>
                                        <p:tgtEl>
                                          <p:spTgt spid="3073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731"/>
                                        </p:tgtEl>
                                        <p:attrNameLst>
                                          <p:attrName>style.visibility</p:attrName>
                                        </p:attrNameLst>
                                      </p:cBhvr>
                                      <p:to>
                                        <p:strVal val="visible"/>
                                      </p:to>
                                    </p:set>
                                    <p:animEffect transition="in" filter="wipe(left)">
                                      <p:cBhvr>
                                        <p:cTn id="39" dur="500"/>
                                        <p:tgtEl>
                                          <p:spTgt spid="30731"/>
                                        </p:tgtEl>
                                      </p:cBhvr>
                                    </p:animEffect>
                                  </p:childTnLst>
                                </p:cTn>
                              </p:par>
                            </p:childTnLst>
                          </p:cTn>
                        </p:par>
                        <p:par>
                          <p:cTn id="40" fill="hold">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30722">
                                            <p:txEl>
                                              <p:pRg st="0" end="0"/>
                                            </p:txEl>
                                          </p:spTgt>
                                        </p:tgtEl>
                                        <p:attrNameLst>
                                          <p:attrName>style.visibility</p:attrName>
                                        </p:attrNameLst>
                                      </p:cBhvr>
                                      <p:to>
                                        <p:strVal val="visible"/>
                                      </p:to>
                                    </p:set>
                                  </p:childTnLst>
                                </p:cTn>
                              </p:par>
                            </p:childTnLst>
                          </p:cTn>
                        </p:par>
                        <p:par>
                          <p:cTn id="43" fill="hold">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30722">
                                            <p:txEl>
                                              <p:pRg st="1" end="1"/>
                                            </p:txEl>
                                          </p:spTgt>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grpId="0" nodeType="afterEffect">
                                  <p:stCondLst>
                                    <p:cond delay="0"/>
                                  </p:stCondLst>
                                  <p:childTnLst>
                                    <p:set>
                                      <p:cBhvr>
                                        <p:cTn id="48" dur="1" fill="hold">
                                          <p:stCondLst>
                                            <p:cond delay="499"/>
                                          </p:stCondLst>
                                        </p:cTn>
                                        <p:tgtEl>
                                          <p:spTgt spid="30722">
                                            <p:txEl>
                                              <p:pRg st="2" end="2"/>
                                            </p:txEl>
                                          </p:spTgt>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0"/>
                                  </p:stCondLst>
                                  <p:childTnLst>
                                    <p:set>
                                      <p:cBhvr>
                                        <p:cTn id="51" dur="1" fill="hold">
                                          <p:stCondLst>
                                            <p:cond delay="499"/>
                                          </p:stCondLst>
                                        </p:cTn>
                                        <p:tgtEl>
                                          <p:spTgt spid="30722">
                                            <p:txEl>
                                              <p:pRg st="3" end="3"/>
                                            </p:txEl>
                                          </p:spTgt>
                                        </p:tgtEl>
                                        <p:attrNameLst>
                                          <p:attrName>style.visibility</p:attrName>
                                        </p:attrNameLst>
                                      </p:cBhvr>
                                      <p:to>
                                        <p:strVal val="visible"/>
                                      </p:to>
                                    </p:set>
                                  </p:childTnLst>
                                </p:cTn>
                              </p:par>
                            </p:childTnLst>
                          </p:cTn>
                        </p:par>
                        <p:par>
                          <p:cTn id="52" fill="hold">
                            <p:stCondLst>
                              <p:cond delay="6500"/>
                            </p:stCondLst>
                            <p:childTnLst>
                              <p:par>
                                <p:cTn id="53" presetID="1" presetClass="entr" presetSubtype="0" fill="hold" grpId="0" nodeType="afterEffect">
                                  <p:stCondLst>
                                    <p:cond delay="0"/>
                                  </p:stCondLst>
                                  <p:childTnLst>
                                    <p:set>
                                      <p:cBhvr>
                                        <p:cTn id="54" dur="1" fill="hold">
                                          <p:stCondLst>
                                            <p:cond delay="499"/>
                                          </p:stCondLst>
                                        </p:cTn>
                                        <p:tgtEl>
                                          <p:spTgt spid="30722">
                                            <p:txEl>
                                              <p:pRg st="4" end="4"/>
                                            </p:txEl>
                                          </p:spTgt>
                                        </p:tgtEl>
                                        <p:attrNameLst>
                                          <p:attrName>style.visibility</p:attrName>
                                        </p:attrNameLst>
                                      </p:cBhvr>
                                      <p:to>
                                        <p:strVal val="visible"/>
                                      </p:to>
                                    </p:set>
                                  </p:childTnLst>
                                </p:cTn>
                              </p:par>
                            </p:childTnLst>
                          </p:cTn>
                        </p:par>
                        <p:par>
                          <p:cTn id="55" fill="hold">
                            <p:stCondLst>
                              <p:cond delay="7000"/>
                            </p:stCondLst>
                            <p:childTnLst>
                              <p:par>
                                <p:cTn id="56" presetID="1" presetClass="entr" presetSubtype="0" fill="hold" grpId="0" nodeType="afterEffect">
                                  <p:stCondLst>
                                    <p:cond delay="0"/>
                                  </p:stCondLst>
                                  <p:childTnLst>
                                    <p:set>
                                      <p:cBhvr>
                                        <p:cTn id="57" dur="1" fill="hold">
                                          <p:stCondLst>
                                            <p:cond delay="499"/>
                                          </p:stCondLst>
                                        </p:cTn>
                                        <p:tgtEl>
                                          <p:spTgt spid="30722">
                                            <p:txEl>
                                              <p:pRg st="5" end="5"/>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78059008" presetClass="entr" presetSubtype="98518864" fill="hold" grpId="0" nodeType="clickEffect">
                                  <p:stCondLst>
                                    <p:cond delay="0"/>
                                  </p:stCondLst>
                                  <p:childTnLst>
                                    <p:set>
                                      <p:cBhvr>
                                        <p:cTn id="61" dur="1" fill="hold">
                                          <p:stCondLst>
                                            <p:cond delay="499"/>
                                          </p:stCondLst>
                                        </p:cTn>
                                        <p:tgtEl>
                                          <p:spTgt spid="30736"/>
                                        </p:tgtEl>
                                        <p:attrNameLst>
                                          <p:attrName>style.visibility</p:attrName>
                                        </p:attrNameLst>
                                      </p:cBhvr>
                                      <p:to>
                                        <p:strVal val="visible"/>
                                      </p:to>
                                    </p:set>
                                  </p:childTnLst>
                                </p:cTn>
                              </p:par>
                            </p:childTnLst>
                          </p:cTn>
                        </p:par>
                        <p:par>
                          <p:cTn id="62" fill="hold">
                            <p:stCondLst>
                              <p:cond delay="500"/>
                            </p:stCondLst>
                            <p:childTnLst>
                              <p:par>
                                <p:cTn id="63" presetID="78059008" presetClass="entr" presetSubtype="50861056" fill="hold" nodeType="afterEffect">
                                  <p:stCondLst>
                                    <p:cond delay="0"/>
                                  </p:stCondLst>
                                  <p:childTnLst>
                                    <p:set>
                                      <p:cBhvr>
                                        <p:cTn id="64" dur="1" fill="hold">
                                          <p:stCondLst>
                                            <p:cond delay="499"/>
                                          </p:stCondLst>
                                        </p:cTn>
                                        <p:tgtEl>
                                          <p:spTgt spid="30734"/>
                                        </p:tgtEl>
                                        <p:attrNameLst>
                                          <p:attrName>style.visibility</p:attrName>
                                        </p:attrNameLst>
                                      </p:cBhvr>
                                      <p:to>
                                        <p:strVal val="visible"/>
                                      </p:to>
                                    </p:set>
                                  </p:childTnLst>
                                </p:cTn>
                              </p:par>
                            </p:childTnLst>
                          </p:cTn>
                        </p:par>
                        <p:par>
                          <p:cTn id="65" fill="hold">
                            <p:stCondLst>
                              <p:cond delay="1000"/>
                            </p:stCondLst>
                            <p:childTnLst>
                              <p:par>
                                <p:cTn id="66" presetID="78059008" presetClass="entr" presetSubtype="50860968" fill="hold" grpId="0" nodeType="afterEffect">
                                  <p:stCondLst>
                                    <p:cond delay="0"/>
                                  </p:stCondLst>
                                  <p:childTnLst>
                                    <p:set>
                                      <p:cBhvr>
                                        <p:cTn id="67" dur="1" fill="hold">
                                          <p:stCondLst>
                                            <p:cond delay="499"/>
                                          </p:stCondLst>
                                        </p:cTn>
                                        <p:tgtEl>
                                          <p:spTgt spid="30735"/>
                                        </p:tgtEl>
                                        <p:attrNameLst>
                                          <p:attrName>style.visibility</p:attrName>
                                        </p:attrNameLst>
                                      </p:cBhvr>
                                      <p:to>
                                        <p:strVal val="visible"/>
                                      </p:to>
                                    </p:set>
                                  </p:childTnLst>
                                </p:cTn>
                              </p:par>
                            </p:childTnLst>
                          </p:cTn>
                        </p:par>
                        <p:par>
                          <p:cTn id="68" fill="hold">
                            <p:stCondLst>
                              <p:cond delay="1500"/>
                            </p:stCondLst>
                            <p:childTnLst>
                              <p:par>
                                <p:cTn id="69" presetID="78059008" presetClass="entr" presetSubtype="50860200" fill="hold" grpId="0" nodeType="afterEffect">
                                  <p:stCondLst>
                                    <p:cond delay="0"/>
                                  </p:stCondLst>
                                  <p:childTnLst>
                                    <p:set>
                                      <p:cBhvr>
                                        <p:cTn id="70" dur="1" fill="hold">
                                          <p:stCondLst>
                                            <p:cond delay="499"/>
                                          </p:stCondLst>
                                        </p:cTn>
                                        <p:tgtEl>
                                          <p:spTgt spid="30737"/>
                                        </p:tgtEl>
                                        <p:attrNameLst>
                                          <p:attrName>style.visibility</p:attrName>
                                        </p:attrNameLst>
                                      </p:cBhvr>
                                      <p:to>
                                        <p:strVal val="visible"/>
                                      </p:to>
                                    </p:set>
                                  </p:childTnLst>
                                </p:cTn>
                              </p:par>
                            </p:childTnLst>
                          </p:cTn>
                        </p:par>
                        <p:par>
                          <p:cTn id="71" fill="hold">
                            <p:stCondLst>
                              <p:cond delay="2000"/>
                            </p:stCondLst>
                            <p:childTnLst>
                              <p:par>
                                <p:cTn id="72" presetID="78059008" presetClass="entr" presetSubtype="51938088" fill="hold" grpId="0" nodeType="afterEffect">
                                  <p:stCondLst>
                                    <p:cond delay="0"/>
                                  </p:stCondLst>
                                  <p:childTnLst>
                                    <p:set>
                                      <p:cBhvr>
                                        <p:cTn id="73" dur="1" fill="hold">
                                          <p:stCondLst>
                                            <p:cond delay="499"/>
                                          </p:stCondLst>
                                        </p:cTn>
                                        <p:tgtEl>
                                          <p:spTgt spid="30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bldLvl="5" autoUpdateAnimBg="0" advAuto="0"/>
      <p:bldP spid="30723" grpId="0" animBg="1" autoUpdateAnimBg="0"/>
      <p:bldP spid="30724" grpId="0" animBg="1"/>
      <p:bldP spid="30725" grpId="0" animBg="1"/>
      <p:bldP spid="30726" grpId="0" animBg="1"/>
      <p:bldP spid="30727" grpId="0" animBg="1"/>
      <p:bldP spid="30728" grpId="0" animBg="1"/>
      <p:bldP spid="30729" grpId="0" animBg="1"/>
      <p:bldP spid="30730" grpId="0" animBg="1"/>
      <p:bldP spid="30731" grpId="0" autoUpdateAnimBg="0"/>
      <p:bldP spid="30735" grpId="0" animBg="1"/>
      <p:bldP spid="30736" grpId="0" animBg="1"/>
      <p:bldP spid="30737" grpId="0" animBg="1"/>
      <p:bldP spid="307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t>The chorus effect</a:t>
            </a:r>
          </a:p>
        </p:txBody>
      </p:sp>
      <p:sp>
        <p:nvSpPr>
          <p:cNvPr id="9218" name="Rectangle 2"/>
          <p:cNvSpPr>
            <a:spLocks noGrp="1" noChangeArrowheads="1"/>
          </p:cNvSpPr>
          <p:nvPr>
            <p:ph type="body" idx="1"/>
          </p:nvPr>
        </p:nvSpPr>
        <p:spPr>
          <a:ln/>
        </p:spPr>
        <p:txBody>
          <a:bodyPr anchor="t"/>
          <a:lstStyle/>
          <a:p>
            <a:pPr marL="635000"/>
            <a:r>
              <a:rPr lang="en-US" dirty="0"/>
              <a:t>Chorus = a group of singers</a:t>
            </a:r>
          </a:p>
          <a:p>
            <a:pPr marL="635000"/>
            <a:r>
              <a:rPr lang="en-US" dirty="0">
                <a:solidFill>
                  <a:srgbClr val="0000FF"/>
                </a:solidFill>
              </a:rPr>
              <a:t>Chorus effect </a:t>
            </a:r>
            <a:endParaRPr lang="en-US" dirty="0"/>
          </a:p>
          <a:p>
            <a:pPr marL="1143000" lvl="1"/>
            <a:r>
              <a:rPr lang="en-US" dirty="0"/>
              <a:t>Make one instrument sound like many played together</a:t>
            </a:r>
          </a:p>
          <a:p>
            <a:pPr marL="1143000" lvl="1"/>
            <a:r>
              <a:rPr lang="en-US" dirty="0"/>
              <a:t>Adds thickness to the sound</a:t>
            </a:r>
          </a:p>
          <a:p>
            <a:pPr marL="1143000" lvl="1"/>
            <a:r>
              <a:rPr lang="en-US" dirty="0"/>
              <a:t>Often described as ‘lush’ or ‘rich’</a:t>
            </a:r>
          </a:p>
        </p:txBody>
      </p:sp>
      <p:pic>
        <p:nvPicPr>
          <p:cNvPr id="921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7531100" y="4876800"/>
            <a:ext cx="673100" cy="673100"/>
          </a:xfrm>
          <a:prstGeom prst="rect">
            <a:avLst/>
          </a:prstGeom>
          <a:noFill/>
        </p:spPr>
      </p:pic>
      <p:sp>
        <p:nvSpPr>
          <p:cNvPr id="6" name="Rectangle 5"/>
          <p:cNvSpPr>
            <a:spLocks noChangeArrowheads="1"/>
          </p:cNvSpPr>
          <p:nvPr/>
        </p:nvSpPr>
        <p:spPr bwMode="auto">
          <a:xfrm>
            <a:off x="885776" y="4732784"/>
            <a:ext cx="6250657" cy="954107"/>
          </a:xfrm>
          <a:prstGeom prst="rect">
            <a:avLst/>
          </a:prstGeom>
          <a:noFill/>
          <a:ln w="9525">
            <a:noFill/>
            <a:miter lim="800000"/>
            <a:headEnd/>
            <a:tailEnd/>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rPr>
              <a:t>A dry chord progression, followed by a chorused version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1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92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921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a:lstStyle/>
          <a:p>
            <a:r>
              <a:rPr lang="en-US"/>
              <a:t>How it works</a:t>
            </a:r>
          </a:p>
        </p:txBody>
      </p:sp>
      <p:sp>
        <p:nvSpPr>
          <p:cNvPr id="12290" name="Rectangle 2"/>
          <p:cNvSpPr>
            <a:spLocks noGrp="1" noChangeArrowheads="1"/>
          </p:cNvSpPr>
          <p:nvPr>
            <p:ph type="body" idx="1"/>
          </p:nvPr>
        </p:nvSpPr>
        <p:spPr>
          <a:ln/>
        </p:spPr>
        <p:txBody>
          <a:bodyPr/>
          <a:lstStyle/>
          <a:p>
            <a:pPr marL="635000"/>
            <a:r>
              <a:rPr lang="en-US" dirty="0"/>
              <a:t>Two people playing instruments in unison:</a:t>
            </a:r>
          </a:p>
          <a:p>
            <a:pPr marL="1143000" lvl="1"/>
            <a:r>
              <a:rPr lang="en-US" dirty="0"/>
              <a:t>Won’t be precisely </a:t>
            </a:r>
            <a:r>
              <a:rPr lang="en-US" dirty="0" err="1"/>
              <a:t>synchronised</a:t>
            </a:r>
            <a:endParaRPr lang="en-US" dirty="0"/>
          </a:p>
          <a:p>
            <a:pPr marL="1524000" lvl="2"/>
            <a:r>
              <a:rPr lang="en-US" dirty="0"/>
              <a:t>Some delay between sounds they produce</a:t>
            </a:r>
          </a:p>
          <a:p>
            <a:pPr marL="1143000" lvl="1"/>
            <a:r>
              <a:rPr lang="en-US" dirty="0"/>
              <a:t>Instrument pitches deviate, despite careful tuning</a:t>
            </a:r>
          </a:p>
          <a:p>
            <a:pPr marL="635000"/>
            <a:r>
              <a:rPr lang="en-US" dirty="0"/>
              <a:t>Chorus effect reproduces these irregularities</a:t>
            </a:r>
          </a:p>
          <a:p>
            <a:pPr marL="1143000" lvl="1"/>
            <a:r>
              <a:rPr lang="en-US" dirty="0"/>
              <a:t>Slight delay (implemented with delay line)</a:t>
            </a:r>
          </a:p>
          <a:p>
            <a:pPr marL="1143000" lvl="1"/>
            <a:r>
              <a:rPr lang="en-US" dirty="0"/>
              <a:t>Detuning</a:t>
            </a:r>
          </a:p>
          <a:p>
            <a:pPr marL="1524000" lvl="2"/>
            <a:r>
              <a:rPr lang="en-US" dirty="0"/>
              <a:t>Variable delay, like </a:t>
            </a:r>
            <a:r>
              <a:rPr lang="en-US" dirty="0" err="1"/>
              <a:t>flanger</a:t>
            </a:r>
            <a:r>
              <a:rPr lang="en-US" dirty="0"/>
              <a:t> and vibrato</a:t>
            </a:r>
          </a:p>
          <a:p>
            <a:pPr marL="635000"/>
            <a:r>
              <a:rPr lang="en-US" dirty="0"/>
              <a:t>Picture delay as recording device. </a:t>
            </a:r>
          </a:p>
          <a:p>
            <a:pPr marL="635000"/>
            <a:r>
              <a:rPr lang="en-US" dirty="0"/>
              <a:t>Store exact copy of input signal as it arrives, outputs later at same rate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a:t>Chorus and flanger</a:t>
            </a:r>
          </a:p>
        </p:txBody>
      </p:sp>
      <p:sp>
        <p:nvSpPr>
          <p:cNvPr id="14338" name="Rectangle 2"/>
          <p:cNvSpPr>
            <a:spLocks noGrp="1" noChangeArrowheads="1"/>
          </p:cNvSpPr>
          <p:nvPr>
            <p:ph type="body" idx="1"/>
          </p:nvPr>
        </p:nvSpPr>
        <p:spPr>
          <a:ln/>
        </p:spPr>
        <p:txBody>
          <a:bodyPr/>
          <a:lstStyle/>
          <a:p>
            <a:pPr marL="635000"/>
            <a:r>
              <a:rPr lang="en-US" dirty="0"/>
              <a:t>Mix original signal with </a:t>
            </a:r>
            <a:r>
              <a:rPr lang="en-US" dirty="0">
                <a:solidFill>
                  <a:srgbClr val="0000FF"/>
                </a:solidFill>
              </a:rPr>
              <a:t>delayed</a:t>
            </a:r>
            <a:r>
              <a:rPr lang="en-US" dirty="0"/>
              <a:t> and </a:t>
            </a:r>
            <a:r>
              <a:rPr lang="en-US" dirty="0">
                <a:solidFill>
                  <a:srgbClr val="0000FF"/>
                </a:solidFill>
              </a:rPr>
              <a:t>pitch modulated</a:t>
            </a:r>
            <a:r>
              <a:rPr lang="en-US" dirty="0"/>
              <a:t> copy</a:t>
            </a:r>
          </a:p>
          <a:p>
            <a:pPr marL="635000"/>
            <a:endParaRPr lang="en-US" dirty="0"/>
          </a:p>
          <a:p>
            <a:pPr marL="635000"/>
            <a:endParaRPr lang="en-US" dirty="0"/>
          </a:p>
          <a:p>
            <a:pPr marL="635000"/>
            <a:endParaRPr lang="en-US" dirty="0"/>
          </a:p>
          <a:p>
            <a:pPr marL="635000"/>
            <a:endParaRPr lang="en-US" dirty="0"/>
          </a:p>
          <a:p>
            <a:pPr marL="635000"/>
            <a:endParaRPr lang="en-US" dirty="0"/>
          </a:p>
          <a:p>
            <a:pPr marL="635000"/>
            <a:r>
              <a:rPr lang="en-US" dirty="0"/>
              <a:t>Similar to </a:t>
            </a:r>
            <a:r>
              <a:rPr lang="en-US" dirty="0" err="1"/>
              <a:t>flanger</a:t>
            </a:r>
            <a:r>
              <a:rPr lang="en-US" dirty="0"/>
              <a:t>, </a:t>
            </a:r>
            <a:r>
              <a:rPr lang="en-US" dirty="0">
                <a:latin typeface="Arial Italic" charset="0"/>
                <a:cs typeface="Arial Italic" charset="0"/>
                <a:sym typeface="Arial Italic" charset="0"/>
              </a:rPr>
              <a:t>except</a:t>
            </a:r>
            <a:endParaRPr lang="en-US" dirty="0"/>
          </a:p>
          <a:p>
            <a:pPr marL="1143000" lvl="1"/>
            <a:r>
              <a:rPr lang="en-US" dirty="0">
                <a:solidFill>
                  <a:srgbClr val="0000FF"/>
                </a:solidFill>
              </a:rPr>
              <a:t>Delay times</a:t>
            </a:r>
            <a:r>
              <a:rPr lang="en-US" dirty="0"/>
              <a:t> in chorus are larger than in </a:t>
            </a:r>
            <a:r>
              <a:rPr lang="en-US" dirty="0" err="1"/>
              <a:t>flanger</a:t>
            </a:r>
            <a:endParaRPr lang="en-US" dirty="0"/>
          </a:p>
          <a:p>
            <a:pPr marL="1524000" lvl="2"/>
            <a:r>
              <a:rPr lang="en-US" dirty="0"/>
              <a:t>Chorus delay between 20-30ms</a:t>
            </a:r>
          </a:p>
          <a:p>
            <a:pPr marL="1524000" lvl="2"/>
            <a:r>
              <a:rPr lang="en-US" dirty="0" err="1"/>
              <a:t>Flanger</a:t>
            </a:r>
            <a:r>
              <a:rPr lang="en-US" dirty="0"/>
              <a:t> delay usually 1-10ms</a:t>
            </a:r>
          </a:p>
          <a:p>
            <a:pPr marL="1524000" lvl="2"/>
            <a:r>
              <a:rPr lang="en-US" dirty="0"/>
              <a:t>Long delay doesn't produce sweeping sound of </a:t>
            </a:r>
            <a:r>
              <a:rPr lang="en-US" dirty="0" err="1"/>
              <a:t>flanger</a:t>
            </a:r>
            <a:r>
              <a:rPr lang="en-US" dirty="0"/>
              <a:t> </a:t>
            </a:r>
          </a:p>
          <a:p>
            <a:pPr marL="1143000" lvl="1"/>
            <a:r>
              <a:rPr lang="en-US" dirty="0"/>
              <a:t>For chorus, generally </a:t>
            </a:r>
            <a:r>
              <a:rPr lang="en-US" dirty="0">
                <a:solidFill>
                  <a:srgbClr val="0000FF"/>
                </a:solidFill>
              </a:rPr>
              <a:t>no feedback</a:t>
            </a:r>
            <a:r>
              <a:rPr lang="en-US" dirty="0"/>
              <a:t> used</a:t>
            </a:r>
          </a:p>
        </p:txBody>
      </p:sp>
      <p:grpSp>
        <p:nvGrpSpPr>
          <p:cNvPr id="7" name="Group 6"/>
          <p:cNvGrpSpPr>
            <a:grpSpLocks noChangeAspect="1"/>
          </p:cNvGrpSpPr>
          <p:nvPr/>
        </p:nvGrpSpPr>
        <p:grpSpPr>
          <a:xfrm>
            <a:off x="1173808" y="2793212"/>
            <a:ext cx="9505056" cy="2731660"/>
            <a:chOff x="1187624" y="476672"/>
            <a:chExt cx="4752528" cy="1365830"/>
          </a:xfrm>
        </p:grpSpPr>
        <p:sp>
          <p:nvSpPr>
            <p:cNvPr id="8" name="Oval 7"/>
            <p:cNvSpPr/>
            <p:nvPr/>
          </p:nvSpPr>
          <p:spPr bwMode="auto">
            <a:xfrm>
              <a:off x="4860032" y="1033297"/>
              <a:ext cx="403225" cy="4032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6"/>
            <p:cNvSpPr txBox="1">
              <a:spLocks noChangeArrowheads="1"/>
            </p:cNvSpPr>
            <p:nvPr/>
          </p:nvSpPr>
          <p:spPr bwMode="auto">
            <a:xfrm>
              <a:off x="4860032" y="959242"/>
              <a:ext cx="364202" cy="523220"/>
            </a:xfrm>
            <a:prstGeom prst="rect">
              <a:avLst/>
            </a:prstGeom>
            <a:noFill/>
            <a:ln w="19050">
              <a:noFill/>
              <a:miter lim="800000"/>
              <a:headEnd/>
              <a:tailEnd/>
            </a:ln>
          </p:spPr>
          <p:txBody>
            <a:bodyPr wrap="none">
              <a:spAutoFit/>
            </a:bodyPr>
            <a:lstStyle/>
            <a:p>
              <a:r>
                <a:rPr lang="en-GB" sz="2800" dirty="0">
                  <a:latin typeface="Calibri" pitchFamily="34" charset="0"/>
                </a:rPr>
                <a:t>+</a:t>
              </a:r>
              <a:endParaRPr lang="en-US" sz="2800" dirty="0">
                <a:latin typeface="Calibri" pitchFamily="34" charset="0"/>
              </a:endParaRPr>
            </a:p>
          </p:txBody>
        </p:sp>
        <p:cxnSp>
          <p:nvCxnSpPr>
            <p:cNvPr id="10" name="Straight Arrow Connector 9"/>
            <p:cNvCxnSpPr>
              <a:stCxn id="12" idx="3"/>
              <a:endCxn id="15" idx="3"/>
            </p:cNvCxnSpPr>
            <p:nvPr/>
          </p:nvCxnSpPr>
          <p:spPr>
            <a:xfrm>
              <a:off x="3851920" y="1215916"/>
              <a:ext cx="216024" cy="8685"/>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63688" y="1202226"/>
              <a:ext cx="0" cy="6336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2631201" y="1031250"/>
              <a:ext cx="1220719" cy="369332"/>
            </a:xfrm>
            <a:prstGeom prst="rect">
              <a:avLst/>
            </a:prstGeom>
            <a:noFill/>
            <a:ln w="19050">
              <a:solidFill>
                <a:schemeClr val="tx1"/>
              </a:solidFill>
              <a:miter lim="800000"/>
              <a:headEnd/>
              <a:tailEnd/>
            </a:ln>
          </p:spPr>
          <p:txBody>
            <a:bodyPr wrap="none">
              <a:spAutoFit/>
            </a:bodyPr>
            <a:lstStyle/>
            <a:p>
              <a:r>
                <a:rPr lang="en-GB" dirty="0">
                  <a:latin typeface="Calibri" pitchFamily="34" charset="0"/>
                </a:rPr>
                <a:t>Delay </a:t>
              </a:r>
              <a:r>
                <a:rPr lang="en-GB" i="1" dirty="0">
                  <a:latin typeface="Times New Roman" pitchFamily="18" charset="0"/>
                  <a:cs typeface="Times New Roman" pitchFamily="18" charset="0"/>
                </a:rPr>
                <a:t>M</a:t>
              </a:r>
              <a:r>
                <a:rPr lang="en-GB" dirty="0">
                  <a:latin typeface="Times New Roman" pitchFamily="18" charset="0"/>
                  <a:cs typeface="Times New Roman" pitchFamily="18" charset="0"/>
                </a:rPr>
                <a:t>(</a:t>
              </a:r>
              <a:r>
                <a:rPr lang="en-GB" i="1" dirty="0">
                  <a:latin typeface="Times New Roman" pitchFamily="18" charset="0"/>
                  <a:cs typeface="Times New Roman" pitchFamily="18" charset="0"/>
                </a:rPr>
                <a:t>n</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3" name="TextBox 32"/>
            <p:cNvSpPr txBox="1">
              <a:spLocks noChangeArrowheads="1"/>
            </p:cNvSpPr>
            <p:nvPr/>
          </p:nvSpPr>
          <p:spPr bwMode="auto">
            <a:xfrm>
              <a:off x="1331640" y="815226"/>
              <a:ext cx="567784" cy="369332"/>
            </a:xfrm>
            <a:prstGeom prst="rect">
              <a:avLst/>
            </a:prstGeom>
            <a:noFill/>
            <a:ln w="19050">
              <a:noFill/>
              <a:miter lim="800000"/>
              <a:headEnd/>
              <a:tailEnd/>
            </a:ln>
          </p:spPr>
          <p:txBody>
            <a:bodyPr wrap="none">
              <a:spAutoFit/>
            </a:bodyPr>
            <a:lstStyle/>
            <a:p>
              <a:r>
                <a:rPr lang="en-GB" i="1" dirty="0">
                  <a:latin typeface="Times New Roman" pitchFamily="18" charset="0"/>
                  <a:cs typeface="Times New Roman" pitchFamily="18" charset="0"/>
                </a:rPr>
                <a:t>x</a:t>
              </a:r>
              <a:r>
                <a:rPr lang="en-GB" dirty="0">
                  <a:latin typeface="Times New Roman" pitchFamily="18" charset="0"/>
                  <a:cs typeface="Times New Roman" pitchFamily="18" charset="0"/>
                </a:rPr>
                <a:t>[</a:t>
              </a:r>
              <a:r>
                <a:rPr lang="en-GB" i="1" dirty="0">
                  <a:latin typeface="Times New Roman" pitchFamily="18" charset="0"/>
                  <a:cs typeface="Times New Roman" pitchFamily="18" charset="0"/>
                </a:rPr>
                <a:t>n</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cxnSp>
          <p:nvCxnSpPr>
            <p:cNvPr id="14" name="Straight Arrow Connector 13"/>
            <p:cNvCxnSpPr>
              <a:endCxn id="12" idx="1"/>
            </p:cNvCxnSpPr>
            <p:nvPr/>
          </p:nvCxnSpPr>
          <p:spPr>
            <a:xfrm>
              <a:off x="1187624" y="1211862"/>
              <a:ext cx="1443577" cy="40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rot="5400000">
              <a:off x="4018610" y="1008576"/>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1763688" y="1823338"/>
              <a:ext cx="3312368"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a:endCxn id="8" idx="2"/>
            </p:cNvCxnSpPr>
            <p:nvPr/>
          </p:nvCxnSpPr>
          <p:spPr>
            <a:xfrm>
              <a:off x="4499992" y="1224601"/>
              <a:ext cx="360040" cy="1030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p:cNvCxnSpPr>
            <p:nvPr/>
          </p:nvCxnSpPr>
          <p:spPr>
            <a:xfrm>
              <a:off x="5263257" y="1234910"/>
              <a:ext cx="67689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4"/>
            </p:cNvCxnSpPr>
            <p:nvPr/>
          </p:nvCxnSpPr>
          <p:spPr>
            <a:xfrm>
              <a:off x="5061645" y="1436522"/>
              <a:ext cx="0" cy="40598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32"/>
            <p:cNvSpPr txBox="1">
              <a:spLocks noChangeArrowheads="1"/>
            </p:cNvSpPr>
            <p:nvPr/>
          </p:nvSpPr>
          <p:spPr bwMode="auto">
            <a:xfrm>
              <a:off x="5300360" y="824518"/>
              <a:ext cx="567784" cy="369332"/>
            </a:xfrm>
            <a:prstGeom prst="rect">
              <a:avLst/>
            </a:prstGeom>
            <a:noFill/>
            <a:ln w="19050">
              <a:noFill/>
              <a:miter lim="800000"/>
              <a:headEnd/>
              <a:tailEnd/>
            </a:ln>
          </p:spPr>
          <p:txBody>
            <a:bodyPr wrap="none">
              <a:spAutoFit/>
            </a:bodyPr>
            <a:lstStyle/>
            <a:p>
              <a:r>
                <a:rPr lang="en-GB" i="1" dirty="0">
                  <a:latin typeface="Times New Roman" pitchFamily="18" charset="0"/>
                  <a:cs typeface="Times New Roman" pitchFamily="18" charset="0"/>
                </a:rPr>
                <a:t>y</a:t>
              </a:r>
              <a:r>
                <a:rPr lang="en-GB" dirty="0">
                  <a:latin typeface="Times New Roman" pitchFamily="18" charset="0"/>
                  <a:cs typeface="Times New Roman" pitchFamily="18" charset="0"/>
                </a:rPr>
                <a:t>[</a:t>
              </a:r>
              <a:r>
                <a:rPr lang="en-GB" i="1" dirty="0">
                  <a:latin typeface="Times New Roman" pitchFamily="18" charset="0"/>
                  <a:cs typeface="Times New Roman" pitchFamily="18" charset="0"/>
                </a:rPr>
                <a:t>n</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1" name="Rectangle 20"/>
            <p:cNvSpPr/>
            <p:nvPr/>
          </p:nvSpPr>
          <p:spPr>
            <a:xfrm>
              <a:off x="4055894" y="1006590"/>
              <a:ext cx="300082" cy="369332"/>
            </a:xfrm>
            <a:prstGeom prst="rect">
              <a:avLst/>
            </a:prstGeom>
            <a:noFill/>
          </p:spPr>
          <p:txBody>
            <a:bodyPr wrap="none">
              <a:spAutoFit/>
            </a:bodyPr>
            <a:lstStyle/>
            <a:p>
              <a:r>
                <a:rPr lang="en-GB" i="1" dirty="0">
                  <a:latin typeface="Times New Roman" pitchFamily="18" charset="0"/>
                  <a:cs typeface="Times New Roman" pitchFamily="18" charset="0"/>
                </a:rPr>
                <a:t>g</a:t>
              </a:r>
              <a:endParaRPr lang="en-US" dirty="0"/>
            </a:p>
          </p:txBody>
        </p:sp>
        <p:sp>
          <p:nvSpPr>
            <p:cNvPr id="22" name="TextBox 12"/>
            <p:cNvSpPr txBox="1">
              <a:spLocks noChangeArrowheads="1"/>
            </p:cNvSpPr>
            <p:nvPr/>
          </p:nvSpPr>
          <p:spPr bwMode="auto">
            <a:xfrm>
              <a:off x="2991615" y="476672"/>
              <a:ext cx="500265" cy="353943"/>
            </a:xfrm>
            <a:prstGeom prst="rect">
              <a:avLst/>
            </a:prstGeom>
            <a:noFill/>
            <a:ln w="19050">
              <a:solidFill>
                <a:schemeClr val="tx1"/>
              </a:solidFill>
              <a:miter lim="800000"/>
              <a:headEnd/>
              <a:tailEnd/>
            </a:ln>
          </p:spPr>
          <p:txBody>
            <a:bodyPr wrap="square">
              <a:spAutoFit/>
            </a:bodyPr>
            <a:lstStyle/>
            <a:p>
              <a:r>
                <a:rPr lang="en-GB" sz="4000" dirty="0">
                  <a:latin typeface="Calibri" pitchFamily="34" charset="0"/>
                </a:rPr>
                <a:t>LFO</a:t>
              </a:r>
              <a:endParaRPr lang="en-US" sz="1600" dirty="0">
                <a:latin typeface="Times New Roman" pitchFamily="18" charset="0"/>
                <a:cs typeface="Times New Roman" pitchFamily="18" charset="0"/>
              </a:endParaRPr>
            </a:p>
          </p:txBody>
        </p:sp>
        <p:cxnSp>
          <p:nvCxnSpPr>
            <p:cNvPr id="23" name="Straight Connector 22"/>
            <p:cNvCxnSpPr>
              <a:stCxn id="22" idx="2"/>
              <a:endCxn id="12" idx="0"/>
            </p:cNvCxnSpPr>
            <p:nvPr/>
          </p:nvCxnSpPr>
          <p:spPr>
            <a:xfrm flipH="1">
              <a:off x="3241561" y="830615"/>
              <a:ext cx="187" cy="200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r>
              <a:rPr lang="en-US"/>
              <a:t>Chorus and LFO</a:t>
            </a:r>
          </a:p>
        </p:txBody>
      </p:sp>
      <p:sp>
        <p:nvSpPr>
          <p:cNvPr id="16386" name="Rectangle 2"/>
          <p:cNvSpPr>
            <a:spLocks noGrp="1" noChangeArrowheads="1"/>
          </p:cNvSpPr>
          <p:nvPr>
            <p:ph type="body" idx="1"/>
          </p:nvPr>
        </p:nvSpPr>
        <p:spPr>
          <a:ln/>
        </p:spPr>
        <p:txBody>
          <a:bodyPr anchor="t"/>
          <a:lstStyle/>
          <a:p>
            <a:pPr marL="635000"/>
            <a:r>
              <a:rPr lang="en-US" dirty="0"/>
              <a:t>Delay time changes with low frequency oscillator</a:t>
            </a:r>
          </a:p>
          <a:p>
            <a:pPr marL="1143000" lvl="1"/>
            <a:r>
              <a:rPr lang="en-US" dirty="0"/>
              <a:t>Periodic waveform (e.g. sine, triangle)</a:t>
            </a:r>
          </a:p>
          <a:p>
            <a:pPr marL="1143000" lvl="1"/>
            <a:r>
              <a:rPr lang="en-US" dirty="0"/>
              <a:t>Waveform changes slowly (3 Hz and below) </a:t>
            </a:r>
          </a:p>
          <a:p>
            <a:pPr marL="1143000" lvl="1"/>
            <a:r>
              <a:rPr lang="en-US" dirty="0"/>
              <a:t>LFO controls:</a:t>
            </a:r>
          </a:p>
          <a:p>
            <a:pPr marL="1524000" lvl="2"/>
            <a:r>
              <a:rPr lang="en-US" dirty="0"/>
              <a:t>Frequency</a:t>
            </a:r>
          </a:p>
          <a:p>
            <a:pPr marL="1524000" lvl="2"/>
            <a:r>
              <a:rPr lang="en-US" dirty="0"/>
              <a:t>Amplitude</a:t>
            </a:r>
          </a:p>
          <a:p>
            <a:pPr marL="1524000" lvl="2"/>
            <a:r>
              <a:rPr lang="en-US" dirty="0"/>
              <a:t>Shape (waveform)</a:t>
            </a:r>
          </a:p>
          <a:p>
            <a:pPr marL="635000">
              <a:spcBef>
                <a:spcPts val="5100"/>
              </a:spcBef>
            </a:pPr>
            <a:r>
              <a:rPr lang="en-US" dirty="0"/>
              <a:t>Can use randomly changing delay instead of LFO</a:t>
            </a:r>
          </a:p>
          <a:p>
            <a:pPr marL="1143000" lvl="1"/>
            <a:r>
              <a:rPr lang="en-US" dirty="0"/>
              <a:t>Arguably, better models musicians playing in unison</a:t>
            </a:r>
          </a:p>
          <a:p>
            <a:pPr marL="635000"/>
            <a:r>
              <a:rPr lang="en-US" sz="4000" dirty="0"/>
              <a:t>Multiple players in unison show loudness differences</a:t>
            </a:r>
          </a:p>
          <a:p>
            <a:pPr marL="1143000" lvl="1">
              <a:buFont typeface="Arial" charset="0"/>
              <a:buChar char="•"/>
            </a:pPr>
            <a:r>
              <a:rPr lang="en-US" dirty="0"/>
              <a:t>Can vary amplitude of delayed signal</a:t>
            </a:r>
          </a:p>
          <a:p>
            <a:pPr marL="1143000" lvl="1">
              <a:buFont typeface="Arial" charset="0"/>
              <a:buChar char="•"/>
            </a:pPr>
            <a:r>
              <a:rPr lang="en-US" sz="3400" dirty="0"/>
              <a:t>Amplitude parameter could be controlled by another LFO</a:t>
            </a:r>
          </a:p>
        </p:txBody>
      </p:sp>
      <p:grpSp>
        <p:nvGrpSpPr>
          <p:cNvPr id="5" name="Group 4"/>
          <p:cNvGrpSpPr>
            <a:grpSpLocks noChangeAspect="1"/>
          </p:cNvGrpSpPr>
          <p:nvPr/>
        </p:nvGrpSpPr>
        <p:grpSpPr>
          <a:xfrm>
            <a:off x="5638304" y="3436640"/>
            <a:ext cx="7128792" cy="2038731"/>
            <a:chOff x="1187624" y="476672"/>
            <a:chExt cx="4752528" cy="1359154"/>
          </a:xfrm>
        </p:grpSpPr>
        <p:sp>
          <p:nvSpPr>
            <p:cNvPr id="6" name="Oval 5"/>
            <p:cNvSpPr/>
            <p:nvPr/>
          </p:nvSpPr>
          <p:spPr bwMode="auto">
            <a:xfrm>
              <a:off x="4860032" y="1004731"/>
              <a:ext cx="403225" cy="4032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7" name="TextBox 6"/>
            <p:cNvSpPr txBox="1">
              <a:spLocks noChangeArrowheads="1"/>
            </p:cNvSpPr>
            <p:nvPr/>
          </p:nvSpPr>
          <p:spPr bwMode="auto">
            <a:xfrm>
              <a:off x="4929281" y="1052736"/>
              <a:ext cx="225703" cy="307777"/>
            </a:xfrm>
            <a:prstGeom prst="rect">
              <a:avLst/>
            </a:prstGeom>
            <a:noFill/>
            <a:ln w="19050">
              <a:noFill/>
              <a:miter lim="800000"/>
              <a:headEnd/>
              <a:tailEnd/>
            </a:ln>
          </p:spPr>
          <p:txBody>
            <a:bodyPr wrap="none">
              <a:spAutoFit/>
            </a:bodyPr>
            <a:lstStyle/>
            <a:p>
              <a:r>
                <a:rPr lang="en-GB" sz="2400" dirty="0">
                  <a:latin typeface="Calibri" pitchFamily="34" charset="0"/>
                </a:rPr>
                <a:t>+</a:t>
              </a:r>
              <a:endParaRPr lang="en-US" sz="2400" dirty="0">
                <a:latin typeface="Calibri" pitchFamily="34" charset="0"/>
              </a:endParaRPr>
            </a:p>
          </p:txBody>
        </p:sp>
        <p:cxnSp>
          <p:nvCxnSpPr>
            <p:cNvPr id="8" name="Straight Arrow Connector 7"/>
            <p:cNvCxnSpPr>
              <a:stCxn id="10" idx="3"/>
              <a:endCxn id="13" idx="3"/>
            </p:cNvCxnSpPr>
            <p:nvPr/>
          </p:nvCxnSpPr>
          <p:spPr>
            <a:xfrm>
              <a:off x="3839503" y="1205657"/>
              <a:ext cx="228441"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63688" y="1202226"/>
              <a:ext cx="0" cy="6336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12"/>
            <p:cNvSpPr txBox="1">
              <a:spLocks noChangeArrowheads="1"/>
            </p:cNvSpPr>
            <p:nvPr/>
          </p:nvSpPr>
          <p:spPr bwMode="auto">
            <a:xfrm>
              <a:off x="2643619" y="1031250"/>
              <a:ext cx="1195883" cy="348813"/>
            </a:xfrm>
            <a:prstGeom prst="rect">
              <a:avLst/>
            </a:prstGeom>
            <a:noFill/>
            <a:ln w="19050">
              <a:solidFill>
                <a:schemeClr val="tx1"/>
              </a:solidFill>
              <a:miter lim="800000"/>
              <a:headEnd/>
              <a:tailEnd/>
            </a:ln>
          </p:spPr>
          <p:txBody>
            <a:bodyPr wrap="none">
              <a:spAutoFit/>
            </a:bodyPr>
            <a:lstStyle/>
            <a:p>
              <a:r>
                <a:rPr lang="en-GB" sz="2800" dirty="0">
                  <a:latin typeface="Calibri" pitchFamily="34" charset="0"/>
                </a:rPr>
                <a:t>Delay </a:t>
              </a:r>
              <a:r>
                <a:rPr lang="en-GB" sz="2800" i="1" dirty="0">
                  <a:latin typeface="Times New Roman" pitchFamily="18" charset="0"/>
                  <a:cs typeface="Times New Roman" pitchFamily="18" charset="0"/>
                </a:rPr>
                <a:t>M</a:t>
              </a:r>
              <a:r>
                <a:rPr lang="en-GB" sz="2800" dirty="0">
                  <a:latin typeface="Times New Roman" pitchFamily="18" charset="0"/>
                  <a:cs typeface="Times New Roman" pitchFamily="18" charset="0"/>
                </a:rPr>
                <a:t>(</a:t>
              </a:r>
              <a:r>
                <a:rPr lang="en-GB" sz="2800" i="1" dirty="0">
                  <a:latin typeface="Times New Roman" pitchFamily="18" charset="0"/>
                  <a:cs typeface="Times New Roman" pitchFamily="18" charset="0"/>
                </a:rPr>
                <a:t>n</a:t>
              </a:r>
              <a:r>
                <a:rPr lang="en-GB"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11" name="TextBox 32"/>
            <p:cNvSpPr txBox="1">
              <a:spLocks noChangeArrowheads="1"/>
            </p:cNvSpPr>
            <p:nvPr/>
          </p:nvSpPr>
          <p:spPr bwMode="auto">
            <a:xfrm>
              <a:off x="1361081" y="815226"/>
              <a:ext cx="508901" cy="348813"/>
            </a:xfrm>
            <a:prstGeom prst="rect">
              <a:avLst/>
            </a:prstGeom>
            <a:noFill/>
            <a:ln w="19050">
              <a:noFill/>
              <a:miter lim="800000"/>
              <a:headEnd/>
              <a:tailEnd/>
            </a:ln>
          </p:spPr>
          <p:txBody>
            <a:bodyPr wrap="none">
              <a:spAutoFit/>
            </a:bodyPr>
            <a:lstStyle/>
            <a:p>
              <a:r>
                <a:rPr lang="en-GB" sz="2800" i="1" dirty="0">
                  <a:latin typeface="Times New Roman" pitchFamily="18" charset="0"/>
                  <a:cs typeface="Times New Roman" pitchFamily="18" charset="0"/>
                </a:rPr>
                <a:t>x</a:t>
              </a:r>
              <a:r>
                <a:rPr lang="en-GB" sz="2800" dirty="0">
                  <a:latin typeface="Times New Roman" pitchFamily="18" charset="0"/>
                  <a:cs typeface="Times New Roman" pitchFamily="18" charset="0"/>
                </a:rPr>
                <a:t>[</a:t>
              </a:r>
              <a:r>
                <a:rPr lang="en-GB" sz="2800" i="1" dirty="0">
                  <a:latin typeface="Times New Roman" pitchFamily="18" charset="0"/>
                  <a:cs typeface="Times New Roman" pitchFamily="18" charset="0"/>
                </a:rPr>
                <a:t>n</a:t>
              </a:r>
              <a:r>
                <a:rPr lang="en-GB"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cxnSp>
          <p:nvCxnSpPr>
            <p:cNvPr id="12" name="Straight Arrow Connector 11"/>
            <p:cNvCxnSpPr>
              <a:endCxn id="10" idx="1"/>
            </p:cNvCxnSpPr>
            <p:nvPr/>
          </p:nvCxnSpPr>
          <p:spPr>
            <a:xfrm flipV="1">
              <a:off x="1187624" y="1205657"/>
              <a:ext cx="1455995" cy="62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rot="5400000">
              <a:off x="4018610" y="1003402"/>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4" name="Straight Arrow Connector 13"/>
            <p:cNvCxnSpPr/>
            <p:nvPr/>
          </p:nvCxnSpPr>
          <p:spPr>
            <a:xfrm>
              <a:off x="1763688" y="1823338"/>
              <a:ext cx="3312368"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0"/>
              <a:endCxn id="6" idx="2"/>
            </p:cNvCxnSpPr>
            <p:nvPr/>
          </p:nvCxnSpPr>
          <p:spPr>
            <a:xfrm flipV="1">
              <a:off x="4499992" y="1206343"/>
              <a:ext cx="360040"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p:cNvCxnSpPr>
            <p:nvPr/>
          </p:nvCxnSpPr>
          <p:spPr>
            <a:xfrm>
              <a:off x="5263257" y="1206343"/>
              <a:ext cx="67689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p:cNvCxnSpPr>
            <p:nvPr/>
          </p:nvCxnSpPr>
          <p:spPr>
            <a:xfrm>
              <a:off x="5061645" y="1407955"/>
              <a:ext cx="0" cy="40598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8" name="TextBox 32"/>
            <p:cNvSpPr txBox="1">
              <a:spLocks noChangeArrowheads="1"/>
            </p:cNvSpPr>
            <p:nvPr/>
          </p:nvSpPr>
          <p:spPr bwMode="auto">
            <a:xfrm>
              <a:off x="5329801" y="824518"/>
              <a:ext cx="508901" cy="348813"/>
            </a:xfrm>
            <a:prstGeom prst="rect">
              <a:avLst/>
            </a:prstGeom>
            <a:noFill/>
            <a:ln w="19050">
              <a:noFill/>
              <a:miter lim="800000"/>
              <a:headEnd/>
              <a:tailEnd/>
            </a:ln>
          </p:spPr>
          <p:txBody>
            <a:bodyPr wrap="none">
              <a:spAutoFit/>
            </a:bodyPr>
            <a:lstStyle/>
            <a:p>
              <a:r>
                <a:rPr lang="en-GB" sz="2800" i="1" dirty="0">
                  <a:latin typeface="Times New Roman" pitchFamily="18" charset="0"/>
                  <a:cs typeface="Times New Roman" pitchFamily="18" charset="0"/>
                </a:rPr>
                <a:t>y</a:t>
              </a:r>
              <a:r>
                <a:rPr lang="en-GB" sz="2800" dirty="0">
                  <a:latin typeface="Times New Roman" pitchFamily="18" charset="0"/>
                  <a:cs typeface="Times New Roman" pitchFamily="18" charset="0"/>
                </a:rPr>
                <a:t>[</a:t>
              </a:r>
              <a:r>
                <a:rPr lang="en-GB" sz="2800" i="1" dirty="0">
                  <a:latin typeface="Times New Roman" pitchFamily="18" charset="0"/>
                  <a:cs typeface="Times New Roman" pitchFamily="18" charset="0"/>
                </a:rPr>
                <a:t>n</a:t>
              </a:r>
              <a:r>
                <a:rPr lang="en-GB"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19" name="Rectangle 18"/>
            <p:cNvSpPr/>
            <p:nvPr/>
          </p:nvSpPr>
          <p:spPr>
            <a:xfrm>
              <a:off x="4084534" y="1006590"/>
              <a:ext cx="242801" cy="348813"/>
            </a:xfrm>
            <a:prstGeom prst="rect">
              <a:avLst/>
            </a:prstGeom>
            <a:noFill/>
          </p:spPr>
          <p:txBody>
            <a:bodyPr wrap="none">
              <a:spAutoFit/>
            </a:bodyPr>
            <a:lstStyle/>
            <a:p>
              <a:r>
                <a:rPr lang="en-GB" sz="2800" i="1" dirty="0">
                  <a:latin typeface="Times New Roman" pitchFamily="18" charset="0"/>
                  <a:cs typeface="Times New Roman" pitchFamily="18" charset="0"/>
                </a:rPr>
                <a:t>g</a:t>
              </a:r>
              <a:endParaRPr lang="en-US" sz="2800" dirty="0"/>
            </a:p>
          </p:txBody>
        </p:sp>
        <p:sp>
          <p:nvSpPr>
            <p:cNvPr id="20" name="TextBox 12"/>
            <p:cNvSpPr txBox="1">
              <a:spLocks noChangeArrowheads="1"/>
            </p:cNvSpPr>
            <p:nvPr/>
          </p:nvSpPr>
          <p:spPr bwMode="auto">
            <a:xfrm>
              <a:off x="2991615" y="476672"/>
              <a:ext cx="500265" cy="307777"/>
            </a:xfrm>
            <a:prstGeom prst="rect">
              <a:avLst/>
            </a:prstGeom>
            <a:noFill/>
            <a:ln w="19050">
              <a:solidFill>
                <a:schemeClr val="tx1"/>
              </a:solidFill>
              <a:miter lim="800000"/>
              <a:headEnd/>
              <a:tailEnd/>
            </a:ln>
          </p:spPr>
          <p:txBody>
            <a:bodyPr wrap="square">
              <a:spAutoFit/>
            </a:bodyPr>
            <a:lstStyle/>
            <a:p>
              <a:r>
                <a:rPr lang="en-GB" sz="2400" dirty="0">
                  <a:latin typeface="Calibri" pitchFamily="34" charset="0"/>
                </a:rPr>
                <a:t>LFO</a:t>
              </a:r>
              <a:endParaRPr lang="en-US" sz="1050" dirty="0">
                <a:latin typeface="Times New Roman" pitchFamily="18" charset="0"/>
                <a:cs typeface="Times New Roman" pitchFamily="18" charset="0"/>
              </a:endParaRPr>
            </a:p>
          </p:txBody>
        </p:sp>
        <p:cxnSp>
          <p:nvCxnSpPr>
            <p:cNvPr id="21" name="Straight Connector 20"/>
            <p:cNvCxnSpPr>
              <a:stCxn id="20" idx="2"/>
              <a:endCxn id="10" idx="0"/>
            </p:cNvCxnSpPr>
            <p:nvPr/>
          </p:nvCxnSpPr>
          <p:spPr>
            <a:xfrm flipH="1">
              <a:off x="3241561" y="784449"/>
              <a:ext cx="187" cy="246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r>
              <a:rPr lang="en-US"/>
              <a:t>Common parameters</a:t>
            </a:r>
          </a:p>
        </p:txBody>
      </p:sp>
      <p:sp>
        <p:nvSpPr>
          <p:cNvPr id="18434" name="Rectangle 2"/>
          <p:cNvSpPr>
            <a:spLocks noGrp="1" noChangeArrowheads="1"/>
          </p:cNvSpPr>
          <p:nvPr>
            <p:ph type="body" idx="1"/>
          </p:nvPr>
        </p:nvSpPr>
        <p:spPr>
          <a:xfrm>
            <a:off x="114300" y="1060376"/>
            <a:ext cx="12814300" cy="5442024"/>
          </a:xfrm>
          <a:ln/>
        </p:spPr>
        <p:txBody>
          <a:bodyPr anchor="t"/>
          <a:lstStyle/>
          <a:p>
            <a:pPr marL="635000"/>
            <a:r>
              <a:rPr lang="en-US" sz="3300" dirty="0">
                <a:solidFill>
                  <a:srgbClr val="0000FF"/>
                </a:solidFill>
              </a:rPr>
              <a:t>Delay</a:t>
            </a:r>
            <a:r>
              <a:rPr lang="en-US" sz="3300" dirty="0"/>
              <a:t> </a:t>
            </a:r>
          </a:p>
          <a:p>
            <a:pPr marL="1143000" lvl="1"/>
            <a:r>
              <a:rPr lang="en-US" sz="2500" dirty="0"/>
              <a:t>Controls </a:t>
            </a:r>
            <a:r>
              <a:rPr lang="en-US" sz="2500" dirty="0">
                <a:solidFill>
                  <a:srgbClr val="0000FF"/>
                </a:solidFill>
              </a:rPr>
              <a:t>minimum</a:t>
            </a:r>
            <a:r>
              <a:rPr lang="en-US" sz="2500" dirty="0"/>
              <a:t> delay time that is used</a:t>
            </a:r>
          </a:p>
          <a:p>
            <a:pPr marL="1143000" lvl="1"/>
            <a:r>
              <a:rPr lang="en-US" sz="2500" dirty="0"/>
              <a:t>For very small delay, chorus acts as </a:t>
            </a:r>
            <a:r>
              <a:rPr lang="en-US" sz="2500" dirty="0" err="1"/>
              <a:t>flanger</a:t>
            </a:r>
            <a:endParaRPr lang="en-US" sz="2500" dirty="0"/>
          </a:p>
          <a:p>
            <a:pPr marL="1143000" lvl="1"/>
            <a:r>
              <a:rPr lang="en-GB" sz="2500" dirty="0"/>
              <a:t>Typical delay times between 20 and 30ms.</a:t>
            </a:r>
            <a:endParaRPr lang="en-US" sz="2500" dirty="0"/>
          </a:p>
          <a:p>
            <a:pPr marL="635000"/>
            <a:r>
              <a:rPr lang="en-US" sz="3300" dirty="0">
                <a:solidFill>
                  <a:srgbClr val="0000FF"/>
                </a:solidFill>
              </a:rPr>
              <a:t>Sweep width</a:t>
            </a:r>
            <a:r>
              <a:rPr lang="en-US" sz="3300" dirty="0"/>
              <a:t> (or depth)</a:t>
            </a:r>
          </a:p>
          <a:p>
            <a:pPr marL="1143000" lvl="1"/>
            <a:r>
              <a:rPr lang="en-US" sz="2500" dirty="0"/>
              <a:t>Controls how much total delay time changes over time</a:t>
            </a:r>
          </a:p>
          <a:p>
            <a:pPr marL="1143000" lvl="1"/>
            <a:r>
              <a:rPr lang="en-US" sz="2500" dirty="0"/>
              <a:t>Expressed in milliseconds</a:t>
            </a:r>
          </a:p>
          <a:p>
            <a:pPr marL="1143000" lvl="1"/>
            <a:r>
              <a:rPr lang="en-US" sz="2500" dirty="0"/>
              <a:t>Max delay: sum of sweep width and ‘delay’ setting</a:t>
            </a:r>
          </a:p>
          <a:p>
            <a:pPr marL="1143000" lvl="1"/>
            <a:r>
              <a:rPr lang="en-US" sz="2500" dirty="0"/>
              <a:t>Think of sweep depth as amplitude of LFO</a:t>
            </a:r>
          </a:p>
        </p:txBody>
      </p:sp>
      <p:sp>
        <p:nvSpPr>
          <p:cNvPr id="6" name="Freeform 5"/>
          <p:cNvSpPr/>
          <p:nvPr/>
        </p:nvSpPr>
        <p:spPr>
          <a:xfrm>
            <a:off x="2325936" y="6172944"/>
            <a:ext cx="5738812" cy="1506537"/>
          </a:xfrm>
          <a:custGeom>
            <a:avLst/>
            <a:gdLst>
              <a:gd name="connsiteX0" fmla="*/ 0 w 5738191"/>
              <a:gd name="connsiteY0" fmla="*/ 1451113 h 1506330"/>
              <a:gd name="connsiteX1" fmla="*/ 715617 w 5738191"/>
              <a:gd name="connsiteY1" fmla="*/ 6626 h 1506330"/>
              <a:gd name="connsiteX2" fmla="*/ 1484243 w 5738191"/>
              <a:gd name="connsiteY2" fmla="*/ 1464365 h 1506330"/>
              <a:gd name="connsiteX3" fmla="*/ 2173356 w 5738191"/>
              <a:gd name="connsiteY3" fmla="*/ 6626 h 1506330"/>
              <a:gd name="connsiteX4" fmla="*/ 2902226 w 5738191"/>
              <a:gd name="connsiteY4" fmla="*/ 1464365 h 1506330"/>
              <a:gd name="connsiteX5" fmla="*/ 3604591 w 5738191"/>
              <a:gd name="connsiteY5" fmla="*/ 6626 h 1506330"/>
              <a:gd name="connsiteX6" fmla="*/ 4306956 w 5738191"/>
              <a:gd name="connsiteY6" fmla="*/ 1504121 h 1506330"/>
              <a:gd name="connsiteX7" fmla="*/ 5035826 w 5738191"/>
              <a:gd name="connsiteY7" fmla="*/ 19878 h 1506330"/>
              <a:gd name="connsiteX8" fmla="*/ 5738191 w 5738191"/>
              <a:gd name="connsiteY8" fmla="*/ 1477617 h 150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191" h="1506330">
                <a:moveTo>
                  <a:pt x="0" y="1451113"/>
                </a:moveTo>
                <a:cubicBezTo>
                  <a:pt x="234121" y="727765"/>
                  <a:pt x="468243" y="4417"/>
                  <a:pt x="715617" y="6626"/>
                </a:cubicBezTo>
                <a:cubicBezTo>
                  <a:pt x="962991" y="8835"/>
                  <a:pt x="1241287" y="1464365"/>
                  <a:pt x="1484243" y="1464365"/>
                </a:cubicBezTo>
                <a:cubicBezTo>
                  <a:pt x="1727199" y="1464365"/>
                  <a:pt x="1937026" y="6626"/>
                  <a:pt x="2173356" y="6626"/>
                </a:cubicBezTo>
                <a:cubicBezTo>
                  <a:pt x="2409686" y="6626"/>
                  <a:pt x="2663687" y="1464365"/>
                  <a:pt x="2902226" y="1464365"/>
                </a:cubicBezTo>
                <a:cubicBezTo>
                  <a:pt x="3140765" y="1464365"/>
                  <a:pt x="3370469" y="0"/>
                  <a:pt x="3604591" y="6626"/>
                </a:cubicBezTo>
                <a:cubicBezTo>
                  <a:pt x="3838713" y="13252"/>
                  <a:pt x="4068417" y="1501912"/>
                  <a:pt x="4306956" y="1504121"/>
                </a:cubicBezTo>
                <a:cubicBezTo>
                  <a:pt x="4545495" y="1506330"/>
                  <a:pt x="4797287" y="24295"/>
                  <a:pt x="5035826" y="19878"/>
                </a:cubicBezTo>
                <a:cubicBezTo>
                  <a:pt x="5274365" y="15461"/>
                  <a:pt x="5506278" y="746539"/>
                  <a:pt x="5738191" y="1477617"/>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sz="2400"/>
          </a:p>
        </p:txBody>
      </p:sp>
      <p:cxnSp>
        <p:nvCxnSpPr>
          <p:cNvPr id="7" name="Straight Arrow Connector 6"/>
          <p:cNvCxnSpPr/>
          <p:nvPr/>
        </p:nvCxnSpPr>
        <p:spPr>
          <a:xfrm>
            <a:off x="2325936" y="5596880"/>
            <a:ext cx="0" cy="3600400"/>
          </a:xfrm>
          <a:prstGeom prst="straightConnector1">
            <a:avLst/>
          </a:prstGeom>
          <a:ln w="15875">
            <a:solidFill>
              <a:schemeClr val="tx1"/>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325936" y="9197280"/>
            <a:ext cx="6984776" cy="0"/>
          </a:xfrm>
          <a:prstGeom prst="straightConnector1">
            <a:avLst/>
          </a:prstGeom>
          <a:ln w="15875">
            <a:solidFill>
              <a:schemeClr val="tx1"/>
            </a:solidFill>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89189" y="6100936"/>
            <a:ext cx="922047" cy="830997"/>
          </a:xfrm>
          <a:prstGeom prst="rect">
            <a:avLst/>
          </a:prstGeom>
          <a:noFill/>
        </p:spPr>
        <p:txBody>
          <a:bodyPr wrap="none" rtlCol="0">
            <a:spAutoFit/>
          </a:bodyPr>
          <a:lstStyle/>
          <a:p>
            <a:r>
              <a:rPr lang="en-GB" sz="2400" dirty="0"/>
              <a:t>Total </a:t>
            </a:r>
          </a:p>
          <a:p>
            <a:r>
              <a:rPr lang="en-GB" sz="2400" dirty="0"/>
              <a:t>delay</a:t>
            </a:r>
            <a:endParaRPr lang="en-US" sz="2400" dirty="0"/>
          </a:p>
        </p:txBody>
      </p:sp>
      <p:sp>
        <p:nvSpPr>
          <p:cNvPr id="10" name="TextBox 9"/>
          <p:cNvSpPr txBox="1"/>
          <p:nvPr/>
        </p:nvSpPr>
        <p:spPr>
          <a:xfrm>
            <a:off x="8297879" y="8261176"/>
            <a:ext cx="1588897" cy="830997"/>
          </a:xfrm>
          <a:prstGeom prst="rect">
            <a:avLst/>
          </a:prstGeom>
          <a:noFill/>
        </p:spPr>
        <p:txBody>
          <a:bodyPr wrap="none" rtlCol="0">
            <a:spAutoFit/>
          </a:bodyPr>
          <a:lstStyle/>
          <a:p>
            <a:r>
              <a:rPr lang="en-GB" sz="2400" dirty="0">
                <a:solidFill>
                  <a:schemeClr val="accent1">
                    <a:lumMod val="50000"/>
                  </a:schemeClr>
                </a:solidFill>
              </a:rPr>
              <a:t>Delay</a:t>
            </a:r>
          </a:p>
          <a:p>
            <a:r>
              <a:rPr lang="en-GB" sz="2400" dirty="0">
                <a:solidFill>
                  <a:schemeClr val="accent1">
                    <a:lumMod val="50000"/>
                  </a:schemeClr>
                </a:solidFill>
              </a:rPr>
              <a:t>parameter</a:t>
            </a:r>
            <a:endParaRPr lang="en-US" sz="2400" dirty="0">
              <a:solidFill>
                <a:schemeClr val="accent1">
                  <a:lumMod val="50000"/>
                </a:schemeClr>
              </a:solidFill>
            </a:endParaRPr>
          </a:p>
        </p:txBody>
      </p:sp>
      <p:sp>
        <p:nvSpPr>
          <p:cNvPr id="11" name="TextBox 10"/>
          <p:cNvSpPr txBox="1"/>
          <p:nvPr/>
        </p:nvSpPr>
        <p:spPr>
          <a:xfrm>
            <a:off x="8280608" y="6460976"/>
            <a:ext cx="1851789" cy="1107996"/>
          </a:xfrm>
          <a:prstGeom prst="rect">
            <a:avLst/>
          </a:prstGeom>
          <a:noFill/>
        </p:spPr>
        <p:txBody>
          <a:bodyPr wrap="none" rtlCol="0">
            <a:spAutoFit/>
          </a:bodyPr>
          <a:lstStyle/>
          <a:p>
            <a:r>
              <a:rPr lang="en-GB" sz="2400" dirty="0">
                <a:solidFill>
                  <a:srgbClr val="C00000"/>
                </a:solidFill>
              </a:rPr>
              <a:t>Sweep </a:t>
            </a:r>
          </a:p>
          <a:p>
            <a:r>
              <a:rPr lang="en-GB" sz="2400" dirty="0">
                <a:solidFill>
                  <a:srgbClr val="C00000"/>
                </a:solidFill>
              </a:rPr>
              <a:t>Width</a:t>
            </a:r>
          </a:p>
          <a:p>
            <a:r>
              <a:rPr lang="en-GB" sz="1800" dirty="0">
                <a:solidFill>
                  <a:srgbClr val="C00000"/>
                </a:solidFill>
              </a:rPr>
              <a:t>(LFO amplitude)</a:t>
            </a:r>
            <a:endParaRPr lang="en-US" sz="1800" dirty="0">
              <a:solidFill>
                <a:srgbClr val="C00000"/>
              </a:solidFill>
            </a:endParaRPr>
          </a:p>
        </p:txBody>
      </p:sp>
      <p:cxnSp>
        <p:nvCxnSpPr>
          <p:cNvPr id="12" name="Straight Arrow Connector 11"/>
          <p:cNvCxnSpPr/>
          <p:nvPr/>
        </p:nvCxnSpPr>
        <p:spPr>
          <a:xfrm flipH="1">
            <a:off x="2325936" y="7669016"/>
            <a:ext cx="5904656" cy="0"/>
          </a:xfrm>
          <a:prstGeom prst="straightConnector1">
            <a:avLst/>
          </a:prstGeom>
          <a:ln w="15875">
            <a:solidFill>
              <a:schemeClr val="tx1"/>
            </a:solidFill>
            <a:prstDash val="sysDash"/>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02600" y="7685112"/>
            <a:ext cx="0" cy="1512168"/>
          </a:xfrm>
          <a:prstGeom prst="straightConnector1">
            <a:avLst/>
          </a:prstGeom>
          <a:ln w="15875">
            <a:solidFill>
              <a:schemeClr val="accent1">
                <a:lumMod val="50000"/>
              </a:schemeClr>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302600" y="6172944"/>
            <a:ext cx="0" cy="1512168"/>
          </a:xfrm>
          <a:prstGeom prst="straightConnector1">
            <a:avLst/>
          </a:prstGeom>
          <a:ln w="15875">
            <a:solidFill>
              <a:schemeClr val="accent2">
                <a:lumMod val="75000"/>
              </a:schemeClr>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62397" y="9197280"/>
            <a:ext cx="857734" cy="461665"/>
          </a:xfrm>
          <a:prstGeom prst="rect">
            <a:avLst/>
          </a:prstGeom>
          <a:noFill/>
        </p:spPr>
        <p:txBody>
          <a:bodyPr wrap="none" rtlCol="0">
            <a:spAutoFit/>
          </a:bodyPr>
          <a:lstStyle/>
          <a:p>
            <a:r>
              <a:rPr lang="en-GB" sz="2400" dirty="0"/>
              <a:t>Time</a:t>
            </a:r>
            <a:endParaRPr lang="en-US" sz="2400" dirty="0"/>
          </a:p>
        </p:txBody>
      </p:sp>
      <p:cxnSp>
        <p:nvCxnSpPr>
          <p:cNvPr id="16" name="Straight Arrow Connector 15"/>
          <p:cNvCxnSpPr/>
          <p:nvPr/>
        </p:nvCxnSpPr>
        <p:spPr>
          <a:xfrm flipH="1">
            <a:off x="5206256" y="7757120"/>
            <a:ext cx="1440160" cy="0"/>
          </a:xfrm>
          <a:prstGeom prst="straightConnector1">
            <a:avLst/>
          </a:prstGeom>
          <a:ln w="15875">
            <a:solidFill>
              <a:schemeClr val="accent6">
                <a:lumMod val="50000"/>
              </a:schemeClr>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97609" y="7901136"/>
            <a:ext cx="1758815" cy="461665"/>
          </a:xfrm>
          <a:prstGeom prst="rect">
            <a:avLst/>
          </a:prstGeom>
          <a:noFill/>
        </p:spPr>
        <p:txBody>
          <a:bodyPr wrap="none" rtlCol="0">
            <a:spAutoFit/>
          </a:bodyPr>
          <a:lstStyle/>
          <a:p>
            <a:r>
              <a:rPr lang="en-GB" sz="2400" dirty="0">
                <a:solidFill>
                  <a:schemeClr val="accent6">
                    <a:lumMod val="50000"/>
                  </a:schemeClr>
                </a:solidFill>
              </a:rPr>
              <a:t>LFO Period</a:t>
            </a:r>
            <a:endParaRPr lang="en-US" sz="2400" dirty="0">
              <a:solidFill>
                <a:schemeClr val="accent6">
                  <a:lumMod val="50000"/>
                </a:schemeClr>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a:t>Common parameters</a:t>
            </a:r>
          </a:p>
        </p:txBody>
      </p:sp>
      <p:sp>
        <p:nvSpPr>
          <p:cNvPr id="20482" name="Rectangle 2"/>
          <p:cNvSpPr>
            <a:spLocks noGrp="1" noChangeArrowheads="1"/>
          </p:cNvSpPr>
          <p:nvPr>
            <p:ph type="body" idx="1"/>
          </p:nvPr>
        </p:nvSpPr>
        <p:spPr>
          <a:xfrm>
            <a:off x="0" y="1130300"/>
            <a:ext cx="13004800" cy="8623300"/>
          </a:xfrm>
          <a:ln/>
        </p:spPr>
        <p:txBody>
          <a:bodyPr anchor="t"/>
          <a:lstStyle/>
          <a:p>
            <a:pPr marL="635000"/>
            <a:r>
              <a:rPr lang="en-US" dirty="0">
                <a:solidFill>
                  <a:srgbClr val="0000FF"/>
                </a:solidFill>
              </a:rPr>
              <a:t>Sweep width</a:t>
            </a:r>
            <a:r>
              <a:rPr lang="en-US" dirty="0"/>
              <a:t> (continued)</a:t>
            </a:r>
          </a:p>
          <a:p>
            <a:pPr marL="984250" lvl="1" indent="-360363"/>
            <a:r>
              <a:rPr lang="en-US" dirty="0"/>
              <a:t>Have to read faster/slower to cover total change in time</a:t>
            </a:r>
          </a:p>
          <a:p>
            <a:pPr marL="984250" lvl="1" indent="-360363"/>
            <a:r>
              <a:rPr lang="en-US" dirty="0"/>
              <a:t>Increased sweep widths increase </a:t>
            </a:r>
            <a:r>
              <a:rPr lang="en-US" dirty="0">
                <a:solidFill>
                  <a:srgbClr val="0000FF"/>
                </a:solidFill>
              </a:rPr>
              <a:t>pitch modulation</a:t>
            </a:r>
            <a:endParaRPr lang="en-US" dirty="0"/>
          </a:p>
          <a:p>
            <a:pPr marL="984250" lvl="1" indent="-360363"/>
            <a:r>
              <a:rPr lang="en-US" dirty="0"/>
              <a:t>Large sweep depths create a ‘warble’</a:t>
            </a:r>
          </a:p>
          <a:p>
            <a:pPr marL="1143000" lvl="1"/>
            <a:endParaRPr lang="en-GB" dirty="0"/>
          </a:p>
          <a:p>
            <a:pPr marL="1968500" lvl="3">
              <a:buNone/>
            </a:pPr>
            <a:endParaRPr lang="en-US" dirty="0"/>
          </a:p>
          <a:p>
            <a:pPr marL="635000"/>
            <a:r>
              <a:rPr lang="en-US" dirty="0">
                <a:solidFill>
                  <a:srgbClr val="0000FF"/>
                </a:solidFill>
              </a:rPr>
              <a:t>LFO</a:t>
            </a:r>
            <a:r>
              <a:rPr lang="en-US" dirty="0"/>
              <a:t> (Low Frequency Oscillator) settings</a:t>
            </a:r>
          </a:p>
          <a:p>
            <a:pPr marL="984250" lvl="1" indent="-360363"/>
            <a:r>
              <a:rPr lang="en-US" dirty="0"/>
              <a:t>Waveform describes how delay changes over time</a:t>
            </a:r>
          </a:p>
          <a:p>
            <a:pPr marL="984250" lvl="1" indent="-360363"/>
            <a:r>
              <a:rPr lang="en-US" dirty="0"/>
              <a:t>Max of waveform = max delay time</a:t>
            </a:r>
          </a:p>
          <a:p>
            <a:pPr marL="984250" lvl="1" indent="-360363"/>
            <a:r>
              <a:rPr lang="en-US" dirty="0">
                <a:solidFill>
                  <a:srgbClr val="0000FF"/>
                </a:solidFill>
              </a:rPr>
              <a:t>Increasing</a:t>
            </a:r>
            <a:r>
              <a:rPr lang="en-US" dirty="0"/>
              <a:t> LFO value = lower pitch (reading slower)</a:t>
            </a:r>
          </a:p>
          <a:p>
            <a:pPr marL="984250" lvl="1" indent="-360363"/>
            <a:r>
              <a:rPr lang="en-US" dirty="0"/>
              <a:t>Pitch modulation related to speed of LFO (as before)</a:t>
            </a:r>
          </a:p>
          <a:p>
            <a:pPr marL="1082675" lvl="2" indent="-187325">
              <a:lnSpc>
                <a:spcPct val="90000"/>
              </a:lnSpc>
            </a:pPr>
            <a:r>
              <a:rPr lang="en-US" sz="2800" dirty="0"/>
              <a:t>Steepest portions on waveform produce large pitch modulation</a:t>
            </a:r>
          </a:p>
          <a:p>
            <a:pPr marL="1082675" lvl="2" indent="-187325">
              <a:lnSpc>
                <a:spcPct val="90000"/>
              </a:lnSpc>
            </a:pPr>
            <a:r>
              <a:rPr lang="en-US" sz="2800" dirty="0"/>
              <a:t>Increase speed</a:t>
            </a:r>
            <a:r>
              <a:rPr lang="en-US" sz="2800" dirty="0">
                <a:sym typeface="Wingdings" pitchFamily="2" charset="2"/>
              </a:rPr>
              <a:t></a:t>
            </a:r>
            <a:r>
              <a:rPr lang="en-US" sz="2800" dirty="0"/>
              <a:t> compress waveform</a:t>
            </a:r>
            <a:r>
              <a:rPr lang="en-US" sz="2800" dirty="0">
                <a:sym typeface="Wingdings" pitchFamily="2" charset="2"/>
              </a:rPr>
              <a:t> steeper</a:t>
            </a:r>
            <a:r>
              <a:rPr lang="en-US" sz="2800" dirty="0"/>
              <a:t> pitch altered more</a:t>
            </a:r>
          </a:p>
          <a:p>
            <a:pPr marL="1524000" lvl="2"/>
            <a:endParaRPr lang="en-US" dirty="0"/>
          </a:p>
        </p:txBody>
      </p:sp>
      <p:pic>
        <p:nvPicPr>
          <p:cNvPr id="20483"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965896" y="4084712"/>
            <a:ext cx="673100" cy="673100"/>
          </a:xfrm>
          <a:prstGeom prst="rect">
            <a:avLst/>
          </a:prstGeom>
          <a:noFill/>
        </p:spPr>
      </p:pic>
      <p:sp>
        <p:nvSpPr>
          <p:cNvPr id="6" name="Rectangle 8"/>
          <p:cNvSpPr>
            <a:spLocks noChangeArrowheads="1"/>
          </p:cNvSpPr>
          <p:nvPr/>
        </p:nvSpPr>
        <p:spPr bwMode="auto">
          <a:xfrm>
            <a:off x="3283720" y="3796680"/>
            <a:ext cx="9721080" cy="954107"/>
          </a:xfrm>
          <a:prstGeom prst="rect">
            <a:avLst/>
          </a:prstGeom>
          <a:noFill/>
          <a:ln w="9525">
            <a:noFill/>
            <a:miter lim="800000"/>
            <a:headEnd/>
            <a:tailEnd/>
          </a:ln>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rPr>
              <a:t>Sustained note- processed with chorus with 3 ms sweep width, then with6 ms sweep width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04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048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r>
              <a:rPr lang="en-US"/>
              <a:t>LFO waveform</a:t>
            </a:r>
          </a:p>
        </p:txBody>
      </p:sp>
      <p:sp>
        <p:nvSpPr>
          <p:cNvPr id="22530" name="Rectangle 2"/>
          <p:cNvSpPr>
            <a:spLocks noGrp="1" noChangeArrowheads="1"/>
          </p:cNvSpPr>
          <p:nvPr>
            <p:ph type="body" idx="1"/>
          </p:nvPr>
        </p:nvSpPr>
        <p:spPr>
          <a:xfrm>
            <a:off x="0" y="1060376"/>
            <a:ext cx="6502400" cy="8693224"/>
          </a:xfrm>
          <a:ln/>
        </p:spPr>
        <p:txBody>
          <a:bodyPr anchor="t"/>
          <a:lstStyle/>
          <a:p>
            <a:pPr marL="635000">
              <a:spcAft>
                <a:spcPts val="600"/>
              </a:spcAft>
            </a:pPr>
            <a:r>
              <a:rPr lang="en-US" sz="3200" dirty="0">
                <a:solidFill>
                  <a:srgbClr val="0000FF"/>
                </a:solidFill>
              </a:rPr>
              <a:t>Sine</a:t>
            </a:r>
            <a:r>
              <a:rPr lang="en-US" sz="3200" dirty="0"/>
              <a:t> </a:t>
            </a:r>
            <a:endParaRPr lang="en-US" sz="4000" dirty="0"/>
          </a:p>
          <a:p>
            <a:pPr marL="900113" lvl="1" indent="-360363">
              <a:spcAft>
                <a:spcPts val="600"/>
              </a:spcAft>
            </a:pPr>
            <a:r>
              <a:rPr lang="en-US" sz="2800" dirty="0"/>
              <a:t>Smooth</a:t>
            </a:r>
          </a:p>
          <a:p>
            <a:pPr marL="900113" lvl="1" indent="-360363">
              <a:spcAft>
                <a:spcPts val="600"/>
              </a:spcAft>
            </a:pPr>
            <a:r>
              <a:rPr lang="en-US" sz="2800" dirty="0"/>
              <a:t>Continuously changing, both pitch and delay</a:t>
            </a:r>
          </a:p>
          <a:p>
            <a:pPr marL="635000">
              <a:spcAft>
                <a:spcPts val="600"/>
              </a:spcAft>
            </a:pPr>
            <a:r>
              <a:rPr lang="en-US" sz="3200" dirty="0">
                <a:solidFill>
                  <a:srgbClr val="0000FF"/>
                </a:solidFill>
              </a:rPr>
              <a:t>Triangle</a:t>
            </a:r>
            <a:r>
              <a:rPr lang="en-US" sz="3200" dirty="0"/>
              <a:t> </a:t>
            </a:r>
            <a:endParaRPr lang="en-US" sz="4000" dirty="0"/>
          </a:p>
          <a:p>
            <a:pPr marL="900113" lvl="1" indent="-360363">
              <a:spcAft>
                <a:spcPts val="600"/>
              </a:spcAft>
            </a:pPr>
            <a:r>
              <a:rPr lang="en-US" sz="2800" dirty="0"/>
              <a:t>Only 2 pitches because only 2 slopes (positive and negative)</a:t>
            </a:r>
          </a:p>
          <a:p>
            <a:pPr marL="900113" lvl="1" indent="-360363">
              <a:spcAft>
                <a:spcPts val="600"/>
              </a:spcAft>
            </a:pPr>
            <a:r>
              <a:rPr lang="en-US" sz="2800" dirty="0"/>
              <a:t>Sudden change between pitches</a:t>
            </a:r>
          </a:p>
          <a:p>
            <a:pPr marL="635000">
              <a:spcAft>
                <a:spcPts val="600"/>
              </a:spcAft>
              <a:buClr>
                <a:srgbClr val="0000FF"/>
              </a:buClr>
            </a:pPr>
            <a:r>
              <a:rPr lang="en-US" sz="3200" dirty="0">
                <a:solidFill>
                  <a:srgbClr val="0000FF"/>
                </a:solidFill>
              </a:rPr>
              <a:t>Log (exponential)</a:t>
            </a:r>
            <a:endParaRPr lang="en-US" sz="4000" dirty="0">
              <a:solidFill>
                <a:srgbClr val="0000FF"/>
              </a:solidFill>
            </a:endParaRPr>
          </a:p>
          <a:p>
            <a:pPr marL="900113" lvl="1" indent="-360363">
              <a:spcAft>
                <a:spcPts val="600"/>
              </a:spcAft>
            </a:pPr>
            <a:r>
              <a:rPr lang="en-US" sz="2800" dirty="0"/>
              <a:t>Smooth over cycle, but jump at end of each cycle</a:t>
            </a:r>
          </a:p>
          <a:p>
            <a:pPr marL="900113" lvl="1" indent="-360363">
              <a:spcAft>
                <a:spcPts val="600"/>
              </a:spcAft>
            </a:pPr>
            <a:r>
              <a:rPr lang="en-US" sz="2800" dirty="0"/>
              <a:t>Slope at beginning and end of waveform differ</a:t>
            </a:r>
          </a:p>
          <a:p>
            <a:pPr marL="1524000" lvl="2">
              <a:spcAft>
                <a:spcPts val="600"/>
              </a:spcAft>
            </a:pPr>
            <a:r>
              <a:rPr lang="en-US" sz="2000" dirty="0"/>
              <a:t>Causes abrupt change in pitch</a:t>
            </a:r>
          </a:p>
          <a:p>
            <a:pPr marL="900113" lvl="1" indent="-360363">
              <a:spcAft>
                <a:spcPts val="600"/>
              </a:spcAft>
            </a:pPr>
            <a:r>
              <a:rPr lang="en-US" sz="2800" dirty="0"/>
              <a:t>Large sweep width stresses LFO effect</a:t>
            </a:r>
          </a:p>
        </p:txBody>
      </p:sp>
      <p:pic>
        <p:nvPicPr>
          <p:cNvPr id="8" name="Picture 1"/>
          <p:cNvPicPr>
            <a:picLocks noChangeAspect="1" noChangeArrowheads="1"/>
          </p:cNvPicPr>
          <p:nvPr/>
        </p:nvPicPr>
        <p:blipFill>
          <a:blip r:embed="rId5" cstate="print"/>
          <a:srcRect/>
          <a:stretch>
            <a:fillRect/>
          </a:stretch>
        </p:blipFill>
        <p:spPr bwMode="auto">
          <a:xfrm>
            <a:off x="5782320" y="988368"/>
            <a:ext cx="7844884" cy="5877391"/>
          </a:xfrm>
          <a:prstGeom prst="rect">
            <a:avLst/>
          </a:prstGeom>
          <a:noFill/>
          <a:ln w="9525">
            <a:noFill/>
            <a:miter lim="800000"/>
            <a:headEnd/>
            <a:tailEnd/>
          </a:ln>
          <a:effectLst/>
        </p:spPr>
      </p:pic>
      <p:pic>
        <p:nvPicPr>
          <p:cNvPr id="2" name="Picture 4">
            <a:hlinkClick r:id="" action="ppaction://media"/>
            <a:extLst>
              <a:ext uri="{FF2B5EF4-FFF2-40B4-BE49-F238E27FC236}">
                <a16:creationId xmlns:a16="http://schemas.microsoft.com/office/drawing/2014/main" id="{65EBC909-3AB7-9613-540E-6B3501081E98}"/>
              </a:ext>
            </a:extLst>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6790432" y="8117160"/>
            <a:ext cx="1080120" cy="1080120"/>
          </a:xfrm>
          <a:prstGeom prst="rect">
            <a:avLst/>
          </a:prstGeom>
          <a:noFill/>
        </p:spPr>
      </p:pic>
      <p:sp>
        <p:nvSpPr>
          <p:cNvPr id="3" name="Rectangle 4">
            <a:extLst>
              <a:ext uri="{FF2B5EF4-FFF2-40B4-BE49-F238E27FC236}">
                <a16:creationId xmlns:a16="http://schemas.microsoft.com/office/drawing/2014/main" id="{C9ECA45F-6537-5235-15C9-C0A4BCD52CB5}"/>
              </a:ext>
            </a:extLst>
          </p:cNvPr>
          <p:cNvSpPr>
            <a:spLocks noChangeArrowheads="1"/>
          </p:cNvSpPr>
          <p:nvPr/>
        </p:nvSpPr>
        <p:spPr bwMode="auto">
          <a:xfrm>
            <a:off x="8086576" y="7755379"/>
            <a:ext cx="4918224" cy="1384995"/>
          </a:xfrm>
          <a:prstGeom prst="rect">
            <a:avLst/>
          </a:prstGeom>
          <a:noFill/>
          <a:ln w="9525">
            <a:noFill/>
            <a:miter lim="800000"/>
            <a:headEnd/>
            <a:tailEnd/>
          </a:ln>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rPr>
              <a:t>Sustained note processed with chorus using sine, triangle, and logarithm curve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3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3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253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253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253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253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2530">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2530">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2530">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253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
                                        </p:tgtEl>
                                        <p:attrNameLst>
                                          <p:attrName>style.visibility</p:attrName>
                                        </p:attrNameLst>
                                      </p:cBhvr>
                                      <p:to>
                                        <p:strVal val="visible"/>
                                      </p:to>
                                    </p:set>
                                  </p:childTnLst>
                                </p:cTn>
                              </p:par>
                            </p:childTnLst>
                          </p:cTn>
                        </p:par>
                        <p:par>
                          <p:cTn id="41" fill="hold">
                            <p:stCondLst>
                              <p:cond delay="500"/>
                            </p:stCondLst>
                            <p:childTnLst>
                              <p:par>
                                <p:cTn id="42" presetID="1" presetClass="mediacall" presetSubtype="0" fill="hold" nodeType="afterEffect">
                                  <p:stCondLst>
                                    <p:cond delay="0"/>
                                  </p:stCondLst>
                                  <p:childTnLst>
                                    <p:cmd type="call" cmd="playFrom(0.0)">
                                      <p:cBhvr>
                                        <p:cTn id="43"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44" fill="hold" display="0">
                  <p:stCondLst>
                    <p:cond delay="indefinite"/>
                  </p:stCondLst>
                  <p:endCondLst>
                    <p:cond evt="onNext" delay="0">
                      <p:tgtEl>
                        <p:sldTgt/>
                      </p:tgtEl>
                    </p:cond>
                    <p:cond evt="onPrev" delay="0">
                      <p:tgtEl>
                        <p:sldTgt/>
                      </p:tgtEl>
                    </p:cond>
                    <p:cond evt="onStopAudio" delay="0">
                      <p:tgtEl>
                        <p:sldTgt/>
                      </p:tgtEl>
                    </p:cond>
                  </p:endCondLst>
                </p:cTn>
                <p:tgtEl>
                  <p:spTgt spid="2"/>
                </p:tgtEl>
              </p:cMediaNode>
            </p:audio>
          </p:childTnLst>
        </p:cTn>
      </p:par>
    </p:tnLst>
    <p:bldLst>
      <p:bldP spid="22530" grpId="0" build="p" bldLvl="5"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More parameters</a:t>
            </a:r>
          </a:p>
        </p:txBody>
      </p:sp>
      <p:sp>
        <p:nvSpPr>
          <p:cNvPr id="24578" name="Rectangle 2"/>
          <p:cNvSpPr>
            <a:spLocks noGrp="1" noChangeArrowheads="1"/>
          </p:cNvSpPr>
          <p:nvPr>
            <p:ph type="body" idx="1"/>
          </p:nvPr>
        </p:nvSpPr>
        <p:spPr>
          <a:xfrm>
            <a:off x="114300" y="1130300"/>
            <a:ext cx="12814300" cy="4559300"/>
          </a:xfrm>
          <a:ln/>
        </p:spPr>
        <p:txBody>
          <a:bodyPr anchor="t"/>
          <a:lstStyle/>
          <a:p>
            <a:pPr marL="635000"/>
            <a:r>
              <a:rPr lang="en-US" sz="3600" dirty="0">
                <a:solidFill>
                  <a:srgbClr val="0000FF"/>
                </a:solidFill>
              </a:rPr>
              <a:t>Number of voices</a:t>
            </a:r>
            <a:r>
              <a:rPr lang="en-US" sz="3600" dirty="0"/>
              <a:t> </a:t>
            </a:r>
          </a:p>
          <a:p>
            <a:pPr marL="1143000" lvl="1"/>
            <a:r>
              <a:rPr lang="en-US" sz="3200" dirty="0"/>
              <a:t>Multiple copies of sound</a:t>
            </a:r>
          </a:p>
          <a:p>
            <a:pPr marL="1524000" lvl="2"/>
            <a:r>
              <a:rPr lang="en-US" sz="2400" dirty="0"/>
              <a:t>Model more than 2 instruments being played</a:t>
            </a:r>
          </a:p>
          <a:p>
            <a:pPr marL="1143000" lvl="1"/>
            <a:r>
              <a:rPr lang="en-US" sz="3200" dirty="0">
                <a:solidFill>
                  <a:srgbClr val="0000CC"/>
                </a:solidFill>
              </a:rPr>
              <a:t>Multi-voice chorus </a:t>
            </a:r>
            <a:r>
              <a:rPr lang="en-US" sz="3200" dirty="0"/>
              <a:t>uses single LFO waveform for all voices</a:t>
            </a:r>
          </a:p>
          <a:p>
            <a:pPr marL="1143000" lvl="1"/>
            <a:r>
              <a:rPr lang="en-US" sz="3200" dirty="0"/>
              <a:t>Each voice has different phase</a:t>
            </a:r>
          </a:p>
          <a:p>
            <a:pPr marL="1524000" lvl="2"/>
            <a:r>
              <a:rPr lang="en-US" sz="2400" dirty="0"/>
              <a:t>At any point in time, each voice is at different point in waveform</a:t>
            </a:r>
          </a:p>
          <a:p>
            <a:pPr marL="1524000" lvl="2"/>
            <a:r>
              <a:rPr lang="en-US" sz="2400" dirty="0"/>
              <a:t>Different delay times</a:t>
            </a:r>
          </a:p>
          <a:p>
            <a:pPr marL="1524000" lvl="2"/>
            <a:r>
              <a:rPr lang="en-US" sz="2400" dirty="0"/>
              <a:t>If all in phase, same effect as single voice chorus with increased level</a:t>
            </a:r>
          </a:p>
        </p:txBody>
      </p:sp>
      <p:grpSp>
        <p:nvGrpSpPr>
          <p:cNvPr id="5" name="Group 160"/>
          <p:cNvGrpSpPr>
            <a:grpSpLocks noChangeAspect="1"/>
          </p:cNvGrpSpPr>
          <p:nvPr/>
        </p:nvGrpSpPr>
        <p:grpSpPr>
          <a:xfrm>
            <a:off x="3118024" y="5452864"/>
            <a:ext cx="7128792" cy="4116092"/>
            <a:chOff x="1331640" y="2708920"/>
            <a:chExt cx="4752528" cy="2744061"/>
          </a:xfrm>
        </p:grpSpPr>
        <p:sp>
          <p:nvSpPr>
            <p:cNvPr id="6" name="Oval 5"/>
            <p:cNvSpPr/>
            <p:nvPr/>
          </p:nvSpPr>
          <p:spPr bwMode="auto">
            <a:xfrm>
              <a:off x="5004048" y="2907827"/>
              <a:ext cx="403225" cy="4032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7" name="TextBox 6"/>
            <p:cNvSpPr txBox="1">
              <a:spLocks noChangeArrowheads="1"/>
            </p:cNvSpPr>
            <p:nvPr/>
          </p:nvSpPr>
          <p:spPr bwMode="auto">
            <a:xfrm>
              <a:off x="5064748" y="2948947"/>
              <a:ext cx="242802" cy="348813"/>
            </a:xfrm>
            <a:prstGeom prst="rect">
              <a:avLst/>
            </a:prstGeom>
            <a:noFill/>
            <a:ln w="19050">
              <a:noFill/>
              <a:miter lim="800000"/>
              <a:headEnd/>
              <a:tailEnd/>
            </a:ln>
          </p:spPr>
          <p:txBody>
            <a:bodyPr wrap="none">
              <a:spAutoFit/>
            </a:bodyPr>
            <a:lstStyle/>
            <a:p>
              <a:r>
                <a:rPr lang="en-GB" sz="2800" dirty="0">
                  <a:latin typeface="Calibri" pitchFamily="34" charset="0"/>
                </a:rPr>
                <a:t>+</a:t>
              </a:r>
              <a:endParaRPr lang="en-US" sz="2800" dirty="0">
                <a:latin typeface="Calibri" pitchFamily="34" charset="0"/>
              </a:endParaRPr>
            </a:p>
          </p:txBody>
        </p:sp>
        <p:cxnSp>
          <p:nvCxnSpPr>
            <p:cNvPr id="8" name="Straight Arrow Connector 7"/>
            <p:cNvCxnSpPr/>
            <p:nvPr/>
          </p:nvCxnSpPr>
          <p:spPr>
            <a:xfrm>
              <a:off x="1907704" y="3095920"/>
              <a:ext cx="0" cy="207360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32"/>
            <p:cNvSpPr txBox="1">
              <a:spLocks noChangeArrowheads="1"/>
            </p:cNvSpPr>
            <p:nvPr/>
          </p:nvSpPr>
          <p:spPr bwMode="auto">
            <a:xfrm>
              <a:off x="1477847" y="2708920"/>
              <a:ext cx="563402" cy="389850"/>
            </a:xfrm>
            <a:prstGeom prst="rect">
              <a:avLst/>
            </a:prstGeom>
            <a:noFill/>
            <a:ln w="19050">
              <a:noFill/>
              <a:miter lim="800000"/>
              <a:headEnd/>
              <a:tailEnd/>
            </a:ln>
          </p:spPr>
          <p:txBody>
            <a:bodyPr wrap="none">
              <a:spAutoFit/>
            </a:bodyPr>
            <a:lstStyle/>
            <a:p>
              <a:r>
                <a:rPr lang="en-GB" sz="3200" i="1" dirty="0">
                  <a:latin typeface="Times New Roman" pitchFamily="18" charset="0"/>
                  <a:cs typeface="Times New Roman" pitchFamily="18" charset="0"/>
                </a:rPr>
                <a:t>x</a:t>
              </a:r>
              <a:r>
                <a:rPr lang="en-GB" sz="3200" dirty="0">
                  <a:latin typeface="Times New Roman" pitchFamily="18" charset="0"/>
                  <a:cs typeface="Times New Roman" pitchFamily="18" charset="0"/>
                </a:rPr>
                <a:t>[</a:t>
              </a:r>
              <a:r>
                <a:rPr lang="en-GB" sz="3200" i="1" dirty="0">
                  <a:latin typeface="Times New Roman" pitchFamily="18" charset="0"/>
                  <a:cs typeface="Times New Roman" pitchFamily="18" charset="0"/>
                </a:rPr>
                <a:t>n</a:t>
              </a:r>
              <a:r>
                <a:rPr lang="en-GB"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cxnSp>
          <p:nvCxnSpPr>
            <p:cNvPr id="10" name="Straight Arrow Connector 9"/>
            <p:cNvCxnSpPr>
              <a:endCxn id="6" idx="2"/>
            </p:cNvCxnSpPr>
            <p:nvPr/>
          </p:nvCxnSpPr>
          <p:spPr>
            <a:xfrm>
              <a:off x="1331640" y="3095383"/>
              <a:ext cx="367240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6"/>
            </p:cNvCxnSpPr>
            <p:nvPr/>
          </p:nvCxnSpPr>
          <p:spPr>
            <a:xfrm>
              <a:off x="5407273" y="3109440"/>
              <a:ext cx="676895"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p:cNvCxnSpPr>
            <p:nvPr/>
          </p:nvCxnSpPr>
          <p:spPr>
            <a:xfrm>
              <a:off x="5205661" y="3311052"/>
              <a:ext cx="0" cy="186840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TextBox 32"/>
            <p:cNvSpPr txBox="1">
              <a:spLocks noChangeArrowheads="1"/>
            </p:cNvSpPr>
            <p:nvPr/>
          </p:nvSpPr>
          <p:spPr bwMode="auto">
            <a:xfrm>
              <a:off x="5446567" y="2718212"/>
              <a:ext cx="563402" cy="389850"/>
            </a:xfrm>
            <a:prstGeom prst="rect">
              <a:avLst/>
            </a:prstGeom>
            <a:noFill/>
            <a:ln w="19050">
              <a:noFill/>
              <a:miter lim="800000"/>
              <a:headEnd/>
              <a:tailEnd/>
            </a:ln>
          </p:spPr>
          <p:txBody>
            <a:bodyPr wrap="none">
              <a:spAutoFit/>
            </a:bodyPr>
            <a:lstStyle/>
            <a:p>
              <a:r>
                <a:rPr lang="en-GB" sz="3200" i="1" dirty="0">
                  <a:latin typeface="Times New Roman" pitchFamily="18" charset="0"/>
                  <a:cs typeface="Times New Roman" pitchFamily="18" charset="0"/>
                </a:rPr>
                <a:t>y</a:t>
              </a:r>
              <a:r>
                <a:rPr lang="en-GB" sz="3200" dirty="0">
                  <a:latin typeface="Times New Roman" pitchFamily="18" charset="0"/>
                  <a:cs typeface="Times New Roman" pitchFamily="18" charset="0"/>
                </a:rPr>
                <a:t>[</a:t>
              </a:r>
              <a:r>
                <a:rPr lang="en-GB" sz="3200" i="1" dirty="0">
                  <a:latin typeface="Times New Roman" pitchFamily="18" charset="0"/>
                  <a:cs typeface="Times New Roman" pitchFamily="18" charset="0"/>
                </a:rPr>
                <a:t>n</a:t>
              </a:r>
              <a:r>
                <a:rPr lang="en-GB"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cxnSp>
          <p:nvCxnSpPr>
            <p:cNvPr id="14" name="Straight Arrow Connector 13"/>
            <p:cNvCxnSpPr>
              <a:stCxn id="15" idx="3"/>
              <a:endCxn id="17" idx="3"/>
            </p:cNvCxnSpPr>
            <p:nvPr/>
          </p:nvCxnSpPr>
          <p:spPr>
            <a:xfrm flipV="1">
              <a:off x="4015835" y="4172424"/>
              <a:ext cx="412149"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5" name="TextBox 12"/>
            <p:cNvSpPr txBox="1">
              <a:spLocks noChangeArrowheads="1"/>
            </p:cNvSpPr>
            <p:nvPr/>
          </p:nvSpPr>
          <p:spPr bwMode="auto">
            <a:xfrm>
              <a:off x="2575868" y="3985836"/>
              <a:ext cx="1439967" cy="389850"/>
            </a:xfrm>
            <a:prstGeom prst="rect">
              <a:avLst/>
            </a:prstGeom>
            <a:noFill/>
            <a:ln w="19050">
              <a:solidFill>
                <a:schemeClr val="tx1"/>
              </a:solidFill>
              <a:miter lim="800000"/>
              <a:headEnd/>
              <a:tailEnd/>
            </a:ln>
          </p:spPr>
          <p:txBody>
            <a:bodyPr wrap="none">
              <a:spAutoFit/>
            </a:bodyPr>
            <a:lstStyle/>
            <a:p>
              <a:r>
                <a:rPr lang="en-GB" sz="3200" dirty="0">
                  <a:latin typeface="Calibri" pitchFamily="34" charset="0"/>
                </a:rPr>
                <a:t>Delay </a:t>
              </a:r>
              <a:r>
                <a:rPr lang="en-GB" sz="3200" i="1" dirty="0">
                  <a:latin typeface="Times New Roman" pitchFamily="18" charset="0"/>
                  <a:cs typeface="Times New Roman" pitchFamily="18" charset="0"/>
                </a:rPr>
                <a:t>M</a:t>
              </a:r>
              <a:r>
                <a:rPr lang="en-GB" sz="3200" baseline="-25000" dirty="0">
                  <a:latin typeface="Times New Roman" pitchFamily="18" charset="0"/>
                  <a:cs typeface="Times New Roman" pitchFamily="18" charset="0"/>
                </a:rPr>
                <a:t>1</a:t>
              </a:r>
              <a:r>
                <a:rPr lang="en-GB" sz="3200" dirty="0">
                  <a:latin typeface="Times New Roman" pitchFamily="18" charset="0"/>
                  <a:cs typeface="Times New Roman" pitchFamily="18" charset="0"/>
                </a:rPr>
                <a:t>(</a:t>
              </a:r>
              <a:r>
                <a:rPr lang="en-GB" sz="3200" i="1" dirty="0">
                  <a:latin typeface="Times New Roman" pitchFamily="18" charset="0"/>
                  <a:cs typeface="Times New Roman" pitchFamily="18" charset="0"/>
                </a:rPr>
                <a:t>n</a:t>
              </a:r>
              <a:r>
                <a:rPr lang="en-GB"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cxnSp>
          <p:nvCxnSpPr>
            <p:cNvPr id="16" name="Straight Arrow Connector 15"/>
            <p:cNvCxnSpPr>
              <a:endCxn id="15" idx="1"/>
            </p:cNvCxnSpPr>
            <p:nvPr/>
          </p:nvCxnSpPr>
          <p:spPr>
            <a:xfrm>
              <a:off x="1907704" y="4170502"/>
              <a:ext cx="66816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5400000">
              <a:off x="4378650" y="3956400"/>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18" name="Straight Arrow Connector 17"/>
            <p:cNvCxnSpPr/>
            <p:nvPr/>
          </p:nvCxnSpPr>
          <p:spPr>
            <a:xfrm flipV="1">
              <a:off x="4860032" y="4161600"/>
              <a:ext cx="360040"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4143" y="3943808"/>
              <a:ext cx="350737" cy="389850"/>
            </a:xfrm>
            <a:prstGeom prst="rect">
              <a:avLst/>
            </a:prstGeom>
            <a:noFill/>
          </p:spPr>
          <p:txBody>
            <a:bodyPr wrap="none">
              <a:spAutoFit/>
            </a:bodyPr>
            <a:lstStyle/>
            <a:p>
              <a:r>
                <a:rPr lang="en-GB" sz="3200" i="1" dirty="0">
                  <a:latin typeface="Times New Roman" pitchFamily="18" charset="0"/>
                  <a:cs typeface="Times New Roman" pitchFamily="18" charset="0"/>
                </a:rPr>
                <a:t>g</a:t>
              </a:r>
              <a:r>
                <a:rPr lang="en-GB" sz="3200" baseline="-25000" dirty="0">
                  <a:latin typeface="Times New Roman" pitchFamily="18" charset="0"/>
                  <a:cs typeface="Times New Roman" pitchFamily="18" charset="0"/>
                </a:rPr>
                <a:t>1</a:t>
              </a:r>
              <a:endParaRPr lang="en-US" sz="3200" baseline="-25000" dirty="0"/>
            </a:p>
          </p:txBody>
        </p:sp>
        <p:sp>
          <p:nvSpPr>
            <p:cNvPr id="20" name="TextBox 12"/>
            <p:cNvSpPr txBox="1">
              <a:spLocks noChangeArrowheads="1"/>
            </p:cNvSpPr>
            <p:nvPr/>
          </p:nvSpPr>
          <p:spPr bwMode="auto">
            <a:xfrm>
              <a:off x="3045600" y="3502800"/>
              <a:ext cx="500265" cy="246221"/>
            </a:xfrm>
            <a:prstGeom prst="rect">
              <a:avLst/>
            </a:prstGeom>
            <a:noFill/>
            <a:ln w="19050">
              <a:solidFill>
                <a:schemeClr val="tx1"/>
              </a:solidFill>
              <a:miter lim="800000"/>
              <a:headEnd/>
              <a:tailEnd/>
            </a:ln>
          </p:spPr>
          <p:txBody>
            <a:bodyPr wrap="square">
              <a:spAutoFit/>
            </a:bodyPr>
            <a:lstStyle/>
            <a:p>
              <a:r>
                <a:rPr lang="en-GB" sz="1800" dirty="0">
                  <a:latin typeface="Calibri" pitchFamily="34" charset="0"/>
                </a:rPr>
                <a:t>LFO</a:t>
              </a:r>
              <a:endParaRPr lang="en-US" sz="1800" dirty="0">
                <a:latin typeface="Times New Roman" pitchFamily="18" charset="0"/>
                <a:cs typeface="Times New Roman" pitchFamily="18" charset="0"/>
              </a:endParaRPr>
            </a:p>
          </p:txBody>
        </p:sp>
        <p:cxnSp>
          <p:nvCxnSpPr>
            <p:cNvPr id="21" name="Straight Connector 20"/>
            <p:cNvCxnSpPr>
              <a:stCxn id="20" idx="2"/>
              <a:endCxn id="15" idx="0"/>
            </p:cNvCxnSpPr>
            <p:nvPr/>
          </p:nvCxnSpPr>
          <p:spPr>
            <a:xfrm>
              <a:off x="3295733" y="3749021"/>
              <a:ext cx="119" cy="236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3" idx="3"/>
              <a:endCxn id="25" idx="3"/>
            </p:cNvCxnSpPr>
            <p:nvPr/>
          </p:nvCxnSpPr>
          <p:spPr>
            <a:xfrm flipV="1">
              <a:off x="4015835" y="5187624"/>
              <a:ext cx="412149" cy="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12"/>
            <p:cNvSpPr txBox="1">
              <a:spLocks noChangeArrowheads="1"/>
            </p:cNvSpPr>
            <p:nvPr/>
          </p:nvSpPr>
          <p:spPr bwMode="auto">
            <a:xfrm>
              <a:off x="2575868" y="5003884"/>
              <a:ext cx="1439967" cy="389850"/>
            </a:xfrm>
            <a:prstGeom prst="rect">
              <a:avLst/>
            </a:prstGeom>
            <a:noFill/>
            <a:ln w="19050">
              <a:solidFill>
                <a:schemeClr val="tx1"/>
              </a:solidFill>
              <a:miter lim="800000"/>
              <a:headEnd/>
              <a:tailEnd/>
            </a:ln>
          </p:spPr>
          <p:txBody>
            <a:bodyPr wrap="none">
              <a:spAutoFit/>
            </a:bodyPr>
            <a:lstStyle/>
            <a:p>
              <a:r>
                <a:rPr lang="en-GB" sz="3200" dirty="0">
                  <a:latin typeface="Calibri" pitchFamily="34" charset="0"/>
                </a:rPr>
                <a:t>Delay </a:t>
              </a:r>
              <a:r>
                <a:rPr lang="en-GB" sz="3200" i="1" dirty="0">
                  <a:latin typeface="Times New Roman" pitchFamily="18" charset="0"/>
                  <a:cs typeface="Times New Roman" pitchFamily="18" charset="0"/>
                </a:rPr>
                <a:t>M</a:t>
              </a:r>
              <a:r>
                <a:rPr lang="en-GB" sz="3200" baseline="-25000" dirty="0">
                  <a:latin typeface="Times New Roman" pitchFamily="18" charset="0"/>
                  <a:cs typeface="Times New Roman" pitchFamily="18" charset="0"/>
                </a:rPr>
                <a:t>2</a:t>
              </a:r>
              <a:r>
                <a:rPr lang="en-GB" sz="3200" dirty="0">
                  <a:latin typeface="Times New Roman" pitchFamily="18" charset="0"/>
                  <a:cs typeface="Times New Roman" pitchFamily="18" charset="0"/>
                </a:rPr>
                <a:t>(</a:t>
              </a:r>
              <a:r>
                <a:rPr lang="en-GB" sz="3200" i="1" dirty="0">
                  <a:latin typeface="Times New Roman" pitchFamily="18" charset="0"/>
                  <a:cs typeface="Times New Roman" pitchFamily="18" charset="0"/>
                </a:rPr>
                <a:t>n</a:t>
              </a:r>
              <a:r>
                <a:rPr lang="en-GB" sz="3200" dirty="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cxnSp>
          <p:nvCxnSpPr>
            <p:cNvPr id="24" name="Straight Arrow Connector 23"/>
            <p:cNvCxnSpPr>
              <a:endCxn id="23" idx="1"/>
            </p:cNvCxnSpPr>
            <p:nvPr/>
          </p:nvCxnSpPr>
          <p:spPr>
            <a:xfrm>
              <a:off x="1907704" y="5188550"/>
              <a:ext cx="66816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rot="5400000">
              <a:off x="4378650" y="4971600"/>
              <a:ext cx="530715" cy="432048"/>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26" name="Straight Arrow Connector 25"/>
            <p:cNvCxnSpPr/>
            <p:nvPr/>
          </p:nvCxnSpPr>
          <p:spPr>
            <a:xfrm flipV="1">
              <a:off x="4860032" y="5187600"/>
              <a:ext cx="360040"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24143" y="4961856"/>
              <a:ext cx="350737" cy="389850"/>
            </a:xfrm>
            <a:prstGeom prst="rect">
              <a:avLst/>
            </a:prstGeom>
            <a:noFill/>
          </p:spPr>
          <p:txBody>
            <a:bodyPr wrap="none">
              <a:spAutoFit/>
            </a:bodyPr>
            <a:lstStyle/>
            <a:p>
              <a:r>
                <a:rPr lang="en-GB" sz="3200" i="1" dirty="0">
                  <a:latin typeface="Times New Roman" pitchFamily="18" charset="0"/>
                  <a:cs typeface="Times New Roman" pitchFamily="18" charset="0"/>
                </a:rPr>
                <a:t>g</a:t>
              </a:r>
              <a:r>
                <a:rPr lang="en-GB" sz="3200" baseline="-25000" dirty="0">
                  <a:latin typeface="Times New Roman" pitchFamily="18" charset="0"/>
                  <a:cs typeface="Times New Roman" pitchFamily="18" charset="0"/>
                </a:rPr>
                <a:t>2</a:t>
              </a:r>
              <a:endParaRPr lang="en-US" sz="3200" dirty="0"/>
            </a:p>
          </p:txBody>
        </p:sp>
        <p:sp>
          <p:nvSpPr>
            <p:cNvPr id="28" name="TextBox 12"/>
            <p:cNvSpPr txBox="1">
              <a:spLocks noChangeArrowheads="1"/>
            </p:cNvSpPr>
            <p:nvPr/>
          </p:nvSpPr>
          <p:spPr bwMode="auto">
            <a:xfrm>
              <a:off x="3049200" y="4521314"/>
              <a:ext cx="500265" cy="246221"/>
            </a:xfrm>
            <a:prstGeom prst="rect">
              <a:avLst/>
            </a:prstGeom>
            <a:noFill/>
            <a:ln w="19050">
              <a:solidFill>
                <a:schemeClr val="tx1"/>
              </a:solidFill>
              <a:miter lim="800000"/>
              <a:headEnd/>
              <a:tailEnd/>
            </a:ln>
          </p:spPr>
          <p:txBody>
            <a:bodyPr wrap="square">
              <a:spAutoFit/>
            </a:bodyPr>
            <a:lstStyle/>
            <a:p>
              <a:r>
                <a:rPr lang="en-GB" sz="1800" dirty="0">
                  <a:latin typeface="Calibri" pitchFamily="34" charset="0"/>
                </a:rPr>
                <a:t>LFO</a:t>
              </a:r>
              <a:endParaRPr lang="en-US" sz="1800" dirty="0">
                <a:latin typeface="Times New Roman" pitchFamily="18" charset="0"/>
                <a:cs typeface="Times New Roman" pitchFamily="18" charset="0"/>
              </a:endParaRPr>
            </a:p>
          </p:txBody>
        </p:sp>
        <p:cxnSp>
          <p:nvCxnSpPr>
            <p:cNvPr id="29" name="Straight Connector 28"/>
            <p:cNvCxnSpPr>
              <a:stCxn id="28" idx="2"/>
              <a:endCxn id="23" idx="0"/>
            </p:cNvCxnSpPr>
            <p:nvPr/>
          </p:nvCxnSpPr>
          <p:spPr>
            <a:xfrm flipH="1">
              <a:off x="3295852" y="4767535"/>
              <a:ext cx="3481" cy="2363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D3D3D3"/>
      </a:accent1>
      <a:accent2>
        <a:srgbClr val="333399"/>
      </a:accent2>
      <a:accent3>
        <a:srgbClr val="FFFFFF"/>
      </a:accent3>
      <a:accent4>
        <a:srgbClr val="000000"/>
      </a:accent4>
      <a:accent5>
        <a:srgbClr val="E6E6E6"/>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1509</Words>
  <Characters>0</Characters>
  <Application>Microsoft Office PowerPoint</Application>
  <PresentationFormat>Custom</PresentationFormat>
  <Lines>0</Lines>
  <Paragraphs>179</Paragraphs>
  <Slides>13</Slides>
  <Notes>9</Notes>
  <HiddenSlides>0</HiddenSlides>
  <MMClips>3</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8" baseType="lpstr">
      <vt:lpstr>Arial</vt:lpstr>
      <vt:lpstr>Arial Bold</vt:lpstr>
      <vt:lpstr>Arial Italic</vt:lpstr>
      <vt:lpstr>Calibri</vt:lpstr>
      <vt:lpstr>Gill Sans</vt:lpstr>
      <vt:lpstr>Lucida Grande</vt:lpstr>
      <vt:lpstr>Times New Roman</vt:lpstr>
      <vt:lpstr>Title &amp; Subtitle</vt:lpstr>
      <vt:lpstr>Title &amp; Bullets</vt:lpstr>
      <vt:lpstr>Title &amp; Bullets 2col</vt:lpstr>
      <vt:lpstr>Title at top</vt:lpstr>
      <vt:lpstr>Title at top no logo</vt:lpstr>
      <vt:lpstr>Title &amp; Bullets no logo</vt:lpstr>
      <vt:lpstr>Blank</vt:lpstr>
      <vt:lpstr>Sound Recorder Document</vt:lpstr>
      <vt:lpstr>PowerPoint Presentation</vt:lpstr>
      <vt:lpstr>The chorus effect</vt:lpstr>
      <vt:lpstr>How it works</vt:lpstr>
      <vt:lpstr>Chorus and flanger</vt:lpstr>
      <vt:lpstr>Chorus and LFO</vt:lpstr>
      <vt:lpstr>Common parameters</vt:lpstr>
      <vt:lpstr>Common parameters</vt:lpstr>
      <vt:lpstr>LFO waveform</vt:lpstr>
      <vt:lpstr>More parameters</vt:lpstr>
      <vt:lpstr>Stereo chorus</vt:lpstr>
      <vt:lpstr>Aside: building real-time effects</vt:lpstr>
      <vt:lpstr>Aside: building real-time effects</vt:lpstr>
      <vt:lpstr>Aside: building real-time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 Reiss</cp:lastModifiedBy>
  <cp:revision>6</cp:revision>
  <dcterms:modified xsi:type="dcterms:W3CDTF">2023-06-23T14:22:44Z</dcterms:modified>
</cp:coreProperties>
</file>