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732" r:id="rId8"/>
  </p:sldMasterIdLst>
  <p:notesMasterIdLst>
    <p:notesMasterId r:id="rId49"/>
  </p:notesMasterIdLst>
  <p:sldIdLst>
    <p:sldId id="257" r:id="rId9"/>
    <p:sldId id="296" r:id="rId10"/>
    <p:sldId id="278" r:id="rId11"/>
    <p:sldId id="279" r:id="rId12"/>
    <p:sldId id="297" r:id="rId13"/>
    <p:sldId id="298" r:id="rId14"/>
    <p:sldId id="276" r:id="rId15"/>
    <p:sldId id="277" r:id="rId16"/>
    <p:sldId id="280" r:id="rId17"/>
    <p:sldId id="281" r:id="rId18"/>
    <p:sldId id="299" r:id="rId19"/>
    <p:sldId id="300" r:id="rId20"/>
    <p:sldId id="301" r:id="rId21"/>
    <p:sldId id="302" r:id="rId22"/>
    <p:sldId id="303" r:id="rId23"/>
    <p:sldId id="306" r:id="rId24"/>
    <p:sldId id="307" r:id="rId25"/>
    <p:sldId id="304" r:id="rId26"/>
    <p:sldId id="305" r:id="rId27"/>
    <p:sldId id="287" r:id="rId28"/>
    <p:sldId id="311" r:id="rId29"/>
    <p:sldId id="312" r:id="rId30"/>
    <p:sldId id="283" r:id="rId31"/>
    <p:sldId id="284"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258" r:id="rId48"/>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26059" autoAdjust="0"/>
    <p:restoredTop sz="86832" autoAdjust="0"/>
  </p:normalViewPr>
  <p:slideViewPr>
    <p:cSldViewPr>
      <p:cViewPr varScale="1">
        <p:scale>
          <a:sx n="41" d="100"/>
          <a:sy n="41" d="100"/>
        </p:scale>
        <p:origin x="-132" y="-1002"/>
      </p:cViewPr>
      <p:guideLst>
        <p:guide orient="horz" pos="3072"/>
        <p:guide pos="4096"/>
      </p:guideLst>
    </p:cSldViewPr>
  </p:slideViewPr>
  <p:notesTextViewPr>
    <p:cViewPr>
      <p:scale>
        <a:sx n="100" d="100"/>
        <a:sy n="100" d="100"/>
      </p:scale>
      <p:origin x="0" y="0"/>
    </p:cViewPr>
  </p:notesTextViewPr>
  <p:sorterViewPr>
    <p:cViewPr>
      <p:scale>
        <a:sx n="1827" d="2500"/>
        <a:sy n="1827" d="2500"/>
      </p:scale>
      <p:origin x="0" y="-172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p:spPr>
      </p:sp>
      <p:sp>
        <p:nvSpPr>
          <p:cNvPr id="1024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solidFill>
            <a:srgbClr val="FFFFFF"/>
          </a:solidFill>
          <a:ln/>
        </p:spPr>
      </p:sp>
      <p:sp>
        <p:nvSpPr>
          <p:cNvPr id="32771" name="Rectangle 2"/>
          <p:cNvSpPr>
            <a:spLocks noGrp="1" noChangeArrowheads="1"/>
          </p:cNvSpPr>
          <p:nvPr>
            <p:ph type="body" idx="1"/>
          </p:nvPr>
        </p:nvSpPr>
        <p:spPr>
          <a:noFill/>
          <a:ln/>
        </p:spPr>
        <p:txBody>
          <a:bodyPr/>
          <a:lstStyle/>
          <a:p>
            <a:pPr marL="63500" eaLnBrk="1" hangingPunct="1">
              <a:spcBef>
                <a:spcPts val="588"/>
              </a:spcBef>
            </a:pPr>
            <a:r>
              <a:rPr lang="en-US" sz="1600">
                <a:solidFill>
                  <a:srgbClr val="000000"/>
                </a:solidFill>
                <a:cs typeface="Arial" charset="0"/>
                <a:sym typeface="Arial" charset="0"/>
              </a:rPr>
              <a:t>Equalisation (EQ) is the process of boosting or cutting certain frequency components in a signal. The name originates from the application of trying to obtain a flat frequency response - no coloration. For example, when transmitting (analog) voice signals over long distances of wire, the high frequencies would be attenuated. By applying some equalisation filters, this loss could be 'undone' so that the voice would sound more natural on the receiving end. Equalisation is a very important tool in recording for bringing out an instrument's sound.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5371FB83-3819-4CDD-A2A1-4A84E260C212}" type="slidenum">
              <a:rPr lang="en-US" smtClean="0"/>
              <a:pPr/>
              <a:t>11</a:t>
            </a:fld>
            <a:endParaRPr lang="en-US"/>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xfrm>
            <a:off x="685494" y="4341521"/>
            <a:ext cx="5487013" cy="4117423"/>
          </a:xfrm>
          <a:noFill/>
          <a:ln/>
        </p:spPr>
        <p:txBody>
          <a:bodyPr/>
          <a:lstStyle/>
          <a:p>
            <a:pPr eaLnBrk="1" hangingPunct="1"/>
            <a:r>
              <a:rPr lang="en-GB"/>
              <a:t>OPTIONAL</a:t>
            </a:r>
          </a:p>
          <a:p>
            <a:pPr eaLnBrk="1" hangingPunct="1"/>
            <a:r>
              <a:rPr lang="en-GB"/>
              <a:t>The block diagram of a digital filter is illustrated.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7A0B0E68-815C-4EA5-A0FE-F1EE3A05AFDB}" type="slidenum">
              <a:rPr lang="en-US" smtClean="0"/>
              <a:pPr/>
              <a:t>12</a:t>
            </a:fld>
            <a:endParaRPr lang="en-US"/>
          </a:p>
        </p:txBody>
      </p:sp>
      <p:sp>
        <p:nvSpPr>
          <p:cNvPr id="33795" name="Rectangle 2"/>
          <p:cNvSpPr>
            <a:spLocks noGrp="1" noRot="1" noChangeAspect="1" noChangeArrowheads="1" noTextEdit="1"/>
          </p:cNvSpPr>
          <p:nvPr>
            <p:ph type="sldImg"/>
          </p:nvPr>
        </p:nvSpPr>
        <p:spPr>
          <a:xfrm>
            <a:off x="1144588" y="685800"/>
            <a:ext cx="4572000" cy="3429000"/>
          </a:xfrm>
          <a:ln/>
        </p:spPr>
      </p:sp>
      <p:sp>
        <p:nvSpPr>
          <p:cNvPr id="33796" name="Rectangle 3"/>
          <p:cNvSpPr>
            <a:spLocks noGrp="1" noChangeArrowheads="1"/>
          </p:cNvSpPr>
          <p:nvPr>
            <p:ph type="body" idx="1"/>
          </p:nvPr>
        </p:nvSpPr>
        <p:spPr>
          <a:xfrm>
            <a:off x="685494" y="4341521"/>
            <a:ext cx="5487013" cy="4117423"/>
          </a:xfrm>
          <a:noFill/>
          <a:ln/>
        </p:spPr>
        <p:txBody>
          <a:bodyPr/>
          <a:lstStyle/>
          <a:p>
            <a:pPr eaLnBrk="1" hangingPunct="1"/>
            <a:r>
              <a:rPr lang="en-GB"/>
              <a:t>OPTIONAL</a:t>
            </a:r>
          </a:p>
          <a:p>
            <a:pPr eaLnBrk="1" hangingPunct="1"/>
            <a:r>
              <a:rPr lang="en-GB"/>
              <a:t>The block diagram of a digital filter is illustrated.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CBAAB5AB-D166-48FF-8EF9-B978C8704EBB}" type="slidenum">
              <a:rPr lang="en-US" smtClean="0"/>
              <a:pPr/>
              <a:t>13</a:t>
            </a:fld>
            <a:endParaRPr lang="en-US"/>
          </a:p>
        </p:txBody>
      </p:sp>
      <p:sp>
        <p:nvSpPr>
          <p:cNvPr id="34819" name="Rectangle 2"/>
          <p:cNvSpPr>
            <a:spLocks noGrp="1" noRot="1" noChangeAspect="1" noChangeArrowheads="1" noTextEdit="1"/>
          </p:cNvSpPr>
          <p:nvPr>
            <p:ph type="sldImg"/>
          </p:nvPr>
        </p:nvSpPr>
        <p:spPr>
          <a:xfrm>
            <a:off x="1123950" y="673100"/>
            <a:ext cx="4608513" cy="3455988"/>
          </a:xfrm>
          <a:ln/>
        </p:spPr>
      </p:sp>
      <p:sp>
        <p:nvSpPr>
          <p:cNvPr id="34820" name="Rectangle 3"/>
          <p:cNvSpPr>
            <a:spLocks noGrp="1" noChangeArrowheads="1"/>
          </p:cNvSpPr>
          <p:nvPr>
            <p:ph type="body" idx="1"/>
          </p:nvPr>
        </p:nvSpPr>
        <p:spPr>
          <a:xfrm>
            <a:off x="903257" y="4354286"/>
            <a:ext cx="5051487" cy="4128771"/>
          </a:xfrm>
          <a:noFill/>
          <a:ln/>
        </p:spPr>
        <p:txBody>
          <a:bodyPr/>
          <a:lstStyle/>
          <a:p>
            <a:pPr eaLnBrk="1" hangingPunct="1"/>
            <a:r>
              <a:rPr lang="en-GB"/>
              <a:t>OPTIONAL</a:t>
            </a:r>
          </a:p>
          <a:p>
            <a:pPr eaLnBrk="1" hangingPunct="1"/>
            <a:r>
              <a:rPr lang="en-GB"/>
              <a:t>The direct form is the simplest realisation or architecture for a digital filter. The </a:t>
            </a:r>
            <a:r>
              <a:rPr lang="en-US"/>
              <a:t>canonical form of digital filter is the realisation which requires minimum memory to implement particular transfer function.</a:t>
            </a:r>
            <a:endParaRPr lang="en-GB"/>
          </a:p>
          <a:p>
            <a:pPr eaLnBrk="1" hangingPunct="1"/>
            <a:r>
              <a:rPr lang="en-GB"/>
              <a:t>x’(n) is the intermediate output which is the input to the second filter. Since both are linear, it doesn’t matter which is first. So we can use filter 2 followed by filter 1.</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28D713DF-AC50-4EF1-84BC-DA64558E1417}" type="slidenum">
              <a:rPr lang="en-US" smtClean="0"/>
              <a:pPr/>
              <a:t>14</a:t>
            </a:fld>
            <a:endParaRPr lang="en-US"/>
          </a:p>
        </p:txBody>
      </p:sp>
      <p:sp>
        <p:nvSpPr>
          <p:cNvPr id="35843" name="Rectangle 2"/>
          <p:cNvSpPr>
            <a:spLocks noGrp="1" noRot="1" noChangeAspect="1" noChangeArrowheads="1" noTextEdit="1"/>
          </p:cNvSpPr>
          <p:nvPr>
            <p:ph type="sldImg"/>
          </p:nvPr>
        </p:nvSpPr>
        <p:spPr>
          <a:xfrm>
            <a:off x="1123950" y="673100"/>
            <a:ext cx="4608513" cy="3455988"/>
          </a:xfrm>
          <a:ln/>
        </p:spPr>
      </p:sp>
      <p:sp>
        <p:nvSpPr>
          <p:cNvPr id="35844" name="Rectangle 3"/>
          <p:cNvSpPr>
            <a:spLocks noGrp="1" noChangeArrowheads="1"/>
          </p:cNvSpPr>
          <p:nvPr>
            <p:ph type="body" idx="1"/>
          </p:nvPr>
        </p:nvSpPr>
        <p:spPr>
          <a:xfrm>
            <a:off x="903257" y="4354286"/>
            <a:ext cx="5051487" cy="4128771"/>
          </a:xfrm>
          <a:noFill/>
          <a:ln/>
        </p:spPr>
        <p:txBody>
          <a:bodyPr/>
          <a:lstStyle/>
          <a:p>
            <a:pPr eaLnBrk="1" hangingPunct="1"/>
            <a:r>
              <a:rPr lang="en-GB"/>
              <a:t>OPTIONAL</a:t>
            </a:r>
          </a:p>
          <a:p>
            <a:pPr eaLnBrk="1" hangingPunct="1"/>
            <a:r>
              <a:rPr lang="en-GB"/>
              <a:t>So we use filter 2 first instead of filter 1. But note that the delay structure is the same. Now note that the signal at A is the same as at A’ and at B is the same as at B’.Delay line structures are the same so they can be combined.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01A4BE5F-6574-401E-97CE-7849D124EE58}" type="slidenum">
              <a:rPr lang="en-US" smtClean="0"/>
              <a:pPr/>
              <a:t>15</a:t>
            </a:fld>
            <a:endParaRPr lang="en-US"/>
          </a:p>
        </p:txBody>
      </p:sp>
      <p:sp>
        <p:nvSpPr>
          <p:cNvPr id="36867" name="Rectangle 2"/>
          <p:cNvSpPr>
            <a:spLocks noGrp="1" noRot="1" noChangeAspect="1" noChangeArrowheads="1" noTextEdit="1"/>
          </p:cNvSpPr>
          <p:nvPr>
            <p:ph type="sldImg"/>
          </p:nvPr>
        </p:nvSpPr>
        <p:spPr>
          <a:xfrm>
            <a:off x="1123950" y="673100"/>
            <a:ext cx="4608513" cy="3455988"/>
          </a:xfrm>
          <a:ln/>
        </p:spPr>
      </p:sp>
      <p:sp>
        <p:nvSpPr>
          <p:cNvPr id="36868" name="Rectangle 3"/>
          <p:cNvSpPr>
            <a:spLocks noGrp="1" noChangeArrowheads="1"/>
          </p:cNvSpPr>
          <p:nvPr>
            <p:ph type="body" idx="1"/>
          </p:nvPr>
        </p:nvSpPr>
        <p:spPr>
          <a:xfrm>
            <a:off x="903257" y="4354286"/>
            <a:ext cx="5051487" cy="4128771"/>
          </a:xfrm>
          <a:noFill/>
          <a:ln/>
        </p:spPr>
        <p:txBody>
          <a:bodyPr/>
          <a:lstStyle/>
          <a:p>
            <a:pPr eaLnBrk="1" hangingPunct="1"/>
            <a:r>
              <a:rPr lang="en-GB"/>
              <a:t>OPTIONAL</a:t>
            </a:r>
          </a:p>
          <a:p>
            <a:pPr eaLnBrk="1" hangingPunct="1"/>
            <a:r>
              <a:rPr lang="en-GB"/>
              <a:t>Combining delay lines gives the canonical form.</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GB"/>
              <a:t>OPTIONAL</a:t>
            </a:r>
            <a:endParaRPr lang="en-US"/>
          </a:p>
        </p:txBody>
      </p:sp>
      <p:sp>
        <p:nvSpPr>
          <p:cNvPr id="37892" name="Slide Number Placeholder 3"/>
          <p:cNvSpPr>
            <a:spLocks noGrp="1"/>
          </p:cNvSpPr>
          <p:nvPr>
            <p:ph type="sldNum" sz="quarter" idx="5"/>
          </p:nvPr>
        </p:nvSpPr>
        <p:spPr>
          <a:xfrm>
            <a:off x="3884463" y="8685878"/>
            <a:ext cx="2972004" cy="456704"/>
          </a:xfrm>
          <a:prstGeom prst="rect">
            <a:avLst/>
          </a:prstGeom>
          <a:noFill/>
        </p:spPr>
        <p:txBody>
          <a:bodyPr lIns="84408" tIns="42204" rIns="84408" bIns="42204"/>
          <a:lstStyle/>
          <a:p>
            <a:fld id="{5577F92D-A85D-4A51-9EAB-00D4CA53A4FA}"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021294" y="9721106"/>
            <a:ext cx="3076363" cy="511731"/>
          </a:xfrm>
          <a:prstGeom prst="rect">
            <a:avLst/>
          </a:prstGeom>
        </p:spPr>
        <p:txBody>
          <a:bodyPr lIns="99048" tIns="49524" rIns="99048" bIns="49524"/>
          <a:lstStyle/>
          <a:p>
            <a:pPr marL="0" marR="0" lvl="0" indent="0" algn="ctr" defTabSz="914400" rtl="0" eaLnBrk="1" fontAlgn="base" latinLnBrk="0" hangingPunct="1">
              <a:lnSpc>
                <a:spcPct val="100000"/>
              </a:lnSpc>
              <a:spcBef>
                <a:spcPct val="0"/>
              </a:spcBef>
              <a:spcAft>
                <a:spcPct val="0"/>
              </a:spcAft>
              <a:buClrTx/>
              <a:buSzTx/>
              <a:buFontTx/>
              <a:buNone/>
              <a:tabLst/>
              <a:defRPr/>
            </a:pPr>
            <a:fld id="{4F0AEB54-AA34-4F0C-8477-BA5C91AA8539}" type="slidenum">
              <a:rPr kumimoji="0" lang="en-US" sz="4300" b="0" i="0" u="none" strike="noStrike" kern="1200" cap="none" spc="0" normalizeH="0" baseline="0" noProof="0" smtClean="0">
                <a:ln>
                  <a:noFill/>
                </a:ln>
                <a:solidFill>
                  <a:prstClr val="black"/>
                </a:solidFill>
                <a:effectLst/>
                <a:uLnTx/>
                <a:uFillTx/>
                <a:latin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4300" b="0" i="0" u="none" strike="noStrike" kern="1200" cap="none" spc="0" normalizeH="0" baseline="0" noProof="0">
              <a:ln>
                <a:noFill/>
              </a:ln>
              <a:solidFill>
                <a:prstClr val="black"/>
              </a:solidFill>
              <a:effectLst/>
              <a:uLnTx/>
              <a:uFillTx/>
              <a:latin typeface="Gill Sans" charset="0"/>
              <a:sym typeface="Gill Sans" charset="0"/>
            </a:endParaRPr>
          </a:p>
        </p:txBody>
      </p:sp>
    </p:spTree>
    <p:extLst>
      <p:ext uri="{BB962C8B-B14F-4D97-AF65-F5344CB8AC3E}">
        <p14:creationId xmlns:p14="http://schemas.microsoft.com/office/powerpoint/2010/main" val="310094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96D3D07-06A9-4A0D-A1A4-E349962681D8}" type="datetimeFigureOut">
              <a:rPr lang="en-US">
                <a:solidFill>
                  <a:prstClr val="black">
                    <a:tint val="75000"/>
                  </a:prstClr>
                </a:solidFill>
              </a:rPr>
              <a:pPr>
                <a:defRPr/>
              </a:pPr>
              <a:t>6/24/2023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E4BB232-8A3E-45DB-B766-29BE7910636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59604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0B549CF-9763-4AC1-AE9F-024743F7955C}" type="datetimeFigureOut">
              <a:rPr lang="en-US">
                <a:solidFill>
                  <a:prstClr val="black">
                    <a:tint val="75000"/>
                  </a:prstClr>
                </a:solidFill>
              </a:rPr>
              <a:pPr>
                <a:defRPr/>
              </a:pPr>
              <a:t>6/24/2023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52DA398-9216-473A-8AE1-34B50B1EFA9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96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en-US"/>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solidFill>
                  <a:schemeClr val="tx1">
                    <a:tint val="7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5AE7AC9-F693-4A05-8108-B2AC6A754D3E}" type="datetimeFigureOut">
              <a:rPr lang="en-US">
                <a:solidFill>
                  <a:prstClr val="black">
                    <a:tint val="75000"/>
                  </a:prstClr>
                </a:solidFill>
              </a:rPr>
              <a:pPr>
                <a:defRPr/>
              </a:pPr>
              <a:t>6/24/2023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9DBDB8B-0B83-44CB-AAFA-A02FC9F7204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130714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240"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0773"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0DC286-0936-4CCE-BB20-41FF835D7BD6}" type="datetimeFigureOut">
              <a:rPr lang="en-US">
                <a:solidFill>
                  <a:prstClr val="black">
                    <a:tint val="75000"/>
                  </a:prstClr>
                </a:solidFill>
              </a:rPr>
              <a:pPr>
                <a:defRPr/>
              </a:pPr>
              <a:t>6/24/2023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925F77F-6C3F-439F-90EE-8F19C3E1986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611635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B56AF04-F2A5-4A8D-A093-21E7CE1C9548}" type="datetimeFigureOut">
              <a:rPr lang="en-US">
                <a:solidFill>
                  <a:prstClr val="black">
                    <a:tint val="75000"/>
                  </a:prstClr>
                </a:solidFill>
              </a:rPr>
              <a:pPr>
                <a:defRPr/>
              </a:pPr>
              <a:t>6/24/2023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5E58AE8-BB02-4185-AD94-BAD95D06E77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926701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AC6D210-6A83-44F2-AB39-28DE523BD4F3}" type="datetimeFigureOut">
              <a:rPr lang="en-US">
                <a:solidFill>
                  <a:prstClr val="black">
                    <a:tint val="75000"/>
                  </a:prstClr>
                </a:solidFill>
              </a:rPr>
              <a:pPr>
                <a:defRPr/>
              </a:pPr>
              <a:t>6/24/2023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39FD791-1CF7-4F96-80CD-5B7C822A83A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41201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E44DDA-485C-4B0A-A245-35631B1C15D3}" type="datetimeFigureOut">
              <a:rPr lang="en-US">
                <a:solidFill>
                  <a:prstClr val="black">
                    <a:tint val="75000"/>
                  </a:prstClr>
                </a:solidFill>
              </a:rPr>
              <a:pPr>
                <a:defRPr/>
              </a:pPr>
              <a:t>6/24/2023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DA21113-2AD8-4298-93A6-E51762E217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76590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en-US"/>
              <a:t>Click to edit Master title style</a:t>
            </a:r>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5BDF9A-DDC2-4B3E-8F89-6109AA2FE029}" type="datetimeFigureOut">
              <a:rPr lang="en-US">
                <a:solidFill>
                  <a:prstClr val="black">
                    <a:tint val="75000"/>
                  </a:prstClr>
                </a:solidFill>
              </a:rPr>
              <a:pPr>
                <a:defRPr/>
              </a:pPr>
              <a:t>6/24/2023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A0BCBEE-0586-4ACB-9022-60003839C5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55550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en-US"/>
              <a:t>Click to edit Master title style</a:t>
            </a:r>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endParaRPr lang="en-US"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A22B608-DBAB-451A-A477-F2E870F67943}" type="datetimeFigureOut">
              <a:rPr lang="en-US">
                <a:solidFill>
                  <a:prstClr val="black">
                    <a:tint val="75000"/>
                  </a:prstClr>
                </a:solidFill>
              </a:rPr>
              <a:pPr>
                <a:defRPr/>
              </a:pPr>
              <a:t>6/24/2023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99D51DF-897C-4A17-AA75-807462E751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270584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0416A4-918B-4A36-BF6A-BFB59E580546}" type="datetimeFigureOut">
              <a:rPr lang="en-US">
                <a:solidFill>
                  <a:prstClr val="black">
                    <a:tint val="75000"/>
                  </a:prstClr>
                </a:solidFill>
              </a:rPr>
              <a:pPr>
                <a:defRPr/>
              </a:pPr>
              <a:t>6/24/2023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22F967-1FEC-40A2-ACDB-50691DEF34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837577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722287C-281F-4EEF-B9DA-F05F1F148231}" type="datetimeFigureOut">
              <a:rPr lang="en-US">
                <a:solidFill>
                  <a:prstClr val="black">
                    <a:tint val="75000"/>
                  </a:prstClr>
                </a:solidFill>
              </a:rPr>
              <a:pPr>
                <a:defRPr/>
              </a:pPr>
              <a:t>6/24/2023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E48CD5-87E0-4ECE-B14C-ED6B44FD81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86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1270000" y="5029200"/>
            <a:ext cx="10464800" cy="11811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Rectangle 2"/>
          <p:cNvSpPr>
            <a:spLocks noGrp="1" noChangeArrowheads="1"/>
          </p:cNvSpPr>
          <p:nvPr>
            <p:ph type="title"/>
          </p:nvPr>
        </p:nvSpPr>
        <p:spPr bwMode="auto">
          <a:xfrm>
            <a:off x="1270000" y="1638300"/>
            <a:ext cx="10464800" cy="33020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5pPr>
      <a:lvl6pPr marL="4572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4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6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8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charset="0"/>
        </a:defRPr>
      </a:lvl1pPr>
      <a:lvl2pPr algn="ctr" rtl="0" eaLnBrk="0" fontAlgn="base" hangingPunct="0">
        <a:spcBef>
          <a:spcPct val="0"/>
        </a:spcBef>
        <a:spcAft>
          <a:spcPct val="0"/>
        </a:spcAft>
        <a:defRPr sz="3600">
          <a:solidFill>
            <a:schemeClr val="tx1"/>
          </a:solidFill>
          <a:latin typeface="+mn-lt"/>
          <a:ea typeface="+mn-ea"/>
          <a:cs typeface="+mn-cs"/>
          <a:sym typeface="Arial" charset="0"/>
        </a:defRPr>
      </a:lvl2pPr>
      <a:lvl3pPr algn="ctr" rtl="0" eaLnBrk="0" fontAlgn="base" hangingPunct="0">
        <a:spcBef>
          <a:spcPct val="0"/>
        </a:spcBef>
        <a:spcAft>
          <a:spcPct val="0"/>
        </a:spcAft>
        <a:defRPr sz="3600">
          <a:solidFill>
            <a:schemeClr val="tx1"/>
          </a:solidFill>
          <a:latin typeface="+mn-lt"/>
          <a:ea typeface="+mn-ea"/>
          <a:cs typeface="+mn-cs"/>
          <a:sym typeface="Arial" charset="0"/>
        </a:defRPr>
      </a:lvl3pPr>
      <a:lvl4pPr algn="ctr" rtl="0" eaLnBrk="0" fontAlgn="base" hangingPunct="0">
        <a:spcBef>
          <a:spcPct val="0"/>
        </a:spcBef>
        <a:spcAft>
          <a:spcPct val="0"/>
        </a:spcAft>
        <a:defRPr sz="3600">
          <a:solidFill>
            <a:schemeClr val="tx1"/>
          </a:solidFill>
          <a:latin typeface="+mn-lt"/>
          <a:ea typeface="+mn-ea"/>
          <a:cs typeface="+mn-cs"/>
          <a:sym typeface="Arial" charset="0"/>
        </a:defRPr>
      </a:lvl4pPr>
      <a:lvl5pPr algn="ctr" rtl="0" eaLnBrk="0" fontAlgn="base" hangingPunct="0">
        <a:spcBef>
          <a:spcPct val="0"/>
        </a:spcBef>
        <a:spcAft>
          <a:spcPct val="0"/>
        </a:spcAft>
        <a:defRPr sz="3600">
          <a:solidFill>
            <a:schemeClr val="tx1"/>
          </a:solidFill>
          <a:latin typeface="+mn-lt"/>
          <a:ea typeface="+mn-ea"/>
          <a:cs typeface="+mn-cs"/>
          <a:sym typeface="Arial" charset="0"/>
        </a:defRPr>
      </a:lvl5pPr>
      <a:lvl6pPr marL="457200" algn="ctr" rtl="0" fontAlgn="base">
        <a:spcBef>
          <a:spcPct val="0"/>
        </a:spcBef>
        <a:spcAft>
          <a:spcPct val="0"/>
        </a:spcAft>
        <a:defRPr sz="3600">
          <a:solidFill>
            <a:schemeClr val="tx1"/>
          </a:solidFill>
          <a:latin typeface="+mn-lt"/>
          <a:ea typeface="+mn-ea"/>
          <a:cs typeface="+mn-cs"/>
          <a:sym typeface="Arial" charset="0"/>
        </a:defRPr>
      </a:lvl6pPr>
      <a:lvl7pPr marL="914400" algn="ctr" rtl="0" fontAlgn="base">
        <a:spcBef>
          <a:spcPct val="0"/>
        </a:spcBef>
        <a:spcAft>
          <a:spcPct val="0"/>
        </a:spcAft>
        <a:defRPr sz="3600">
          <a:solidFill>
            <a:schemeClr val="tx1"/>
          </a:solidFill>
          <a:latin typeface="+mn-lt"/>
          <a:ea typeface="+mn-ea"/>
          <a:cs typeface="+mn-cs"/>
          <a:sym typeface="Arial" charset="0"/>
        </a:defRPr>
      </a:lvl7pPr>
      <a:lvl8pPr marL="1371600" algn="ctr" rtl="0" fontAlgn="base">
        <a:spcBef>
          <a:spcPct val="0"/>
        </a:spcBef>
        <a:spcAft>
          <a:spcPct val="0"/>
        </a:spcAft>
        <a:defRPr sz="3600">
          <a:solidFill>
            <a:schemeClr val="tx1"/>
          </a:solidFill>
          <a:latin typeface="+mn-lt"/>
          <a:ea typeface="+mn-ea"/>
          <a:cs typeface="+mn-cs"/>
          <a:sym typeface="Arial" charset="0"/>
        </a:defRPr>
      </a:lvl8pPr>
      <a:lvl9pPr marL="1828800"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5"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4099"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4100" name="Picture 3"/>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a:noFill/>
            <a:miter lim="800000"/>
            <a:headEnd/>
            <a:tailEnd/>
          </a:ln>
        </p:spPr>
      </p:pic>
      <p:sp>
        <p:nvSpPr>
          <p:cNvPr id="2" name="Line 4"/>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5123" name="Picture 2"/>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a:noFill/>
            <a:miter lim="800000"/>
            <a:headEnd/>
            <a:tailEnd/>
          </a:ln>
        </p:spPr>
      </p:pic>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eaLnBrk="0" fontAlgn="base" hangingPunct="0">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 name="Line 2"/>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eaLnBrk="0" fontAlgn="base" hangingPunct="0">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7171"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eaLnBrk="0" fontAlgn="base" hangingPunct="0">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240" y="390596"/>
            <a:ext cx="1170432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50240" y="2275841"/>
            <a:ext cx="11704320" cy="6436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240" y="9040143"/>
            <a:ext cx="3034453" cy="519289"/>
          </a:xfrm>
          <a:prstGeom prst="rect">
            <a:avLst/>
          </a:prstGeom>
        </p:spPr>
        <p:txBody>
          <a:bodyPr vert="horz" lIns="91440" tIns="45720" rIns="91440" bIns="45720" rtlCol="0" anchor="ctr"/>
          <a:lstStyle>
            <a:lvl1pPr algn="l" fontAlgn="auto">
              <a:spcBef>
                <a:spcPts val="0"/>
              </a:spcBef>
              <a:spcAft>
                <a:spcPts val="0"/>
              </a:spcAft>
              <a:defRPr sz="1707">
                <a:solidFill>
                  <a:schemeClr val="tx1">
                    <a:tint val="75000"/>
                  </a:schemeClr>
                </a:solidFill>
                <a:latin typeface="+mn-lt"/>
                <a:cs typeface="+mn-cs"/>
              </a:defRPr>
            </a:lvl1pPr>
          </a:lstStyle>
          <a:p>
            <a:pPr>
              <a:defRPr/>
            </a:pPr>
            <a:fld id="{48715EEA-9415-4550-A9C5-A02A83FE2FC5}" type="datetimeFigureOut">
              <a:rPr lang="en-US">
                <a:solidFill>
                  <a:prstClr val="black">
                    <a:tint val="75000"/>
                  </a:prstClr>
                </a:solidFill>
                <a:ea typeface="+mn-ea"/>
              </a:rPr>
              <a:pPr>
                <a:defRPr/>
              </a:pPr>
              <a:t>6/24/2023</a:t>
            </a:fld>
            <a:endParaRPr lang="en-US">
              <a:solidFill>
                <a:prstClr val="black">
                  <a:tint val="75000"/>
                </a:prstClr>
              </a:solidFill>
              <a:ea typeface="+mn-ea"/>
            </a:endParaRPr>
          </a:p>
        </p:txBody>
      </p:sp>
      <p:sp>
        <p:nvSpPr>
          <p:cNvPr id="5" name="Footer Placeholder 4"/>
          <p:cNvSpPr>
            <a:spLocks noGrp="1"/>
          </p:cNvSpPr>
          <p:nvPr>
            <p:ph type="ftr" sz="quarter" idx="3"/>
          </p:nvPr>
        </p:nvSpPr>
        <p:spPr>
          <a:xfrm>
            <a:off x="4443307" y="9040143"/>
            <a:ext cx="4118187" cy="519289"/>
          </a:xfrm>
          <a:prstGeom prst="rect">
            <a:avLst/>
          </a:prstGeom>
        </p:spPr>
        <p:txBody>
          <a:bodyPr vert="horz" lIns="91440" tIns="45720" rIns="91440" bIns="45720" rtlCol="0" anchor="ctr"/>
          <a:lstStyle>
            <a:lvl1pPr algn="ctr" fontAlgn="auto">
              <a:spcBef>
                <a:spcPts val="0"/>
              </a:spcBef>
              <a:spcAft>
                <a:spcPts val="0"/>
              </a:spcAft>
              <a:defRPr sz="1707">
                <a:solidFill>
                  <a:schemeClr val="tx1">
                    <a:tint val="75000"/>
                  </a:schemeClr>
                </a:solidFill>
                <a:latin typeface="+mn-lt"/>
                <a:cs typeface="+mn-cs"/>
              </a:defRPr>
            </a:lvl1pPr>
          </a:lstStyle>
          <a:p>
            <a:pPr>
              <a:defRPr/>
            </a:pPr>
            <a:endParaRPr lang="en-US">
              <a:solidFill>
                <a:prstClr val="black">
                  <a:tint val="75000"/>
                </a:prstClr>
              </a:solidFill>
              <a:ea typeface="+mn-ea"/>
            </a:endParaRPr>
          </a:p>
        </p:txBody>
      </p:sp>
      <p:sp>
        <p:nvSpPr>
          <p:cNvPr id="6" name="Slide Number Placeholder 5"/>
          <p:cNvSpPr>
            <a:spLocks noGrp="1"/>
          </p:cNvSpPr>
          <p:nvPr>
            <p:ph type="sldNum" sz="quarter" idx="4"/>
          </p:nvPr>
        </p:nvSpPr>
        <p:spPr>
          <a:xfrm>
            <a:off x="9320107" y="9040143"/>
            <a:ext cx="3034453" cy="519289"/>
          </a:xfrm>
          <a:prstGeom prst="rect">
            <a:avLst/>
          </a:prstGeom>
        </p:spPr>
        <p:txBody>
          <a:bodyPr vert="horz" lIns="91440" tIns="45720" rIns="91440" bIns="45720" rtlCol="0" anchor="ctr"/>
          <a:lstStyle>
            <a:lvl1pPr algn="r" fontAlgn="auto">
              <a:spcBef>
                <a:spcPts val="0"/>
              </a:spcBef>
              <a:spcAft>
                <a:spcPts val="0"/>
              </a:spcAft>
              <a:defRPr sz="1707">
                <a:solidFill>
                  <a:schemeClr val="tx1">
                    <a:tint val="75000"/>
                  </a:schemeClr>
                </a:solidFill>
                <a:latin typeface="+mn-lt"/>
                <a:cs typeface="+mn-cs"/>
              </a:defRPr>
            </a:lvl1pPr>
          </a:lstStyle>
          <a:p>
            <a:pPr>
              <a:defRPr/>
            </a:pPr>
            <a:fld id="{749BF17C-DAA3-4564-A1DE-C9A41F033697}" type="slidenum">
              <a:rPr lang="en-US">
                <a:solidFill>
                  <a:prstClr val="black">
                    <a:tint val="75000"/>
                  </a:prstClr>
                </a:solidFill>
                <a:ea typeface="+mn-ea"/>
              </a:rPr>
              <a:pPr>
                <a:defRPr/>
              </a:pPr>
              <a:t>‹#›</a:t>
            </a:fld>
            <a:endParaRPr lang="en-US">
              <a:solidFill>
                <a:prstClr val="black">
                  <a:tint val="75000"/>
                </a:prstClr>
              </a:solidFill>
              <a:ea typeface="+mn-ea"/>
            </a:endParaRPr>
          </a:p>
        </p:txBody>
      </p:sp>
    </p:spTree>
    <p:extLst>
      <p:ext uri="{BB962C8B-B14F-4D97-AF65-F5344CB8AC3E}">
        <p14:creationId xmlns:p14="http://schemas.microsoft.com/office/powerpoint/2010/main" val="28655682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6258" kern="1200">
          <a:solidFill>
            <a:schemeClr val="tx1"/>
          </a:solidFill>
          <a:latin typeface="+mj-lt"/>
          <a:ea typeface="+mj-ea"/>
          <a:cs typeface="+mj-cs"/>
        </a:defRPr>
      </a:lvl1pPr>
      <a:lvl2pPr algn="ctr" rtl="0" eaLnBrk="0" fontAlgn="base" hangingPunct="0">
        <a:spcBef>
          <a:spcPct val="0"/>
        </a:spcBef>
        <a:spcAft>
          <a:spcPct val="0"/>
        </a:spcAft>
        <a:defRPr sz="6258">
          <a:solidFill>
            <a:schemeClr val="tx1"/>
          </a:solidFill>
          <a:latin typeface="Calibri" pitchFamily="34" charset="0"/>
        </a:defRPr>
      </a:lvl2pPr>
      <a:lvl3pPr algn="ctr" rtl="0" eaLnBrk="0" fontAlgn="base" hangingPunct="0">
        <a:spcBef>
          <a:spcPct val="0"/>
        </a:spcBef>
        <a:spcAft>
          <a:spcPct val="0"/>
        </a:spcAft>
        <a:defRPr sz="6258">
          <a:solidFill>
            <a:schemeClr val="tx1"/>
          </a:solidFill>
          <a:latin typeface="Calibri" pitchFamily="34" charset="0"/>
        </a:defRPr>
      </a:lvl3pPr>
      <a:lvl4pPr algn="ctr" rtl="0" eaLnBrk="0" fontAlgn="base" hangingPunct="0">
        <a:spcBef>
          <a:spcPct val="0"/>
        </a:spcBef>
        <a:spcAft>
          <a:spcPct val="0"/>
        </a:spcAft>
        <a:defRPr sz="6258">
          <a:solidFill>
            <a:schemeClr val="tx1"/>
          </a:solidFill>
          <a:latin typeface="Calibri" pitchFamily="34" charset="0"/>
        </a:defRPr>
      </a:lvl4pPr>
      <a:lvl5pPr algn="ctr" rtl="0" eaLnBrk="0" fontAlgn="base" hangingPunct="0">
        <a:spcBef>
          <a:spcPct val="0"/>
        </a:spcBef>
        <a:spcAft>
          <a:spcPct val="0"/>
        </a:spcAft>
        <a:defRPr sz="6258">
          <a:solidFill>
            <a:schemeClr val="tx1"/>
          </a:solidFill>
          <a:latin typeface="Calibri" pitchFamily="34" charset="0"/>
        </a:defRPr>
      </a:lvl5pPr>
      <a:lvl6pPr marL="650230" algn="ctr" rtl="0" fontAlgn="base">
        <a:spcBef>
          <a:spcPct val="0"/>
        </a:spcBef>
        <a:spcAft>
          <a:spcPct val="0"/>
        </a:spcAft>
        <a:defRPr sz="6258">
          <a:solidFill>
            <a:schemeClr val="tx1"/>
          </a:solidFill>
          <a:latin typeface="Calibri" pitchFamily="34" charset="0"/>
        </a:defRPr>
      </a:lvl6pPr>
      <a:lvl7pPr marL="1300460" algn="ctr" rtl="0" fontAlgn="base">
        <a:spcBef>
          <a:spcPct val="0"/>
        </a:spcBef>
        <a:spcAft>
          <a:spcPct val="0"/>
        </a:spcAft>
        <a:defRPr sz="6258">
          <a:solidFill>
            <a:schemeClr val="tx1"/>
          </a:solidFill>
          <a:latin typeface="Calibri" pitchFamily="34" charset="0"/>
        </a:defRPr>
      </a:lvl7pPr>
      <a:lvl8pPr marL="1950690" algn="ctr" rtl="0" fontAlgn="base">
        <a:spcBef>
          <a:spcPct val="0"/>
        </a:spcBef>
        <a:spcAft>
          <a:spcPct val="0"/>
        </a:spcAft>
        <a:defRPr sz="6258">
          <a:solidFill>
            <a:schemeClr val="tx1"/>
          </a:solidFill>
          <a:latin typeface="Calibri" pitchFamily="34" charset="0"/>
        </a:defRPr>
      </a:lvl8pPr>
      <a:lvl9pPr marL="2600919" algn="ctr" rtl="0" fontAlgn="base">
        <a:spcBef>
          <a:spcPct val="0"/>
        </a:spcBef>
        <a:spcAft>
          <a:spcPct val="0"/>
        </a:spcAft>
        <a:defRPr sz="6258">
          <a:solidFill>
            <a:schemeClr val="tx1"/>
          </a:solidFill>
          <a:latin typeface="Calibri" pitchFamily="34" charset="0"/>
        </a:defRPr>
      </a:lvl9pPr>
    </p:titleStyle>
    <p:bodyStyle>
      <a:lvl1pPr marL="487672" indent="-487672" algn="l" rtl="0" eaLnBrk="0" fontAlgn="base" hangingPunct="0">
        <a:spcBef>
          <a:spcPct val="20000"/>
        </a:spcBef>
        <a:spcAft>
          <a:spcPct val="0"/>
        </a:spcAft>
        <a:buFont typeface="Arial" charset="0"/>
        <a:buChar char="•"/>
        <a:defRPr sz="4551" kern="1200">
          <a:solidFill>
            <a:schemeClr val="tx1"/>
          </a:solidFill>
          <a:latin typeface="+mn-lt"/>
          <a:ea typeface="+mn-ea"/>
          <a:cs typeface="+mn-cs"/>
        </a:defRPr>
      </a:lvl1pPr>
      <a:lvl2pPr marL="1056623" indent="-406394" algn="l" rtl="0" eaLnBrk="0" fontAlgn="base" hangingPunct="0">
        <a:spcBef>
          <a:spcPct val="20000"/>
        </a:spcBef>
        <a:spcAft>
          <a:spcPct val="0"/>
        </a:spcAft>
        <a:buFont typeface="Arial" charset="0"/>
        <a:buChar char="–"/>
        <a:defRPr sz="3982" kern="1200">
          <a:solidFill>
            <a:schemeClr val="tx1"/>
          </a:solidFill>
          <a:latin typeface="+mn-lt"/>
          <a:ea typeface="+mn-ea"/>
          <a:cs typeface="+mn-cs"/>
        </a:defRPr>
      </a:lvl2pPr>
      <a:lvl3pPr marL="1625575" indent="-325115" algn="l" rtl="0" eaLnBrk="0" fontAlgn="base" hangingPunct="0">
        <a:spcBef>
          <a:spcPct val="20000"/>
        </a:spcBef>
        <a:spcAft>
          <a:spcPct val="0"/>
        </a:spcAft>
        <a:buFont typeface="Arial" charset="0"/>
        <a:buChar char="•"/>
        <a:defRPr sz="3413" kern="1200">
          <a:solidFill>
            <a:schemeClr val="tx1"/>
          </a:solidFill>
          <a:latin typeface="+mn-lt"/>
          <a:ea typeface="+mn-ea"/>
          <a:cs typeface="+mn-cs"/>
        </a:defRPr>
      </a:lvl3pPr>
      <a:lvl4pPr marL="227580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4pPr>
      <a:lvl5pPr marL="292603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oleObject" Target="../embeddings/oleObject4.bin"/><Relationship Id="rId5" Type="http://schemas.openxmlformats.org/officeDocument/2006/relationships/image" Target="../media/image21.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cnx.org/content/m11919/latest/" TargetMode="External"/><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5.png"/><Relationship Id="rId7"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0.emf"/><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3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9.xml"/><Relationship Id="rId4" Type="http://schemas.openxmlformats.org/officeDocument/2006/relationships/image" Target="../media/image46.emf"/></Relationships>
</file>

<file path=ppt/slides/_rels/slide3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9.xml"/><Relationship Id="rId4" Type="http://schemas.openxmlformats.org/officeDocument/2006/relationships/image" Target="../media/image49.emf"/></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9.xml"/><Relationship Id="rId4" Type="http://schemas.openxmlformats.org/officeDocument/2006/relationships/image" Target="../media/image52.emf"/></Relationships>
</file>

<file path=ppt/slides/_rels/slide3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79.xml"/><Relationship Id="rId4" Type="http://schemas.openxmlformats.org/officeDocument/2006/relationships/image" Target="../media/image55.emf"/></Relationships>
</file>

<file path=ppt/slides/_rels/slide3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9.xml"/><Relationship Id="rId4" Type="http://schemas.openxmlformats.org/officeDocument/2006/relationships/image" Target="../media/image58.emf"/></Relationships>
</file>

<file path=ppt/slides/_rels/slide3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79.xml"/><Relationship Id="rId4" Type="http://schemas.openxmlformats.org/officeDocument/2006/relationships/image" Target="../media/image61.emf"/></Relationships>
</file>

<file path=ppt/slides/_rels/slide3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79.xml"/><Relationship Id="rId4" Type="http://schemas.openxmlformats.org/officeDocument/2006/relationships/image" Target="../media/image64.emf"/></Relationships>
</file>

<file path=ppt/slides/_rels/slide38.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1"/>
          <p:cNvSpPr>
            <a:spLocks/>
          </p:cNvSpPr>
          <p:nvPr/>
        </p:nvSpPr>
        <p:spPr bwMode="auto">
          <a:xfrm>
            <a:off x="1270000" y="381000"/>
            <a:ext cx="10464800" cy="3302000"/>
          </a:xfrm>
          <a:prstGeom prst="rect">
            <a:avLst/>
          </a:prstGeom>
          <a:noFill/>
          <a:ln w="12700">
            <a:noFill/>
            <a:miter lim="800000"/>
            <a:headEnd/>
            <a:tailEnd/>
          </a:ln>
        </p:spPr>
        <p:txBody>
          <a:bodyPr lIns="0" tIns="0" rIns="0" bIns="0" anchor="b"/>
          <a:lstStyle/>
          <a:p>
            <a:r>
              <a:rPr lang="en-US" sz="8400">
                <a:solidFill>
                  <a:schemeClr val="tx1"/>
                </a:solidFill>
                <a:latin typeface="Arial" charset="0"/>
                <a:cs typeface="Arial" charset="0"/>
                <a:sym typeface="Arial" charset="0"/>
              </a:rPr>
              <a:t>Equalisation</a:t>
            </a:r>
          </a:p>
        </p:txBody>
      </p:sp>
      <p:pic>
        <p:nvPicPr>
          <p:cNvPr id="8195" name="Picture 3"/>
          <p:cNvPicPr>
            <a:picLocks noChangeAspect="1" noChangeArrowheads="1"/>
          </p:cNvPicPr>
          <p:nvPr/>
        </p:nvPicPr>
        <p:blipFill>
          <a:blip r:embed="rId2" cstate="print"/>
          <a:srcRect/>
          <a:stretch>
            <a:fillRect/>
          </a:stretch>
        </p:blipFill>
        <p:spPr bwMode="auto">
          <a:xfrm>
            <a:off x="3530600" y="4737100"/>
            <a:ext cx="5943600" cy="3175000"/>
          </a:xfrm>
          <a:prstGeom prst="rect">
            <a:avLst/>
          </a:prstGeom>
          <a:noFill/>
          <a:ln w="12700">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What do we want in a filter? (part 2)</a:t>
            </a:r>
          </a:p>
        </p:txBody>
      </p:sp>
      <p:sp>
        <p:nvSpPr>
          <p:cNvPr id="15363" name="Rectangle 2"/>
          <p:cNvSpPr>
            <a:spLocks noGrp="1" noChangeArrowheads="1"/>
          </p:cNvSpPr>
          <p:nvPr>
            <p:ph type="body" idx="1"/>
          </p:nvPr>
        </p:nvSpPr>
        <p:spPr/>
        <p:txBody>
          <a:bodyPr anchor="t"/>
          <a:lstStyle/>
          <a:p>
            <a:pPr marL="635000" eaLnBrk="1" hangingPunct="1"/>
            <a:r>
              <a:rPr lang="en-US"/>
              <a:t>For </a:t>
            </a:r>
            <a:r>
              <a:rPr lang="en-US">
                <a:solidFill>
                  <a:srgbClr val="0000FF"/>
                </a:solidFill>
              </a:rPr>
              <a:t>equalisers</a:t>
            </a:r>
            <a:r>
              <a:rPr lang="en-US"/>
              <a:t>, sharpest cutoff not necessary</a:t>
            </a:r>
          </a:p>
          <a:p>
            <a:pPr marL="1143000" lvl="1" eaLnBrk="1" hangingPunct="1"/>
            <a:r>
              <a:rPr lang="en-US"/>
              <a:t>Small, controlled adjustments to </a:t>
            </a:r>
            <a:r>
              <a:rPr lang="en-US">
                <a:solidFill>
                  <a:srgbClr val="0000FF"/>
                </a:solidFill>
              </a:rPr>
              <a:t>frequency response</a:t>
            </a:r>
            <a:endParaRPr lang="en-US"/>
          </a:p>
          <a:p>
            <a:pPr marL="635000" eaLnBrk="1" hangingPunct="1"/>
            <a:r>
              <a:rPr lang="en-US"/>
              <a:t>Advantages of </a:t>
            </a:r>
            <a:r>
              <a:rPr lang="en-US">
                <a:solidFill>
                  <a:srgbClr val="0000FF"/>
                </a:solidFill>
              </a:rPr>
              <a:t>IIR</a:t>
            </a:r>
            <a:endParaRPr lang="en-US"/>
          </a:p>
          <a:p>
            <a:pPr marL="1143000" lvl="1" eaLnBrk="1" hangingPunct="1"/>
            <a:r>
              <a:rPr lang="en-US"/>
              <a:t>More computationally efficient (lower orders)</a:t>
            </a:r>
          </a:p>
          <a:p>
            <a:pPr marL="1143000" lvl="1" eaLnBrk="1" hangingPunct="1"/>
            <a:r>
              <a:rPr lang="en-US"/>
              <a:t>Models analogue filters</a:t>
            </a:r>
          </a:p>
          <a:p>
            <a:pPr marL="635000" eaLnBrk="1" hangingPunct="1"/>
            <a:r>
              <a:rPr lang="en-US"/>
              <a:t>Advantages of </a:t>
            </a:r>
            <a:r>
              <a:rPr lang="en-US">
                <a:solidFill>
                  <a:srgbClr val="0000FF"/>
                </a:solidFill>
              </a:rPr>
              <a:t>FIR</a:t>
            </a:r>
            <a:endParaRPr lang="en-US"/>
          </a:p>
          <a:p>
            <a:pPr marL="1143000" lvl="1" eaLnBrk="1" hangingPunct="1"/>
            <a:r>
              <a:rPr lang="en-US"/>
              <a:t>Always stable</a:t>
            </a:r>
          </a:p>
          <a:p>
            <a:pPr marL="1143000" lvl="1" eaLnBrk="1" hangingPunct="1"/>
            <a:r>
              <a:rPr lang="en-US">
                <a:solidFill>
                  <a:srgbClr val="0000FF"/>
                </a:solidFill>
              </a:rPr>
              <a:t>Linear phase </a:t>
            </a:r>
            <a:r>
              <a:rPr lang="en-US"/>
              <a:t>(when coefficients are symmetrical)</a:t>
            </a:r>
          </a:p>
        </p:txBody>
      </p:sp>
      <p:pic>
        <p:nvPicPr>
          <p:cNvPr id="15364" name="Picture 3"/>
          <p:cNvPicPr>
            <a:picLocks noChangeAspect="1" noChangeArrowheads="1"/>
          </p:cNvPicPr>
          <p:nvPr/>
        </p:nvPicPr>
        <p:blipFill>
          <a:blip r:embed="rId2" cstate="print"/>
          <a:srcRect/>
          <a:stretch>
            <a:fillRect/>
          </a:stretch>
        </p:blipFill>
        <p:spPr bwMode="auto">
          <a:xfrm>
            <a:off x="812800" y="6667500"/>
            <a:ext cx="3175000" cy="469900"/>
          </a:xfrm>
          <a:prstGeom prst="rect">
            <a:avLst/>
          </a:prstGeom>
          <a:noFill/>
          <a:ln w="12700">
            <a:noFill/>
            <a:miter lim="800000"/>
            <a:headEnd/>
            <a:tailEnd/>
          </a:ln>
        </p:spPr>
      </p:pic>
      <p:sp>
        <p:nvSpPr>
          <p:cNvPr id="15365" name="Rectangle 4"/>
          <p:cNvSpPr>
            <a:spLocks/>
          </p:cNvSpPr>
          <p:nvPr/>
        </p:nvSpPr>
        <p:spPr bwMode="auto">
          <a:xfrm>
            <a:off x="5561013" y="6648450"/>
            <a:ext cx="7556500" cy="495300"/>
          </a:xfrm>
          <a:prstGeom prst="rect">
            <a:avLst/>
          </a:prstGeom>
          <a:noFill/>
          <a:ln w="12700">
            <a:noFill/>
            <a:miter lim="800000"/>
            <a:headEnd/>
            <a:tailEnd/>
          </a:ln>
        </p:spPr>
        <p:txBody>
          <a:bodyPr lIns="0" tIns="0" rIns="0" bIns="0" anchor="ctr"/>
          <a:lstStyle/>
          <a:p>
            <a:r>
              <a:rPr lang="en-US" sz="2800">
                <a:solidFill>
                  <a:schemeClr val="tx1"/>
                </a:solidFill>
                <a:latin typeface="Arial" charset="0"/>
                <a:cs typeface="Arial" charset="0"/>
                <a:sym typeface="Arial" charset="0"/>
              </a:rPr>
              <a:t>symmetrical </a:t>
            </a:r>
            <a:r>
              <a:rPr lang="en-US" sz="2800">
                <a:solidFill>
                  <a:srgbClr val="0000FF"/>
                </a:solidFill>
                <a:latin typeface="Arial" charset="0"/>
                <a:cs typeface="Arial" charset="0"/>
                <a:sym typeface="Arial" charset="0"/>
              </a:rPr>
              <a:t>impulse response</a:t>
            </a:r>
            <a:r>
              <a:rPr lang="en-US" sz="2800">
                <a:solidFill>
                  <a:schemeClr val="tx1"/>
                </a:solidFill>
                <a:latin typeface="Arial" charset="0"/>
                <a:cs typeface="Arial" charset="0"/>
                <a:sym typeface="Arial" charset="0"/>
              </a:rPr>
              <a:t> means...</a:t>
            </a:r>
          </a:p>
        </p:txBody>
      </p:sp>
      <p:pic>
        <p:nvPicPr>
          <p:cNvPr id="15366" name="Picture 5"/>
          <p:cNvPicPr>
            <a:picLocks noChangeAspect="1" noChangeArrowheads="1"/>
          </p:cNvPicPr>
          <p:nvPr/>
        </p:nvPicPr>
        <p:blipFill>
          <a:blip r:embed="rId3" cstate="print"/>
          <a:srcRect/>
          <a:stretch>
            <a:fillRect/>
          </a:stretch>
        </p:blipFill>
        <p:spPr bwMode="auto">
          <a:xfrm>
            <a:off x="736600" y="7442200"/>
            <a:ext cx="5308600" cy="546100"/>
          </a:xfrm>
          <a:prstGeom prst="rect">
            <a:avLst/>
          </a:prstGeom>
          <a:noFill/>
          <a:ln w="12700">
            <a:noFill/>
            <a:miter lim="800000"/>
            <a:headEnd/>
            <a:tailEnd/>
          </a:ln>
        </p:spPr>
      </p:pic>
      <p:sp>
        <p:nvSpPr>
          <p:cNvPr id="15367" name="Rectangle 6"/>
          <p:cNvSpPr>
            <a:spLocks/>
          </p:cNvSpPr>
          <p:nvPr/>
        </p:nvSpPr>
        <p:spPr bwMode="auto">
          <a:xfrm>
            <a:off x="5562600" y="7442200"/>
            <a:ext cx="7556500" cy="495300"/>
          </a:xfrm>
          <a:prstGeom prst="rect">
            <a:avLst/>
          </a:prstGeom>
          <a:noFill/>
          <a:ln w="12700">
            <a:noFill/>
            <a:miter lim="800000"/>
            <a:headEnd/>
            <a:tailEnd/>
          </a:ln>
        </p:spPr>
        <p:txBody>
          <a:bodyPr lIns="0" tIns="0" rIns="0" bIns="0" anchor="ctr"/>
          <a:lstStyle/>
          <a:p>
            <a:r>
              <a:rPr lang="en-US" sz="2800">
                <a:solidFill>
                  <a:schemeClr val="tx1"/>
                </a:solidFill>
                <a:latin typeface="Arial" charset="0"/>
                <a:cs typeface="Arial" charset="0"/>
                <a:sym typeface="Arial" charset="0"/>
              </a:rPr>
              <a:t>magnitude change with </a:t>
            </a:r>
            <a:r>
              <a:rPr lang="en-US" sz="2800">
                <a:solidFill>
                  <a:srgbClr val="0000FF"/>
                </a:solidFill>
                <a:latin typeface="Arial" charset="0"/>
                <a:cs typeface="Arial" charset="0"/>
                <a:sym typeface="Arial" charset="0"/>
              </a:rPr>
              <a:t>delay </a:t>
            </a:r>
            <a:r>
              <a:rPr lang="en-US" sz="2800">
                <a:solidFill>
                  <a:schemeClr val="tx1"/>
                </a:solidFill>
                <a:latin typeface="Arial" charset="0"/>
                <a:cs typeface="Arial" charset="0"/>
                <a:sym typeface="Arial" charset="0"/>
              </a:rPr>
              <a:t>means...</a:t>
            </a:r>
          </a:p>
        </p:txBody>
      </p:sp>
      <p:pic>
        <p:nvPicPr>
          <p:cNvPr id="15368" name="Picture 7"/>
          <p:cNvPicPr>
            <a:picLocks noChangeAspect="1" noChangeArrowheads="1"/>
          </p:cNvPicPr>
          <p:nvPr/>
        </p:nvPicPr>
        <p:blipFill>
          <a:blip r:embed="rId4" cstate="print"/>
          <a:srcRect/>
          <a:stretch>
            <a:fillRect/>
          </a:stretch>
        </p:blipFill>
        <p:spPr bwMode="auto">
          <a:xfrm>
            <a:off x="774700" y="8293100"/>
            <a:ext cx="3898900" cy="520700"/>
          </a:xfrm>
          <a:prstGeom prst="rect">
            <a:avLst/>
          </a:prstGeom>
          <a:noFill/>
          <a:ln w="12700">
            <a:noFill/>
            <a:miter lim="800000"/>
            <a:headEnd/>
            <a:tailEnd/>
          </a:ln>
        </p:spPr>
      </p:pic>
      <p:sp>
        <p:nvSpPr>
          <p:cNvPr id="15369" name="Rectangle 8"/>
          <p:cNvSpPr>
            <a:spLocks/>
          </p:cNvSpPr>
          <p:nvPr/>
        </p:nvSpPr>
        <p:spPr bwMode="auto">
          <a:xfrm>
            <a:off x="5435600" y="8229600"/>
            <a:ext cx="7556500" cy="495300"/>
          </a:xfrm>
          <a:prstGeom prst="rect">
            <a:avLst/>
          </a:prstGeom>
          <a:noFill/>
          <a:ln w="12700">
            <a:noFill/>
            <a:miter lim="800000"/>
            <a:headEnd/>
            <a:tailEnd/>
          </a:ln>
        </p:spPr>
        <p:txBody>
          <a:bodyPr lIns="0" tIns="0" rIns="0" bIns="0" anchor="ctr"/>
          <a:lstStyle/>
          <a:p>
            <a:r>
              <a:rPr lang="en-US" sz="2800">
                <a:solidFill>
                  <a:schemeClr val="tx1"/>
                </a:solidFill>
                <a:latin typeface="Arial" charset="0"/>
                <a:cs typeface="Arial" charset="0"/>
                <a:sym typeface="Arial" charset="0"/>
              </a:rPr>
              <a:t>phase is a </a:t>
            </a:r>
            <a:r>
              <a:rPr lang="en-US" sz="2800">
                <a:solidFill>
                  <a:srgbClr val="0000FF"/>
                </a:solidFill>
                <a:latin typeface="Arial" charset="0"/>
                <a:cs typeface="Arial" charset="0"/>
                <a:sym typeface="Arial" charset="0"/>
              </a:rPr>
              <a:t>linear</a:t>
            </a:r>
            <a:r>
              <a:rPr lang="en-US" sz="2800">
                <a:solidFill>
                  <a:schemeClr val="tx1"/>
                </a:solidFill>
                <a:latin typeface="Arial" charset="0"/>
                <a:cs typeface="Arial" charset="0"/>
                <a:sym typeface="Arial" charset="0"/>
              </a:rPr>
              <a:t> function of frequency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z="5700" dirty="0"/>
              <a:t>Direct realisation of a digital filter</a:t>
            </a:r>
            <a:endParaRPr lang="en-US" sz="5700" dirty="0"/>
          </a:p>
        </p:txBody>
      </p:sp>
      <p:sp>
        <p:nvSpPr>
          <p:cNvPr id="15363" name="Rectangle 3"/>
          <p:cNvSpPr>
            <a:spLocks noGrp="1" noChangeArrowheads="1"/>
          </p:cNvSpPr>
          <p:nvPr>
            <p:ph type="body" idx="1"/>
          </p:nvPr>
        </p:nvSpPr>
        <p:spPr/>
        <p:txBody>
          <a:bodyPr/>
          <a:lstStyle/>
          <a:p>
            <a:pPr eaLnBrk="1" hangingPunct="1"/>
            <a:endParaRPr lang="en-US"/>
          </a:p>
        </p:txBody>
      </p:sp>
      <p:pic>
        <p:nvPicPr>
          <p:cNvPr id="15364" name="Picture 4"/>
          <p:cNvPicPr>
            <a:picLocks noChangeAspect="1" noChangeArrowheads="1"/>
          </p:cNvPicPr>
          <p:nvPr/>
        </p:nvPicPr>
        <p:blipFill>
          <a:blip r:embed="rId3" cstate="print"/>
          <a:srcRect/>
          <a:stretch>
            <a:fillRect/>
          </a:stretch>
        </p:blipFill>
        <p:spPr bwMode="auto">
          <a:xfrm>
            <a:off x="356729" y="1395307"/>
            <a:ext cx="12083627" cy="8051236"/>
          </a:xfrm>
          <a:prstGeom prst="rect">
            <a:avLst/>
          </a:prstGeom>
          <a:noFill/>
          <a:ln w="9525">
            <a:noFill/>
            <a:miter lim="800000"/>
            <a:headEnd/>
            <a:tailEnd/>
          </a:ln>
        </p:spPr>
      </p:pic>
      <p:grpSp>
        <p:nvGrpSpPr>
          <p:cNvPr id="2" name="Group 5"/>
          <p:cNvGrpSpPr>
            <a:grpSpLocks/>
          </p:cNvGrpSpPr>
          <p:nvPr/>
        </p:nvGrpSpPr>
        <p:grpSpPr bwMode="auto">
          <a:xfrm>
            <a:off x="255130" y="1291449"/>
            <a:ext cx="12216834" cy="3585351"/>
            <a:chOff x="113" y="572"/>
            <a:chExt cx="5411" cy="1588"/>
          </a:xfrm>
        </p:grpSpPr>
        <p:sp>
          <p:nvSpPr>
            <p:cNvPr id="15369" name="Rectangle 6"/>
            <p:cNvSpPr>
              <a:spLocks noChangeArrowheads="1"/>
            </p:cNvSpPr>
            <p:nvPr/>
          </p:nvSpPr>
          <p:spPr bwMode="auto">
            <a:xfrm>
              <a:off x="113" y="572"/>
              <a:ext cx="4377" cy="1588"/>
            </a:xfrm>
            <a:prstGeom prst="rect">
              <a:avLst/>
            </a:prstGeom>
            <a:noFill/>
            <a:ln w="9525">
              <a:solidFill>
                <a:schemeClr val="accent2"/>
              </a:solidFill>
              <a:prstDash val="dash"/>
              <a:miter lim="800000"/>
              <a:headEnd/>
              <a:tailEnd/>
            </a:ln>
          </p:spPr>
          <p:txBody>
            <a:bodyPr wrap="none" anchor="ctr"/>
            <a:lstStyle/>
            <a:p>
              <a:endParaRPr lang="en-GB"/>
            </a:p>
          </p:txBody>
        </p:sp>
        <p:sp>
          <p:nvSpPr>
            <p:cNvPr id="15370" name="Text Box 7"/>
            <p:cNvSpPr txBox="1">
              <a:spLocks noChangeArrowheads="1"/>
            </p:cNvSpPr>
            <p:nvPr/>
          </p:nvSpPr>
          <p:spPr bwMode="auto">
            <a:xfrm>
              <a:off x="4487" y="1344"/>
              <a:ext cx="1037" cy="232"/>
            </a:xfrm>
            <a:prstGeom prst="rect">
              <a:avLst/>
            </a:prstGeom>
            <a:noFill/>
            <a:ln w="9525">
              <a:noFill/>
              <a:miter lim="800000"/>
              <a:headEnd/>
              <a:tailEnd/>
            </a:ln>
          </p:spPr>
          <p:txBody>
            <a:bodyPr wrap="none">
              <a:spAutoFit/>
            </a:bodyPr>
            <a:lstStyle/>
            <a:p>
              <a:r>
                <a:rPr lang="en-GB" sz="2800" b="1" i="1" dirty="0" err="1">
                  <a:solidFill>
                    <a:schemeClr val="accent2"/>
                  </a:solidFill>
                </a:rPr>
                <a:t>Feedforward</a:t>
              </a:r>
              <a:endParaRPr lang="en-US" sz="2800" b="1" i="1" dirty="0">
                <a:solidFill>
                  <a:schemeClr val="accent2"/>
                </a:solidFill>
              </a:endParaRPr>
            </a:p>
          </p:txBody>
        </p:sp>
      </p:grpSp>
      <p:grpSp>
        <p:nvGrpSpPr>
          <p:cNvPr id="3" name="Group 8"/>
          <p:cNvGrpSpPr>
            <a:grpSpLocks/>
          </p:cNvGrpSpPr>
          <p:nvPr/>
        </p:nvGrpSpPr>
        <p:grpSpPr bwMode="auto">
          <a:xfrm>
            <a:off x="1731716" y="5901831"/>
            <a:ext cx="10812498" cy="3585351"/>
            <a:chOff x="767" y="2614"/>
            <a:chExt cx="4789" cy="1588"/>
          </a:xfrm>
        </p:grpSpPr>
        <p:sp>
          <p:nvSpPr>
            <p:cNvPr id="15367" name="Rectangle 9"/>
            <p:cNvSpPr>
              <a:spLocks noChangeArrowheads="1"/>
            </p:cNvSpPr>
            <p:nvPr/>
          </p:nvSpPr>
          <p:spPr bwMode="auto">
            <a:xfrm>
              <a:off x="1594" y="2614"/>
              <a:ext cx="3962" cy="1588"/>
            </a:xfrm>
            <a:prstGeom prst="rect">
              <a:avLst/>
            </a:prstGeom>
            <a:noFill/>
            <a:ln w="9525">
              <a:solidFill>
                <a:srgbClr val="CC0000"/>
              </a:solidFill>
              <a:prstDash val="dash"/>
              <a:miter lim="800000"/>
              <a:headEnd/>
              <a:tailEnd/>
            </a:ln>
          </p:spPr>
          <p:txBody>
            <a:bodyPr wrap="none" anchor="ctr"/>
            <a:lstStyle/>
            <a:p>
              <a:endParaRPr lang="en-GB"/>
            </a:p>
          </p:txBody>
        </p:sp>
        <p:sp>
          <p:nvSpPr>
            <p:cNvPr id="15368" name="Text Box 10"/>
            <p:cNvSpPr txBox="1">
              <a:spLocks noChangeArrowheads="1"/>
            </p:cNvSpPr>
            <p:nvPr/>
          </p:nvSpPr>
          <p:spPr bwMode="auto">
            <a:xfrm>
              <a:off x="767" y="3249"/>
              <a:ext cx="817" cy="232"/>
            </a:xfrm>
            <a:prstGeom prst="rect">
              <a:avLst/>
            </a:prstGeom>
            <a:noFill/>
            <a:ln w="9525">
              <a:noFill/>
              <a:miter lim="800000"/>
              <a:headEnd/>
              <a:tailEnd/>
            </a:ln>
          </p:spPr>
          <p:txBody>
            <a:bodyPr wrap="none">
              <a:spAutoFit/>
            </a:bodyPr>
            <a:lstStyle/>
            <a:p>
              <a:r>
                <a:rPr lang="en-GB" sz="2800" b="1" i="1" dirty="0">
                  <a:solidFill>
                    <a:srgbClr val="CC0000"/>
                  </a:solidFill>
                </a:rPr>
                <a:t>Feedback</a:t>
              </a:r>
              <a:endParaRPr lang="en-US" sz="2800" b="1" i="1" dirty="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1+#ppt_w/2"/>
                                          </p:val>
                                        </p:tav>
                                        <p:tav tm="100000">
                                          <p:val>
                                            <p:strVal val="#ppt_x"/>
                                          </p:val>
                                        </p:tav>
                                      </p:tavLst>
                                    </p:anim>
                                    <p:anim calcmode="lin" valueType="num">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5700" dirty="0"/>
              <a:t>Direct realisation of a digital filter</a:t>
            </a:r>
            <a:endParaRPr lang="en-US" sz="5700" dirty="0"/>
          </a:p>
        </p:txBody>
      </p:sp>
      <p:sp>
        <p:nvSpPr>
          <p:cNvPr id="16387" name="Rectangle 3"/>
          <p:cNvSpPr>
            <a:spLocks noGrp="1" noChangeArrowheads="1"/>
          </p:cNvSpPr>
          <p:nvPr>
            <p:ph type="body" idx="1"/>
          </p:nvPr>
        </p:nvSpPr>
        <p:spPr/>
        <p:txBody>
          <a:bodyPr/>
          <a:lstStyle/>
          <a:p>
            <a:pPr eaLnBrk="1" hangingPunct="1"/>
            <a:endParaRPr lang="en-US"/>
          </a:p>
        </p:txBody>
      </p:sp>
      <p:pic>
        <p:nvPicPr>
          <p:cNvPr id="16388" name="Picture 4"/>
          <p:cNvPicPr>
            <a:picLocks noChangeAspect="1" noChangeArrowheads="1"/>
          </p:cNvPicPr>
          <p:nvPr/>
        </p:nvPicPr>
        <p:blipFill>
          <a:blip r:embed="rId3" cstate="print"/>
          <a:srcRect/>
          <a:stretch>
            <a:fillRect/>
          </a:stretch>
        </p:blipFill>
        <p:spPr bwMode="auto">
          <a:xfrm>
            <a:off x="356729" y="1395307"/>
            <a:ext cx="12083627" cy="8051236"/>
          </a:xfrm>
          <a:prstGeom prst="rect">
            <a:avLst/>
          </a:prstGeom>
          <a:noFill/>
          <a:ln w="9525">
            <a:noFill/>
            <a:miter lim="800000"/>
            <a:headEnd/>
            <a:tailEnd/>
          </a:ln>
        </p:spPr>
      </p:pic>
      <p:sp>
        <p:nvSpPr>
          <p:cNvPr id="57349" name="Rectangle 5"/>
          <p:cNvSpPr>
            <a:spLocks noChangeArrowheads="1"/>
          </p:cNvSpPr>
          <p:nvPr/>
        </p:nvSpPr>
        <p:spPr bwMode="auto">
          <a:xfrm>
            <a:off x="1483361" y="1291450"/>
            <a:ext cx="6452729" cy="1126632"/>
          </a:xfrm>
          <a:prstGeom prst="rect">
            <a:avLst/>
          </a:prstGeom>
          <a:noFill/>
          <a:ln w="19050">
            <a:solidFill>
              <a:srgbClr val="008000"/>
            </a:solidFill>
            <a:prstDash val="dash"/>
            <a:miter lim="800000"/>
            <a:headEnd/>
            <a:tailEnd/>
          </a:ln>
        </p:spPr>
        <p:txBody>
          <a:bodyPr wrap="none" lIns="130046" tIns="65023" rIns="130046" bIns="65023" anchor="ctr"/>
          <a:lstStyle/>
          <a:p>
            <a:endParaRPr lang="en-GB"/>
          </a:p>
        </p:txBody>
      </p:sp>
      <p:sp>
        <p:nvSpPr>
          <p:cNvPr id="57350" name="Rectangle 6"/>
          <p:cNvSpPr>
            <a:spLocks noChangeArrowheads="1"/>
          </p:cNvSpPr>
          <p:nvPr/>
        </p:nvSpPr>
        <p:spPr bwMode="auto">
          <a:xfrm>
            <a:off x="4967112" y="8256694"/>
            <a:ext cx="6452729" cy="1126630"/>
          </a:xfrm>
          <a:prstGeom prst="rect">
            <a:avLst/>
          </a:prstGeom>
          <a:noFill/>
          <a:ln w="19050">
            <a:solidFill>
              <a:srgbClr val="008000"/>
            </a:solidFill>
            <a:prstDash val="dash"/>
            <a:miter lim="800000"/>
            <a:headEnd/>
            <a:tailEnd/>
          </a:ln>
        </p:spPr>
        <p:txBody>
          <a:bodyPr wrap="none" lIns="130046" tIns="65023" rIns="130046" bIns="65023" anchor="ctr"/>
          <a:lstStyle/>
          <a:p>
            <a:endParaRPr lang="en-GB" sz="2800"/>
          </a:p>
        </p:txBody>
      </p:sp>
      <p:sp>
        <p:nvSpPr>
          <p:cNvPr id="16398" name="Rectangle 8"/>
          <p:cNvSpPr>
            <a:spLocks noChangeArrowheads="1"/>
          </p:cNvSpPr>
          <p:nvPr/>
        </p:nvSpPr>
        <p:spPr bwMode="auto">
          <a:xfrm>
            <a:off x="10326071" y="2828996"/>
            <a:ext cx="2678729" cy="954107"/>
          </a:xfrm>
          <a:prstGeom prst="rect">
            <a:avLst/>
          </a:prstGeom>
          <a:noFill/>
          <a:ln w="9525">
            <a:noFill/>
            <a:miter lim="800000"/>
            <a:headEnd/>
            <a:tailEnd/>
          </a:ln>
        </p:spPr>
        <p:txBody>
          <a:bodyPr wrap="square">
            <a:spAutoFit/>
          </a:bodyPr>
          <a:lstStyle/>
          <a:p>
            <a:r>
              <a:rPr lang="en-GB" sz="2800" b="1" i="1" dirty="0">
                <a:solidFill>
                  <a:srgbClr val="009900"/>
                </a:solidFill>
              </a:rPr>
              <a:t>Shift Registers</a:t>
            </a:r>
            <a:endParaRPr lang="en-US" sz="2800" b="1" i="1" dirty="0">
              <a:solidFill>
                <a:srgbClr val="009900"/>
              </a:solidFill>
            </a:endParaRPr>
          </a:p>
        </p:txBody>
      </p:sp>
      <p:sp>
        <p:nvSpPr>
          <p:cNvPr id="16399" name="Line 9"/>
          <p:cNvSpPr>
            <a:spLocks noChangeShapeType="1"/>
          </p:cNvSpPr>
          <p:nvPr/>
        </p:nvSpPr>
        <p:spPr bwMode="auto">
          <a:xfrm flipH="1" flipV="1">
            <a:off x="7936093" y="2111023"/>
            <a:ext cx="2618758" cy="819573"/>
          </a:xfrm>
          <a:prstGeom prst="line">
            <a:avLst/>
          </a:prstGeom>
          <a:noFill/>
          <a:ln w="9525">
            <a:solidFill>
              <a:srgbClr val="009900"/>
            </a:solidFill>
            <a:round/>
            <a:headEnd type="none" w="lg" len="lg"/>
            <a:tailEnd type="stealth" w="lg" len="lg"/>
          </a:ln>
        </p:spPr>
        <p:txBody>
          <a:bodyPr/>
          <a:lstStyle/>
          <a:p>
            <a:endParaRPr lang="en-US" sz="2800"/>
          </a:p>
        </p:txBody>
      </p:sp>
      <p:sp>
        <p:nvSpPr>
          <p:cNvPr id="16400" name="Line 10"/>
          <p:cNvSpPr>
            <a:spLocks noChangeShapeType="1"/>
          </p:cNvSpPr>
          <p:nvPr/>
        </p:nvSpPr>
        <p:spPr bwMode="auto">
          <a:xfrm>
            <a:off x="10756977" y="3443112"/>
            <a:ext cx="202126" cy="4608124"/>
          </a:xfrm>
          <a:prstGeom prst="line">
            <a:avLst/>
          </a:prstGeom>
          <a:noFill/>
          <a:ln w="9525">
            <a:solidFill>
              <a:srgbClr val="009900"/>
            </a:solidFill>
            <a:round/>
            <a:headEnd type="none" w="lg" len="lg"/>
            <a:tailEnd type="stealth" w="lg" len="lg"/>
          </a:ln>
        </p:spPr>
        <p:txBody>
          <a:bodyPr/>
          <a:lstStyle/>
          <a:p>
            <a:endParaRPr lang="en-US" sz="2800"/>
          </a:p>
        </p:txBody>
      </p:sp>
      <p:grpSp>
        <p:nvGrpSpPr>
          <p:cNvPr id="3" name="Group 11"/>
          <p:cNvGrpSpPr>
            <a:grpSpLocks/>
          </p:cNvGrpSpPr>
          <p:nvPr/>
        </p:nvGrpSpPr>
        <p:grpSpPr bwMode="auto">
          <a:xfrm>
            <a:off x="401885" y="3237653"/>
            <a:ext cx="6818489" cy="4641992"/>
            <a:chOff x="178" y="1434"/>
            <a:chExt cx="3020" cy="2056"/>
          </a:xfrm>
        </p:grpSpPr>
        <p:sp>
          <p:nvSpPr>
            <p:cNvPr id="16393" name="Rectangle 12"/>
            <p:cNvSpPr>
              <a:spLocks noChangeArrowheads="1"/>
            </p:cNvSpPr>
            <p:nvPr/>
          </p:nvSpPr>
          <p:spPr bwMode="auto">
            <a:xfrm>
              <a:off x="178" y="3067"/>
              <a:ext cx="991" cy="423"/>
            </a:xfrm>
            <a:prstGeom prst="rect">
              <a:avLst/>
            </a:prstGeom>
            <a:noFill/>
            <a:ln w="9525">
              <a:noFill/>
              <a:miter lim="800000"/>
              <a:headEnd/>
              <a:tailEnd/>
            </a:ln>
          </p:spPr>
          <p:txBody>
            <a:bodyPr wrap="none">
              <a:spAutoFit/>
            </a:bodyPr>
            <a:lstStyle/>
            <a:p>
              <a:r>
                <a:rPr lang="en-GB" sz="2800" b="1" i="1">
                  <a:solidFill>
                    <a:srgbClr val="CC9900"/>
                  </a:solidFill>
                </a:rPr>
                <a:t>Weighting / </a:t>
              </a:r>
            </a:p>
            <a:p>
              <a:r>
                <a:rPr lang="en-GB" sz="2800" b="1" i="1">
                  <a:solidFill>
                    <a:srgbClr val="CC9900"/>
                  </a:solidFill>
                </a:rPr>
                <a:t>Coefficients</a:t>
              </a:r>
              <a:endParaRPr lang="en-US" sz="2800" b="1" i="1">
                <a:solidFill>
                  <a:srgbClr val="CC9900"/>
                </a:solidFill>
              </a:endParaRPr>
            </a:p>
          </p:txBody>
        </p:sp>
        <p:sp>
          <p:nvSpPr>
            <p:cNvPr id="16394" name="Line 13"/>
            <p:cNvSpPr>
              <a:spLocks noChangeShapeType="1"/>
            </p:cNvSpPr>
            <p:nvPr/>
          </p:nvSpPr>
          <p:spPr bwMode="auto">
            <a:xfrm flipV="1">
              <a:off x="748" y="1525"/>
              <a:ext cx="136" cy="1497"/>
            </a:xfrm>
            <a:prstGeom prst="line">
              <a:avLst/>
            </a:prstGeom>
            <a:noFill/>
            <a:ln w="9525">
              <a:solidFill>
                <a:srgbClr val="CC9900"/>
              </a:solidFill>
              <a:round/>
              <a:headEnd/>
              <a:tailEnd type="stealth" w="lg" len="lg"/>
            </a:ln>
          </p:spPr>
          <p:txBody>
            <a:bodyPr/>
            <a:lstStyle/>
            <a:p>
              <a:endParaRPr lang="en-US" sz="2800"/>
            </a:p>
          </p:txBody>
        </p:sp>
        <p:sp>
          <p:nvSpPr>
            <p:cNvPr id="16395" name="Line 14"/>
            <p:cNvSpPr>
              <a:spLocks noChangeShapeType="1"/>
            </p:cNvSpPr>
            <p:nvPr/>
          </p:nvSpPr>
          <p:spPr bwMode="auto">
            <a:xfrm flipV="1">
              <a:off x="839" y="1434"/>
              <a:ext cx="726" cy="1633"/>
            </a:xfrm>
            <a:prstGeom prst="line">
              <a:avLst/>
            </a:prstGeom>
            <a:noFill/>
            <a:ln w="9525">
              <a:solidFill>
                <a:srgbClr val="CC9900"/>
              </a:solidFill>
              <a:round/>
              <a:headEnd/>
              <a:tailEnd type="stealth" w="lg" len="lg"/>
            </a:ln>
          </p:spPr>
          <p:txBody>
            <a:bodyPr/>
            <a:lstStyle/>
            <a:p>
              <a:endParaRPr lang="en-US" sz="2800"/>
            </a:p>
          </p:txBody>
        </p:sp>
        <p:sp>
          <p:nvSpPr>
            <p:cNvPr id="16396" name="Line 15"/>
            <p:cNvSpPr>
              <a:spLocks noChangeShapeType="1"/>
            </p:cNvSpPr>
            <p:nvPr/>
          </p:nvSpPr>
          <p:spPr bwMode="auto">
            <a:xfrm flipV="1">
              <a:off x="1202" y="3294"/>
              <a:ext cx="408" cy="91"/>
            </a:xfrm>
            <a:prstGeom prst="line">
              <a:avLst/>
            </a:prstGeom>
            <a:noFill/>
            <a:ln w="9525">
              <a:solidFill>
                <a:srgbClr val="CC9900"/>
              </a:solidFill>
              <a:round/>
              <a:headEnd/>
              <a:tailEnd type="stealth" w="lg" len="lg"/>
            </a:ln>
          </p:spPr>
          <p:txBody>
            <a:bodyPr/>
            <a:lstStyle/>
            <a:p>
              <a:endParaRPr lang="en-US" sz="2800"/>
            </a:p>
          </p:txBody>
        </p:sp>
        <p:sp>
          <p:nvSpPr>
            <p:cNvPr id="16397" name="Line 16"/>
            <p:cNvSpPr>
              <a:spLocks noChangeShapeType="1"/>
            </p:cNvSpPr>
            <p:nvPr/>
          </p:nvSpPr>
          <p:spPr bwMode="auto">
            <a:xfrm>
              <a:off x="1202" y="3158"/>
              <a:ext cx="1996" cy="181"/>
            </a:xfrm>
            <a:prstGeom prst="line">
              <a:avLst/>
            </a:prstGeom>
            <a:noFill/>
            <a:ln w="9525">
              <a:solidFill>
                <a:srgbClr val="CC9900"/>
              </a:solidFill>
              <a:round/>
              <a:headEnd/>
              <a:tailEnd type="stealth" w="lg" len="lg"/>
            </a:ln>
          </p:spPr>
          <p:txBody>
            <a:bodyPr/>
            <a:lstStyle/>
            <a:p>
              <a:endParaRPr lang="en-US" sz="2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diamond(in)">
                                      <p:cBhvr>
                                        <p:cTn id="7" dur="2000"/>
                                        <p:tgtEl>
                                          <p:spTgt spid="573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checkerboard(across)">
                                      <p:cBhvr>
                                        <p:cTn id="12" dur="500"/>
                                        <p:tgtEl>
                                          <p:spTgt spid="573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P spid="573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fig5-5a"/>
          <p:cNvPicPr>
            <a:picLocks noChangeAspect="1" noChangeArrowheads="1"/>
          </p:cNvPicPr>
          <p:nvPr/>
        </p:nvPicPr>
        <p:blipFill>
          <a:blip r:embed="rId3" cstate="print"/>
          <a:srcRect t="6584" r="6683"/>
          <a:stretch>
            <a:fillRect/>
          </a:stretch>
        </p:blipFill>
        <p:spPr bwMode="auto">
          <a:xfrm>
            <a:off x="0" y="3506330"/>
            <a:ext cx="13004800" cy="6247270"/>
          </a:xfrm>
          <a:prstGeom prst="rect">
            <a:avLst/>
          </a:prstGeom>
          <a:noFill/>
          <a:ln w="9525">
            <a:noFill/>
            <a:miter lim="800000"/>
            <a:headEnd/>
            <a:tailEnd/>
          </a:ln>
        </p:spPr>
      </p:pic>
      <p:sp>
        <p:nvSpPr>
          <p:cNvPr id="2052" name="Rectangle 3"/>
          <p:cNvSpPr>
            <a:spLocks noGrp="1" noChangeArrowheads="1"/>
          </p:cNvSpPr>
          <p:nvPr>
            <p:ph type="title"/>
          </p:nvPr>
        </p:nvSpPr>
        <p:spPr/>
        <p:txBody>
          <a:bodyPr/>
          <a:lstStyle/>
          <a:p>
            <a:pPr eaLnBrk="1" hangingPunct="1"/>
            <a:r>
              <a:rPr lang="en-US" sz="5700" b="1" dirty="0"/>
              <a:t>Filter structures- Canonical Form</a:t>
            </a:r>
            <a:endParaRPr lang="en-US" sz="5700" dirty="0"/>
          </a:p>
        </p:txBody>
      </p:sp>
      <p:sp>
        <p:nvSpPr>
          <p:cNvPr id="2053" name="Rectangle 4"/>
          <p:cNvSpPr>
            <a:spLocks noGrp="1" noChangeArrowheads="1"/>
          </p:cNvSpPr>
          <p:nvPr>
            <p:ph type="body" idx="1"/>
          </p:nvPr>
        </p:nvSpPr>
        <p:spPr>
          <a:xfrm>
            <a:off x="0" y="988368"/>
            <a:ext cx="13004800" cy="2151662"/>
          </a:xfrm>
        </p:spPr>
        <p:txBody>
          <a:bodyPr/>
          <a:lstStyle/>
          <a:p>
            <a:pPr marL="507993" indent="-507993" eaLnBrk="1" hangingPunct="1">
              <a:buNone/>
            </a:pPr>
            <a:r>
              <a:rPr lang="en-US" sz="3400" dirty="0"/>
              <a:t>canonical form of digital filter - </a:t>
            </a:r>
            <a:r>
              <a:rPr lang="en-US" sz="3400" dirty="0" err="1"/>
              <a:t>realisation</a:t>
            </a:r>
            <a:r>
              <a:rPr lang="en-US" sz="3400" dirty="0"/>
              <a:t> which requires minimum memory to implement particular transfer function</a:t>
            </a:r>
          </a:p>
          <a:p>
            <a:pPr marL="507993" indent="-507993" eaLnBrk="1" hangingPunct="1"/>
            <a:r>
              <a:rPr lang="en-GB" sz="3400" dirty="0"/>
              <a:t>Start with direct form</a:t>
            </a:r>
            <a:endParaRPr lang="en-US" sz="3400" dirty="0"/>
          </a:p>
        </p:txBody>
      </p:sp>
      <p:grpSp>
        <p:nvGrpSpPr>
          <p:cNvPr id="2" name="Group 5"/>
          <p:cNvGrpSpPr>
            <a:grpSpLocks/>
          </p:cNvGrpSpPr>
          <p:nvPr/>
        </p:nvGrpSpPr>
        <p:grpSpPr bwMode="auto">
          <a:xfrm>
            <a:off x="5989885" y="3955627"/>
            <a:ext cx="5998915" cy="2560320"/>
            <a:chOff x="2653" y="1752"/>
            <a:chExt cx="2657" cy="1134"/>
          </a:xfrm>
        </p:grpSpPr>
        <p:sp>
          <p:nvSpPr>
            <p:cNvPr id="2055" name="Oval 6"/>
            <p:cNvSpPr>
              <a:spLocks noChangeArrowheads="1"/>
            </p:cNvSpPr>
            <p:nvPr/>
          </p:nvSpPr>
          <p:spPr bwMode="auto">
            <a:xfrm>
              <a:off x="2653" y="2432"/>
              <a:ext cx="499" cy="454"/>
            </a:xfrm>
            <a:prstGeom prst="ellipse">
              <a:avLst/>
            </a:prstGeom>
            <a:noFill/>
            <a:ln w="38100" algn="ctr">
              <a:solidFill>
                <a:srgbClr val="CC0000"/>
              </a:solidFill>
              <a:round/>
              <a:headEnd/>
              <a:tailEnd/>
            </a:ln>
          </p:spPr>
          <p:txBody>
            <a:bodyPr wrap="none" anchor="ctr"/>
            <a:lstStyle/>
            <a:p>
              <a:endParaRPr lang="en-GB"/>
            </a:p>
          </p:txBody>
        </p:sp>
        <p:sp>
          <p:nvSpPr>
            <p:cNvPr id="2056" name="Line 7"/>
            <p:cNvSpPr>
              <a:spLocks noChangeShapeType="1"/>
            </p:cNvSpPr>
            <p:nvPr/>
          </p:nvSpPr>
          <p:spPr bwMode="auto">
            <a:xfrm flipV="1">
              <a:off x="3016" y="1979"/>
              <a:ext cx="726" cy="499"/>
            </a:xfrm>
            <a:prstGeom prst="line">
              <a:avLst/>
            </a:prstGeom>
            <a:noFill/>
            <a:ln w="38100">
              <a:solidFill>
                <a:srgbClr val="CC0000"/>
              </a:solidFill>
              <a:round/>
              <a:headEnd/>
              <a:tailEnd/>
            </a:ln>
          </p:spPr>
          <p:txBody>
            <a:bodyPr wrap="none" anchor="ctr"/>
            <a:lstStyle/>
            <a:p>
              <a:endParaRPr lang="en-US"/>
            </a:p>
          </p:txBody>
        </p:sp>
        <p:sp>
          <p:nvSpPr>
            <p:cNvPr id="2057" name="Text Box 8"/>
            <p:cNvSpPr txBox="1">
              <a:spLocks noChangeArrowheads="1"/>
            </p:cNvSpPr>
            <p:nvPr/>
          </p:nvSpPr>
          <p:spPr bwMode="auto">
            <a:xfrm>
              <a:off x="3741" y="1752"/>
              <a:ext cx="1569" cy="232"/>
            </a:xfrm>
            <a:prstGeom prst="rect">
              <a:avLst/>
            </a:prstGeom>
            <a:noFill/>
            <a:ln w="38100" algn="ctr">
              <a:noFill/>
              <a:miter lim="800000"/>
              <a:headEnd/>
              <a:tailEnd/>
            </a:ln>
          </p:spPr>
          <p:txBody>
            <a:bodyPr wrap="none">
              <a:spAutoFit/>
            </a:bodyPr>
            <a:lstStyle/>
            <a:p>
              <a:r>
                <a:rPr lang="en-GB" sz="2800" b="1" dirty="0">
                  <a:solidFill>
                    <a:srgbClr val="CC0000"/>
                  </a:solidFill>
                </a:rPr>
                <a:t>Intermediate output</a:t>
              </a:r>
              <a:endParaRPr lang="en-US" sz="2800" b="1" dirty="0">
                <a:solidFill>
                  <a:srgbClr val="CC0000"/>
                </a:solidFill>
              </a:endParaRPr>
            </a:p>
          </p:txBody>
        </p:sp>
      </p:grpSp>
      <p:graphicFrame>
        <p:nvGraphicFramePr>
          <p:cNvPr id="2050" name="Object 9"/>
          <p:cNvGraphicFramePr>
            <a:graphicFrameLocks noChangeAspect="1"/>
          </p:cNvGraphicFramePr>
          <p:nvPr/>
        </p:nvGraphicFramePr>
        <p:xfrm>
          <a:off x="4918224" y="2428528"/>
          <a:ext cx="6861387" cy="1144693"/>
        </p:xfrm>
        <a:graphic>
          <a:graphicData uri="http://schemas.openxmlformats.org/presentationml/2006/ole">
            <mc:AlternateContent xmlns:mc="http://schemas.openxmlformats.org/markup-compatibility/2006">
              <mc:Choice xmlns:v="urn:schemas-microsoft-com:vml" Requires="v">
                <p:oleObj spid="_x0000_s119810" name="Equation" r:id="rId4" imgW="2577960" imgH="431640" progId="Equation.3">
                  <p:embed/>
                </p:oleObj>
              </mc:Choice>
              <mc:Fallback>
                <p:oleObj name="Equation" r:id="rId4" imgW="2577960" imgH="431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4918224" y="2428528"/>
                        <a:ext cx="6861387" cy="114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fig5-5b"/>
          <p:cNvPicPr>
            <a:picLocks noChangeAspect="1" noChangeArrowheads="1"/>
          </p:cNvPicPr>
          <p:nvPr/>
        </p:nvPicPr>
        <p:blipFill>
          <a:blip r:embed="rId3" cstate="print"/>
          <a:srcRect t="6432" r="6729" b="2869"/>
          <a:stretch>
            <a:fillRect/>
          </a:stretch>
        </p:blipFill>
        <p:spPr bwMode="ltGray">
          <a:xfrm>
            <a:off x="0" y="5845387"/>
            <a:ext cx="12952872" cy="3908213"/>
          </a:xfrm>
          <a:prstGeom prst="rect">
            <a:avLst/>
          </a:prstGeom>
          <a:noFill/>
          <a:ln w="9525">
            <a:noFill/>
            <a:miter lim="800000"/>
            <a:headEnd/>
            <a:tailEnd/>
          </a:ln>
        </p:spPr>
      </p:pic>
      <p:sp>
        <p:nvSpPr>
          <p:cNvPr id="3077" name="Rectangle 3"/>
          <p:cNvSpPr>
            <a:spLocks noGrp="1" noChangeArrowheads="1"/>
          </p:cNvSpPr>
          <p:nvPr>
            <p:ph type="title"/>
          </p:nvPr>
        </p:nvSpPr>
        <p:spPr/>
        <p:txBody>
          <a:bodyPr/>
          <a:lstStyle/>
          <a:p>
            <a:pPr eaLnBrk="1" hangingPunct="1"/>
            <a:r>
              <a:rPr lang="en-US" sz="5700" b="1" dirty="0"/>
              <a:t>Filter structures- Canonical Form</a:t>
            </a:r>
          </a:p>
        </p:txBody>
      </p:sp>
      <p:sp>
        <p:nvSpPr>
          <p:cNvPr id="3078" name="Rectangle 4"/>
          <p:cNvSpPr>
            <a:spLocks noGrp="1" noChangeArrowheads="1"/>
          </p:cNvSpPr>
          <p:nvPr>
            <p:ph type="body" idx="1"/>
          </p:nvPr>
        </p:nvSpPr>
        <p:spPr>
          <a:xfrm>
            <a:off x="0" y="1189850"/>
            <a:ext cx="13004800" cy="2151662"/>
          </a:xfrm>
        </p:spPr>
        <p:txBody>
          <a:bodyPr/>
          <a:lstStyle/>
          <a:p>
            <a:pPr marL="650230" indent="-650230" eaLnBrk="1" hangingPunct="1">
              <a:lnSpc>
                <a:spcPct val="90000"/>
              </a:lnSpc>
              <a:buNone/>
            </a:pPr>
            <a:r>
              <a:rPr lang="en-US" sz="3400" dirty="0"/>
              <a:t>canonical form of digital filter - </a:t>
            </a:r>
            <a:r>
              <a:rPr lang="en-US" sz="3400" dirty="0" err="1"/>
              <a:t>realisation</a:t>
            </a:r>
            <a:r>
              <a:rPr lang="en-US" sz="3400" dirty="0"/>
              <a:t> which requires minimum memory to implement particular transfer function</a:t>
            </a:r>
          </a:p>
          <a:p>
            <a:pPr marL="650230" indent="-650230" eaLnBrk="1" hangingPunct="1">
              <a:lnSpc>
                <a:spcPct val="90000"/>
              </a:lnSpc>
            </a:pPr>
            <a:r>
              <a:rPr lang="en-GB" sz="3400" dirty="0"/>
              <a:t>Filter 2 first instead of filter 1</a:t>
            </a:r>
            <a:endParaRPr lang="en-US" sz="3400" dirty="0"/>
          </a:p>
        </p:txBody>
      </p:sp>
      <p:grpSp>
        <p:nvGrpSpPr>
          <p:cNvPr id="2" name="Group 5"/>
          <p:cNvGrpSpPr>
            <a:grpSpLocks/>
          </p:cNvGrpSpPr>
          <p:nvPr/>
        </p:nvGrpSpPr>
        <p:grpSpPr bwMode="auto">
          <a:xfrm>
            <a:off x="5274169" y="5639930"/>
            <a:ext cx="2251005" cy="3483752"/>
            <a:chOff x="2336" y="1207"/>
            <a:chExt cx="997" cy="1543"/>
          </a:xfrm>
        </p:grpSpPr>
        <p:sp>
          <p:nvSpPr>
            <p:cNvPr id="3083" name="Oval 6"/>
            <p:cNvSpPr>
              <a:spLocks noChangeArrowheads="1"/>
            </p:cNvSpPr>
            <p:nvPr/>
          </p:nvSpPr>
          <p:spPr bwMode="auto">
            <a:xfrm>
              <a:off x="2336" y="2478"/>
              <a:ext cx="317" cy="272"/>
            </a:xfrm>
            <a:prstGeom prst="ellipse">
              <a:avLst/>
            </a:prstGeom>
            <a:noFill/>
            <a:ln w="38100" algn="ctr">
              <a:solidFill>
                <a:srgbClr val="CC0000"/>
              </a:solidFill>
              <a:round/>
              <a:headEnd/>
              <a:tailEnd/>
            </a:ln>
          </p:spPr>
          <p:txBody>
            <a:bodyPr wrap="none" anchor="ctr"/>
            <a:lstStyle/>
            <a:p>
              <a:endParaRPr lang="en-GB"/>
            </a:p>
          </p:txBody>
        </p:sp>
        <p:sp>
          <p:nvSpPr>
            <p:cNvPr id="3084" name="Oval 7"/>
            <p:cNvSpPr>
              <a:spLocks noChangeArrowheads="1"/>
            </p:cNvSpPr>
            <p:nvPr/>
          </p:nvSpPr>
          <p:spPr bwMode="auto">
            <a:xfrm>
              <a:off x="3016" y="1207"/>
              <a:ext cx="317" cy="272"/>
            </a:xfrm>
            <a:prstGeom prst="ellipse">
              <a:avLst/>
            </a:prstGeom>
            <a:noFill/>
            <a:ln w="38100" algn="ctr">
              <a:solidFill>
                <a:srgbClr val="CC0000"/>
              </a:solidFill>
              <a:round/>
              <a:headEnd/>
              <a:tailEnd/>
            </a:ln>
          </p:spPr>
          <p:txBody>
            <a:bodyPr wrap="none" anchor="ctr"/>
            <a:lstStyle/>
            <a:p>
              <a:endParaRPr lang="en-GB"/>
            </a:p>
          </p:txBody>
        </p:sp>
      </p:grpSp>
      <p:sp>
        <p:nvSpPr>
          <p:cNvPr id="62472" name="Oval 8"/>
          <p:cNvSpPr>
            <a:spLocks noChangeArrowheads="1"/>
          </p:cNvSpPr>
          <p:nvPr/>
        </p:nvSpPr>
        <p:spPr bwMode="auto">
          <a:xfrm>
            <a:off x="8037689" y="5639930"/>
            <a:ext cx="923432" cy="717973"/>
          </a:xfrm>
          <a:prstGeom prst="ellipse">
            <a:avLst/>
          </a:prstGeom>
          <a:noFill/>
          <a:ln w="38100" algn="ctr">
            <a:solidFill>
              <a:srgbClr val="008000"/>
            </a:solidFill>
            <a:round/>
            <a:headEnd/>
            <a:tailEnd/>
          </a:ln>
        </p:spPr>
        <p:txBody>
          <a:bodyPr wrap="none" lIns="130046" tIns="65023" rIns="130046" bIns="65023" anchor="ctr"/>
          <a:lstStyle/>
          <a:p>
            <a:endParaRPr lang="en-GB"/>
          </a:p>
        </p:txBody>
      </p:sp>
      <p:sp>
        <p:nvSpPr>
          <p:cNvPr id="62473" name="Oval 9"/>
          <p:cNvSpPr>
            <a:spLocks noChangeArrowheads="1"/>
          </p:cNvSpPr>
          <p:nvPr/>
        </p:nvSpPr>
        <p:spPr bwMode="auto">
          <a:xfrm>
            <a:off x="3942080" y="8509566"/>
            <a:ext cx="923432" cy="717973"/>
          </a:xfrm>
          <a:prstGeom prst="ellipse">
            <a:avLst/>
          </a:prstGeom>
          <a:noFill/>
          <a:ln w="38100" algn="ctr">
            <a:solidFill>
              <a:srgbClr val="008000"/>
            </a:solidFill>
            <a:round/>
            <a:headEnd/>
            <a:tailEnd/>
          </a:ln>
        </p:spPr>
        <p:txBody>
          <a:bodyPr wrap="none" lIns="130046" tIns="65023" rIns="130046" bIns="65023" anchor="ctr"/>
          <a:lstStyle/>
          <a:p>
            <a:endParaRPr lang="en-GB"/>
          </a:p>
        </p:txBody>
      </p:sp>
      <p:sp>
        <p:nvSpPr>
          <p:cNvPr id="3082" name="Rectangle 10"/>
          <p:cNvSpPr>
            <a:spLocks noChangeArrowheads="1"/>
          </p:cNvSpPr>
          <p:nvPr/>
        </p:nvSpPr>
        <p:spPr bwMode="auto">
          <a:xfrm>
            <a:off x="0" y="2860576"/>
            <a:ext cx="6142360" cy="2515164"/>
          </a:xfrm>
          <a:prstGeom prst="rect">
            <a:avLst/>
          </a:prstGeom>
          <a:noFill/>
          <a:ln w="9525">
            <a:noFill/>
            <a:miter lim="800000"/>
            <a:headEnd/>
            <a:tailEnd/>
          </a:ln>
        </p:spPr>
        <p:txBody>
          <a:bodyPr lIns="130046" tIns="65023" rIns="130046" bIns="65023"/>
          <a:lstStyle/>
          <a:p>
            <a:pPr marL="487672" indent="-487672">
              <a:spcBef>
                <a:spcPct val="20000"/>
              </a:spcBef>
              <a:buFontTx/>
              <a:buChar char="•"/>
            </a:pPr>
            <a:r>
              <a:rPr lang="en-US" sz="3400" dirty="0"/>
              <a:t>Redefine filter 1:</a:t>
            </a:r>
          </a:p>
          <a:p>
            <a:pPr marL="487672" indent="-487672">
              <a:spcBef>
                <a:spcPct val="20000"/>
              </a:spcBef>
              <a:buFontTx/>
              <a:buChar char="•"/>
            </a:pPr>
            <a:endParaRPr lang="en-US" dirty="0"/>
          </a:p>
          <a:p>
            <a:pPr marL="487672" indent="-487672">
              <a:spcBef>
                <a:spcPct val="20000"/>
              </a:spcBef>
              <a:buFontTx/>
              <a:buChar char="•"/>
            </a:pPr>
            <a:r>
              <a:rPr lang="en-US" sz="3400" dirty="0"/>
              <a:t>So filter 2 is now:</a:t>
            </a:r>
          </a:p>
        </p:txBody>
      </p:sp>
      <p:graphicFrame>
        <p:nvGraphicFramePr>
          <p:cNvPr id="3074" name="Object 11"/>
          <p:cNvGraphicFramePr>
            <a:graphicFrameLocks noChangeAspect="1"/>
          </p:cNvGraphicFramePr>
          <p:nvPr/>
        </p:nvGraphicFramePr>
        <p:xfrm>
          <a:off x="5638304" y="2860576"/>
          <a:ext cx="3989494" cy="1088249"/>
        </p:xfrm>
        <a:graphic>
          <a:graphicData uri="http://schemas.openxmlformats.org/presentationml/2006/ole">
            <mc:AlternateContent xmlns:mc="http://schemas.openxmlformats.org/markup-compatibility/2006">
              <mc:Choice xmlns:v="urn:schemas-microsoft-com:vml" Requires="v">
                <p:oleObj spid="_x0000_s120834" name="Equation" r:id="rId4" imgW="1574640" imgH="431640" progId="Equation.3">
                  <p:embed/>
                </p:oleObj>
              </mc:Choice>
              <mc:Fallback>
                <p:oleObj name="Equation" r:id="rId4" imgW="1574640" imgH="4316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638304" y="2860576"/>
                        <a:ext cx="3989494" cy="108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75" name="Object 12"/>
          <p:cNvGraphicFramePr>
            <a:graphicFrameLocks noChangeAspect="1"/>
          </p:cNvGraphicFramePr>
          <p:nvPr/>
        </p:nvGraphicFramePr>
        <p:xfrm>
          <a:off x="5710312" y="4156720"/>
          <a:ext cx="3176693" cy="1085992"/>
        </p:xfrm>
        <a:graphic>
          <a:graphicData uri="http://schemas.openxmlformats.org/presentationml/2006/ole">
            <mc:AlternateContent xmlns:mc="http://schemas.openxmlformats.org/markup-compatibility/2006">
              <mc:Choice xmlns:v="urn:schemas-microsoft-com:vml" Requires="v">
                <p:oleObj spid="_x0000_s120835" name="Equation" r:id="rId6" imgW="1257120" imgH="431640" progId="Equation.3">
                  <p:embed/>
                </p:oleObj>
              </mc:Choice>
              <mc:Fallback>
                <p:oleObj name="Equation" r:id="rId6" imgW="1257120" imgH="4316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5710312" y="4156720"/>
                        <a:ext cx="3176693" cy="108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diamond(in)">
                                      <p:cBhvr>
                                        <p:cTn id="12" dur="2000"/>
                                        <p:tgtEl>
                                          <p:spTgt spid="62473"/>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62472"/>
                                        </p:tgtEl>
                                        <p:attrNameLst>
                                          <p:attrName>style.visibility</p:attrName>
                                        </p:attrNameLst>
                                      </p:cBhvr>
                                      <p:to>
                                        <p:strVal val="visible"/>
                                      </p:to>
                                    </p:set>
                                    <p:animEffect transition="in" filter="diamond(in)">
                                      <p:cBhvr>
                                        <p:cTn id="15" dur="2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24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5700" b="1" dirty="0"/>
              <a:t>Filter structures- Canonical Form</a:t>
            </a:r>
          </a:p>
        </p:txBody>
      </p:sp>
      <p:sp>
        <p:nvSpPr>
          <p:cNvPr id="17411" name="Rectangle 3"/>
          <p:cNvSpPr>
            <a:spLocks noGrp="1" noChangeArrowheads="1"/>
          </p:cNvSpPr>
          <p:nvPr>
            <p:ph type="body" idx="1"/>
          </p:nvPr>
        </p:nvSpPr>
        <p:spPr>
          <a:xfrm>
            <a:off x="0" y="1088249"/>
            <a:ext cx="13004800" cy="2151663"/>
          </a:xfrm>
        </p:spPr>
        <p:txBody>
          <a:bodyPr/>
          <a:lstStyle/>
          <a:p>
            <a:pPr marL="650230" indent="-650230" eaLnBrk="1" hangingPunct="1">
              <a:lnSpc>
                <a:spcPct val="90000"/>
              </a:lnSpc>
              <a:buNone/>
            </a:pPr>
            <a:r>
              <a:rPr lang="en-US" sz="3400" dirty="0"/>
              <a:t>canonical form of digital filter - </a:t>
            </a:r>
            <a:r>
              <a:rPr lang="en-US" sz="3400" dirty="0" err="1"/>
              <a:t>realisation</a:t>
            </a:r>
            <a:r>
              <a:rPr lang="en-US" sz="3400" dirty="0"/>
              <a:t> which requires minimum memory to implement particular transfer function</a:t>
            </a:r>
          </a:p>
          <a:p>
            <a:pPr marL="1277875" indent="-758601" eaLnBrk="1" hangingPunct="1">
              <a:lnSpc>
                <a:spcPct val="90000"/>
              </a:lnSpc>
            </a:pPr>
            <a:r>
              <a:rPr lang="en-US" sz="3400" dirty="0"/>
              <a:t>Minimum Storage Filter Implementation</a:t>
            </a:r>
          </a:p>
          <a:p>
            <a:pPr marL="1277875" indent="-758601" eaLnBrk="1" hangingPunct="1">
              <a:lnSpc>
                <a:spcPct val="90000"/>
              </a:lnSpc>
            </a:pPr>
            <a:r>
              <a:rPr lang="en-GB" sz="3400" dirty="0"/>
              <a:t>Remove redundancy- </a:t>
            </a:r>
            <a:r>
              <a:rPr lang="en-GB" sz="3400" i="1" dirty="0">
                <a:solidFill>
                  <a:srgbClr val="CC0000"/>
                </a:solidFill>
              </a:rPr>
              <a:t>canonical form</a:t>
            </a:r>
            <a:endParaRPr lang="en-US" sz="3400" i="1" dirty="0">
              <a:solidFill>
                <a:srgbClr val="CC0000"/>
              </a:solidFill>
            </a:endParaRPr>
          </a:p>
        </p:txBody>
      </p:sp>
      <p:pic>
        <p:nvPicPr>
          <p:cNvPr id="17412" name="Picture 4" descr="fig5-5c"/>
          <p:cNvPicPr>
            <a:picLocks noChangeAspect="1" noChangeArrowheads="1"/>
          </p:cNvPicPr>
          <p:nvPr/>
        </p:nvPicPr>
        <p:blipFill>
          <a:blip r:embed="rId3" cstate="print"/>
          <a:srcRect l="2615" t="5968" r="6712"/>
          <a:stretch>
            <a:fillRect/>
          </a:stretch>
        </p:blipFill>
        <p:spPr bwMode="ltGray">
          <a:xfrm>
            <a:off x="2201335" y="3257975"/>
            <a:ext cx="8807590" cy="649562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body" idx="1"/>
          </p:nvPr>
        </p:nvSpPr>
        <p:spPr/>
        <p:txBody>
          <a:bodyPr anchor="t"/>
          <a:lstStyle/>
          <a:p>
            <a:pPr marL="635000" eaLnBrk="1" hangingPunct="1"/>
            <a:r>
              <a:rPr lang="en-US"/>
              <a:t>Filters can be implemented in </a:t>
            </a:r>
            <a:r>
              <a:rPr lang="en-US">
                <a:solidFill>
                  <a:srgbClr val="0000FF"/>
                </a:solidFill>
              </a:rPr>
              <a:t>direct form</a:t>
            </a:r>
            <a:r>
              <a:rPr lang="en-US"/>
              <a:t> (I and II)</a:t>
            </a:r>
          </a:p>
          <a:p>
            <a:pPr marL="1143000" lvl="1" eaLnBrk="1" hangingPunct="1"/>
            <a:r>
              <a:rPr lang="en-US"/>
              <a:t>Configuration of </a:t>
            </a:r>
            <a:r>
              <a:rPr lang="en-US">
                <a:solidFill>
                  <a:srgbClr val="0000FF"/>
                </a:solidFill>
              </a:rPr>
              <a:t>delays</a:t>
            </a:r>
            <a:r>
              <a:rPr lang="en-US"/>
              <a:t> and </a:t>
            </a:r>
            <a:r>
              <a:rPr lang="en-US">
                <a:solidFill>
                  <a:srgbClr val="0000FF"/>
                </a:solidFill>
              </a:rPr>
              <a:t>multiplies</a:t>
            </a:r>
          </a:p>
        </p:txBody>
      </p:sp>
      <p:sp>
        <p:nvSpPr>
          <p:cNvPr id="18435" name="Rectangle 2"/>
          <p:cNvSpPr>
            <a:spLocks noGrp="1" noChangeArrowheads="1"/>
          </p:cNvSpPr>
          <p:nvPr>
            <p:ph type="title"/>
          </p:nvPr>
        </p:nvSpPr>
        <p:spPr/>
        <p:txBody>
          <a:bodyPr/>
          <a:lstStyle/>
          <a:p>
            <a:pPr eaLnBrk="1" hangingPunct="1"/>
            <a:r>
              <a:rPr lang="en-US"/>
              <a:t>Implementation</a:t>
            </a:r>
          </a:p>
        </p:txBody>
      </p:sp>
      <p:sp>
        <p:nvSpPr>
          <p:cNvPr id="18436" name="Rectangle 3"/>
          <p:cNvSpPr>
            <a:spLocks/>
          </p:cNvSpPr>
          <p:nvPr/>
        </p:nvSpPr>
        <p:spPr bwMode="auto">
          <a:xfrm>
            <a:off x="1092200" y="7867650"/>
            <a:ext cx="2257425" cy="546100"/>
          </a:xfrm>
          <a:prstGeom prst="rect">
            <a:avLst/>
          </a:prstGeom>
          <a:noFill/>
          <a:ln w="12700">
            <a:noFill/>
            <a:miter lim="800000"/>
            <a:headEnd/>
            <a:tailEnd/>
          </a:ln>
        </p:spPr>
        <p:txBody>
          <a:bodyPr wrap="none" lIns="0" tIns="0" rIns="0" bIns="0" anchor="ctr">
            <a:spAutoFit/>
          </a:bodyPr>
          <a:lstStyle/>
          <a:p>
            <a:r>
              <a:rPr lang="en-US" sz="3100">
                <a:solidFill>
                  <a:srgbClr val="0000FF"/>
                </a:solidFill>
                <a:latin typeface="Arial" charset="0"/>
                <a:cs typeface="Arial" charset="0"/>
                <a:sym typeface="Arial" charset="0"/>
              </a:rPr>
              <a:t>Direct form I</a:t>
            </a:r>
          </a:p>
        </p:txBody>
      </p:sp>
      <p:sp>
        <p:nvSpPr>
          <p:cNvPr id="18437" name="Rectangle 4"/>
          <p:cNvSpPr>
            <a:spLocks/>
          </p:cNvSpPr>
          <p:nvPr/>
        </p:nvSpPr>
        <p:spPr bwMode="auto">
          <a:xfrm>
            <a:off x="1316038" y="2844800"/>
            <a:ext cx="604837" cy="44450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x[n]</a:t>
            </a:r>
          </a:p>
        </p:txBody>
      </p:sp>
      <p:grpSp>
        <p:nvGrpSpPr>
          <p:cNvPr id="2" name="Group 7"/>
          <p:cNvGrpSpPr>
            <a:grpSpLocks/>
          </p:cNvGrpSpPr>
          <p:nvPr/>
        </p:nvGrpSpPr>
        <p:grpSpPr bwMode="auto">
          <a:xfrm>
            <a:off x="2857500" y="3505200"/>
            <a:ext cx="914400" cy="622300"/>
            <a:chOff x="0" y="0"/>
            <a:chExt cx="576" cy="392"/>
          </a:xfrm>
        </p:grpSpPr>
        <p:sp>
          <p:nvSpPr>
            <p:cNvPr id="18507" name="Rectangle 5"/>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endParaRPr lang="en-US"/>
            </a:p>
          </p:txBody>
        </p:sp>
        <p:sp>
          <p:nvSpPr>
            <p:cNvPr id="18508" name="Rectangle 6"/>
            <p:cNvSpPr>
              <a:spLocks/>
            </p:cNvSpPr>
            <p:nvPr/>
          </p:nvSpPr>
          <p:spPr bwMode="auto">
            <a:xfrm>
              <a:off x="145" y="56"/>
              <a:ext cx="282" cy="28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z</a:t>
              </a:r>
              <a:r>
                <a:rPr lang="en-US" sz="2400" baseline="32000">
                  <a:solidFill>
                    <a:schemeClr val="tx1"/>
                  </a:solidFill>
                  <a:latin typeface="Arial" charset="0"/>
                  <a:cs typeface="Arial" charset="0"/>
                  <a:sym typeface="Arial" charset="0"/>
                </a:rPr>
                <a:t>-1</a:t>
              </a:r>
            </a:p>
          </p:txBody>
        </p:sp>
      </p:grpSp>
      <p:grpSp>
        <p:nvGrpSpPr>
          <p:cNvPr id="3" name="Group 10"/>
          <p:cNvGrpSpPr>
            <a:grpSpLocks/>
          </p:cNvGrpSpPr>
          <p:nvPr/>
        </p:nvGrpSpPr>
        <p:grpSpPr bwMode="auto">
          <a:xfrm>
            <a:off x="2857500" y="4635500"/>
            <a:ext cx="914400" cy="622300"/>
            <a:chOff x="0" y="0"/>
            <a:chExt cx="576" cy="392"/>
          </a:xfrm>
        </p:grpSpPr>
        <p:sp>
          <p:nvSpPr>
            <p:cNvPr id="18505" name="Rectangle 8"/>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endParaRPr lang="en-US"/>
            </a:p>
          </p:txBody>
        </p:sp>
        <p:sp>
          <p:nvSpPr>
            <p:cNvPr id="18506" name="Rectangle 9"/>
            <p:cNvSpPr>
              <a:spLocks/>
            </p:cNvSpPr>
            <p:nvPr/>
          </p:nvSpPr>
          <p:spPr bwMode="auto">
            <a:xfrm>
              <a:off x="145" y="56"/>
              <a:ext cx="282" cy="28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z</a:t>
              </a:r>
              <a:r>
                <a:rPr lang="en-US" sz="2400" baseline="32000">
                  <a:solidFill>
                    <a:schemeClr val="tx1"/>
                  </a:solidFill>
                  <a:latin typeface="Arial" charset="0"/>
                  <a:cs typeface="Arial" charset="0"/>
                  <a:sym typeface="Arial" charset="0"/>
                </a:rPr>
                <a:t>-1</a:t>
              </a:r>
            </a:p>
          </p:txBody>
        </p:sp>
      </p:grpSp>
      <p:sp>
        <p:nvSpPr>
          <p:cNvPr id="18440" name="Line 11"/>
          <p:cNvSpPr>
            <a:spLocks noChangeShapeType="1"/>
          </p:cNvSpPr>
          <p:nvPr/>
        </p:nvSpPr>
        <p:spPr bwMode="auto">
          <a:xfrm rot="10800000" flipH="1">
            <a:off x="3314700" y="3098800"/>
            <a:ext cx="0" cy="39370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41" name="Line 12"/>
          <p:cNvSpPr>
            <a:spLocks noChangeShapeType="1"/>
          </p:cNvSpPr>
          <p:nvPr/>
        </p:nvSpPr>
        <p:spPr bwMode="auto">
          <a:xfrm rot="10800000" flipH="1">
            <a:off x="3314700" y="4127500"/>
            <a:ext cx="0" cy="49530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42" name="Line 13"/>
          <p:cNvSpPr>
            <a:spLocks noChangeShapeType="1"/>
          </p:cNvSpPr>
          <p:nvPr/>
        </p:nvSpPr>
        <p:spPr bwMode="auto">
          <a:xfrm flipH="1">
            <a:off x="3314700" y="4318000"/>
            <a:ext cx="115887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43" name="AutoShape 14"/>
          <p:cNvSpPr>
            <a:spLocks/>
          </p:cNvSpPr>
          <p:nvPr/>
        </p:nvSpPr>
        <p:spPr bwMode="auto">
          <a:xfrm rot="5400000">
            <a:off x="4445000" y="39243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44" name="AutoShape 15"/>
          <p:cNvSpPr>
            <a:spLocks/>
          </p:cNvSpPr>
          <p:nvPr/>
        </p:nvSpPr>
        <p:spPr bwMode="auto">
          <a:xfrm rot="5400000">
            <a:off x="4445000" y="52070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45" name="Line 16"/>
          <p:cNvSpPr>
            <a:spLocks noChangeShapeType="1"/>
          </p:cNvSpPr>
          <p:nvPr/>
        </p:nvSpPr>
        <p:spPr bwMode="auto">
          <a:xfrm flipH="1">
            <a:off x="3314700" y="5600700"/>
            <a:ext cx="115887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46" name="Line 17"/>
          <p:cNvSpPr>
            <a:spLocks noChangeShapeType="1"/>
          </p:cNvSpPr>
          <p:nvPr/>
        </p:nvSpPr>
        <p:spPr bwMode="auto">
          <a:xfrm rot="10800000" flipH="1">
            <a:off x="3314700" y="5270500"/>
            <a:ext cx="0" cy="344488"/>
          </a:xfrm>
          <a:prstGeom prst="line">
            <a:avLst/>
          </a:prstGeom>
          <a:noFill/>
          <a:ln w="38100">
            <a:solidFill>
              <a:schemeClr val="tx1"/>
            </a:solidFill>
            <a:miter lim="800000"/>
            <a:headEnd/>
            <a:tailEnd/>
          </a:ln>
        </p:spPr>
        <p:txBody>
          <a:bodyPr lIns="0" tIns="0" rIns="0" bIns="0"/>
          <a:lstStyle/>
          <a:p>
            <a:endParaRPr lang="en-US"/>
          </a:p>
        </p:txBody>
      </p:sp>
      <p:sp>
        <p:nvSpPr>
          <p:cNvPr id="18447" name="Line 18"/>
          <p:cNvSpPr>
            <a:spLocks noChangeShapeType="1"/>
          </p:cNvSpPr>
          <p:nvPr/>
        </p:nvSpPr>
        <p:spPr bwMode="auto">
          <a:xfrm flipH="1">
            <a:off x="2001838" y="3073400"/>
            <a:ext cx="2471737"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48" name="AutoShape 19"/>
          <p:cNvSpPr>
            <a:spLocks/>
          </p:cNvSpPr>
          <p:nvPr/>
        </p:nvSpPr>
        <p:spPr bwMode="auto">
          <a:xfrm rot="5400000">
            <a:off x="4445000" y="26924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nvGrpSpPr>
          <p:cNvPr id="4" name="Group 22"/>
          <p:cNvGrpSpPr>
            <a:grpSpLocks/>
          </p:cNvGrpSpPr>
          <p:nvPr/>
        </p:nvGrpSpPr>
        <p:grpSpPr bwMode="auto">
          <a:xfrm>
            <a:off x="5689600" y="2794000"/>
            <a:ext cx="469900" cy="571500"/>
            <a:chOff x="0" y="0"/>
            <a:chExt cx="296" cy="360"/>
          </a:xfrm>
        </p:grpSpPr>
        <p:sp>
          <p:nvSpPr>
            <p:cNvPr id="18503" name="Oval 20"/>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endParaRPr lang="en-US"/>
            </a:p>
          </p:txBody>
        </p:sp>
        <p:sp>
          <p:nvSpPr>
            <p:cNvPr id="18504" name="Rectangle 21"/>
            <p:cNvSpPr>
              <a:spLocks/>
            </p:cNvSpPr>
            <p:nvPr/>
          </p:nvSpPr>
          <p:spPr bwMode="auto">
            <a:xfrm>
              <a:off x="37" y="0"/>
              <a:ext cx="226" cy="360"/>
            </a:xfrm>
            <a:prstGeom prst="rect">
              <a:avLst/>
            </a:prstGeom>
            <a:noFill/>
            <a:ln w="12700">
              <a:noFill/>
              <a:miter lim="800000"/>
              <a:headEnd/>
              <a:tailEnd/>
            </a:ln>
          </p:spPr>
          <p:txBody>
            <a:bodyPr wrap="none" lIns="0" tIns="0" rIns="0" bIns="0" anchor="ctr">
              <a:spAutoFit/>
            </a:bodyPr>
            <a:lstStyle/>
            <a:p>
              <a:r>
                <a:rPr lang="en-US" sz="3300">
                  <a:solidFill>
                    <a:schemeClr val="tx1"/>
                  </a:solidFill>
                  <a:latin typeface="Arial" charset="0"/>
                  <a:cs typeface="Arial" charset="0"/>
                  <a:sym typeface="Arial" charset="0"/>
                </a:rPr>
                <a:t>+</a:t>
              </a:r>
            </a:p>
          </p:txBody>
        </p:sp>
      </p:grpSp>
      <p:sp>
        <p:nvSpPr>
          <p:cNvPr id="18450" name="Line 23"/>
          <p:cNvSpPr>
            <a:spLocks noChangeShapeType="1"/>
          </p:cNvSpPr>
          <p:nvPr/>
        </p:nvSpPr>
        <p:spPr bwMode="auto">
          <a:xfrm flipH="1">
            <a:off x="5168900" y="3073400"/>
            <a:ext cx="546100" cy="0"/>
          </a:xfrm>
          <a:prstGeom prst="line">
            <a:avLst/>
          </a:prstGeom>
          <a:noFill/>
          <a:ln w="38100">
            <a:solidFill>
              <a:schemeClr val="tx1"/>
            </a:solidFill>
            <a:miter lim="800000"/>
            <a:headEnd type="stealth" w="med" len="med"/>
            <a:tailEnd/>
          </a:ln>
        </p:spPr>
        <p:txBody>
          <a:bodyPr lIns="0" tIns="0" rIns="0" bIns="0"/>
          <a:lstStyle/>
          <a:p>
            <a:endParaRPr lang="en-US"/>
          </a:p>
        </p:txBody>
      </p:sp>
      <p:grpSp>
        <p:nvGrpSpPr>
          <p:cNvPr id="5" name="Group 26"/>
          <p:cNvGrpSpPr>
            <a:grpSpLocks/>
          </p:cNvGrpSpPr>
          <p:nvPr/>
        </p:nvGrpSpPr>
        <p:grpSpPr bwMode="auto">
          <a:xfrm>
            <a:off x="5689600" y="4025900"/>
            <a:ext cx="469900" cy="571500"/>
            <a:chOff x="0" y="0"/>
            <a:chExt cx="296" cy="360"/>
          </a:xfrm>
        </p:grpSpPr>
        <p:sp>
          <p:nvSpPr>
            <p:cNvPr id="18501" name="Oval 24"/>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endParaRPr lang="en-US"/>
            </a:p>
          </p:txBody>
        </p:sp>
        <p:sp>
          <p:nvSpPr>
            <p:cNvPr id="18502" name="Rectangle 25"/>
            <p:cNvSpPr>
              <a:spLocks/>
            </p:cNvSpPr>
            <p:nvPr/>
          </p:nvSpPr>
          <p:spPr bwMode="auto">
            <a:xfrm>
              <a:off x="37" y="0"/>
              <a:ext cx="226" cy="360"/>
            </a:xfrm>
            <a:prstGeom prst="rect">
              <a:avLst/>
            </a:prstGeom>
            <a:noFill/>
            <a:ln w="12700">
              <a:noFill/>
              <a:miter lim="800000"/>
              <a:headEnd/>
              <a:tailEnd/>
            </a:ln>
          </p:spPr>
          <p:txBody>
            <a:bodyPr wrap="none" lIns="0" tIns="0" rIns="0" bIns="0" anchor="ctr">
              <a:spAutoFit/>
            </a:bodyPr>
            <a:lstStyle/>
            <a:p>
              <a:r>
                <a:rPr lang="en-US" sz="3300">
                  <a:solidFill>
                    <a:schemeClr val="tx1"/>
                  </a:solidFill>
                  <a:latin typeface="Arial" charset="0"/>
                  <a:cs typeface="Arial" charset="0"/>
                  <a:sym typeface="Arial" charset="0"/>
                </a:rPr>
                <a:t>+</a:t>
              </a:r>
            </a:p>
          </p:txBody>
        </p:sp>
      </p:grpSp>
      <p:sp>
        <p:nvSpPr>
          <p:cNvPr id="18452" name="Line 27"/>
          <p:cNvSpPr>
            <a:spLocks noChangeShapeType="1"/>
          </p:cNvSpPr>
          <p:nvPr/>
        </p:nvSpPr>
        <p:spPr bwMode="auto">
          <a:xfrm flipH="1">
            <a:off x="5168900" y="4318000"/>
            <a:ext cx="546100" cy="0"/>
          </a:xfrm>
          <a:prstGeom prst="line">
            <a:avLst/>
          </a:prstGeom>
          <a:noFill/>
          <a:ln w="38100">
            <a:solidFill>
              <a:schemeClr val="tx1"/>
            </a:solidFill>
            <a:miter lim="800000"/>
            <a:headEnd type="stealth" w="med" len="med"/>
            <a:tailEnd/>
          </a:ln>
        </p:spPr>
        <p:txBody>
          <a:bodyPr lIns="0" tIns="0" rIns="0" bIns="0"/>
          <a:lstStyle/>
          <a:p>
            <a:endParaRPr lang="en-US"/>
          </a:p>
        </p:txBody>
      </p:sp>
      <p:grpSp>
        <p:nvGrpSpPr>
          <p:cNvPr id="6" name="Group 30"/>
          <p:cNvGrpSpPr>
            <a:grpSpLocks/>
          </p:cNvGrpSpPr>
          <p:nvPr/>
        </p:nvGrpSpPr>
        <p:grpSpPr bwMode="auto">
          <a:xfrm>
            <a:off x="5689600" y="5295900"/>
            <a:ext cx="469900" cy="571500"/>
            <a:chOff x="0" y="0"/>
            <a:chExt cx="296" cy="360"/>
          </a:xfrm>
        </p:grpSpPr>
        <p:sp>
          <p:nvSpPr>
            <p:cNvPr id="18499" name="Oval 28"/>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endParaRPr lang="en-US"/>
            </a:p>
          </p:txBody>
        </p:sp>
        <p:sp>
          <p:nvSpPr>
            <p:cNvPr id="18500" name="Rectangle 29"/>
            <p:cNvSpPr>
              <a:spLocks/>
            </p:cNvSpPr>
            <p:nvPr/>
          </p:nvSpPr>
          <p:spPr bwMode="auto">
            <a:xfrm>
              <a:off x="37" y="0"/>
              <a:ext cx="226" cy="360"/>
            </a:xfrm>
            <a:prstGeom prst="rect">
              <a:avLst/>
            </a:prstGeom>
            <a:noFill/>
            <a:ln w="12700">
              <a:noFill/>
              <a:miter lim="800000"/>
              <a:headEnd/>
              <a:tailEnd/>
            </a:ln>
          </p:spPr>
          <p:txBody>
            <a:bodyPr wrap="none" lIns="0" tIns="0" rIns="0" bIns="0" anchor="ctr">
              <a:spAutoFit/>
            </a:bodyPr>
            <a:lstStyle/>
            <a:p>
              <a:r>
                <a:rPr lang="en-US" sz="3300">
                  <a:solidFill>
                    <a:schemeClr val="tx1"/>
                  </a:solidFill>
                  <a:latin typeface="Arial" charset="0"/>
                  <a:cs typeface="Arial" charset="0"/>
                  <a:sym typeface="Arial" charset="0"/>
                </a:rPr>
                <a:t>+</a:t>
              </a:r>
            </a:p>
          </p:txBody>
        </p:sp>
      </p:grpSp>
      <p:sp>
        <p:nvSpPr>
          <p:cNvPr id="18454" name="Line 31"/>
          <p:cNvSpPr>
            <a:spLocks noChangeShapeType="1"/>
          </p:cNvSpPr>
          <p:nvPr/>
        </p:nvSpPr>
        <p:spPr bwMode="auto">
          <a:xfrm flipH="1">
            <a:off x="5219700" y="5588000"/>
            <a:ext cx="50006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55" name="Line 32"/>
          <p:cNvSpPr>
            <a:spLocks noChangeShapeType="1"/>
          </p:cNvSpPr>
          <p:nvPr/>
        </p:nvSpPr>
        <p:spPr bwMode="auto">
          <a:xfrm flipH="1">
            <a:off x="6146800" y="3073400"/>
            <a:ext cx="332422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56" name="Rectangle 33"/>
          <p:cNvSpPr>
            <a:spLocks/>
          </p:cNvSpPr>
          <p:nvPr/>
        </p:nvSpPr>
        <p:spPr bwMode="auto">
          <a:xfrm>
            <a:off x="9563100" y="2844800"/>
            <a:ext cx="604838" cy="44450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y[n]</a:t>
            </a:r>
          </a:p>
        </p:txBody>
      </p:sp>
      <p:grpSp>
        <p:nvGrpSpPr>
          <p:cNvPr id="7" name="Group 36"/>
          <p:cNvGrpSpPr>
            <a:grpSpLocks/>
          </p:cNvGrpSpPr>
          <p:nvPr/>
        </p:nvGrpSpPr>
        <p:grpSpPr bwMode="auto">
          <a:xfrm>
            <a:off x="8077200" y="3505200"/>
            <a:ext cx="914400" cy="622300"/>
            <a:chOff x="0" y="0"/>
            <a:chExt cx="576" cy="392"/>
          </a:xfrm>
        </p:grpSpPr>
        <p:sp>
          <p:nvSpPr>
            <p:cNvPr id="18497" name="Rectangle 34"/>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endParaRPr lang="en-US"/>
            </a:p>
          </p:txBody>
        </p:sp>
        <p:sp>
          <p:nvSpPr>
            <p:cNvPr id="18498" name="Rectangle 35"/>
            <p:cNvSpPr>
              <a:spLocks/>
            </p:cNvSpPr>
            <p:nvPr/>
          </p:nvSpPr>
          <p:spPr bwMode="auto">
            <a:xfrm>
              <a:off x="145" y="56"/>
              <a:ext cx="282" cy="28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z</a:t>
              </a:r>
              <a:r>
                <a:rPr lang="en-US" sz="2400" baseline="32000">
                  <a:solidFill>
                    <a:schemeClr val="tx1"/>
                  </a:solidFill>
                  <a:latin typeface="Arial" charset="0"/>
                  <a:cs typeface="Arial" charset="0"/>
                  <a:sym typeface="Arial" charset="0"/>
                </a:rPr>
                <a:t>-1</a:t>
              </a:r>
            </a:p>
          </p:txBody>
        </p:sp>
      </p:grpSp>
      <p:grpSp>
        <p:nvGrpSpPr>
          <p:cNvPr id="8" name="Group 39"/>
          <p:cNvGrpSpPr>
            <a:grpSpLocks/>
          </p:cNvGrpSpPr>
          <p:nvPr/>
        </p:nvGrpSpPr>
        <p:grpSpPr bwMode="auto">
          <a:xfrm>
            <a:off x="8077200" y="4635500"/>
            <a:ext cx="914400" cy="622300"/>
            <a:chOff x="0" y="0"/>
            <a:chExt cx="576" cy="392"/>
          </a:xfrm>
        </p:grpSpPr>
        <p:sp>
          <p:nvSpPr>
            <p:cNvPr id="18495" name="Rectangle 37"/>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endParaRPr lang="en-US"/>
            </a:p>
          </p:txBody>
        </p:sp>
        <p:sp>
          <p:nvSpPr>
            <p:cNvPr id="18496" name="Rectangle 38"/>
            <p:cNvSpPr>
              <a:spLocks/>
            </p:cNvSpPr>
            <p:nvPr/>
          </p:nvSpPr>
          <p:spPr bwMode="auto">
            <a:xfrm>
              <a:off x="145" y="56"/>
              <a:ext cx="282" cy="28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z</a:t>
              </a:r>
              <a:r>
                <a:rPr lang="en-US" sz="2400" baseline="32000">
                  <a:solidFill>
                    <a:schemeClr val="tx1"/>
                  </a:solidFill>
                  <a:latin typeface="Arial" charset="0"/>
                  <a:cs typeface="Arial" charset="0"/>
                  <a:sym typeface="Arial" charset="0"/>
                </a:rPr>
                <a:t>-1</a:t>
              </a:r>
            </a:p>
          </p:txBody>
        </p:sp>
      </p:grpSp>
      <p:sp>
        <p:nvSpPr>
          <p:cNvPr id="18459" name="Line 40"/>
          <p:cNvSpPr>
            <a:spLocks noChangeShapeType="1"/>
          </p:cNvSpPr>
          <p:nvPr/>
        </p:nvSpPr>
        <p:spPr bwMode="auto">
          <a:xfrm rot="10800000" flipH="1">
            <a:off x="8534400" y="3098800"/>
            <a:ext cx="0" cy="392113"/>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0" name="Line 41"/>
          <p:cNvSpPr>
            <a:spLocks noChangeShapeType="1"/>
          </p:cNvSpPr>
          <p:nvPr/>
        </p:nvSpPr>
        <p:spPr bwMode="auto">
          <a:xfrm rot="10800000" flipH="1">
            <a:off x="8534400" y="4127500"/>
            <a:ext cx="0" cy="49530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1" name="Line 42"/>
          <p:cNvSpPr>
            <a:spLocks noChangeShapeType="1"/>
          </p:cNvSpPr>
          <p:nvPr/>
        </p:nvSpPr>
        <p:spPr bwMode="auto">
          <a:xfrm>
            <a:off x="7373938" y="4318000"/>
            <a:ext cx="1160462"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2" name="AutoShape 43"/>
          <p:cNvSpPr>
            <a:spLocks/>
          </p:cNvSpPr>
          <p:nvPr/>
        </p:nvSpPr>
        <p:spPr bwMode="auto">
          <a:xfrm rot="16200000" flipH="1">
            <a:off x="6629400" y="39243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63" name="AutoShape 44"/>
          <p:cNvSpPr>
            <a:spLocks/>
          </p:cNvSpPr>
          <p:nvPr/>
        </p:nvSpPr>
        <p:spPr bwMode="auto">
          <a:xfrm rot="16200000" flipH="1">
            <a:off x="6629400" y="52070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64" name="Line 45"/>
          <p:cNvSpPr>
            <a:spLocks noChangeShapeType="1"/>
          </p:cNvSpPr>
          <p:nvPr/>
        </p:nvSpPr>
        <p:spPr bwMode="auto">
          <a:xfrm>
            <a:off x="7373938" y="5600700"/>
            <a:ext cx="1160462"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5" name="Line 46"/>
          <p:cNvSpPr>
            <a:spLocks noChangeShapeType="1"/>
          </p:cNvSpPr>
          <p:nvPr/>
        </p:nvSpPr>
        <p:spPr bwMode="auto">
          <a:xfrm rot="10800000" flipH="1">
            <a:off x="8534400" y="5270500"/>
            <a:ext cx="0" cy="344488"/>
          </a:xfrm>
          <a:prstGeom prst="line">
            <a:avLst/>
          </a:prstGeom>
          <a:noFill/>
          <a:ln w="38100">
            <a:solidFill>
              <a:schemeClr val="tx1"/>
            </a:solidFill>
            <a:miter lim="800000"/>
            <a:headEnd/>
            <a:tailEnd/>
          </a:ln>
        </p:spPr>
        <p:txBody>
          <a:bodyPr lIns="0" tIns="0" rIns="0" bIns="0"/>
          <a:lstStyle/>
          <a:p>
            <a:endParaRPr lang="en-US"/>
          </a:p>
        </p:txBody>
      </p:sp>
      <p:sp>
        <p:nvSpPr>
          <p:cNvPr id="18466" name="Line 47"/>
          <p:cNvSpPr>
            <a:spLocks noChangeShapeType="1"/>
          </p:cNvSpPr>
          <p:nvPr/>
        </p:nvSpPr>
        <p:spPr bwMode="auto">
          <a:xfrm>
            <a:off x="6134100" y="4318000"/>
            <a:ext cx="54610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7" name="Line 48"/>
          <p:cNvSpPr>
            <a:spLocks noChangeShapeType="1"/>
          </p:cNvSpPr>
          <p:nvPr/>
        </p:nvSpPr>
        <p:spPr bwMode="auto">
          <a:xfrm rot="10800000" flipH="1">
            <a:off x="6159500" y="5586413"/>
            <a:ext cx="46990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8" name="Line 49"/>
          <p:cNvSpPr>
            <a:spLocks noChangeShapeType="1"/>
          </p:cNvSpPr>
          <p:nvPr/>
        </p:nvSpPr>
        <p:spPr bwMode="auto">
          <a:xfrm>
            <a:off x="5918200" y="4529138"/>
            <a:ext cx="0" cy="803275"/>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69" name="Line 50"/>
          <p:cNvSpPr>
            <a:spLocks noChangeShapeType="1"/>
          </p:cNvSpPr>
          <p:nvPr/>
        </p:nvSpPr>
        <p:spPr bwMode="auto">
          <a:xfrm>
            <a:off x="5918200" y="3289300"/>
            <a:ext cx="0" cy="803275"/>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70" name="Rectangle 51"/>
          <p:cNvSpPr>
            <a:spLocks/>
          </p:cNvSpPr>
          <p:nvPr/>
        </p:nvSpPr>
        <p:spPr bwMode="auto">
          <a:xfrm>
            <a:off x="6883400" y="4070350"/>
            <a:ext cx="466725" cy="419100"/>
          </a:xfrm>
          <a:prstGeom prst="rect">
            <a:avLst/>
          </a:prstGeom>
          <a:noFill/>
          <a:ln w="12700">
            <a:noFill/>
            <a:miter lim="800000"/>
            <a:headEnd/>
            <a:tailEnd/>
          </a:ln>
        </p:spPr>
        <p:txBody>
          <a:bodyPr wrap="none" lIns="0" tIns="0" rIns="0" bIns="0" anchor="ctr">
            <a:spAutoFit/>
          </a:bodyPr>
          <a:lstStyle/>
          <a:p>
            <a:r>
              <a:rPr lang="en-US" sz="2200">
                <a:solidFill>
                  <a:schemeClr val="tx1"/>
                </a:solidFill>
                <a:latin typeface="Arial" charset="0"/>
                <a:cs typeface="Arial" charset="0"/>
                <a:sym typeface="Arial" charset="0"/>
              </a:rPr>
              <a:t>-a</a:t>
            </a:r>
            <a:r>
              <a:rPr lang="en-US" sz="2200" baseline="-6000">
                <a:solidFill>
                  <a:schemeClr val="tx1"/>
                </a:solidFill>
                <a:latin typeface="Arial" charset="0"/>
                <a:cs typeface="Arial" charset="0"/>
                <a:sym typeface="Arial" charset="0"/>
              </a:rPr>
              <a:t>1</a:t>
            </a:r>
          </a:p>
        </p:txBody>
      </p:sp>
      <p:sp>
        <p:nvSpPr>
          <p:cNvPr id="18471" name="Rectangle 52"/>
          <p:cNvSpPr>
            <a:spLocks/>
          </p:cNvSpPr>
          <p:nvPr/>
        </p:nvSpPr>
        <p:spPr bwMode="auto">
          <a:xfrm>
            <a:off x="6913563" y="5372100"/>
            <a:ext cx="482600" cy="431800"/>
          </a:xfrm>
          <a:prstGeom prst="rect">
            <a:avLst/>
          </a:prstGeom>
          <a:noFill/>
          <a:ln w="12700">
            <a:noFill/>
            <a:miter lim="800000"/>
            <a:headEnd/>
            <a:tailEnd/>
          </a:ln>
        </p:spPr>
        <p:txBody>
          <a:bodyPr wrap="none" lIns="0" tIns="0" rIns="0" bIns="0" anchor="ctr">
            <a:spAutoFit/>
          </a:bodyPr>
          <a:lstStyle/>
          <a:p>
            <a:r>
              <a:rPr lang="en-US" sz="2300">
                <a:solidFill>
                  <a:schemeClr val="tx1"/>
                </a:solidFill>
                <a:latin typeface="Arial" charset="0"/>
                <a:cs typeface="Arial" charset="0"/>
                <a:sym typeface="Arial" charset="0"/>
              </a:rPr>
              <a:t>-a</a:t>
            </a:r>
            <a:r>
              <a:rPr lang="en-US" sz="2300" baseline="-6000">
                <a:solidFill>
                  <a:schemeClr val="tx1"/>
                </a:solidFill>
                <a:latin typeface="Arial" charset="0"/>
                <a:cs typeface="Arial" charset="0"/>
                <a:sym typeface="Arial" charset="0"/>
              </a:rPr>
              <a:t>2</a:t>
            </a:r>
          </a:p>
        </p:txBody>
      </p:sp>
      <p:sp>
        <p:nvSpPr>
          <p:cNvPr id="18472" name="Rectangle 53"/>
          <p:cNvSpPr>
            <a:spLocks/>
          </p:cNvSpPr>
          <p:nvPr/>
        </p:nvSpPr>
        <p:spPr bwMode="auto">
          <a:xfrm>
            <a:off x="4500563" y="2825750"/>
            <a:ext cx="396875" cy="444500"/>
          </a:xfrm>
          <a:prstGeom prst="rect">
            <a:avLst/>
          </a:prstGeom>
          <a:noFill/>
          <a:ln w="12700">
            <a:noFill/>
            <a:miter lim="800000"/>
            <a:headEnd/>
            <a:tailEnd/>
          </a:ln>
        </p:spPr>
        <p:txBody>
          <a:bodyPr wrap="none" lIns="0" tIns="0" rIns="0" bIns="0" anchor="ctr">
            <a:spAutoFit/>
          </a:bodyPr>
          <a:lstStyle/>
          <a:p>
            <a:r>
              <a:rPr lang="en-US" sz="2400">
                <a:solidFill>
                  <a:schemeClr val="tx1"/>
                </a:solidFill>
                <a:latin typeface="Arial" charset="0"/>
                <a:cs typeface="Arial" charset="0"/>
                <a:sym typeface="Arial" charset="0"/>
              </a:rPr>
              <a:t>b</a:t>
            </a:r>
            <a:r>
              <a:rPr lang="en-US" sz="2400" baseline="-6000">
                <a:solidFill>
                  <a:schemeClr val="tx1"/>
                </a:solidFill>
                <a:latin typeface="Arial" charset="0"/>
                <a:cs typeface="Arial" charset="0"/>
                <a:sym typeface="Arial" charset="0"/>
              </a:rPr>
              <a:t>0</a:t>
            </a:r>
          </a:p>
        </p:txBody>
      </p:sp>
      <p:sp>
        <p:nvSpPr>
          <p:cNvPr id="18473" name="Rectangle 54"/>
          <p:cNvSpPr>
            <a:spLocks/>
          </p:cNvSpPr>
          <p:nvPr/>
        </p:nvSpPr>
        <p:spPr bwMode="auto">
          <a:xfrm>
            <a:off x="4502150" y="4076700"/>
            <a:ext cx="385763" cy="431800"/>
          </a:xfrm>
          <a:prstGeom prst="rect">
            <a:avLst/>
          </a:prstGeom>
          <a:noFill/>
          <a:ln w="12700">
            <a:noFill/>
            <a:miter lim="800000"/>
            <a:headEnd/>
            <a:tailEnd/>
          </a:ln>
        </p:spPr>
        <p:txBody>
          <a:bodyPr wrap="none" lIns="0" tIns="0" rIns="0" bIns="0" anchor="ctr">
            <a:spAutoFit/>
          </a:bodyPr>
          <a:lstStyle/>
          <a:p>
            <a:r>
              <a:rPr lang="en-US" sz="2300">
                <a:solidFill>
                  <a:schemeClr val="tx1"/>
                </a:solidFill>
                <a:latin typeface="Arial" charset="0"/>
                <a:cs typeface="Arial" charset="0"/>
                <a:sym typeface="Arial" charset="0"/>
              </a:rPr>
              <a:t>b</a:t>
            </a:r>
            <a:r>
              <a:rPr lang="en-US" sz="2300" baseline="-6000">
                <a:solidFill>
                  <a:schemeClr val="tx1"/>
                </a:solidFill>
                <a:latin typeface="Arial" charset="0"/>
                <a:cs typeface="Arial" charset="0"/>
                <a:sym typeface="Arial" charset="0"/>
              </a:rPr>
              <a:t>1</a:t>
            </a:r>
          </a:p>
        </p:txBody>
      </p:sp>
      <p:sp>
        <p:nvSpPr>
          <p:cNvPr id="18474" name="Rectangle 55"/>
          <p:cNvSpPr>
            <a:spLocks/>
          </p:cNvSpPr>
          <p:nvPr/>
        </p:nvSpPr>
        <p:spPr bwMode="auto">
          <a:xfrm>
            <a:off x="4527550" y="5346700"/>
            <a:ext cx="385763" cy="431800"/>
          </a:xfrm>
          <a:prstGeom prst="rect">
            <a:avLst/>
          </a:prstGeom>
          <a:noFill/>
          <a:ln w="12700">
            <a:noFill/>
            <a:miter lim="800000"/>
            <a:headEnd/>
            <a:tailEnd/>
          </a:ln>
        </p:spPr>
        <p:txBody>
          <a:bodyPr wrap="none" lIns="0" tIns="0" rIns="0" bIns="0" anchor="ctr">
            <a:spAutoFit/>
          </a:bodyPr>
          <a:lstStyle/>
          <a:p>
            <a:r>
              <a:rPr lang="en-US" sz="2300" dirty="0">
                <a:solidFill>
                  <a:schemeClr val="tx1"/>
                </a:solidFill>
                <a:latin typeface="Arial" charset="0"/>
                <a:cs typeface="Arial" charset="0"/>
                <a:sym typeface="Arial" charset="0"/>
              </a:rPr>
              <a:t>b</a:t>
            </a:r>
            <a:r>
              <a:rPr lang="en-US" sz="2300" baseline="-6000" dirty="0">
                <a:solidFill>
                  <a:schemeClr val="tx1"/>
                </a:solidFill>
                <a:latin typeface="Arial" charset="0"/>
                <a:cs typeface="Arial" charset="0"/>
                <a:sym typeface="Arial" charset="0"/>
              </a:rPr>
              <a:t>2</a:t>
            </a:r>
          </a:p>
        </p:txBody>
      </p:sp>
      <p:sp>
        <p:nvSpPr>
          <p:cNvPr id="18475" name="AutoShape 56"/>
          <p:cNvSpPr>
            <a:spLocks/>
          </p:cNvSpPr>
          <p:nvPr/>
        </p:nvSpPr>
        <p:spPr bwMode="auto">
          <a:xfrm rot="5400000">
            <a:off x="4432300" y="68453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76" name="Line 57"/>
          <p:cNvSpPr>
            <a:spLocks noChangeShapeType="1"/>
          </p:cNvSpPr>
          <p:nvPr/>
        </p:nvSpPr>
        <p:spPr bwMode="auto">
          <a:xfrm flipH="1">
            <a:off x="3302000" y="7239000"/>
            <a:ext cx="115887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77" name="Line 58"/>
          <p:cNvSpPr>
            <a:spLocks noChangeShapeType="1"/>
          </p:cNvSpPr>
          <p:nvPr/>
        </p:nvSpPr>
        <p:spPr bwMode="auto">
          <a:xfrm rot="10800000" flipH="1">
            <a:off x="3302000" y="6908800"/>
            <a:ext cx="0" cy="344488"/>
          </a:xfrm>
          <a:prstGeom prst="line">
            <a:avLst/>
          </a:prstGeom>
          <a:noFill/>
          <a:ln w="38100">
            <a:solidFill>
              <a:schemeClr val="tx1"/>
            </a:solidFill>
            <a:miter lim="800000"/>
            <a:headEnd/>
            <a:tailEnd/>
          </a:ln>
        </p:spPr>
        <p:txBody>
          <a:bodyPr lIns="0" tIns="0" rIns="0" bIns="0"/>
          <a:lstStyle/>
          <a:p>
            <a:endParaRPr lang="en-US"/>
          </a:p>
        </p:txBody>
      </p:sp>
      <p:grpSp>
        <p:nvGrpSpPr>
          <p:cNvPr id="9" name="Group 61"/>
          <p:cNvGrpSpPr>
            <a:grpSpLocks/>
          </p:cNvGrpSpPr>
          <p:nvPr/>
        </p:nvGrpSpPr>
        <p:grpSpPr bwMode="auto">
          <a:xfrm>
            <a:off x="5676900" y="6934200"/>
            <a:ext cx="469900" cy="571500"/>
            <a:chOff x="0" y="0"/>
            <a:chExt cx="296" cy="360"/>
          </a:xfrm>
        </p:grpSpPr>
        <p:sp>
          <p:nvSpPr>
            <p:cNvPr id="18493" name="Oval 59"/>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endParaRPr lang="en-US"/>
            </a:p>
          </p:txBody>
        </p:sp>
        <p:sp>
          <p:nvSpPr>
            <p:cNvPr id="18494" name="Rectangle 60"/>
            <p:cNvSpPr>
              <a:spLocks/>
            </p:cNvSpPr>
            <p:nvPr/>
          </p:nvSpPr>
          <p:spPr bwMode="auto">
            <a:xfrm>
              <a:off x="37" y="0"/>
              <a:ext cx="226" cy="360"/>
            </a:xfrm>
            <a:prstGeom prst="rect">
              <a:avLst/>
            </a:prstGeom>
            <a:noFill/>
            <a:ln w="12700">
              <a:noFill/>
              <a:miter lim="800000"/>
              <a:headEnd/>
              <a:tailEnd/>
            </a:ln>
          </p:spPr>
          <p:txBody>
            <a:bodyPr wrap="none" lIns="0" tIns="0" rIns="0" bIns="0" anchor="ctr">
              <a:spAutoFit/>
            </a:bodyPr>
            <a:lstStyle/>
            <a:p>
              <a:r>
                <a:rPr lang="en-US" sz="3300">
                  <a:solidFill>
                    <a:schemeClr val="tx1"/>
                  </a:solidFill>
                  <a:latin typeface="Arial" charset="0"/>
                  <a:cs typeface="Arial" charset="0"/>
                  <a:sym typeface="Arial" charset="0"/>
                </a:rPr>
                <a:t>+</a:t>
              </a:r>
            </a:p>
          </p:txBody>
        </p:sp>
      </p:grpSp>
      <p:sp>
        <p:nvSpPr>
          <p:cNvPr id="18479" name="Line 62"/>
          <p:cNvSpPr>
            <a:spLocks noChangeShapeType="1"/>
          </p:cNvSpPr>
          <p:nvPr/>
        </p:nvSpPr>
        <p:spPr bwMode="auto">
          <a:xfrm flipH="1">
            <a:off x="5207000" y="7226300"/>
            <a:ext cx="50006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80" name="AutoShape 63"/>
          <p:cNvSpPr>
            <a:spLocks/>
          </p:cNvSpPr>
          <p:nvPr/>
        </p:nvSpPr>
        <p:spPr bwMode="auto">
          <a:xfrm rot="16200000" flipH="1">
            <a:off x="6616700" y="6845300"/>
            <a:ext cx="774700" cy="774700"/>
          </a:xfrm>
          <a:prstGeom prst="triangle">
            <a:avLst>
              <a:gd name="adj" fmla="val 50000"/>
            </a:avLst>
          </a:prstGeom>
          <a:noFill/>
          <a:ln w="25400">
            <a:solidFill>
              <a:schemeClr val="tx1"/>
            </a:solidFill>
            <a:miter lim="800000"/>
            <a:headEnd/>
            <a:tailEnd/>
          </a:ln>
        </p:spPr>
        <p:txBody>
          <a:bodyPr lIns="0" tIns="0" rIns="0" bIns="0"/>
          <a:lstStyle/>
          <a:p>
            <a:endParaRPr lang="en-US"/>
          </a:p>
        </p:txBody>
      </p:sp>
      <p:sp>
        <p:nvSpPr>
          <p:cNvPr id="18481" name="Line 64"/>
          <p:cNvSpPr>
            <a:spLocks noChangeShapeType="1"/>
          </p:cNvSpPr>
          <p:nvPr/>
        </p:nvSpPr>
        <p:spPr bwMode="auto">
          <a:xfrm>
            <a:off x="7366000" y="7239000"/>
            <a:ext cx="115887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82" name="Line 65"/>
          <p:cNvSpPr>
            <a:spLocks noChangeShapeType="1"/>
          </p:cNvSpPr>
          <p:nvPr/>
        </p:nvSpPr>
        <p:spPr bwMode="auto">
          <a:xfrm rot="10800000" flipH="1">
            <a:off x="8521700" y="6908800"/>
            <a:ext cx="0" cy="344488"/>
          </a:xfrm>
          <a:prstGeom prst="line">
            <a:avLst/>
          </a:prstGeom>
          <a:noFill/>
          <a:ln w="38100">
            <a:solidFill>
              <a:schemeClr val="tx1"/>
            </a:solidFill>
            <a:miter lim="800000"/>
            <a:headEnd/>
            <a:tailEnd/>
          </a:ln>
        </p:spPr>
        <p:txBody>
          <a:bodyPr lIns="0" tIns="0" rIns="0" bIns="0"/>
          <a:lstStyle/>
          <a:p>
            <a:endParaRPr lang="en-US"/>
          </a:p>
        </p:txBody>
      </p:sp>
      <p:sp>
        <p:nvSpPr>
          <p:cNvPr id="18483" name="Line 66"/>
          <p:cNvSpPr>
            <a:spLocks noChangeShapeType="1"/>
          </p:cNvSpPr>
          <p:nvPr/>
        </p:nvSpPr>
        <p:spPr bwMode="auto">
          <a:xfrm rot="10800000" flipH="1">
            <a:off x="6146800" y="7226300"/>
            <a:ext cx="46990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84" name="Rectangle 67"/>
          <p:cNvSpPr>
            <a:spLocks/>
          </p:cNvSpPr>
          <p:nvPr/>
        </p:nvSpPr>
        <p:spPr bwMode="auto">
          <a:xfrm>
            <a:off x="6878638" y="7010400"/>
            <a:ext cx="515937" cy="431800"/>
          </a:xfrm>
          <a:prstGeom prst="rect">
            <a:avLst/>
          </a:prstGeom>
          <a:noFill/>
          <a:ln w="12700">
            <a:noFill/>
            <a:miter lim="800000"/>
            <a:headEnd/>
            <a:tailEnd/>
          </a:ln>
        </p:spPr>
        <p:txBody>
          <a:bodyPr wrap="none" lIns="0" tIns="0" rIns="0" bIns="0" anchor="ctr">
            <a:spAutoFit/>
          </a:bodyPr>
          <a:lstStyle/>
          <a:p>
            <a:r>
              <a:rPr lang="en-US" sz="2300">
                <a:solidFill>
                  <a:schemeClr val="tx1"/>
                </a:solidFill>
                <a:latin typeface="Arial" charset="0"/>
                <a:cs typeface="Arial" charset="0"/>
                <a:sym typeface="Arial" charset="0"/>
              </a:rPr>
              <a:t>-a</a:t>
            </a:r>
            <a:r>
              <a:rPr lang="en-US" sz="2300" baseline="-6000">
                <a:solidFill>
                  <a:schemeClr val="tx1"/>
                </a:solidFill>
                <a:latin typeface="Arial" charset="0"/>
                <a:cs typeface="Arial" charset="0"/>
                <a:sym typeface="Arial" charset="0"/>
              </a:rPr>
              <a:t>N</a:t>
            </a:r>
          </a:p>
        </p:txBody>
      </p:sp>
      <p:sp>
        <p:nvSpPr>
          <p:cNvPr id="18485" name="Rectangle 68"/>
          <p:cNvSpPr>
            <a:spLocks/>
          </p:cNvSpPr>
          <p:nvPr/>
        </p:nvSpPr>
        <p:spPr bwMode="auto">
          <a:xfrm>
            <a:off x="4503738" y="6985000"/>
            <a:ext cx="417512" cy="431800"/>
          </a:xfrm>
          <a:prstGeom prst="rect">
            <a:avLst/>
          </a:prstGeom>
          <a:noFill/>
          <a:ln w="12700">
            <a:noFill/>
            <a:miter lim="800000"/>
            <a:headEnd/>
            <a:tailEnd/>
          </a:ln>
        </p:spPr>
        <p:txBody>
          <a:bodyPr wrap="none" lIns="0" tIns="0" rIns="0" bIns="0" anchor="ctr">
            <a:spAutoFit/>
          </a:bodyPr>
          <a:lstStyle/>
          <a:p>
            <a:r>
              <a:rPr lang="en-US" sz="2300">
                <a:solidFill>
                  <a:schemeClr val="tx1"/>
                </a:solidFill>
                <a:latin typeface="Arial" charset="0"/>
                <a:cs typeface="Arial" charset="0"/>
                <a:sym typeface="Arial" charset="0"/>
              </a:rPr>
              <a:t>b</a:t>
            </a:r>
            <a:r>
              <a:rPr lang="en-US" sz="2300" baseline="-6000">
                <a:solidFill>
                  <a:schemeClr val="tx1"/>
                </a:solidFill>
                <a:latin typeface="Arial" charset="0"/>
                <a:cs typeface="Arial" charset="0"/>
                <a:sym typeface="Arial" charset="0"/>
              </a:rPr>
              <a:t>N</a:t>
            </a:r>
          </a:p>
        </p:txBody>
      </p:sp>
      <p:sp>
        <p:nvSpPr>
          <p:cNvPr id="18486" name="Rectangle 69"/>
          <p:cNvSpPr>
            <a:spLocks/>
          </p:cNvSpPr>
          <p:nvPr/>
        </p:nvSpPr>
        <p:spPr bwMode="auto">
          <a:xfrm>
            <a:off x="3103563" y="5930900"/>
            <a:ext cx="442912" cy="546100"/>
          </a:xfrm>
          <a:prstGeom prst="rect">
            <a:avLst/>
          </a:prstGeom>
          <a:noFill/>
          <a:ln w="12700">
            <a:noFill/>
            <a:miter lim="800000"/>
            <a:headEnd/>
            <a:tailEnd/>
          </a:ln>
        </p:spPr>
        <p:txBody>
          <a:bodyPr wrap="none" lIns="0" tIns="0" rIns="0" bIns="0" anchor="ctr">
            <a:spAutoFit/>
          </a:bodyPr>
          <a:lstStyle/>
          <a:p>
            <a:r>
              <a:rPr lang="en-US" sz="3100">
                <a:solidFill>
                  <a:schemeClr val="tx1"/>
                </a:solidFill>
                <a:latin typeface="Arial" charset="0"/>
                <a:cs typeface="Arial" charset="0"/>
                <a:sym typeface="Arial" charset="0"/>
              </a:rPr>
              <a:t>...</a:t>
            </a:r>
          </a:p>
        </p:txBody>
      </p:sp>
      <p:sp>
        <p:nvSpPr>
          <p:cNvPr id="18487" name="Rectangle 70"/>
          <p:cNvSpPr>
            <a:spLocks/>
          </p:cNvSpPr>
          <p:nvPr/>
        </p:nvSpPr>
        <p:spPr bwMode="auto">
          <a:xfrm>
            <a:off x="5689600" y="5994400"/>
            <a:ext cx="441325" cy="546100"/>
          </a:xfrm>
          <a:prstGeom prst="rect">
            <a:avLst/>
          </a:prstGeom>
          <a:noFill/>
          <a:ln w="12700">
            <a:noFill/>
            <a:miter lim="800000"/>
            <a:headEnd/>
            <a:tailEnd/>
          </a:ln>
        </p:spPr>
        <p:txBody>
          <a:bodyPr wrap="none" lIns="0" tIns="0" rIns="0" bIns="0" anchor="ctr">
            <a:spAutoFit/>
          </a:bodyPr>
          <a:lstStyle/>
          <a:p>
            <a:r>
              <a:rPr lang="en-US" sz="3100">
                <a:solidFill>
                  <a:schemeClr val="tx1"/>
                </a:solidFill>
                <a:latin typeface="Arial" charset="0"/>
                <a:cs typeface="Arial" charset="0"/>
                <a:sym typeface="Arial" charset="0"/>
              </a:rPr>
              <a:t>...</a:t>
            </a:r>
          </a:p>
        </p:txBody>
      </p:sp>
      <p:sp>
        <p:nvSpPr>
          <p:cNvPr id="18488" name="Rectangle 71"/>
          <p:cNvSpPr>
            <a:spLocks/>
          </p:cNvSpPr>
          <p:nvPr/>
        </p:nvSpPr>
        <p:spPr bwMode="auto">
          <a:xfrm>
            <a:off x="8305800" y="5994400"/>
            <a:ext cx="441325" cy="546100"/>
          </a:xfrm>
          <a:prstGeom prst="rect">
            <a:avLst/>
          </a:prstGeom>
          <a:noFill/>
          <a:ln w="12700">
            <a:noFill/>
            <a:miter lim="800000"/>
            <a:headEnd/>
            <a:tailEnd/>
          </a:ln>
        </p:spPr>
        <p:txBody>
          <a:bodyPr wrap="none" lIns="0" tIns="0" rIns="0" bIns="0" anchor="ctr">
            <a:spAutoFit/>
          </a:bodyPr>
          <a:lstStyle/>
          <a:p>
            <a:r>
              <a:rPr lang="en-US" sz="3100">
                <a:solidFill>
                  <a:schemeClr val="tx1"/>
                </a:solidFill>
                <a:latin typeface="Arial" charset="0"/>
                <a:cs typeface="Arial" charset="0"/>
                <a:sym typeface="Arial" charset="0"/>
              </a:rPr>
              <a:t>...</a:t>
            </a:r>
          </a:p>
        </p:txBody>
      </p:sp>
      <p:sp>
        <p:nvSpPr>
          <p:cNvPr id="18489" name="Line 72"/>
          <p:cNvSpPr>
            <a:spLocks noChangeShapeType="1"/>
          </p:cNvSpPr>
          <p:nvPr/>
        </p:nvSpPr>
        <p:spPr bwMode="auto">
          <a:xfrm rot="10800000" flipH="1">
            <a:off x="3314700" y="5613400"/>
            <a:ext cx="0" cy="344488"/>
          </a:xfrm>
          <a:prstGeom prst="line">
            <a:avLst/>
          </a:prstGeom>
          <a:noFill/>
          <a:ln w="38100">
            <a:solidFill>
              <a:schemeClr val="tx1"/>
            </a:solidFill>
            <a:miter lim="800000"/>
            <a:headEnd/>
            <a:tailEnd/>
          </a:ln>
        </p:spPr>
        <p:txBody>
          <a:bodyPr lIns="0" tIns="0" rIns="0" bIns="0"/>
          <a:lstStyle/>
          <a:p>
            <a:endParaRPr lang="en-US"/>
          </a:p>
        </p:txBody>
      </p:sp>
      <p:sp>
        <p:nvSpPr>
          <p:cNvPr id="18490" name="Line 73"/>
          <p:cNvSpPr>
            <a:spLocks noChangeShapeType="1"/>
          </p:cNvSpPr>
          <p:nvPr/>
        </p:nvSpPr>
        <p:spPr bwMode="auto">
          <a:xfrm rot="10800000" flipH="1">
            <a:off x="8534400" y="5600700"/>
            <a:ext cx="0" cy="344488"/>
          </a:xfrm>
          <a:prstGeom prst="line">
            <a:avLst/>
          </a:prstGeom>
          <a:noFill/>
          <a:ln w="38100">
            <a:solidFill>
              <a:schemeClr val="tx1"/>
            </a:solidFill>
            <a:miter lim="800000"/>
            <a:headEnd/>
            <a:tailEnd/>
          </a:ln>
        </p:spPr>
        <p:txBody>
          <a:bodyPr lIns="0" tIns="0" rIns="0" bIns="0"/>
          <a:lstStyle/>
          <a:p>
            <a:endParaRPr lang="en-US"/>
          </a:p>
        </p:txBody>
      </p:sp>
      <p:sp>
        <p:nvSpPr>
          <p:cNvPr id="18491" name="Line 74"/>
          <p:cNvSpPr>
            <a:spLocks noChangeShapeType="1"/>
          </p:cNvSpPr>
          <p:nvPr/>
        </p:nvSpPr>
        <p:spPr bwMode="auto">
          <a:xfrm>
            <a:off x="5930900" y="6618288"/>
            <a:ext cx="0" cy="382587"/>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8492" name="Rectangle 75"/>
          <p:cNvSpPr>
            <a:spLocks/>
          </p:cNvSpPr>
          <p:nvPr/>
        </p:nvSpPr>
        <p:spPr bwMode="auto">
          <a:xfrm>
            <a:off x="1081088" y="8331200"/>
            <a:ext cx="8507412" cy="927100"/>
          </a:xfrm>
          <a:prstGeom prst="rect">
            <a:avLst/>
          </a:prstGeom>
          <a:noFill/>
          <a:ln w="12700">
            <a:noFill/>
            <a:miter lim="800000"/>
            <a:headEnd/>
            <a:tailEnd/>
          </a:ln>
        </p:spPr>
        <p:txBody>
          <a:bodyPr wrap="none" lIns="0" tIns="0" rIns="0" bIns="0" anchor="ctr">
            <a:spAutoFit/>
          </a:bodyPr>
          <a:lstStyle/>
          <a:p>
            <a:pPr algn="l"/>
            <a:r>
              <a:rPr lang="en-US" sz="2900">
                <a:solidFill>
                  <a:schemeClr val="tx1"/>
                </a:solidFill>
                <a:latin typeface="Arial" charset="0"/>
                <a:cs typeface="Arial" charset="0"/>
                <a:sym typeface="Arial" charset="0"/>
              </a:rPr>
              <a:t>Can be an unequal number of </a:t>
            </a:r>
            <a:r>
              <a:rPr lang="en-US" sz="2900">
                <a:solidFill>
                  <a:schemeClr val="tx1"/>
                </a:solidFill>
                <a:latin typeface="Arial Italic" charset="0"/>
                <a:cs typeface="Arial Italic" charset="0"/>
                <a:sym typeface="Arial Italic" charset="0"/>
              </a:rPr>
              <a:t>b </a:t>
            </a:r>
            <a:r>
              <a:rPr lang="en-US" sz="2900">
                <a:solidFill>
                  <a:schemeClr val="tx1"/>
                </a:solidFill>
                <a:latin typeface="Arial" charset="0"/>
                <a:cs typeface="Arial" charset="0"/>
                <a:sym typeface="Arial" charset="0"/>
              </a:rPr>
              <a:t>and </a:t>
            </a:r>
            <a:r>
              <a:rPr lang="en-US" sz="2900">
                <a:solidFill>
                  <a:schemeClr val="tx1"/>
                </a:solidFill>
                <a:latin typeface="Arial Italic" charset="0"/>
                <a:cs typeface="Arial Italic" charset="0"/>
                <a:sym typeface="Arial Italic" charset="0"/>
              </a:rPr>
              <a:t>a </a:t>
            </a:r>
            <a:r>
              <a:rPr lang="en-US" sz="2900">
                <a:solidFill>
                  <a:schemeClr val="tx1"/>
                </a:solidFill>
                <a:latin typeface="Arial" charset="0"/>
                <a:cs typeface="Arial" charset="0"/>
                <a:sym typeface="Arial" charset="0"/>
              </a:rPr>
              <a:t>coefficients</a:t>
            </a:r>
          </a:p>
          <a:p>
            <a:pPr algn="l"/>
            <a:r>
              <a:rPr lang="en-US" sz="2900">
                <a:solidFill>
                  <a:schemeClr val="tx1"/>
                </a:solidFill>
                <a:latin typeface="Arial" charset="0"/>
                <a:cs typeface="Arial" charset="0"/>
                <a:sym typeface="Arial" charset="0"/>
              </a:rPr>
              <a:t>(for </a:t>
            </a:r>
            <a:r>
              <a:rPr lang="en-US" sz="2900">
                <a:solidFill>
                  <a:schemeClr val="tx1"/>
                </a:solidFill>
                <a:latin typeface="Arial Italic" charset="0"/>
                <a:cs typeface="Arial Italic" charset="0"/>
                <a:sym typeface="Arial Italic" charset="0"/>
              </a:rPr>
              <a:t>any </a:t>
            </a:r>
            <a:r>
              <a:rPr lang="en-US" sz="2900">
                <a:solidFill>
                  <a:schemeClr val="tx1"/>
                </a:solidFill>
                <a:latin typeface="Arial" charset="0"/>
                <a:cs typeface="Arial" charset="0"/>
                <a:sym typeface="Arial" charset="0"/>
              </a:rPr>
              <a:t>IIR filter, not dependent on implementation)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r>
              <a:rPr lang="en-US"/>
              <a:t>Implementation</a:t>
            </a:r>
          </a:p>
        </p:txBody>
      </p:sp>
      <p:sp>
        <p:nvSpPr>
          <p:cNvPr id="19459" name="Rectangle 2"/>
          <p:cNvSpPr>
            <a:spLocks noGrp="1" noChangeArrowheads="1"/>
          </p:cNvSpPr>
          <p:nvPr>
            <p:ph type="body" idx="1"/>
          </p:nvPr>
        </p:nvSpPr>
        <p:spPr/>
        <p:txBody>
          <a:bodyPr anchor="t"/>
          <a:lstStyle/>
          <a:p>
            <a:pPr marL="635000" eaLnBrk="1" hangingPunct="1"/>
            <a:r>
              <a:rPr lang="en-US"/>
              <a:t>Filters can be implemented in </a:t>
            </a:r>
            <a:r>
              <a:rPr lang="en-US">
                <a:solidFill>
                  <a:srgbClr val="0000FF"/>
                </a:solidFill>
              </a:rPr>
              <a:t>direct form</a:t>
            </a:r>
            <a:r>
              <a:rPr lang="en-US"/>
              <a:t> (I and II)</a:t>
            </a:r>
          </a:p>
          <a:p>
            <a:pPr marL="1143000" lvl="1" eaLnBrk="1" hangingPunct="1"/>
            <a:r>
              <a:rPr lang="en-US"/>
              <a:t>Configuration of </a:t>
            </a:r>
            <a:r>
              <a:rPr lang="en-US">
                <a:solidFill>
                  <a:srgbClr val="0000FF"/>
                </a:solidFill>
              </a:rPr>
              <a:t>delays</a:t>
            </a:r>
            <a:r>
              <a:rPr lang="en-US"/>
              <a:t> and </a:t>
            </a:r>
            <a:r>
              <a:rPr lang="en-US">
                <a:solidFill>
                  <a:srgbClr val="0000FF"/>
                </a:solidFill>
              </a:rPr>
              <a:t>multiplies</a:t>
            </a:r>
          </a:p>
        </p:txBody>
      </p:sp>
      <p:pic>
        <p:nvPicPr>
          <p:cNvPr id="19460" name="Picture 3"/>
          <p:cNvPicPr>
            <a:picLocks noChangeAspect="1" noChangeArrowheads="1"/>
          </p:cNvPicPr>
          <p:nvPr/>
        </p:nvPicPr>
        <p:blipFill>
          <a:blip r:embed="rId2" cstate="print"/>
          <a:srcRect/>
          <a:stretch>
            <a:fillRect/>
          </a:stretch>
        </p:blipFill>
        <p:spPr bwMode="auto">
          <a:xfrm>
            <a:off x="1143000" y="2565400"/>
            <a:ext cx="4995863" cy="6959600"/>
          </a:xfrm>
          <a:prstGeom prst="rect">
            <a:avLst/>
          </a:prstGeom>
          <a:noFill/>
          <a:ln w="12700">
            <a:noFill/>
            <a:miter lim="800000"/>
            <a:headEnd/>
            <a:tailEnd/>
          </a:ln>
        </p:spPr>
      </p:pic>
      <p:sp>
        <p:nvSpPr>
          <p:cNvPr id="19461" name="Rectangle 4"/>
          <p:cNvSpPr>
            <a:spLocks/>
          </p:cNvSpPr>
          <p:nvPr/>
        </p:nvSpPr>
        <p:spPr bwMode="auto">
          <a:xfrm>
            <a:off x="6943725" y="3054350"/>
            <a:ext cx="2366963" cy="546100"/>
          </a:xfrm>
          <a:prstGeom prst="rect">
            <a:avLst/>
          </a:prstGeom>
          <a:noFill/>
          <a:ln w="12700">
            <a:noFill/>
            <a:miter lim="800000"/>
            <a:headEnd/>
            <a:tailEnd/>
          </a:ln>
        </p:spPr>
        <p:txBody>
          <a:bodyPr wrap="none" lIns="0" tIns="0" rIns="0" bIns="0" anchor="ctr">
            <a:spAutoFit/>
          </a:bodyPr>
          <a:lstStyle/>
          <a:p>
            <a:r>
              <a:rPr lang="en-US" sz="3100">
                <a:solidFill>
                  <a:srgbClr val="0000FF"/>
                </a:solidFill>
                <a:latin typeface="Arial" charset="0"/>
                <a:cs typeface="Arial" charset="0"/>
                <a:sym typeface="Arial" charset="0"/>
              </a:rPr>
              <a:t>Direct form II</a:t>
            </a:r>
          </a:p>
        </p:txBody>
      </p:sp>
      <p:sp>
        <p:nvSpPr>
          <p:cNvPr id="19462" name="Rectangle 5"/>
          <p:cNvSpPr>
            <a:spLocks/>
          </p:cNvSpPr>
          <p:nvPr/>
        </p:nvSpPr>
        <p:spPr bwMode="auto">
          <a:xfrm>
            <a:off x="6948488" y="3556000"/>
            <a:ext cx="5081587" cy="927100"/>
          </a:xfrm>
          <a:prstGeom prst="rect">
            <a:avLst/>
          </a:prstGeom>
          <a:noFill/>
          <a:ln w="12700">
            <a:noFill/>
            <a:miter lim="800000"/>
            <a:headEnd/>
            <a:tailEnd/>
          </a:ln>
        </p:spPr>
        <p:txBody>
          <a:bodyPr lIns="0" tIns="0" rIns="0" bIns="0" anchor="ctr">
            <a:spAutoFit/>
          </a:bodyPr>
          <a:lstStyle/>
          <a:p>
            <a:r>
              <a:rPr lang="en-US" sz="2900">
                <a:solidFill>
                  <a:schemeClr val="tx1"/>
                </a:solidFill>
                <a:latin typeface="Arial" charset="0"/>
                <a:cs typeface="Arial" charset="0"/>
                <a:sym typeface="Arial" charset="0"/>
              </a:rPr>
              <a:t>Coefficients (multiplies) shown</a:t>
            </a:r>
          </a:p>
          <a:p>
            <a:pPr algn="l"/>
            <a:r>
              <a:rPr lang="en-US" sz="2900">
                <a:solidFill>
                  <a:schemeClr val="tx1"/>
                </a:solidFill>
                <a:latin typeface="Arial" charset="0"/>
                <a:cs typeface="Arial" charset="0"/>
                <a:sym typeface="Arial" charset="0"/>
              </a:rPr>
              <a:t>on graph edges</a:t>
            </a:r>
          </a:p>
        </p:txBody>
      </p:sp>
      <p:sp>
        <p:nvSpPr>
          <p:cNvPr id="19463" name="Rectangle 6"/>
          <p:cNvSpPr>
            <a:spLocks/>
          </p:cNvSpPr>
          <p:nvPr/>
        </p:nvSpPr>
        <p:spPr bwMode="auto">
          <a:xfrm>
            <a:off x="5295900" y="8667750"/>
            <a:ext cx="6413500" cy="381000"/>
          </a:xfrm>
          <a:prstGeom prst="rect">
            <a:avLst/>
          </a:prstGeom>
          <a:noFill/>
          <a:ln w="12700">
            <a:noFill/>
            <a:miter lim="800000"/>
            <a:headEnd/>
            <a:tailEnd/>
          </a:ln>
        </p:spPr>
        <p:txBody>
          <a:bodyPr lIns="0" tIns="0" rIns="0" bIns="0" anchor="ctr"/>
          <a:lstStyle/>
          <a:p>
            <a:pPr algn="l"/>
            <a:r>
              <a:rPr lang="en-US" sz="2000">
                <a:solidFill>
                  <a:schemeClr val="tx1"/>
                </a:solidFill>
                <a:latin typeface="Arial" charset="0"/>
                <a:cs typeface="Arial" charset="0"/>
                <a:sym typeface="Arial" charset="0"/>
              </a:rPr>
              <a:t>Image: </a:t>
            </a:r>
            <a:r>
              <a:rPr lang="en-US" sz="2000" u="sng">
                <a:solidFill>
                  <a:schemeClr val="tx1"/>
                </a:solidFill>
                <a:latin typeface="Arial" charset="0"/>
                <a:cs typeface="Arial" charset="0"/>
                <a:sym typeface="Arial" charset="0"/>
                <a:hlinkClick r:id="rId3"/>
              </a:rPr>
              <a:t>http://cnx.org/content/m11919/latest/</a:t>
            </a:r>
            <a:endParaRPr lang="en-US" sz="2000" u="sng">
              <a:solidFill>
                <a:schemeClr val="tx1"/>
              </a:solidFill>
              <a:latin typeface="Arial" charset="0"/>
              <a:cs typeface="Arial" charset="0"/>
              <a:sym typeface="Arial"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GB"/>
              <a:t>Parallel &amp; Cascade Realisations</a:t>
            </a:r>
            <a:endParaRPr lang="en-US"/>
          </a:p>
        </p:txBody>
      </p:sp>
      <p:sp>
        <p:nvSpPr>
          <p:cNvPr id="4101" name="Rectangle 3"/>
          <p:cNvSpPr>
            <a:spLocks noGrp="1" noChangeArrowheads="1"/>
          </p:cNvSpPr>
          <p:nvPr>
            <p:ph type="body" idx="1"/>
          </p:nvPr>
        </p:nvSpPr>
        <p:spPr>
          <a:xfrm>
            <a:off x="0" y="1088250"/>
            <a:ext cx="13004800" cy="8665351"/>
          </a:xfrm>
        </p:spPr>
        <p:txBody>
          <a:bodyPr/>
          <a:lstStyle/>
          <a:p>
            <a:pPr eaLnBrk="1" hangingPunct="1"/>
            <a:r>
              <a:rPr lang="en-US" sz="3200" dirty="0"/>
              <a:t>2 other significant digital filter </a:t>
            </a:r>
            <a:r>
              <a:rPr lang="en-US" sz="3200" dirty="0" err="1"/>
              <a:t>realisations</a:t>
            </a:r>
            <a:endParaRPr lang="en-US" sz="3200" dirty="0"/>
          </a:p>
          <a:p>
            <a:pPr lvl="1" eaLnBrk="1" hangingPunct="1"/>
            <a:r>
              <a:rPr lang="en-US" sz="2800" dirty="0"/>
              <a:t>Typically lower order filters</a:t>
            </a:r>
          </a:p>
          <a:p>
            <a:pPr lvl="1" eaLnBrk="1" hangingPunct="1"/>
            <a:r>
              <a:rPr lang="en-US" sz="2800" dirty="0"/>
              <a:t>Build filter from 1st/2nd order blocks</a:t>
            </a:r>
          </a:p>
          <a:p>
            <a:pPr eaLnBrk="1" hangingPunct="1"/>
            <a:r>
              <a:rPr lang="en-GB" sz="3200" dirty="0"/>
              <a:t>Series cascade realisations</a:t>
            </a:r>
          </a:p>
          <a:p>
            <a:pPr lvl="1" eaLnBrk="1" hangingPunct="1"/>
            <a:r>
              <a:rPr lang="en-GB" sz="2800" dirty="0"/>
              <a:t>Factorize transfer function as product of 2</a:t>
            </a:r>
            <a:r>
              <a:rPr lang="en-GB" sz="2800" baseline="30000" dirty="0"/>
              <a:t>nd</a:t>
            </a:r>
            <a:r>
              <a:rPr lang="en-GB" sz="2800" dirty="0"/>
              <a:t> order terms</a:t>
            </a:r>
          </a:p>
          <a:p>
            <a:pPr eaLnBrk="1" hangingPunct="1"/>
            <a:endParaRPr lang="en-GB" sz="3200" dirty="0"/>
          </a:p>
          <a:p>
            <a:pPr eaLnBrk="1" hangingPunct="1"/>
            <a:endParaRPr lang="en-GB" sz="2400" dirty="0"/>
          </a:p>
          <a:p>
            <a:pPr eaLnBrk="1" hangingPunct="1">
              <a:buFontTx/>
              <a:buNone/>
            </a:pPr>
            <a:endParaRPr lang="en-GB" sz="2400" dirty="0"/>
          </a:p>
          <a:p>
            <a:pPr eaLnBrk="1" hangingPunct="1"/>
            <a:r>
              <a:rPr lang="en-GB" sz="3200" dirty="0"/>
              <a:t>Parallel connection realisations</a:t>
            </a:r>
          </a:p>
          <a:p>
            <a:pPr lvl="1" eaLnBrk="1" hangingPunct="1"/>
            <a:r>
              <a:rPr lang="en-GB" sz="2800" dirty="0"/>
              <a:t>Write transfer function as partial </a:t>
            </a:r>
          </a:p>
          <a:p>
            <a:pPr lvl="1" eaLnBrk="1" hangingPunct="1">
              <a:buFontTx/>
              <a:buNone/>
            </a:pPr>
            <a:r>
              <a:rPr lang="en-GB" sz="2800" dirty="0"/>
              <a:t>fraction expansion of 2</a:t>
            </a:r>
            <a:r>
              <a:rPr lang="en-GB" sz="2800" baseline="30000" dirty="0"/>
              <a:t>nd</a:t>
            </a:r>
            <a:r>
              <a:rPr lang="en-GB" sz="2800" dirty="0"/>
              <a:t> order terms</a:t>
            </a:r>
          </a:p>
          <a:p>
            <a:pPr eaLnBrk="1" hangingPunct="1"/>
            <a:endParaRPr lang="en-GB" sz="3200" dirty="0"/>
          </a:p>
          <a:p>
            <a:pPr eaLnBrk="1" hangingPunct="1"/>
            <a:endParaRPr lang="en-GB" sz="3200" dirty="0"/>
          </a:p>
          <a:p>
            <a:pPr eaLnBrk="1" hangingPunct="1"/>
            <a:endParaRPr lang="en-GB" sz="3200" dirty="0"/>
          </a:p>
          <a:p>
            <a:pPr eaLnBrk="1" hangingPunct="1"/>
            <a:endParaRPr lang="en-GB" sz="3200" dirty="0"/>
          </a:p>
          <a:p>
            <a:pPr lvl="1" eaLnBrk="1" hangingPunct="1"/>
            <a:r>
              <a:rPr lang="en-GB" sz="2800" dirty="0"/>
              <a:t>Parallel less sensitive to filter coefficient errors</a:t>
            </a:r>
          </a:p>
        </p:txBody>
      </p:sp>
      <p:pic>
        <p:nvPicPr>
          <p:cNvPr id="4102" name="Picture 4" descr="fig5-6"/>
          <p:cNvPicPr>
            <a:picLocks noChangeAspect="1" noChangeArrowheads="1"/>
          </p:cNvPicPr>
          <p:nvPr/>
        </p:nvPicPr>
        <p:blipFill>
          <a:blip r:embed="rId3" cstate="print"/>
          <a:srcRect/>
          <a:stretch>
            <a:fillRect/>
          </a:stretch>
        </p:blipFill>
        <p:spPr bwMode="ltGray">
          <a:xfrm>
            <a:off x="5375770" y="4084712"/>
            <a:ext cx="7629030" cy="975360"/>
          </a:xfrm>
          <a:prstGeom prst="rect">
            <a:avLst/>
          </a:prstGeom>
          <a:noFill/>
          <a:ln w="9525">
            <a:noFill/>
            <a:miter lim="800000"/>
            <a:headEnd/>
            <a:tailEnd/>
          </a:ln>
        </p:spPr>
      </p:pic>
      <p:pic>
        <p:nvPicPr>
          <p:cNvPr id="4103" name="Picture 5" descr="fig5-7"/>
          <p:cNvPicPr>
            <a:picLocks noChangeAspect="1" noChangeArrowheads="1"/>
          </p:cNvPicPr>
          <p:nvPr/>
        </p:nvPicPr>
        <p:blipFill>
          <a:blip r:embed="rId4" cstate="print"/>
          <a:srcRect l="1625" t="6470" r="6873" b="2620"/>
          <a:stretch>
            <a:fillRect/>
          </a:stretch>
        </p:blipFill>
        <p:spPr bwMode="ltGray">
          <a:xfrm>
            <a:off x="8089618" y="5380856"/>
            <a:ext cx="4915182" cy="3824676"/>
          </a:xfrm>
          <a:prstGeom prst="rect">
            <a:avLst/>
          </a:prstGeom>
          <a:noFill/>
          <a:ln w="9525">
            <a:noFill/>
            <a:miter lim="800000"/>
            <a:headEnd/>
            <a:tailEnd/>
          </a:ln>
        </p:spPr>
      </p:pic>
      <p:graphicFrame>
        <p:nvGraphicFramePr>
          <p:cNvPr id="4098" name="Object 6">
            <a:hlinkClick r:id="" action="ppaction://ole?verb=0"/>
          </p:cNvPr>
          <p:cNvGraphicFramePr>
            <a:graphicFrameLocks/>
          </p:cNvGraphicFramePr>
          <p:nvPr/>
        </p:nvGraphicFramePr>
        <p:xfrm>
          <a:off x="1317824" y="7325072"/>
          <a:ext cx="3323449" cy="1228231"/>
        </p:xfrm>
        <a:graphic>
          <a:graphicData uri="http://schemas.openxmlformats.org/presentationml/2006/ole">
            <mc:AlternateContent xmlns:mc="http://schemas.openxmlformats.org/markup-compatibility/2006">
              <mc:Choice xmlns:v="urn:schemas-microsoft-com:vml" Requires="v">
                <p:oleObj spid="_x0000_s121858" name="Equation" r:id="rId5" imgW="1143000" imgH="368280" progId="Equation.DSMT4">
                  <p:embed/>
                </p:oleObj>
              </mc:Choice>
              <mc:Fallback>
                <p:oleObj name="Equation" r:id="rId5" imgW="1143000" imgH="368280"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824" y="7325072"/>
                        <a:ext cx="3323449" cy="122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p:cNvGraphicFramePr>
            <a:graphicFrameLocks noChangeAspect="1"/>
          </p:cNvGraphicFramePr>
          <p:nvPr/>
        </p:nvGraphicFramePr>
        <p:xfrm>
          <a:off x="1245816" y="4156720"/>
          <a:ext cx="3278293" cy="1144694"/>
        </p:xfrm>
        <a:graphic>
          <a:graphicData uri="http://schemas.openxmlformats.org/presentationml/2006/ole">
            <mc:AlternateContent xmlns:mc="http://schemas.openxmlformats.org/markup-compatibility/2006">
              <mc:Choice xmlns:v="urn:schemas-microsoft-com:vml" Requires="v">
                <p:oleObj spid="_x0000_s121859" name="Equation" r:id="rId7" imgW="1054080" imgH="368280" progId="Equation.DSMT4">
                  <p:embed/>
                </p:oleObj>
              </mc:Choice>
              <mc:Fallback>
                <p:oleObj name="Equation" r:id="rId7" imgW="1054080" imgH="3682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5816" y="4156720"/>
                        <a:ext cx="3278293" cy="11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Biquadratic digital filter section</a:t>
            </a:r>
          </a:p>
        </p:txBody>
      </p:sp>
      <p:sp>
        <p:nvSpPr>
          <p:cNvPr id="18435" name="Rectangle 3"/>
          <p:cNvSpPr>
            <a:spLocks noGrp="1" noChangeArrowheads="1"/>
          </p:cNvSpPr>
          <p:nvPr>
            <p:ph type="body" idx="1"/>
          </p:nvPr>
        </p:nvSpPr>
        <p:spPr>
          <a:xfrm>
            <a:off x="0" y="1088250"/>
            <a:ext cx="13004800" cy="2253262"/>
          </a:xfrm>
        </p:spPr>
        <p:txBody>
          <a:bodyPr/>
          <a:lstStyle/>
          <a:p>
            <a:pPr eaLnBrk="1" hangingPunct="1"/>
            <a:r>
              <a:rPr lang="en-US" sz="3600" dirty="0"/>
              <a:t>high-order digital filter </a:t>
            </a:r>
            <a:r>
              <a:rPr lang="en-US" sz="3600" dirty="0" err="1"/>
              <a:t>synthesised</a:t>
            </a:r>
            <a:r>
              <a:rPr lang="en-US" sz="3600" dirty="0"/>
              <a:t> as either series cascade or parallel connection of 2</a:t>
            </a:r>
            <a:r>
              <a:rPr lang="en-US" sz="3600" baseline="30000" dirty="0"/>
              <a:t>nd</a:t>
            </a:r>
            <a:r>
              <a:rPr lang="en-US" sz="3600" dirty="0"/>
              <a:t> order sections</a:t>
            </a:r>
          </a:p>
          <a:p>
            <a:pPr lvl="1" eaLnBrk="1" hangingPunct="1"/>
            <a:r>
              <a:rPr lang="en-GB" sz="3200" dirty="0"/>
              <a:t>2</a:t>
            </a:r>
            <a:r>
              <a:rPr lang="en-GB" sz="3200" baseline="30000" dirty="0"/>
              <a:t>nd</a:t>
            </a:r>
            <a:r>
              <a:rPr lang="en-GB" sz="3200" dirty="0"/>
              <a:t> order sections implemented as </a:t>
            </a:r>
            <a:r>
              <a:rPr lang="en-GB" sz="3200" dirty="0" err="1"/>
              <a:t>biquads</a:t>
            </a:r>
            <a:endParaRPr lang="en-GB" sz="3200" dirty="0"/>
          </a:p>
          <a:p>
            <a:pPr lvl="1" eaLnBrk="1" hangingPunct="1"/>
            <a:r>
              <a:rPr lang="en-GB" sz="3200" dirty="0" err="1"/>
              <a:t>biquadratic</a:t>
            </a:r>
            <a:r>
              <a:rPr lang="en-GB" sz="3200" dirty="0"/>
              <a:t> filter == canonical second-order system</a:t>
            </a:r>
            <a:endParaRPr lang="en-US" sz="3200" dirty="0"/>
          </a:p>
        </p:txBody>
      </p:sp>
      <p:pic>
        <p:nvPicPr>
          <p:cNvPr id="18436" name="Picture 4"/>
          <p:cNvPicPr>
            <a:picLocks noChangeAspect="1" noChangeArrowheads="1"/>
          </p:cNvPicPr>
          <p:nvPr/>
        </p:nvPicPr>
        <p:blipFill>
          <a:blip r:embed="rId2" cstate="print"/>
          <a:srcRect/>
          <a:stretch>
            <a:fillRect/>
          </a:stretch>
        </p:blipFill>
        <p:spPr bwMode="auto">
          <a:xfrm>
            <a:off x="1790419" y="3646313"/>
            <a:ext cx="8705991" cy="6107288"/>
          </a:xfrm>
          <a:prstGeom prst="rect">
            <a:avLst/>
          </a:prstGeom>
          <a:noFill/>
          <a:ln w="38100"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Equalisation</a:t>
            </a:r>
          </a:p>
        </p:txBody>
      </p:sp>
      <p:sp>
        <p:nvSpPr>
          <p:cNvPr id="2" name="Rectangle 2"/>
          <p:cNvSpPr>
            <a:spLocks noGrp="1" noChangeArrowheads="1"/>
          </p:cNvSpPr>
          <p:nvPr>
            <p:ph type="body" idx="1"/>
          </p:nvPr>
        </p:nvSpPr>
        <p:spPr>
          <a:xfrm>
            <a:off x="0" y="1087438"/>
            <a:ext cx="13004800" cy="8666162"/>
          </a:xfrm>
        </p:spPr>
        <p:txBody>
          <a:bodyPr anchor="t"/>
          <a:lstStyle/>
          <a:p>
            <a:pPr marL="634968" eaLnBrk="1" hangingPunct="1">
              <a:defRPr/>
            </a:pPr>
            <a:r>
              <a:rPr lang="en-US" sz="3400" dirty="0"/>
              <a:t>Definition</a:t>
            </a:r>
          </a:p>
          <a:p>
            <a:pPr marL="1142418" lvl="1" indent="-510250" eaLnBrk="1" hangingPunct="1">
              <a:defRPr/>
            </a:pPr>
            <a:r>
              <a:rPr lang="en-US" sz="2800" dirty="0">
                <a:solidFill>
                  <a:srgbClr val="0000FF"/>
                </a:solidFill>
              </a:rPr>
              <a:t>Boosting</a:t>
            </a:r>
            <a:r>
              <a:rPr lang="en-US" sz="2800" dirty="0"/>
              <a:t> or </a:t>
            </a:r>
            <a:r>
              <a:rPr lang="en-US" sz="2800" dirty="0">
                <a:solidFill>
                  <a:srgbClr val="0000FF"/>
                </a:solidFill>
              </a:rPr>
              <a:t>cutting</a:t>
            </a:r>
            <a:r>
              <a:rPr lang="en-US" sz="2800" dirty="0"/>
              <a:t> certain frequency components in a signal</a:t>
            </a:r>
          </a:p>
          <a:p>
            <a:pPr marL="632168" indent="-510250" eaLnBrk="1" hangingPunct="1">
              <a:defRPr/>
            </a:pPr>
            <a:r>
              <a:rPr lang="en-US" sz="3400" dirty="0" err="1"/>
              <a:t>Equalisation</a:t>
            </a:r>
            <a:r>
              <a:rPr lang="en-US" sz="3400" dirty="0"/>
              <a:t> (EQ) is a form of </a:t>
            </a:r>
            <a:r>
              <a:rPr lang="en-US" sz="3400" dirty="0">
                <a:solidFill>
                  <a:srgbClr val="0000FF"/>
                </a:solidFill>
              </a:rPr>
              <a:t>filtering</a:t>
            </a:r>
            <a:endParaRPr lang="en-US" sz="3400" dirty="0"/>
          </a:p>
          <a:p>
            <a:pPr marL="1142418" lvl="1" indent="-510250" eaLnBrk="1" hangingPunct="1">
              <a:defRPr/>
            </a:pPr>
            <a:r>
              <a:rPr lang="en-US" sz="2800" dirty="0">
                <a:solidFill>
                  <a:srgbClr val="0000FF"/>
                </a:solidFill>
              </a:rPr>
              <a:t>Filters</a:t>
            </a:r>
            <a:r>
              <a:rPr lang="en-US" sz="2800" dirty="0"/>
              <a:t> are class of systems that change </a:t>
            </a:r>
            <a:r>
              <a:rPr lang="en-US" sz="2800" dirty="0">
                <a:solidFill>
                  <a:srgbClr val="0000FF"/>
                </a:solidFill>
              </a:rPr>
              <a:t>magnitudes </a:t>
            </a:r>
            <a:r>
              <a:rPr lang="en-US" sz="2800" dirty="0"/>
              <a:t>and </a:t>
            </a:r>
            <a:r>
              <a:rPr lang="en-US" sz="2800" dirty="0">
                <a:solidFill>
                  <a:srgbClr val="0000FF"/>
                </a:solidFill>
              </a:rPr>
              <a:t>phases</a:t>
            </a:r>
            <a:r>
              <a:rPr lang="en-US" sz="2800" dirty="0"/>
              <a:t> of input signal in a frequency-dependent manner</a:t>
            </a:r>
          </a:p>
          <a:p>
            <a:pPr marL="1142418" lvl="1" indent="-510250" eaLnBrk="1" hangingPunct="1">
              <a:defRPr/>
            </a:pPr>
            <a:r>
              <a:rPr lang="en-US" sz="2800" dirty="0"/>
              <a:t>Usually </a:t>
            </a:r>
            <a:r>
              <a:rPr lang="en-US" sz="2800" dirty="0">
                <a:solidFill>
                  <a:srgbClr val="0000FF"/>
                </a:solidFill>
              </a:rPr>
              <a:t>linear</a:t>
            </a:r>
            <a:r>
              <a:rPr lang="en-US" sz="2800" dirty="0"/>
              <a:t> and </a:t>
            </a:r>
            <a:r>
              <a:rPr lang="en-US" sz="2800" dirty="0">
                <a:solidFill>
                  <a:srgbClr val="0000FF"/>
                </a:solidFill>
              </a:rPr>
              <a:t>time-invariant</a:t>
            </a:r>
          </a:p>
          <a:p>
            <a:pPr marL="634968" eaLnBrk="1" hangingPunct="1">
              <a:defRPr/>
            </a:pPr>
            <a:r>
              <a:rPr lang="en-US" sz="3400" dirty="0"/>
              <a:t>Origin</a:t>
            </a:r>
          </a:p>
          <a:p>
            <a:pPr marL="1142418" lvl="1" indent="-510250" eaLnBrk="1" hangingPunct="1">
              <a:defRPr/>
            </a:pPr>
            <a:r>
              <a:rPr lang="en-US" sz="2800" dirty="0"/>
              <a:t>Trying to obtain flat </a:t>
            </a:r>
            <a:r>
              <a:rPr lang="en-US" sz="2800" dirty="0">
                <a:solidFill>
                  <a:srgbClr val="0000FF"/>
                </a:solidFill>
              </a:rPr>
              <a:t>frequency response</a:t>
            </a:r>
          </a:p>
          <a:p>
            <a:pPr marL="1142418" lvl="1" indent="-510250" eaLnBrk="1" hangingPunct="1">
              <a:defRPr/>
            </a:pPr>
            <a:r>
              <a:rPr lang="en-GB" sz="2800" dirty="0"/>
              <a:t>No</a:t>
            </a:r>
            <a:r>
              <a:rPr lang="en-GB" sz="2800" dirty="0">
                <a:solidFill>
                  <a:srgbClr val="0000FF"/>
                </a:solidFill>
              </a:rPr>
              <a:t> colouration</a:t>
            </a:r>
            <a:endParaRPr lang="en-US" sz="2800" dirty="0">
              <a:solidFill>
                <a:srgbClr val="0000FF"/>
              </a:solidFill>
            </a:endParaRPr>
          </a:p>
          <a:p>
            <a:pPr marL="634968" eaLnBrk="1" hangingPunct="1">
              <a:defRPr/>
            </a:pPr>
            <a:r>
              <a:rPr lang="en-US" sz="3400" dirty="0"/>
              <a:t>Example</a:t>
            </a:r>
          </a:p>
          <a:p>
            <a:pPr marL="1142418" lvl="1" indent="-510250" eaLnBrk="1" hangingPunct="1">
              <a:defRPr/>
            </a:pPr>
            <a:r>
              <a:rPr lang="en-US" sz="2800" dirty="0"/>
              <a:t>Transmitting analogue voice signal over long distance</a:t>
            </a:r>
          </a:p>
          <a:p>
            <a:pPr marL="1142418" lvl="1" indent="-510250" eaLnBrk="1" hangingPunct="1">
              <a:defRPr/>
            </a:pPr>
            <a:r>
              <a:rPr lang="en-US" sz="2800" dirty="0"/>
              <a:t>Transmission line attenuates high frequencies</a:t>
            </a:r>
          </a:p>
          <a:p>
            <a:pPr marL="1142418" lvl="1" indent="-510250" eaLnBrk="1" hangingPunct="1">
              <a:defRPr/>
            </a:pPr>
            <a:r>
              <a:rPr lang="en-US" sz="2800" dirty="0"/>
              <a:t>Apply </a:t>
            </a:r>
            <a:r>
              <a:rPr lang="en-US" sz="2800" dirty="0" err="1"/>
              <a:t>equalisation</a:t>
            </a:r>
            <a:r>
              <a:rPr lang="en-US" sz="2800" dirty="0"/>
              <a:t> </a:t>
            </a:r>
            <a:r>
              <a:rPr lang="en-US" sz="2800" dirty="0">
                <a:solidFill>
                  <a:srgbClr val="0000FF"/>
                </a:solidFill>
              </a:rPr>
              <a:t>filters</a:t>
            </a:r>
            <a:r>
              <a:rPr lang="en-US" sz="2800" dirty="0"/>
              <a:t> to correct loss, resulting in more natural sound on the other end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r>
              <a:rPr lang="en-US"/>
              <a:t>Arranging filters</a:t>
            </a:r>
          </a:p>
        </p:txBody>
      </p:sp>
      <p:sp>
        <p:nvSpPr>
          <p:cNvPr id="21507" name="Rectangle 2"/>
          <p:cNvSpPr>
            <a:spLocks noGrp="1" noChangeArrowheads="1"/>
          </p:cNvSpPr>
          <p:nvPr>
            <p:ph type="body" idx="1"/>
          </p:nvPr>
        </p:nvSpPr>
        <p:spPr>
          <a:xfrm>
            <a:off x="0" y="1130300"/>
            <a:ext cx="12928600" cy="7632700"/>
          </a:xfrm>
        </p:spPr>
        <p:txBody>
          <a:bodyPr anchor="t"/>
          <a:lstStyle/>
          <a:p>
            <a:pPr marL="635000" eaLnBrk="1" hangingPunct="1"/>
            <a:r>
              <a:rPr lang="en-US" dirty="0"/>
              <a:t>For </a:t>
            </a:r>
            <a:r>
              <a:rPr lang="en-US" dirty="0" err="1"/>
              <a:t>equalisation</a:t>
            </a:r>
            <a:endParaRPr lang="en-US" dirty="0"/>
          </a:p>
          <a:p>
            <a:pPr marL="1143000" lvl="1" eaLnBrk="1" hangingPunct="1"/>
            <a:r>
              <a:rPr lang="en-US" dirty="0"/>
              <a:t>Change some frequencies, but leave others unchanged</a:t>
            </a:r>
          </a:p>
          <a:p>
            <a:pPr marL="1143000" lvl="1" eaLnBrk="1" hangingPunct="1"/>
            <a:r>
              <a:rPr lang="en-US" dirty="0"/>
              <a:t>Use multiple filters</a:t>
            </a:r>
          </a:p>
          <a:p>
            <a:pPr marL="1524000" lvl="2" eaLnBrk="1" hangingPunct="1"/>
            <a:r>
              <a:rPr lang="en-US" dirty="0"/>
              <a:t>Combine the effect of each filter</a:t>
            </a:r>
          </a:p>
          <a:p>
            <a:pPr marL="635000" eaLnBrk="1" hangingPunct="1"/>
            <a:r>
              <a:rPr lang="en-US" dirty="0"/>
              <a:t>Both </a:t>
            </a:r>
            <a:r>
              <a:rPr lang="en-US" dirty="0">
                <a:solidFill>
                  <a:srgbClr val="0000FF"/>
                </a:solidFill>
              </a:rPr>
              <a:t>parallel</a:t>
            </a:r>
            <a:r>
              <a:rPr lang="en-US" dirty="0"/>
              <a:t> and </a:t>
            </a:r>
            <a:r>
              <a:rPr lang="en-US" dirty="0">
                <a:solidFill>
                  <a:srgbClr val="0000FF"/>
                </a:solidFill>
              </a:rPr>
              <a:t>series</a:t>
            </a:r>
            <a:r>
              <a:rPr lang="en-US" dirty="0"/>
              <a:t> implementations</a:t>
            </a:r>
          </a:p>
          <a:p>
            <a:pPr marL="635000" eaLnBrk="1" hangingPunct="1"/>
            <a:r>
              <a:rPr lang="en-US" dirty="0"/>
              <a:t>Series: filter responses are </a:t>
            </a:r>
            <a:r>
              <a:rPr lang="en-US" dirty="0">
                <a:solidFill>
                  <a:srgbClr val="0000FF"/>
                </a:solidFill>
              </a:rPr>
              <a:t>multiplied</a:t>
            </a:r>
            <a:endParaRPr lang="en-US" dirty="0"/>
          </a:p>
          <a:p>
            <a:pPr marL="1143000" lvl="1" eaLnBrk="1" hangingPunct="1">
              <a:spcBef>
                <a:spcPts val="7200"/>
              </a:spcBef>
            </a:pPr>
            <a:r>
              <a:rPr lang="en-US" dirty="0">
                <a:solidFill>
                  <a:srgbClr val="0000FF"/>
                </a:solidFill>
              </a:rPr>
              <a:t>shelving</a:t>
            </a:r>
            <a:r>
              <a:rPr lang="en-US" dirty="0"/>
              <a:t> and </a:t>
            </a:r>
            <a:r>
              <a:rPr lang="en-US" dirty="0">
                <a:solidFill>
                  <a:srgbClr val="0000FF"/>
                </a:solidFill>
              </a:rPr>
              <a:t>peaking</a:t>
            </a:r>
            <a:r>
              <a:rPr lang="en-US" dirty="0"/>
              <a:t> filters</a:t>
            </a:r>
          </a:p>
          <a:p>
            <a:pPr marL="635000" eaLnBrk="1" hangingPunct="1"/>
            <a:r>
              <a:rPr lang="en-US" dirty="0"/>
              <a:t>Parallel: filter responses are </a:t>
            </a:r>
            <a:r>
              <a:rPr lang="en-US" dirty="0">
                <a:solidFill>
                  <a:srgbClr val="0000FF"/>
                </a:solidFill>
              </a:rPr>
              <a:t>added</a:t>
            </a:r>
            <a:endParaRPr lang="en-US" dirty="0"/>
          </a:p>
          <a:p>
            <a:pPr marL="1143000" lvl="1" eaLnBrk="1" hangingPunct="1"/>
            <a:r>
              <a:rPr lang="en-US" dirty="0" err="1">
                <a:solidFill>
                  <a:srgbClr val="0000FF"/>
                </a:solidFill>
              </a:rPr>
              <a:t>Lowpass</a:t>
            </a:r>
            <a:r>
              <a:rPr lang="en-US" dirty="0"/>
              <a:t>, </a:t>
            </a:r>
            <a:r>
              <a:rPr lang="en-US" dirty="0" err="1">
                <a:solidFill>
                  <a:srgbClr val="0000FF"/>
                </a:solidFill>
              </a:rPr>
              <a:t>highpass</a:t>
            </a:r>
            <a:r>
              <a:rPr lang="en-US" dirty="0"/>
              <a:t>, </a:t>
            </a:r>
            <a:r>
              <a:rPr lang="en-US" dirty="0" err="1">
                <a:solidFill>
                  <a:srgbClr val="0000FF"/>
                </a:solidFill>
              </a:rPr>
              <a:t>bandpass</a:t>
            </a:r>
            <a:r>
              <a:rPr lang="en-US" dirty="0"/>
              <a:t> filters</a:t>
            </a:r>
          </a:p>
        </p:txBody>
      </p:sp>
      <p:sp>
        <p:nvSpPr>
          <p:cNvPr id="21508" name="Rectangle 3"/>
          <p:cNvSpPr>
            <a:spLocks/>
          </p:cNvSpPr>
          <p:nvPr/>
        </p:nvSpPr>
        <p:spPr bwMode="auto">
          <a:xfrm>
            <a:off x="4102100" y="5029200"/>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09" name="Rectangle 4"/>
          <p:cNvSpPr>
            <a:spLocks/>
          </p:cNvSpPr>
          <p:nvPr/>
        </p:nvSpPr>
        <p:spPr bwMode="auto">
          <a:xfrm>
            <a:off x="4332892" y="5168384"/>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1</a:t>
            </a:r>
            <a:r>
              <a:rPr lang="en-US" sz="2400" dirty="0">
                <a:solidFill>
                  <a:schemeClr val="tx1"/>
                </a:solidFill>
                <a:latin typeface="Arial" charset="0"/>
                <a:cs typeface="Arial" charset="0"/>
                <a:sym typeface="Arial" charset="0"/>
              </a:rPr>
              <a:t>(z)</a:t>
            </a:r>
          </a:p>
        </p:txBody>
      </p:sp>
      <p:sp>
        <p:nvSpPr>
          <p:cNvPr id="21510" name="Line 5"/>
          <p:cNvSpPr>
            <a:spLocks noChangeShapeType="1"/>
          </p:cNvSpPr>
          <p:nvPr/>
        </p:nvSpPr>
        <p:spPr bwMode="auto">
          <a:xfrm flipH="1">
            <a:off x="3506788" y="5359400"/>
            <a:ext cx="55562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11" name="Line 6"/>
          <p:cNvSpPr>
            <a:spLocks noChangeShapeType="1"/>
          </p:cNvSpPr>
          <p:nvPr/>
        </p:nvSpPr>
        <p:spPr bwMode="auto">
          <a:xfrm flipH="1">
            <a:off x="5295900" y="5359400"/>
            <a:ext cx="50165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12" name="Rectangle 7"/>
          <p:cNvSpPr>
            <a:spLocks/>
          </p:cNvSpPr>
          <p:nvPr/>
        </p:nvSpPr>
        <p:spPr bwMode="auto">
          <a:xfrm>
            <a:off x="2847628" y="5168384"/>
            <a:ext cx="564257"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X(z)</a:t>
            </a:r>
          </a:p>
        </p:txBody>
      </p:sp>
      <p:sp>
        <p:nvSpPr>
          <p:cNvPr id="21513" name="Rectangle 8"/>
          <p:cNvSpPr>
            <a:spLocks/>
          </p:cNvSpPr>
          <p:nvPr/>
        </p:nvSpPr>
        <p:spPr bwMode="auto">
          <a:xfrm>
            <a:off x="9310340" y="5168384"/>
            <a:ext cx="564258"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Y(z)</a:t>
            </a:r>
          </a:p>
        </p:txBody>
      </p:sp>
      <p:sp>
        <p:nvSpPr>
          <p:cNvPr id="21514" name="Rectangle 9"/>
          <p:cNvSpPr>
            <a:spLocks/>
          </p:cNvSpPr>
          <p:nvPr/>
        </p:nvSpPr>
        <p:spPr bwMode="auto">
          <a:xfrm>
            <a:off x="5727700" y="5029200"/>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15" name="Rectangle 10"/>
          <p:cNvSpPr>
            <a:spLocks/>
          </p:cNvSpPr>
          <p:nvPr/>
        </p:nvSpPr>
        <p:spPr bwMode="auto">
          <a:xfrm>
            <a:off x="5963255" y="5168384"/>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2</a:t>
            </a:r>
            <a:r>
              <a:rPr lang="en-US" sz="2400" dirty="0">
                <a:solidFill>
                  <a:schemeClr val="tx1"/>
                </a:solidFill>
                <a:latin typeface="Arial" charset="0"/>
                <a:cs typeface="Arial" charset="0"/>
                <a:sym typeface="Arial" charset="0"/>
              </a:rPr>
              <a:t>(z)</a:t>
            </a:r>
          </a:p>
        </p:txBody>
      </p:sp>
      <p:sp>
        <p:nvSpPr>
          <p:cNvPr id="21516" name="Line 11"/>
          <p:cNvSpPr>
            <a:spLocks noChangeShapeType="1"/>
          </p:cNvSpPr>
          <p:nvPr/>
        </p:nvSpPr>
        <p:spPr bwMode="auto">
          <a:xfrm flipH="1">
            <a:off x="6921500" y="5359400"/>
            <a:ext cx="50165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17" name="Rectangle 12"/>
          <p:cNvSpPr>
            <a:spLocks/>
          </p:cNvSpPr>
          <p:nvPr/>
        </p:nvSpPr>
        <p:spPr bwMode="auto">
          <a:xfrm>
            <a:off x="7454900" y="5029200"/>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18" name="Rectangle 13"/>
          <p:cNvSpPr>
            <a:spLocks/>
          </p:cNvSpPr>
          <p:nvPr/>
        </p:nvSpPr>
        <p:spPr bwMode="auto">
          <a:xfrm>
            <a:off x="7690455" y="5168384"/>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3</a:t>
            </a:r>
            <a:r>
              <a:rPr lang="en-US" sz="2400" dirty="0">
                <a:solidFill>
                  <a:schemeClr val="tx1"/>
                </a:solidFill>
                <a:latin typeface="Arial" charset="0"/>
                <a:cs typeface="Arial" charset="0"/>
                <a:sym typeface="Arial" charset="0"/>
              </a:rPr>
              <a:t>(z)</a:t>
            </a:r>
          </a:p>
        </p:txBody>
      </p:sp>
      <p:sp>
        <p:nvSpPr>
          <p:cNvPr id="21519" name="Line 14"/>
          <p:cNvSpPr>
            <a:spLocks noChangeShapeType="1"/>
          </p:cNvSpPr>
          <p:nvPr/>
        </p:nvSpPr>
        <p:spPr bwMode="auto">
          <a:xfrm flipH="1">
            <a:off x="8648700" y="5359400"/>
            <a:ext cx="50165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20" name="Rectangle 15"/>
          <p:cNvSpPr>
            <a:spLocks/>
          </p:cNvSpPr>
          <p:nvPr/>
        </p:nvSpPr>
        <p:spPr bwMode="auto">
          <a:xfrm>
            <a:off x="9453612" y="7253064"/>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21" name="Rectangle 16"/>
          <p:cNvSpPr>
            <a:spLocks/>
          </p:cNvSpPr>
          <p:nvPr/>
        </p:nvSpPr>
        <p:spPr bwMode="auto">
          <a:xfrm>
            <a:off x="9689167" y="7392248"/>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1</a:t>
            </a:r>
            <a:r>
              <a:rPr lang="en-US" sz="2400" dirty="0">
                <a:solidFill>
                  <a:schemeClr val="tx1"/>
                </a:solidFill>
                <a:latin typeface="Arial" charset="0"/>
                <a:cs typeface="Arial" charset="0"/>
                <a:sym typeface="Arial" charset="0"/>
              </a:rPr>
              <a:t>(z)</a:t>
            </a:r>
          </a:p>
        </p:txBody>
      </p:sp>
      <p:sp>
        <p:nvSpPr>
          <p:cNvPr id="21522" name="Line 17"/>
          <p:cNvSpPr>
            <a:spLocks noChangeShapeType="1"/>
          </p:cNvSpPr>
          <p:nvPr/>
        </p:nvSpPr>
        <p:spPr bwMode="auto">
          <a:xfrm flipH="1">
            <a:off x="8856712" y="7583264"/>
            <a:ext cx="554038"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23" name="Line 18"/>
          <p:cNvSpPr>
            <a:spLocks noChangeShapeType="1"/>
          </p:cNvSpPr>
          <p:nvPr/>
        </p:nvSpPr>
        <p:spPr bwMode="auto">
          <a:xfrm rot="10800000">
            <a:off x="10647412" y="7583264"/>
            <a:ext cx="657225" cy="623888"/>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24" name="Rectangle 19"/>
          <p:cNvSpPr>
            <a:spLocks/>
          </p:cNvSpPr>
          <p:nvPr/>
        </p:nvSpPr>
        <p:spPr bwMode="auto">
          <a:xfrm>
            <a:off x="7530802" y="8217748"/>
            <a:ext cx="564258"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X(z)</a:t>
            </a:r>
          </a:p>
        </p:txBody>
      </p:sp>
      <p:sp>
        <p:nvSpPr>
          <p:cNvPr id="21525" name="Rectangle 20"/>
          <p:cNvSpPr>
            <a:spLocks/>
          </p:cNvSpPr>
          <p:nvPr/>
        </p:nvSpPr>
        <p:spPr bwMode="auto">
          <a:xfrm>
            <a:off x="12344102" y="8217748"/>
            <a:ext cx="564257"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Y(z)</a:t>
            </a:r>
          </a:p>
        </p:txBody>
      </p:sp>
      <p:sp>
        <p:nvSpPr>
          <p:cNvPr id="21526" name="Rectangle 21"/>
          <p:cNvSpPr>
            <a:spLocks/>
          </p:cNvSpPr>
          <p:nvPr/>
        </p:nvSpPr>
        <p:spPr bwMode="auto">
          <a:xfrm>
            <a:off x="9453612" y="8078564"/>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27" name="Rectangle 22"/>
          <p:cNvSpPr>
            <a:spLocks/>
          </p:cNvSpPr>
          <p:nvPr/>
        </p:nvSpPr>
        <p:spPr bwMode="auto">
          <a:xfrm>
            <a:off x="9689167" y="8217748"/>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2</a:t>
            </a:r>
            <a:r>
              <a:rPr lang="en-US" sz="2400" dirty="0">
                <a:solidFill>
                  <a:schemeClr val="tx1"/>
                </a:solidFill>
                <a:latin typeface="Arial" charset="0"/>
                <a:cs typeface="Arial" charset="0"/>
                <a:sym typeface="Arial" charset="0"/>
              </a:rPr>
              <a:t>(z)</a:t>
            </a:r>
          </a:p>
        </p:txBody>
      </p:sp>
      <p:sp>
        <p:nvSpPr>
          <p:cNvPr id="21528" name="Line 23"/>
          <p:cNvSpPr>
            <a:spLocks noChangeShapeType="1"/>
          </p:cNvSpPr>
          <p:nvPr/>
        </p:nvSpPr>
        <p:spPr bwMode="auto">
          <a:xfrm flipH="1">
            <a:off x="10647412" y="8408764"/>
            <a:ext cx="50165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29" name="Rectangle 24"/>
          <p:cNvSpPr>
            <a:spLocks/>
          </p:cNvSpPr>
          <p:nvPr/>
        </p:nvSpPr>
        <p:spPr bwMode="auto">
          <a:xfrm>
            <a:off x="9453612" y="8865964"/>
            <a:ext cx="1155700" cy="647700"/>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21530" name="Rectangle 25"/>
          <p:cNvSpPr>
            <a:spLocks/>
          </p:cNvSpPr>
          <p:nvPr/>
        </p:nvSpPr>
        <p:spPr bwMode="auto">
          <a:xfrm>
            <a:off x="9689167" y="9005148"/>
            <a:ext cx="695703" cy="369332"/>
          </a:xfrm>
          <a:prstGeom prst="rect">
            <a:avLst/>
          </a:prstGeom>
          <a:noFill/>
          <a:ln w="12700">
            <a:noFill/>
            <a:miter lim="800000"/>
            <a:headEnd/>
            <a:tailEnd/>
          </a:ln>
        </p:spPr>
        <p:txBody>
          <a:bodyPr wrap="none" lIns="0" tIns="0" rIns="0" bIns="0" anchor="ctr">
            <a:spAutoFit/>
          </a:bodyPr>
          <a:lstStyle/>
          <a:p>
            <a:r>
              <a:rPr lang="en-US" sz="2400" dirty="0">
                <a:solidFill>
                  <a:schemeClr val="tx1"/>
                </a:solidFill>
                <a:latin typeface="Arial" charset="0"/>
                <a:cs typeface="Arial" charset="0"/>
                <a:sym typeface="Arial" charset="0"/>
              </a:rPr>
              <a:t>H</a:t>
            </a:r>
            <a:r>
              <a:rPr lang="en-US" sz="2400" baseline="-6000" dirty="0">
                <a:solidFill>
                  <a:schemeClr val="tx1"/>
                </a:solidFill>
                <a:latin typeface="Arial" charset="0"/>
                <a:cs typeface="Arial" charset="0"/>
                <a:sym typeface="Arial" charset="0"/>
              </a:rPr>
              <a:t>3</a:t>
            </a:r>
            <a:r>
              <a:rPr lang="en-US" sz="2400" dirty="0">
                <a:solidFill>
                  <a:schemeClr val="tx1"/>
                </a:solidFill>
                <a:latin typeface="Arial" charset="0"/>
                <a:cs typeface="Arial" charset="0"/>
                <a:sym typeface="Arial" charset="0"/>
              </a:rPr>
              <a:t>(z)</a:t>
            </a:r>
          </a:p>
        </p:txBody>
      </p:sp>
      <p:sp>
        <p:nvSpPr>
          <p:cNvPr id="21531" name="Line 26"/>
          <p:cNvSpPr>
            <a:spLocks noChangeShapeType="1"/>
          </p:cNvSpPr>
          <p:nvPr/>
        </p:nvSpPr>
        <p:spPr bwMode="auto">
          <a:xfrm flipH="1">
            <a:off x="10647412" y="8600852"/>
            <a:ext cx="647700" cy="631825"/>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32" name="Oval 27"/>
          <p:cNvSpPr>
            <a:spLocks/>
          </p:cNvSpPr>
          <p:nvPr/>
        </p:nvSpPr>
        <p:spPr bwMode="auto">
          <a:xfrm>
            <a:off x="11180812" y="8154764"/>
            <a:ext cx="508000" cy="508000"/>
          </a:xfrm>
          <a:prstGeom prst="ellipse">
            <a:avLst/>
          </a:prstGeom>
          <a:noFill/>
          <a:ln w="25400">
            <a:solidFill>
              <a:schemeClr val="tx1"/>
            </a:solidFill>
            <a:miter lim="800000"/>
            <a:headEnd/>
            <a:tailEnd/>
          </a:ln>
        </p:spPr>
        <p:txBody>
          <a:bodyPr lIns="0" tIns="0" rIns="0" bIns="0"/>
          <a:lstStyle/>
          <a:p>
            <a:endParaRPr lang="en-US"/>
          </a:p>
        </p:txBody>
      </p:sp>
      <p:sp>
        <p:nvSpPr>
          <p:cNvPr id="21533" name="Rectangle 28"/>
          <p:cNvSpPr>
            <a:spLocks/>
          </p:cNvSpPr>
          <p:nvPr/>
        </p:nvSpPr>
        <p:spPr bwMode="auto">
          <a:xfrm>
            <a:off x="11245900" y="8116664"/>
            <a:ext cx="366712"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a:t>
            </a:r>
          </a:p>
        </p:txBody>
      </p:sp>
      <p:sp>
        <p:nvSpPr>
          <p:cNvPr id="21534" name="Line 29"/>
          <p:cNvSpPr>
            <a:spLocks noChangeShapeType="1"/>
          </p:cNvSpPr>
          <p:nvPr/>
        </p:nvSpPr>
        <p:spPr bwMode="auto">
          <a:xfrm flipH="1">
            <a:off x="11726912" y="8408764"/>
            <a:ext cx="501650"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35" name="Line 30"/>
          <p:cNvSpPr>
            <a:spLocks noChangeShapeType="1"/>
          </p:cNvSpPr>
          <p:nvPr/>
        </p:nvSpPr>
        <p:spPr bwMode="auto">
          <a:xfrm flipH="1">
            <a:off x="8212187" y="8408764"/>
            <a:ext cx="121126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36" name="Line 31"/>
          <p:cNvSpPr>
            <a:spLocks noChangeShapeType="1"/>
          </p:cNvSpPr>
          <p:nvPr/>
        </p:nvSpPr>
        <p:spPr bwMode="auto">
          <a:xfrm flipH="1">
            <a:off x="8882112" y="9196164"/>
            <a:ext cx="554038"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21537" name="Line 32"/>
          <p:cNvSpPr>
            <a:spLocks noChangeShapeType="1"/>
          </p:cNvSpPr>
          <p:nvPr/>
        </p:nvSpPr>
        <p:spPr bwMode="auto">
          <a:xfrm rot="10800000" flipH="1">
            <a:off x="8877350" y="7576914"/>
            <a:ext cx="0" cy="1662113"/>
          </a:xfrm>
          <a:prstGeom prst="line">
            <a:avLst/>
          </a:prstGeom>
          <a:noFill/>
          <a:ln w="38100">
            <a:solidFill>
              <a:schemeClr val="tx1"/>
            </a:solidFill>
            <a:miter lim="800000"/>
            <a:headEnd/>
            <a:tailEnd/>
          </a:ln>
        </p:spPr>
        <p:txBody>
          <a:bodyPr lIns="0" tIns="0" rIns="0" bIns="0"/>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7"/>
          <p:cNvSpPr>
            <a:spLocks noGrp="1"/>
          </p:cNvSpPr>
          <p:nvPr>
            <p:ph type="ctrTitle"/>
          </p:nvPr>
        </p:nvSpPr>
        <p:spPr>
          <a:xfrm>
            <a:off x="1950720" y="1"/>
            <a:ext cx="11054080" cy="2090702"/>
          </a:xfrm>
        </p:spPr>
        <p:txBody>
          <a:bodyPr/>
          <a:lstStyle/>
          <a:p>
            <a:r>
              <a:rPr lang="en-GB" sz="3413" b="1" dirty="0"/>
              <a:t>Ideal filters</a:t>
            </a:r>
            <a:endParaRPr lang="en-US" sz="3413" b="1" dirty="0"/>
          </a:p>
        </p:txBody>
      </p:sp>
      <p:grpSp>
        <p:nvGrpSpPr>
          <p:cNvPr id="6147" name="Group 97"/>
          <p:cNvGrpSpPr>
            <a:grpSpLocks noChangeAspect="1"/>
          </p:cNvGrpSpPr>
          <p:nvPr/>
        </p:nvGrpSpPr>
        <p:grpSpPr bwMode="auto">
          <a:xfrm>
            <a:off x="869245" y="2320996"/>
            <a:ext cx="11367910" cy="7125048"/>
            <a:chOff x="611560" y="1631900"/>
            <a:chExt cx="7993359" cy="5010410"/>
          </a:xfrm>
        </p:grpSpPr>
        <p:grpSp>
          <p:nvGrpSpPr>
            <p:cNvPr id="6152" name="Group 87"/>
            <p:cNvGrpSpPr>
              <a:grpSpLocks/>
            </p:cNvGrpSpPr>
            <p:nvPr/>
          </p:nvGrpSpPr>
          <p:grpSpPr bwMode="auto">
            <a:xfrm>
              <a:off x="683568" y="4170622"/>
              <a:ext cx="3925466" cy="2471490"/>
              <a:chOff x="683568" y="4170622"/>
              <a:chExt cx="3925466" cy="2471490"/>
            </a:xfrm>
          </p:grpSpPr>
          <p:sp>
            <p:nvSpPr>
              <p:cNvPr id="6194" name="TextBox 55"/>
              <p:cNvSpPr txBox="1">
                <a:spLocks noChangeArrowheads="1"/>
              </p:cNvSpPr>
              <p:nvPr/>
            </p:nvSpPr>
            <p:spPr bwMode="auto">
              <a:xfrm>
                <a:off x="683568" y="4365102"/>
                <a:ext cx="516462"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cxnSp>
            <p:nvCxnSpPr>
              <p:cNvPr id="32" name="Straight Arrow Connector 31"/>
              <p:cNvCxnSpPr/>
              <p:nvPr/>
            </p:nvCxnSpPr>
            <p:spPr>
              <a:xfrm flipV="1">
                <a:off x="1222770" y="6329886"/>
                <a:ext cx="3386264"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22770" y="4170622"/>
                <a:ext cx="1588" cy="2160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97" name="TextBox 58"/>
              <p:cNvSpPr txBox="1">
                <a:spLocks noChangeArrowheads="1"/>
              </p:cNvSpPr>
              <p:nvPr/>
            </p:nvSpPr>
            <p:spPr bwMode="auto">
              <a:xfrm>
                <a:off x="1080790" y="6330901"/>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6198" name="TextBox 58"/>
              <p:cNvSpPr txBox="1">
                <a:spLocks noChangeArrowheads="1"/>
              </p:cNvSpPr>
              <p:nvPr/>
            </p:nvSpPr>
            <p:spPr bwMode="auto">
              <a:xfrm>
                <a:off x="3960515" y="6329313"/>
                <a:ext cx="242563"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6199" name="TextBox 58"/>
              <p:cNvSpPr txBox="1">
                <a:spLocks noChangeArrowheads="1"/>
              </p:cNvSpPr>
              <p:nvPr/>
            </p:nvSpPr>
            <p:spPr bwMode="auto">
              <a:xfrm>
                <a:off x="936105" y="4673898"/>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nvGrpSpPr>
              <p:cNvPr id="6200" name="Group 83"/>
              <p:cNvGrpSpPr>
                <a:grpSpLocks/>
              </p:cNvGrpSpPr>
              <p:nvPr/>
            </p:nvGrpSpPr>
            <p:grpSpPr bwMode="auto">
              <a:xfrm>
                <a:off x="1296144" y="4797152"/>
                <a:ext cx="2880320" cy="1460922"/>
                <a:chOff x="1296144" y="4745906"/>
                <a:chExt cx="2880320" cy="1512168"/>
              </a:xfrm>
            </p:grpSpPr>
            <p:cxnSp>
              <p:nvCxnSpPr>
                <p:cNvPr id="28" name="Straight Connector 27"/>
                <p:cNvCxnSpPr/>
                <p:nvPr/>
              </p:nvCxnSpPr>
              <p:spPr>
                <a:xfrm rot="10800000" flipH="1">
                  <a:off x="3096090" y="4746536"/>
                  <a:ext cx="108112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3096090" y="4746536"/>
                  <a:ext cx="0" cy="151191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295798" y="6258452"/>
                  <a:ext cx="1800292"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6201" name="TextBox 58"/>
              <p:cNvSpPr txBox="1">
                <a:spLocks noChangeArrowheads="1"/>
              </p:cNvSpPr>
              <p:nvPr/>
            </p:nvSpPr>
            <p:spPr bwMode="auto">
              <a:xfrm>
                <a:off x="2880320" y="6330081"/>
                <a:ext cx="331609"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grpSp>
        <p:grpSp>
          <p:nvGrpSpPr>
            <p:cNvPr id="6153" name="Group 85"/>
            <p:cNvGrpSpPr>
              <a:grpSpLocks/>
            </p:cNvGrpSpPr>
            <p:nvPr/>
          </p:nvGrpSpPr>
          <p:grpSpPr bwMode="auto">
            <a:xfrm>
              <a:off x="4644008" y="1631900"/>
              <a:ext cx="3960911" cy="2472271"/>
              <a:chOff x="5004048" y="1631900"/>
              <a:chExt cx="3960911" cy="2472271"/>
            </a:xfrm>
          </p:grpSpPr>
          <p:cxnSp>
            <p:nvCxnSpPr>
              <p:cNvPr id="42" name="Straight Arrow Connector 41"/>
              <p:cNvCxnSpPr/>
              <p:nvPr/>
            </p:nvCxnSpPr>
            <p:spPr>
              <a:xfrm flipV="1">
                <a:off x="5580283" y="3791163"/>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580283" y="1631900"/>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83" name="TextBox 55"/>
              <p:cNvSpPr txBox="1">
                <a:spLocks noChangeArrowheads="1"/>
              </p:cNvSpPr>
              <p:nvPr/>
            </p:nvSpPr>
            <p:spPr bwMode="auto">
              <a:xfrm>
                <a:off x="5004048" y="1700808"/>
                <a:ext cx="516462"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6184" name="TextBox 58"/>
              <p:cNvSpPr txBox="1">
                <a:spLocks noChangeArrowheads="1"/>
              </p:cNvSpPr>
              <p:nvPr/>
            </p:nvSpPr>
            <p:spPr bwMode="auto">
              <a:xfrm>
                <a:off x="5437236" y="3792960"/>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6185" name="TextBox 58"/>
              <p:cNvSpPr txBox="1">
                <a:spLocks noChangeArrowheads="1"/>
              </p:cNvSpPr>
              <p:nvPr/>
            </p:nvSpPr>
            <p:spPr bwMode="auto">
              <a:xfrm>
                <a:off x="8316962" y="3791372"/>
                <a:ext cx="242563"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6186" name="TextBox 58"/>
              <p:cNvSpPr txBox="1">
                <a:spLocks noChangeArrowheads="1"/>
              </p:cNvSpPr>
              <p:nvPr/>
            </p:nvSpPr>
            <p:spPr bwMode="auto">
              <a:xfrm>
                <a:off x="6876257" y="3789040"/>
                <a:ext cx="331609"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sp>
            <p:nvSpPr>
              <p:cNvPr id="6187" name="TextBox 58"/>
              <p:cNvSpPr txBox="1">
                <a:spLocks noChangeArrowheads="1"/>
              </p:cNvSpPr>
              <p:nvPr/>
            </p:nvSpPr>
            <p:spPr bwMode="auto">
              <a:xfrm>
                <a:off x="5292551" y="2012702"/>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nvGrpSpPr>
              <p:cNvPr id="6188" name="Group 72"/>
              <p:cNvGrpSpPr>
                <a:grpSpLocks/>
              </p:cNvGrpSpPr>
              <p:nvPr/>
            </p:nvGrpSpPr>
            <p:grpSpPr bwMode="auto">
              <a:xfrm>
                <a:off x="5579641" y="2268000"/>
                <a:ext cx="2880791" cy="1512168"/>
                <a:chOff x="5579641" y="2276872"/>
                <a:chExt cx="2880791" cy="1512168"/>
              </a:xfrm>
            </p:grpSpPr>
            <p:cxnSp>
              <p:nvCxnSpPr>
                <p:cNvPr id="58" name="Straight Connector 57"/>
                <p:cNvCxnSpPr/>
                <p:nvPr/>
              </p:nvCxnSpPr>
              <p:spPr>
                <a:xfrm>
                  <a:off x="7596483" y="2277438"/>
                  <a:ext cx="0" cy="151148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96483" y="3788923"/>
                  <a:ext cx="86363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69333" y="2277438"/>
                  <a:ext cx="10271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569333" y="2277438"/>
                  <a:ext cx="0" cy="151148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80283" y="3788923"/>
                  <a:ext cx="989050" cy="0"/>
                </a:xfrm>
                <a:prstGeom prst="line">
                  <a:avLst/>
                </a:prstGeom>
                <a:ln w="15875"/>
              </p:spPr>
              <p:style>
                <a:lnRef idx="1">
                  <a:schemeClr val="accent1"/>
                </a:lnRef>
                <a:fillRef idx="0">
                  <a:schemeClr val="accent1"/>
                </a:fillRef>
                <a:effectRef idx="0">
                  <a:schemeClr val="accent1"/>
                </a:effectRef>
                <a:fontRef idx="minor">
                  <a:schemeClr val="tx1"/>
                </a:fontRef>
              </p:style>
            </p:cxnSp>
          </p:grpSp>
        </p:grpSp>
        <p:cxnSp>
          <p:nvCxnSpPr>
            <p:cNvPr id="51" name="Straight Arrow Connector 50"/>
            <p:cNvCxnSpPr/>
            <p:nvPr/>
          </p:nvCxnSpPr>
          <p:spPr>
            <a:xfrm flipV="1">
              <a:off x="5220243" y="6329886"/>
              <a:ext cx="3384676"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220243" y="4170622"/>
              <a:ext cx="0" cy="2160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6" name="TextBox 58"/>
            <p:cNvSpPr txBox="1">
              <a:spLocks noChangeArrowheads="1"/>
            </p:cNvSpPr>
            <p:nvPr/>
          </p:nvSpPr>
          <p:spPr bwMode="auto">
            <a:xfrm>
              <a:off x="5077197" y="6330901"/>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6157" name="TextBox 58"/>
            <p:cNvSpPr txBox="1">
              <a:spLocks noChangeArrowheads="1"/>
            </p:cNvSpPr>
            <p:nvPr/>
          </p:nvSpPr>
          <p:spPr bwMode="auto">
            <a:xfrm>
              <a:off x="7956922" y="6329312"/>
              <a:ext cx="242563"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6158" name="TextBox 58"/>
            <p:cNvSpPr txBox="1">
              <a:spLocks noChangeArrowheads="1"/>
            </p:cNvSpPr>
            <p:nvPr/>
          </p:nvSpPr>
          <p:spPr bwMode="auto">
            <a:xfrm>
              <a:off x="6574444" y="6331099"/>
              <a:ext cx="331609"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cxnSp>
          <p:nvCxnSpPr>
            <p:cNvPr id="75" name="Straight Connector 74"/>
            <p:cNvCxnSpPr/>
            <p:nvPr/>
          </p:nvCxnSpPr>
          <p:spPr>
            <a:xfrm rot="10800000">
              <a:off x="6228344" y="4797761"/>
              <a:ext cx="0" cy="15114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220243" y="4794585"/>
              <a:ext cx="1008100" cy="317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a:off x="6228344" y="6309245"/>
              <a:ext cx="1025563"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7236443" y="4797761"/>
              <a:ext cx="0" cy="15114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236443" y="4794585"/>
              <a:ext cx="863632" cy="3175"/>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164" name="TextBox 55"/>
            <p:cNvSpPr txBox="1">
              <a:spLocks noChangeArrowheads="1"/>
            </p:cNvSpPr>
            <p:nvPr/>
          </p:nvSpPr>
          <p:spPr bwMode="auto">
            <a:xfrm>
              <a:off x="4644009" y="4362005"/>
              <a:ext cx="516462"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6165" name="TextBox 58"/>
            <p:cNvSpPr txBox="1">
              <a:spLocks noChangeArrowheads="1"/>
            </p:cNvSpPr>
            <p:nvPr/>
          </p:nvSpPr>
          <p:spPr bwMode="auto">
            <a:xfrm>
              <a:off x="4932510" y="4673898"/>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nvGrpSpPr>
            <p:cNvPr id="6166" name="Group 84"/>
            <p:cNvGrpSpPr>
              <a:grpSpLocks/>
            </p:cNvGrpSpPr>
            <p:nvPr/>
          </p:nvGrpSpPr>
          <p:grpSpPr bwMode="auto">
            <a:xfrm>
              <a:off x="611560" y="1631900"/>
              <a:ext cx="3997474" cy="2472271"/>
              <a:chOff x="611560" y="1412776"/>
              <a:chExt cx="3997474" cy="2472271"/>
            </a:xfrm>
          </p:grpSpPr>
          <p:cxnSp>
            <p:nvCxnSpPr>
              <p:cNvPr id="2" name="Straight Arrow Connector 1"/>
              <p:cNvCxnSpPr/>
              <p:nvPr/>
            </p:nvCxnSpPr>
            <p:spPr>
              <a:xfrm flipV="1">
                <a:off x="1224358" y="3572039"/>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1224358" y="1412776"/>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73" name="TextBox 58"/>
              <p:cNvSpPr txBox="1">
                <a:spLocks noChangeArrowheads="1"/>
              </p:cNvSpPr>
              <p:nvPr/>
            </p:nvSpPr>
            <p:spPr bwMode="auto">
              <a:xfrm>
                <a:off x="1080790" y="3573836"/>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6174" name="TextBox 58"/>
              <p:cNvSpPr txBox="1">
                <a:spLocks noChangeArrowheads="1"/>
              </p:cNvSpPr>
              <p:nvPr/>
            </p:nvSpPr>
            <p:spPr bwMode="auto">
              <a:xfrm>
                <a:off x="3960515" y="3572248"/>
                <a:ext cx="242563"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6175" name="TextBox 58"/>
              <p:cNvSpPr txBox="1">
                <a:spLocks noChangeArrowheads="1"/>
              </p:cNvSpPr>
              <p:nvPr/>
            </p:nvSpPr>
            <p:spPr bwMode="auto">
              <a:xfrm>
                <a:off x="2160240" y="3572248"/>
                <a:ext cx="331609" cy="311211"/>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cxnSp>
            <p:nvCxnSpPr>
              <p:cNvPr id="21" name="Straight Connector 20"/>
              <p:cNvCxnSpPr/>
              <p:nvPr/>
            </p:nvCxnSpPr>
            <p:spPr>
              <a:xfrm>
                <a:off x="1224358" y="2009749"/>
                <a:ext cx="10795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03898" y="2009749"/>
                <a:ext cx="0" cy="15114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03898" y="3521233"/>
                <a:ext cx="180029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179" name="TextBox 55"/>
              <p:cNvSpPr txBox="1">
                <a:spLocks noChangeArrowheads="1"/>
              </p:cNvSpPr>
              <p:nvPr/>
            </p:nvSpPr>
            <p:spPr bwMode="auto">
              <a:xfrm>
                <a:off x="611560" y="1628799"/>
                <a:ext cx="516462"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6180" name="TextBox 58"/>
              <p:cNvSpPr txBox="1">
                <a:spLocks noChangeArrowheads="1"/>
              </p:cNvSpPr>
              <p:nvPr/>
            </p:nvSpPr>
            <p:spPr bwMode="auto">
              <a:xfrm>
                <a:off x="936103" y="1865586"/>
                <a:ext cx="233546" cy="311211"/>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cxnSp>
          <p:nvCxnSpPr>
            <p:cNvPr id="93" name="Straight Arrow Connector 92"/>
            <p:cNvCxnSpPr/>
            <p:nvPr/>
          </p:nvCxnSpPr>
          <p:spPr>
            <a:xfrm>
              <a:off x="6228344" y="4632641"/>
              <a:ext cx="1008099"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68" name="Rectangle 94"/>
            <p:cNvSpPr>
              <a:spLocks noChangeArrowheads="1"/>
            </p:cNvSpPr>
            <p:nvPr/>
          </p:nvSpPr>
          <p:spPr bwMode="auto">
            <a:xfrm>
              <a:off x="6588224" y="4365105"/>
              <a:ext cx="241437" cy="311211"/>
            </a:xfrm>
            <a:prstGeom prst="rect">
              <a:avLst/>
            </a:prstGeom>
            <a:noFill/>
            <a:ln w="9525">
              <a:noFill/>
              <a:miter lim="800000"/>
              <a:headEnd/>
              <a:tailEnd/>
            </a:ln>
          </p:spPr>
          <p:txBody>
            <a:bodyPr wrap="none">
              <a:spAutoFit/>
            </a:bodyPr>
            <a:lstStyle/>
            <a:p>
              <a:pPr algn="l"/>
              <a:r>
                <a:rPr lang="en-GB" sz="2276" i="1">
                  <a:latin typeface="Calibri" pitchFamily="34" charset="0"/>
                  <a:ea typeface="+mn-ea"/>
                  <a:cs typeface="Arial" charset="0"/>
                </a:rPr>
                <a:t>B</a:t>
              </a:r>
              <a:endParaRPr lang="en-US" sz="2276" i="1">
                <a:latin typeface="Calibri" pitchFamily="34" charset="0"/>
                <a:ea typeface="+mn-ea"/>
                <a:cs typeface="Arial" charset="0"/>
              </a:endParaRPr>
            </a:p>
          </p:txBody>
        </p:sp>
        <p:cxnSp>
          <p:nvCxnSpPr>
            <p:cNvPr id="96" name="Straight Arrow Connector 95"/>
            <p:cNvCxnSpPr/>
            <p:nvPr/>
          </p:nvCxnSpPr>
          <p:spPr>
            <a:xfrm>
              <a:off x="6228344" y="2060577"/>
              <a:ext cx="1008099"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70" name="Rectangle 96"/>
            <p:cNvSpPr>
              <a:spLocks noChangeArrowheads="1"/>
            </p:cNvSpPr>
            <p:nvPr/>
          </p:nvSpPr>
          <p:spPr bwMode="auto">
            <a:xfrm>
              <a:off x="6588224" y="1772817"/>
              <a:ext cx="241437" cy="311211"/>
            </a:xfrm>
            <a:prstGeom prst="rect">
              <a:avLst/>
            </a:prstGeom>
            <a:noFill/>
            <a:ln w="9525">
              <a:noFill/>
              <a:miter lim="800000"/>
              <a:headEnd/>
              <a:tailEnd/>
            </a:ln>
          </p:spPr>
          <p:txBody>
            <a:bodyPr wrap="none">
              <a:spAutoFit/>
            </a:bodyPr>
            <a:lstStyle/>
            <a:p>
              <a:pPr algn="l"/>
              <a:r>
                <a:rPr lang="en-GB" sz="2276" i="1">
                  <a:latin typeface="Calibri" pitchFamily="34" charset="0"/>
                  <a:ea typeface="+mn-ea"/>
                  <a:cs typeface="Arial" charset="0"/>
                </a:rPr>
                <a:t>B</a:t>
              </a:r>
              <a:endParaRPr lang="en-US" sz="2276" i="1">
                <a:latin typeface="Calibri" pitchFamily="34" charset="0"/>
                <a:ea typeface="+mn-ea"/>
                <a:cs typeface="Arial" charset="0"/>
              </a:endParaRPr>
            </a:p>
          </p:txBody>
        </p:sp>
      </p:grpSp>
      <p:sp>
        <p:nvSpPr>
          <p:cNvPr id="6148" name="Rectangle 98"/>
          <p:cNvSpPr>
            <a:spLocks noChangeArrowheads="1"/>
          </p:cNvSpPr>
          <p:nvPr/>
        </p:nvSpPr>
        <p:spPr bwMode="auto">
          <a:xfrm>
            <a:off x="3942080" y="2828997"/>
            <a:ext cx="1315104"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Lowpass</a:t>
            </a:r>
            <a:endParaRPr lang="en-US" sz="2560">
              <a:solidFill>
                <a:prstClr val="black"/>
              </a:solidFill>
              <a:latin typeface="Arial" charset="0"/>
              <a:ea typeface="+mn-ea"/>
              <a:cs typeface="Arial" charset="0"/>
            </a:endParaRPr>
          </a:p>
        </p:txBody>
      </p:sp>
      <p:sp>
        <p:nvSpPr>
          <p:cNvPr id="6149" name="Rectangle 99"/>
          <p:cNvSpPr>
            <a:spLocks noChangeArrowheads="1"/>
          </p:cNvSpPr>
          <p:nvPr/>
        </p:nvSpPr>
        <p:spPr bwMode="auto">
          <a:xfrm>
            <a:off x="3942080" y="6105032"/>
            <a:ext cx="1378904"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Highpass</a:t>
            </a:r>
            <a:endParaRPr lang="en-US" sz="2560">
              <a:solidFill>
                <a:prstClr val="black"/>
              </a:solidFill>
              <a:latin typeface="Arial" charset="0"/>
              <a:ea typeface="+mn-ea"/>
              <a:cs typeface="Arial" charset="0"/>
            </a:endParaRPr>
          </a:p>
        </p:txBody>
      </p:sp>
      <p:sp>
        <p:nvSpPr>
          <p:cNvPr id="6150" name="Rectangle 100"/>
          <p:cNvSpPr>
            <a:spLocks noChangeArrowheads="1"/>
          </p:cNvSpPr>
          <p:nvPr/>
        </p:nvSpPr>
        <p:spPr bwMode="auto">
          <a:xfrm>
            <a:off x="10598009" y="2930596"/>
            <a:ext cx="1452642"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Bandpass</a:t>
            </a:r>
            <a:endParaRPr lang="en-US" sz="2560">
              <a:solidFill>
                <a:prstClr val="black"/>
              </a:solidFill>
              <a:latin typeface="Arial" charset="0"/>
              <a:ea typeface="+mn-ea"/>
              <a:cs typeface="Arial" charset="0"/>
            </a:endParaRPr>
          </a:p>
        </p:txBody>
      </p:sp>
      <p:sp>
        <p:nvSpPr>
          <p:cNvPr id="6151" name="Rectangle 101"/>
          <p:cNvSpPr>
            <a:spLocks noChangeArrowheads="1"/>
          </p:cNvSpPr>
          <p:nvPr/>
        </p:nvSpPr>
        <p:spPr bwMode="auto">
          <a:xfrm>
            <a:off x="10598009" y="6208890"/>
            <a:ext cx="1444113"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Bandstop</a:t>
            </a:r>
            <a:endParaRPr lang="en-US" sz="2560">
              <a:solidFill>
                <a:prstClr val="black"/>
              </a:solidFill>
              <a:latin typeface="Arial" charset="0"/>
              <a:ea typeface="+mn-ea"/>
              <a:cs typeface="Arial" charset="0"/>
            </a:endParaRPr>
          </a:p>
        </p:txBody>
      </p:sp>
    </p:spTree>
    <p:extLst>
      <p:ext uri="{BB962C8B-B14F-4D97-AF65-F5344CB8AC3E}">
        <p14:creationId xmlns:p14="http://schemas.microsoft.com/office/powerpoint/2010/main" val="17940924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7"/>
          <p:cNvSpPr>
            <a:spLocks noGrp="1"/>
          </p:cNvSpPr>
          <p:nvPr>
            <p:ph type="ctrTitle"/>
          </p:nvPr>
        </p:nvSpPr>
        <p:spPr>
          <a:xfrm>
            <a:off x="1950720" y="0"/>
            <a:ext cx="11054080" cy="1291449"/>
          </a:xfrm>
        </p:spPr>
        <p:txBody>
          <a:bodyPr/>
          <a:lstStyle/>
          <a:p>
            <a:r>
              <a:rPr lang="en-GB" sz="3413" b="1" dirty="0"/>
              <a:t>Ideal filters</a:t>
            </a:r>
            <a:endParaRPr lang="en-US" sz="3413" b="1" dirty="0"/>
          </a:p>
        </p:txBody>
      </p:sp>
      <p:sp>
        <p:nvSpPr>
          <p:cNvPr id="7171" name="TextBox 55"/>
          <p:cNvSpPr txBox="1">
            <a:spLocks noChangeArrowheads="1"/>
          </p:cNvSpPr>
          <p:nvPr/>
        </p:nvSpPr>
        <p:spPr bwMode="auto">
          <a:xfrm>
            <a:off x="869245" y="6310491"/>
            <a:ext cx="734496"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cxnSp>
        <p:nvCxnSpPr>
          <p:cNvPr id="32" name="Straight Arrow Connector 31"/>
          <p:cNvCxnSpPr/>
          <p:nvPr/>
        </p:nvCxnSpPr>
        <p:spPr>
          <a:xfrm flipV="1">
            <a:off x="1740747" y="9001761"/>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40747" y="5931184"/>
            <a:ext cx="0" cy="30728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4" name="TextBox 58"/>
          <p:cNvSpPr txBox="1">
            <a:spLocks noChangeArrowheads="1"/>
          </p:cNvSpPr>
          <p:nvPr/>
        </p:nvSpPr>
        <p:spPr bwMode="auto">
          <a:xfrm>
            <a:off x="1537547" y="9004019"/>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7175" name="TextBox 58"/>
          <p:cNvSpPr txBox="1">
            <a:spLocks noChangeArrowheads="1"/>
          </p:cNvSpPr>
          <p:nvPr/>
        </p:nvSpPr>
        <p:spPr bwMode="auto">
          <a:xfrm>
            <a:off x="5633156" y="9001762"/>
            <a:ext cx="344966"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7176" name="TextBox 58"/>
          <p:cNvSpPr txBox="1">
            <a:spLocks noChangeArrowheads="1"/>
          </p:cNvSpPr>
          <p:nvPr/>
        </p:nvSpPr>
        <p:spPr bwMode="auto">
          <a:xfrm>
            <a:off x="1280161" y="7642579"/>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nvGrpSpPr>
          <p:cNvPr id="7177" name="Group 56"/>
          <p:cNvGrpSpPr>
            <a:grpSpLocks/>
          </p:cNvGrpSpPr>
          <p:nvPr/>
        </p:nvGrpSpPr>
        <p:grpSpPr bwMode="auto">
          <a:xfrm>
            <a:off x="1842348" y="6823005"/>
            <a:ext cx="4097867" cy="1054383"/>
            <a:chOff x="1296144" y="4745906"/>
            <a:chExt cx="2880320" cy="1512168"/>
          </a:xfrm>
        </p:grpSpPr>
        <p:cxnSp>
          <p:nvCxnSpPr>
            <p:cNvPr id="28" name="Straight Connector 27"/>
            <p:cNvCxnSpPr/>
            <p:nvPr/>
          </p:nvCxnSpPr>
          <p:spPr>
            <a:xfrm rot="10800000" flipH="1">
              <a:off x="3095749" y="4745906"/>
              <a:ext cx="1080715"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3095749" y="4745906"/>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296144" y="6258074"/>
              <a:ext cx="1799605"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7178" name="TextBox 58"/>
          <p:cNvSpPr txBox="1">
            <a:spLocks noChangeArrowheads="1"/>
          </p:cNvSpPr>
          <p:nvPr/>
        </p:nvSpPr>
        <p:spPr bwMode="auto">
          <a:xfrm>
            <a:off x="4095609" y="9001762"/>
            <a:ext cx="471604"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sp>
        <p:nvSpPr>
          <p:cNvPr id="7179" name="Rectangle 63"/>
          <p:cNvSpPr>
            <a:spLocks noChangeArrowheads="1"/>
          </p:cNvSpPr>
          <p:nvPr/>
        </p:nvSpPr>
        <p:spPr bwMode="auto">
          <a:xfrm>
            <a:off x="1280161" y="6617548"/>
            <a:ext cx="369012" cy="442557"/>
          </a:xfrm>
          <a:prstGeom prst="rect">
            <a:avLst/>
          </a:prstGeom>
          <a:noFill/>
          <a:ln w="9525">
            <a:noFill/>
            <a:miter lim="800000"/>
            <a:headEnd/>
            <a:tailEnd/>
          </a:ln>
        </p:spPr>
        <p:txBody>
          <a:bodyPr wrap="none">
            <a:spAutoFit/>
          </a:bodyPr>
          <a:lstStyle/>
          <a:p>
            <a:pPr algn="l"/>
            <a:r>
              <a:rPr lang="en-GB" sz="2276">
                <a:latin typeface="Calibri" pitchFamily="34" charset="0"/>
                <a:ea typeface="+mn-ea"/>
                <a:cs typeface="Arial" charset="0"/>
              </a:rPr>
              <a:t>G</a:t>
            </a:r>
            <a:endParaRPr lang="en-US" sz="2276">
              <a:latin typeface="Calibri" pitchFamily="34" charset="0"/>
              <a:ea typeface="+mn-ea"/>
              <a:cs typeface="Arial" charset="0"/>
            </a:endParaRPr>
          </a:p>
        </p:txBody>
      </p:sp>
      <p:cxnSp>
        <p:nvCxnSpPr>
          <p:cNvPr id="2" name="Straight Arrow Connector 1"/>
          <p:cNvCxnSpPr/>
          <p:nvPr/>
        </p:nvCxnSpPr>
        <p:spPr>
          <a:xfrm flipV="1">
            <a:off x="1740747" y="5393832"/>
            <a:ext cx="481358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1740747" y="2320996"/>
            <a:ext cx="0" cy="30728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2" name="TextBox 58"/>
          <p:cNvSpPr txBox="1">
            <a:spLocks noChangeArrowheads="1"/>
          </p:cNvSpPr>
          <p:nvPr/>
        </p:nvSpPr>
        <p:spPr bwMode="auto">
          <a:xfrm>
            <a:off x="1537547" y="5393833"/>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7183" name="TextBox 58"/>
          <p:cNvSpPr txBox="1">
            <a:spLocks noChangeArrowheads="1"/>
          </p:cNvSpPr>
          <p:nvPr/>
        </p:nvSpPr>
        <p:spPr bwMode="auto">
          <a:xfrm>
            <a:off x="5633156" y="5391574"/>
            <a:ext cx="344966"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7184" name="TextBox 58"/>
          <p:cNvSpPr txBox="1">
            <a:spLocks noChangeArrowheads="1"/>
          </p:cNvSpPr>
          <p:nvPr/>
        </p:nvSpPr>
        <p:spPr bwMode="auto">
          <a:xfrm>
            <a:off x="3072836" y="5391574"/>
            <a:ext cx="471604"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grpSp>
        <p:nvGrpSpPr>
          <p:cNvPr id="7185" name="Group 52"/>
          <p:cNvGrpSpPr>
            <a:grpSpLocks/>
          </p:cNvGrpSpPr>
          <p:nvPr/>
        </p:nvGrpSpPr>
        <p:grpSpPr bwMode="auto">
          <a:xfrm>
            <a:off x="1740748" y="3447628"/>
            <a:ext cx="4095609" cy="995679"/>
            <a:chOff x="1224136" y="2009602"/>
            <a:chExt cx="2880320" cy="1512168"/>
          </a:xfrm>
        </p:grpSpPr>
        <p:cxnSp>
          <p:nvCxnSpPr>
            <p:cNvPr id="21" name="Straight Connector 20"/>
            <p:cNvCxnSpPr/>
            <p:nvPr/>
          </p:nvCxnSpPr>
          <p:spPr>
            <a:xfrm>
              <a:off x="1224136" y="2009602"/>
              <a:ext cx="1079723"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03859" y="2009602"/>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03859" y="3521770"/>
              <a:ext cx="180059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7186" name="TextBox 55"/>
          <p:cNvSpPr txBox="1">
            <a:spLocks noChangeArrowheads="1"/>
          </p:cNvSpPr>
          <p:nvPr/>
        </p:nvSpPr>
        <p:spPr bwMode="auto">
          <a:xfrm>
            <a:off x="869245" y="2628054"/>
            <a:ext cx="734496"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7187" name="TextBox 58"/>
          <p:cNvSpPr txBox="1">
            <a:spLocks noChangeArrowheads="1"/>
          </p:cNvSpPr>
          <p:nvPr/>
        </p:nvSpPr>
        <p:spPr bwMode="auto">
          <a:xfrm>
            <a:off x="1280161" y="4136250"/>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sp>
        <p:nvSpPr>
          <p:cNvPr id="7188" name="Rectangle 64"/>
          <p:cNvSpPr>
            <a:spLocks noChangeArrowheads="1"/>
          </p:cNvSpPr>
          <p:nvPr/>
        </p:nvSpPr>
        <p:spPr bwMode="auto">
          <a:xfrm>
            <a:off x="1280161" y="3242170"/>
            <a:ext cx="369012" cy="442557"/>
          </a:xfrm>
          <a:prstGeom prst="rect">
            <a:avLst/>
          </a:prstGeom>
          <a:noFill/>
          <a:ln w="9525">
            <a:noFill/>
            <a:miter lim="800000"/>
            <a:headEnd/>
            <a:tailEnd/>
          </a:ln>
        </p:spPr>
        <p:txBody>
          <a:bodyPr wrap="none">
            <a:spAutoFit/>
          </a:bodyPr>
          <a:lstStyle/>
          <a:p>
            <a:pPr algn="l"/>
            <a:r>
              <a:rPr lang="en-GB" sz="2276">
                <a:latin typeface="Calibri" pitchFamily="34" charset="0"/>
                <a:ea typeface="+mn-ea"/>
                <a:cs typeface="Arial" charset="0"/>
              </a:rPr>
              <a:t>G</a:t>
            </a:r>
            <a:endParaRPr lang="en-US" sz="2276">
              <a:latin typeface="Calibri" pitchFamily="34" charset="0"/>
              <a:ea typeface="+mn-ea"/>
              <a:cs typeface="Arial" charset="0"/>
            </a:endParaRPr>
          </a:p>
        </p:txBody>
      </p:sp>
      <p:cxnSp>
        <p:nvCxnSpPr>
          <p:cNvPr id="42" name="Straight Arrow Connector 41"/>
          <p:cNvCxnSpPr/>
          <p:nvPr/>
        </p:nvCxnSpPr>
        <p:spPr>
          <a:xfrm flipV="1">
            <a:off x="7321974" y="5393832"/>
            <a:ext cx="481358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321974" y="2320996"/>
            <a:ext cx="0" cy="30728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91" name="TextBox 55"/>
          <p:cNvSpPr txBox="1">
            <a:spLocks noChangeArrowheads="1"/>
          </p:cNvSpPr>
          <p:nvPr/>
        </p:nvSpPr>
        <p:spPr bwMode="auto">
          <a:xfrm>
            <a:off x="6502400" y="2418082"/>
            <a:ext cx="734496"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7192" name="TextBox 58"/>
          <p:cNvSpPr txBox="1">
            <a:spLocks noChangeArrowheads="1"/>
          </p:cNvSpPr>
          <p:nvPr/>
        </p:nvSpPr>
        <p:spPr bwMode="auto">
          <a:xfrm>
            <a:off x="7118774" y="5393833"/>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7193" name="TextBox 58"/>
          <p:cNvSpPr txBox="1">
            <a:spLocks noChangeArrowheads="1"/>
          </p:cNvSpPr>
          <p:nvPr/>
        </p:nvSpPr>
        <p:spPr bwMode="auto">
          <a:xfrm>
            <a:off x="11008925" y="5685085"/>
            <a:ext cx="344966"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7194" name="TextBox 58"/>
          <p:cNvSpPr txBox="1">
            <a:spLocks noChangeArrowheads="1"/>
          </p:cNvSpPr>
          <p:nvPr/>
        </p:nvSpPr>
        <p:spPr bwMode="auto">
          <a:xfrm>
            <a:off x="9164321" y="5389317"/>
            <a:ext cx="471604"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sp>
        <p:nvSpPr>
          <p:cNvPr id="7195" name="TextBox 58"/>
          <p:cNvSpPr txBox="1">
            <a:spLocks noChangeArrowheads="1"/>
          </p:cNvSpPr>
          <p:nvPr/>
        </p:nvSpPr>
        <p:spPr bwMode="auto">
          <a:xfrm>
            <a:off x="6911058" y="3926277"/>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grpSp>
        <p:nvGrpSpPr>
          <p:cNvPr id="7196" name="Group 72"/>
          <p:cNvGrpSpPr>
            <a:grpSpLocks/>
          </p:cNvGrpSpPr>
          <p:nvPr/>
        </p:nvGrpSpPr>
        <p:grpSpPr bwMode="auto">
          <a:xfrm>
            <a:off x="7423574" y="3106702"/>
            <a:ext cx="4097867" cy="1038578"/>
            <a:chOff x="5579641" y="2276872"/>
            <a:chExt cx="2880791" cy="1512168"/>
          </a:xfrm>
        </p:grpSpPr>
        <p:cxnSp>
          <p:nvCxnSpPr>
            <p:cNvPr id="58" name="Straight Connector 57"/>
            <p:cNvCxnSpPr/>
            <p:nvPr/>
          </p:nvCxnSpPr>
          <p:spPr>
            <a:xfrm>
              <a:off x="7595401" y="2276872"/>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95401" y="3789040"/>
              <a:ext cx="86503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70062" y="2276872"/>
              <a:ext cx="102533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570062" y="2276872"/>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79641" y="3789040"/>
              <a:ext cx="990421"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7197" name="Rectangle 65"/>
          <p:cNvSpPr>
            <a:spLocks noChangeArrowheads="1"/>
          </p:cNvSpPr>
          <p:nvPr/>
        </p:nvSpPr>
        <p:spPr bwMode="auto">
          <a:xfrm>
            <a:off x="6911059" y="2903503"/>
            <a:ext cx="369012" cy="442557"/>
          </a:xfrm>
          <a:prstGeom prst="rect">
            <a:avLst/>
          </a:prstGeom>
          <a:noFill/>
          <a:ln w="9525">
            <a:noFill/>
            <a:miter lim="800000"/>
            <a:headEnd/>
            <a:tailEnd/>
          </a:ln>
        </p:spPr>
        <p:txBody>
          <a:bodyPr wrap="none">
            <a:spAutoFit/>
          </a:bodyPr>
          <a:lstStyle/>
          <a:p>
            <a:pPr algn="l"/>
            <a:r>
              <a:rPr lang="en-GB" sz="2276">
                <a:latin typeface="Calibri" pitchFamily="34" charset="0"/>
                <a:ea typeface="+mn-ea"/>
                <a:cs typeface="Arial" charset="0"/>
              </a:rPr>
              <a:t>G</a:t>
            </a:r>
            <a:endParaRPr lang="en-US" sz="2276">
              <a:latin typeface="Calibri" pitchFamily="34" charset="0"/>
              <a:ea typeface="+mn-ea"/>
              <a:cs typeface="Arial" charset="0"/>
            </a:endParaRPr>
          </a:p>
        </p:txBody>
      </p:sp>
      <p:cxnSp>
        <p:nvCxnSpPr>
          <p:cNvPr id="51" name="Straight Arrow Connector 50"/>
          <p:cNvCxnSpPr/>
          <p:nvPr/>
        </p:nvCxnSpPr>
        <p:spPr>
          <a:xfrm flipV="1">
            <a:off x="7321974" y="9001761"/>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321974" y="5931184"/>
            <a:ext cx="0" cy="30728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00" name="TextBox 58"/>
          <p:cNvSpPr txBox="1">
            <a:spLocks noChangeArrowheads="1"/>
          </p:cNvSpPr>
          <p:nvPr/>
        </p:nvSpPr>
        <p:spPr bwMode="auto">
          <a:xfrm>
            <a:off x="7118774" y="9004019"/>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0</a:t>
            </a:r>
            <a:endParaRPr lang="en-US" sz="2276">
              <a:solidFill>
                <a:prstClr val="black"/>
              </a:solidFill>
              <a:latin typeface="Calibri" pitchFamily="34" charset="0"/>
              <a:ea typeface="+mn-ea"/>
              <a:cs typeface="Arial" charset="0"/>
            </a:endParaRPr>
          </a:p>
        </p:txBody>
      </p:sp>
      <p:sp>
        <p:nvSpPr>
          <p:cNvPr id="7201" name="TextBox 58"/>
          <p:cNvSpPr txBox="1">
            <a:spLocks noChangeArrowheads="1"/>
          </p:cNvSpPr>
          <p:nvPr/>
        </p:nvSpPr>
        <p:spPr bwMode="auto">
          <a:xfrm>
            <a:off x="11214383" y="9001762"/>
            <a:ext cx="344966"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p</a:t>
            </a:r>
            <a:endParaRPr lang="en-US" sz="2276">
              <a:solidFill>
                <a:prstClr val="black"/>
              </a:solidFill>
              <a:latin typeface="Calibri" pitchFamily="34" charset="0"/>
              <a:ea typeface="+mn-ea"/>
              <a:cs typeface="Arial" charset="0"/>
            </a:endParaRPr>
          </a:p>
        </p:txBody>
      </p:sp>
      <p:sp>
        <p:nvSpPr>
          <p:cNvPr id="7202" name="TextBox 58"/>
          <p:cNvSpPr txBox="1">
            <a:spLocks noChangeArrowheads="1"/>
          </p:cNvSpPr>
          <p:nvPr/>
        </p:nvSpPr>
        <p:spPr bwMode="auto">
          <a:xfrm>
            <a:off x="9062720" y="9004019"/>
            <a:ext cx="471604" cy="442557"/>
          </a:xfrm>
          <a:prstGeom prst="rect">
            <a:avLst/>
          </a:prstGeom>
          <a:noFill/>
          <a:ln w="9525">
            <a:noFill/>
            <a:miter lim="800000"/>
            <a:headEnd/>
            <a:tailEnd/>
          </a:ln>
        </p:spPr>
        <p:txBody>
          <a:bodyPr wrap="none">
            <a:spAutoFit/>
          </a:bodyPr>
          <a:lstStyle/>
          <a:p>
            <a:pPr algn="l"/>
            <a:r>
              <a:rPr lang="en-GB" sz="2276">
                <a:solidFill>
                  <a:prstClr val="black"/>
                </a:solidFill>
                <a:latin typeface="Symbol" pitchFamily="18" charset="2"/>
                <a:ea typeface="+mn-ea"/>
                <a:cs typeface="Arial" charset="0"/>
              </a:rPr>
              <a:t>w</a:t>
            </a:r>
            <a:r>
              <a:rPr lang="en-GB" sz="2276" baseline="-25000">
                <a:solidFill>
                  <a:prstClr val="black"/>
                </a:solidFill>
                <a:latin typeface="Times New Roman" pitchFamily="18" charset="0"/>
                <a:ea typeface="+mn-ea"/>
                <a:cs typeface="Times New Roman" pitchFamily="18" charset="0"/>
              </a:rPr>
              <a:t>c</a:t>
            </a:r>
            <a:endParaRPr lang="en-US" sz="2276">
              <a:solidFill>
                <a:prstClr val="black"/>
              </a:solidFill>
              <a:latin typeface="Times New Roman" pitchFamily="18" charset="0"/>
              <a:ea typeface="+mn-ea"/>
              <a:cs typeface="Times New Roman" pitchFamily="18" charset="0"/>
            </a:endParaRPr>
          </a:p>
        </p:txBody>
      </p:sp>
      <p:grpSp>
        <p:nvGrpSpPr>
          <p:cNvPr id="7203" name="Group 73"/>
          <p:cNvGrpSpPr>
            <a:grpSpLocks/>
          </p:cNvGrpSpPr>
          <p:nvPr/>
        </p:nvGrpSpPr>
        <p:grpSpPr bwMode="auto">
          <a:xfrm rot="10800000">
            <a:off x="7321974" y="7638063"/>
            <a:ext cx="4097866" cy="921173"/>
            <a:chOff x="5579641" y="2276872"/>
            <a:chExt cx="2880791" cy="1512168"/>
          </a:xfrm>
        </p:grpSpPr>
        <p:cxnSp>
          <p:nvCxnSpPr>
            <p:cNvPr id="75" name="Straight Connector 74"/>
            <p:cNvCxnSpPr/>
            <p:nvPr/>
          </p:nvCxnSpPr>
          <p:spPr>
            <a:xfrm>
              <a:off x="7595401" y="2276872"/>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08099" y="3789040"/>
              <a:ext cx="86503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557364" y="2276872"/>
              <a:ext cx="10253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557364" y="2276872"/>
              <a:ext cx="0" cy="15121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579641" y="3789040"/>
              <a:ext cx="990421"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7204" name="TextBox 55"/>
          <p:cNvSpPr txBox="1">
            <a:spLocks noChangeArrowheads="1"/>
          </p:cNvSpPr>
          <p:nvPr/>
        </p:nvSpPr>
        <p:spPr bwMode="auto">
          <a:xfrm>
            <a:off x="6502400" y="6204374"/>
            <a:ext cx="734496"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|H|</a:t>
            </a:r>
            <a:r>
              <a:rPr lang="en-GB" sz="2276" baseline="30000">
                <a:solidFill>
                  <a:prstClr val="black"/>
                </a:solidFill>
                <a:latin typeface="Calibri" pitchFamily="34" charset="0"/>
                <a:ea typeface="+mn-ea"/>
                <a:cs typeface="Arial" charset="0"/>
              </a:rPr>
              <a:t>2</a:t>
            </a:r>
            <a:endParaRPr lang="en-US" sz="2276">
              <a:solidFill>
                <a:prstClr val="black"/>
              </a:solidFill>
              <a:latin typeface="Calibri" pitchFamily="34" charset="0"/>
              <a:ea typeface="+mn-ea"/>
              <a:cs typeface="Arial" charset="0"/>
            </a:endParaRPr>
          </a:p>
        </p:txBody>
      </p:sp>
      <p:sp>
        <p:nvSpPr>
          <p:cNvPr id="7205" name="TextBox 58"/>
          <p:cNvSpPr txBox="1">
            <a:spLocks noChangeArrowheads="1"/>
          </p:cNvSpPr>
          <p:nvPr/>
        </p:nvSpPr>
        <p:spPr bwMode="auto">
          <a:xfrm>
            <a:off x="6911058" y="7432605"/>
            <a:ext cx="332142" cy="442557"/>
          </a:xfrm>
          <a:prstGeom prst="rect">
            <a:avLst/>
          </a:prstGeom>
          <a:noFill/>
          <a:ln w="9525">
            <a:noFill/>
            <a:miter lim="800000"/>
            <a:headEnd/>
            <a:tailEnd/>
          </a:ln>
        </p:spPr>
        <p:txBody>
          <a:bodyPr wrap="none">
            <a:spAutoFit/>
          </a:bodyPr>
          <a:lstStyle/>
          <a:p>
            <a:pPr algn="l"/>
            <a:r>
              <a:rPr lang="en-GB" sz="2276">
                <a:solidFill>
                  <a:prstClr val="black"/>
                </a:solidFill>
                <a:latin typeface="Calibri" pitchFamily="34" charset="0"/>
                <a:ea typeface="+mn-ea"/>
                <a:cs typeface="Arial" charset="0"/>
              </a:rPr>
              <a:t>1</a:t>
            </a:r>
            <a:endParaRPr lang="en-US" sz="2276">
              <a:solidFill>
                <a:prstClr val="black"/>
              </a:solidFill>
              <a:latin typeface="Calibri" pitchFamily="34" charset="0"/>
              <a:ea typeface="+mn-ea"/>
              <a:cs typeface="Arial" charset="0"/>
            </a:endParaRPr>
          </a:p>
        </p:txBody>
      </p:sp>
      <p:sp>
        <p:nvSpPr>
          <p:cNvPr id="7206" name="Rectangle 66"/>
          <p:cNvSpPr>
            <a:spLocks noChangeArrowheads="1"/>
          </p:cNvSpPr>
          <p:nvPr/>
        </p:nvSpPr>
        <p:spPr bwMode="auto">
          <a:xfrm>
            <a:off x="6809458" y="8353779"/>
            <a:ext cx="369012" cy="442557"/>
          </a:xfrm>
          <a:prstGeom prst="rect">
            <a:avLst/>
          </a:prstGeom>
          <a:noFill/>
          <a:ln w="9525">
            <a:noFill/>
            <a:miter lim="800000"/>
            <a:headEnd/>
            <a:tailEnd/>
          </a:ln>
        </p:spPr>
        <p:txBody>
          <a:bodyPr wrap="none">
            <a:spAutoFit/>
          </a:bodyPr>
          <a:lstStyle/>
          <a:p>
            <a:pPr algn="l"/>
            <a:r>
              <a:rPr lang="en-GB" sz="2276">
                <a:latin typeface="Calibri" pitchFamily="34" charset="0"/>
                <a:ea typeface="+mn-ea"/>
                <a:cs typeface="Arial" charset="0"/>
              </a:rPr>
              <a:t>G</a:t>
            </a:r>
            <a:endParaRPr lang="en-US" sz="2276">
              <a:latin typeface="Calibri" pitchFamily="34" charset="0"/>
              <a:ea typeface="+mn-ea"/>
              <a:cs typeface="Arial" charset="0"/>
            </a:endParaRPr>
          </a:p>
        </p:txBody>
      </p:sp>
      <p:sp>
        <p:nvSpPr>
          <p:cNvPr id="7207" name="Rectangle 71"/>
          <p:cNvSpPr>
            <a:spLocks noChangeArrowheads="1"/>
          </p:cNvSpPr>
          <p:nvPr/>
        </p:nvSpPr>
        <p:spPr bwMode="auto">
          <a:xfrm>
            <a:off x="10394809" y="3224107"/>
            <a:ext cx="1979516"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Peaking Filter</a:t>
            </a:r>
            <a:endParaRPr lang="en-US" sz="2560">
              <a:solidFill>
                <a:prstClr val="black"/>
              </a:solidFill>
              <a:latin typeface="Arial" charset="0"/>
              <a:ea typeface="+mn-ea"/>
              <a:cs typeface="Arial" charset="0"/>
            </a:endParaRPr>
          </a:p>
        </p:txBody>
      </p:sp>
      <p:sp>
        <p:nvSpPr>
          <p:cNvPr id="7208" name="Rectangle 72"/>
          <p:cNvSpPr>
            <a:spLocks noChangeArrowheads="1"/>
          </p:cNvSpPr>
          <p:nvPr/>
        </p:nvSpPr>
        <p:spPr bwMode="auto">
          <a:xfrm>
            <a:off x="10394809" y="6502401"/>
            <a:ext cx="1748043" cy="486287"/>
          </a:xfrm>
          <a:prstGeom prst="rect">
            <a:avLst/>
          </a:prstGeom>
          <a:noFill/>
          <a:ln w="9525">
            <a:noFill/>
            <a:miter lim="800000"/>
            <a:headEnd/>
            <a:tailEnd/>
          </a:ln>
        </p:spPr>
        <p:txBody>
          <a:bodyPr wrap="none">
            <a:spAutoFit/>
          </a:bodyPr>
          <a:lstStyle/>
          <a:p>
            <a:pPr algn="l"/>
            <a:r>
              <a:rPr lang="en-GB" sz="2560">
                <a:solidFill>
                  <a:prstClr val="black"/>
                </a:solidFill>
                <a:latin typeface="Calibri" pitchFamily="34" charset="0"/>
                <a:ea typeface="+mn-ea"/>
                <a:cs typeface="Arial" charset="0"/>
              </a:rPr>
              <a:t>Notch Filter</a:t>
            </a:r>
            <a:endParaRPr lang="en-US" sz="2560">
              <a:solidFill>
                <a:prstClr val="black"/>
              </a:solidFill>
              <a:latin typeface="Arial" charset="0"/>
              <a:ea typeface="+mn-ea"/>
              <a:cs typeface="Arial" charset="0"/>
            </a:endParaRPr>
          </a:p>
        </p:txBody>
      </p:sp>
      <p:sp>
        <p:nvSpPr>
          <p:cNvPr id="7209" name="Rectangle 73"/>
          <p:cNvSpPr>
            <a:spLocks noChangeArrowheads="1"/>
          </p:cNvSpPr>
          <p:nvPr/>
        </p:nvSpPr>
        <p:spPr bwMode="auto">
          <a:xfrm>
            <a:off x="3736623" y="2930596"/>
            <a:ext cx="2047804" cy="880241"/>
          </a:xfrm>
          <a:prstGeom prst="rect">
            <a:avLst/>
          </a:prstGeom>
          <a:noFill/>
          <a:ln w="9525">
            <a:noFill/>
            <a:miter lim="800000"/>
            <a:headEnd/>
            <a:tailEnd/>
          </a:ln>
        </p:spPr>
        <p:txBody>
          <a:bodyPr>
            <a:spAutoFit/>
          </a:bodyPr>
          <a:lstStyle/>
          <a:p>
            <a:pPr algn="l"/>
            <a:r>
              <a:rPr lang="en-GB" sz="2560">
                <a:solidFill>
                  <a:prstClr val="black"/>
                </a:solidFill>
                <a:latin typeface="Calibri" pitchFamily="34" charset="0"/>
                <a:ea typeface="+mn-ea"/>
                <a:cs typeface="Arial" charset="0"/>
              </a:rPr>
              <a:t>Low Shelving Filter</a:t>
            </a:r>
            <a:endParaRPr lang="en-US" sz="2560">
              <a:solidFill>
                <a:prstClr val="black"/>
              </a:solidFill>
              <a:latin typeface="Arial" charset="0"/>
              <a:ea typeface="+mn-ea"/>
              <a:cs typeface="Arial" charset="0"/>
            </a:endParaRPr>
          </a:p>
        </p:txBody>
      </p:sp>
      <p:sp>
        <p:nvSpPr>
          <p:cNvPr id="7210" name="Rectangle 83"/>
          <p:cNvSpPr>
            <a:spLocks noChangeArrowheads="1"/>
          </p:cNvSpPr>
          <p:nvPr/>
        </p:nvSpPr>
        <p:spPr bwMode="auto">
          <a:xfrm>
            <a:off x="3226365" y="6208890"/>
            <a:ext cx="2047804" cy="880241"/>
          </a:xfrm>
          <a:prstGeom prst="rect">
            <a:avLst/>
          </a:prstGeom>
          <a:noFill/>
          <a:ln w="9525">
            <a:noFill/>
            <a:miter lim="800000"/>
            <a:headEnd/>
            <a:tailEnd/>
          </a:ln>
        </p:spPr>
        <p:txBody>
          <a:bodyPr>
            <a:spAutoFit/>
          </a:bodyPr>
          <a:lstStyle/>
          <a:p>
            <a:pPr algn="l"/>
            <a:r>
              <a:rPr lang="en-GB" sz="2560">
                <a:solidFill>
                  <a:prstClr val="black"/>
                </a:solidFill>
                <a:latin typeface="Calibri" pitchFamily="34" charset="0"/>
                <a:ea typeface="+mn-ea"/>
                <a:cs typeface="Arial" charset="0"/>
              </a:rPr>
              <a:t>High Shelving Filter</a:t>
            </a:r>
            <a:endParaRPr lang="en-US" sz="2560">
              <a:solidFill>
                <a:prstClr val="black"/>
              </a:solidFill>
              <a:latin typeface="Arial" charset="0"/>
              <a:ea typeface="+mn-ea"/>
              <a:cs typeface="Arial" charset="0"/>
            </a:endParaRPr>
          </a:p>
        </p:txBody>
      </p:sp>
    </p:spTree>
    <p:extLst>
      <p:ext uri="{BB962C8B-B14F-4D97-AF65-F5344CB8AC3E}">
        <p14:creationId xmlns:p14="http://schemas.microsoft.com/office/powerpoint/2010/main" val="1026876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t>Types of filters</a:t>
            </a:r>
          </a:p>
        </p:txBody>
      </p:sp>
      <p:sp>
        <p:nvSpPr>
          <p:cNvPr id="16387" name="Rectangle 2"/>
          <p:cNvSpPr>
            <a:spLocks/>
          </p:cNvSpPr>
          <p:nvPr/>
        </p:nvSpPr>
        <p:spPr bwMode="auto">
          <a:xfrm>
            <a:off x="1422400" y="4578349"/>
            <a:ext cx="1879600" cy="584201"/>
          </a:xfrm>
          <a:prstGeom prst="rect">
            <a:avLst/>
          </a:prstGeom>
          <a:noFill/>
          <a:ln w="12700">
            <a:noFill/>
            <a:miter lim="800000"/>
            <a:headEnd/>
            <a:tailEnd/>
          </a:ln>
        </p:spPr>
        <p:txBody>
          <a:bodyPr lIns="0" tIns="0" rIns="0" bIns="0" anchor="ctr"/>
          <a:lstStyle/>
          <a:p>
            <a:pPr algn="l"/>
            <a:r>
              <a:rPr lang="en-US" sz="3400" dirty="0" err="1">
                <a:solidFill>
                  <a:schemeClr val="tx1"/>
                </a:solidFill>
                <a:latin typeface="Arial" charset="0"/>
                <a:cs typeface="Arial" charset="0"/>
                <a:sym typeface="Arial" charset="0"/>
              </a:rPr>
              <a:t>Lowpass</a:t>
            </a:r>
            <a:endParaRPr lang="en-US" sz="3400" dirty="0">
              <a:solidFill>
                <a:schemeClr val="tx1"/>
              </a:solidFill>
              <a:latin typeface="Arial" charset="0"/>
              <a:cs typeface="Arial" charset="0"/>
              <a:sym typeface="Arial" charset="0"/>
            </a:endParaRPr>
          </a:p>
        </p:txBody>
      </p:sp>
      <p:pic>
        <p:nvPicPr>
          <p:cNvPr id="16388" name="Picture 3"/>
          <p:cNvPicPr>
            <a:picLocks noChangeAspect="1" noChangeArrowheads="1"/>
          </p:cNvPicPr>
          <p:nvPr/>
        </p:nvPicPr>
        <p:blipFill>
          <a:blip r:embed="rId2" cstate="print"/>
          <a:srcRect/>
          <a:stretch>
            <a:fillRect/>
          </a:stretch>
        </p:blipFill>
        <p:spPr bwMode="auto">
          <a:xfrm>
            <a:off x="330201" y="2044699"/>
            <a:ext cx="4065589" cy="2540001"/>
          </a:xfrm>
          <a:prstGeom prst="rect">
            <a:avLst/>
          </a:prstGeom>
          <a:noFill/>
          <a:ln w="12700">
            <a:noFill/>
            <a:miter lim="800000"/>
            <a:headEnd/>
            <a:tailEnd/>
          </a:ln>
        </p:spPr>
      </p:pic>
      <p:pic>
        <p:nvPicPr>
          <p:cNvPr id="16389" name="Picture 4"/>
          <p:cNvPicPr>
            <a:picLocks noChangeAspect="1" noChangeArrowheads="1"/>
          </p:cNvPicPr>
          <p:nvPr/>
        </p:nvPicPr>
        <p:blipFill>
          <a:blip r:embed="rId3" cstate="print"/>
          <a:srcRect/>
          <a:stretch>
            <a:fillRect/>
          </a:stretch>
        </p:blipFill>
        <p:spPr bwMode="auto">
          <a:xfrm>
            <a:off x="8623301" y="5651500"/>
            <a:ext cx="4065589" cy="2540001"/>
          </a:xfrm>
          <a:prstGeom prst="rect">
            <a:avLst/>
          </a:prstGeom>
          <a:noFill/>
          <a:ln w="12700">
            <a:noFill/>
            <a:miter lim="800000"/>
            <a:headEnd/>
            <a:tailEnd/>
          </a:ln>
        </p:spPr>
      </p:pic>
      <p:pic>
        <p:nvPicPr>
          <p:cNvPr id="16390" name="Picture 5"/>
          <p:cNvPicPr>
            <a:picLocks noChangeAspect="1" noChangeArrowheads="1"/>
          </p:cNvPicPr>
          <p:nvPr/>
        </p:nvPicPr>
        <p:blipFill>
          <a:blip r:embed="rId4" cstate="print"/>
          <a:srcRect/>
          <a:stretch>
            <a:fillRect/>
          </a:stretch>
        </p:blipFill>
        <p:spPr bwMode="auto">
          <a:xfrm>
            <a:off x="8636000" y="2044699"/>
            <a:ext cx="4065589" cy="2540001"/>
          </a:xfrm>
          <a:prstGeom prst="rect">
            <a:avLst/>
          </a:prstGeom>
          <a:noFill/>
          <a:ln w="12700">
            <a:noFill/>
            <a:miter lim="800000"/>
            <a:headEnd/>
            <a:tailEnd/>
          </a:ln>
        </p:spPr>
      </p:pic>
      <p:pic>
        <p:nvPicPr>
          <p:cNvPr id="16391" name="Picture 6"/>
          <p:cNvPicPr>
            <a:picLocks noChangeAspect="1" noChangeArrowheads="1"/>
          </p:cNvPicPr>
          <p:nvPr/>
        </p:nvPicPr>
        <p:blipFill>
          <a:blip r:embed="rId5" cstate="print"/>
          <a:srcRect/>
          <a:stretch>
            <a:fillRect/>
          </a:stretch>
        </p:blipFill>
        <p:spPr bwMode="auto">
          <a:xfrm>
            <a:off x="4495800" y="2044699"/>
            <a:ext cx="4065589" cy="2540001"/>
          </a:xfrm>
          <a:prstGeom prst="rect">
            <a:avLst/>
          </a:prstGeom>
          <a:noFill/>
          <a:ln w="12700">
            <a:noFill/>
            <a:miter lim="800000"/>
            <a:headEnd/>
            <a:tailEnd/>
          </a:ln>
        </p:spPr>
      </p:pic>
      <p:pic>
        <p:nvPicPr>
          <p:cNvPr id="16392" name="Picture 7"/>
          <p:cNvPicPr>
            <a:picLocks noChangeAspect="1" noChangeArrowheads="1"/>
          </p:cNvPicPr>
          <p:nvPr/>
        </p:nvPicPr>
        <p:blipFill>
          <a:blip r:embed="rId6" cstate="print"/>
          <a:srcRect/>
          <a:stretch>
            <a:fillRect/>
          </a:stretch>
        </p:blipFill>
        <p:spPr bwMode="auto">
          <a:xfrm>
            <a:off x="4483100" y="5651500"/>
            <a:ext cx="4065589" cy="2540001"/>
          </a:xfrm>
          <a:prstGeom prst="rect">
            <a:avLst/>
          </a:prstGeom>
          <a:noFill/>
          <a:ln w="12700">
            <a:noFill/>
            <a:miter lim="800000"/>
            <a:headEnd/>
            <a:tailEnd/>
          </a:ln>
        </p:spPr>
      </p:pic>
      <p:sp>
        <p:nvSpPr>
          <p:cNvPr id="16393" name="Rectangle 8"/>
          <p:cNvSpPr>
            <a:spLocks/>
          </p:cNvSpPr>
          <p:nvPr/>
        </p:nvSpPr>
        <p:spPr bwMode="auto">
          <a:xfrm>
            <a:off x="5511801" y="4584700"/>
            <a:ext cx="2019300" cy="584201"/>
          </a:xfrm>
          <a:prstGeom prst="rect">
            <a:avLst/>
          </a:prstGeom>
          <a:noFill/>
          <a:ln w="12700">
            <a:noFill/>
            <a:miter lim="800000"/>
            <a:headEnd/>
            <a:tailEnd/>
          </a:ln>
        </p:spPr>
        <p:txBody>
          <a:bodyPr lIns="0" tIns="0" rIns="0" bIns="0" anchor="ctr"/>
          <a:lstStyle/>
          <a:p>
            <a:pPr algn="l"/>
            <a:r>
              <a:rPr lang="en-US" sz="3400" dirty="0" err="1">
                <a:solidFill>
                  <a:schemeClr val="tx1"/>
                </a:solidFill>
                <a:latin typeface="Arial" charset="0"/>
                <a:cs typeface="Arial" charset="0"/>
                <a:sym typeface="Arial" charset="0"/>
              </a:rPr>
              <a:t>Highpass</a:t>
            </a:r>
            <a:endParaRPr lang="en-US" sz="3400" dirty="0">
              <a:solidFill>
                <a:schemeClr val="tx1"/>
              </a:solidFill>
              <a:latin typeface="Arial" charset="0"/>
              <a:cs typeface="Arial" charset="0"/>
              <a:sym typeface="Arial" charset="0"/>
            </a:endParaRPr>
          </a:p>
        </p:txBody>
      </p:sp>
      <p:sp>
        <p:nvSpPr>
          <p:cNvPr id="16394" name="Rectangle 9"/>
          <p:cNvSpPr>
            <a:spLocks/>
          </p:cNvSpPr>
          <p:nvPr/>
        </p:nvSpPr>
        <p:spPr bwMode="auto">
          <a:xfrm>
            <a:off x="9652002" y="4584700"/>
            <a:ext cx="2057399" cy="584201"/>
          </a:xfrm>
          <a:prstGeom prst="rect">
            <a:avLst/>
          </a:prstGeom>
          <a:noFill/>
          <a:ln w="12700">
            <a:noFill/>
            <a:miter lim="800000"/>
            <a:headEnd/>
            <a:tailEnd/>
          </a:ln>
        </p:spPr>
        <p:txBody>
          <a:bodyPr lIns="0" tIns="0" rIns="0" bIns="0" anchor="ctr"/>
          <a:lstStyle/>
          <a:p>
            <a:pPr algn="l"/>
            <a:r>
              <a:rPr lang="en-US" sz="3400" dirty="0" err="1">
                <a:solidFill>
                  <a:schemeClr val="tx1"/>
                </a:solidFill>
                <a:latin typeface="Arial" charset="0"/>
                <a:cs typeface="Arial" charset="0"/>
                <a:sym typeface="Arial" charset="0"/>
              </a:rPr>
              <a:t>Bandpass</a:t>
            </a:r>
            <a:endParaRPr lang="en-US" sz="3400" dirty="0">
              <a:solidFill>
                <a:schemeClr val="tx1"/>
              </a:solidFill>
              <a:latin typeface="Arial" charset="0"/>
              <a:cs typeface="Arial" charset="0"/>
              <a:sym typeface="Arial" charset="0"/>
            </a:endParaRPr>
          </a:p>
        </p:txBody>
      </p:sp>
      <p:pic>
        <p:nvPicPr>
          <p:cNvPr id="16395" name="Picture 10"/>
          <p:cNvPicPr>
            <a:picLocks noChangeAspect="1" noChangeArrowheads="1"/>
          </p:cNvPicPr>
          <p:nvPr/>
        </p:nvPicPr>
        <p:blipFill>
          <a:blip r:embed="rId7" cstate="print"/>
          <a:srcRect/>
          <a:stretch>
            <a:fillRect/>
          </a:stretch>
        </p:blipFill>
        <p:spPr bwMode="auto">
          <a:xfrm>
            <a:off x="317500" y="5651500"/>
            <a:ext cx="4065589" cy="2540001"/>
          </a:xfrm>
          <a:prstGeom prst="rect">
            <a:avLst/>
          </a:prstGeom>
          <a:noFill/>
          <a:ln w="12700">
            <a:noFill/>
            <a:miter lim="800000"/>
            <a:headEnd/>
            <a:tailEnd/>
          </a:ln>
        </p:spPr>
      </p:pic>
      <p:sp>
        <p:nvSpPr>
          <p:cNvPr id="16396" name="Rectangle 11"/>
          <p:cNvSpPr>
            <a:spLocks/>
          </p:cNvSpPr>
          <p:nvPr/>
        </p:nvSpPr>
        <p:spPr bwMode="auto">
          <a:xfrm>
            <a:off x="711202" y="8305799"/>
            <a:ext cx="3276599" cy="584201"/>
          </a:xfrm>
          <a:prstGeom prst="rect">
            <a:avLst/>
          </a:prstGeom>
          <a:noFill/>
          <a:ln w="12700">
            <a:noFill/>
            <a:miter lim="800000"/>
            <a:headEnd/>
            <a:tailEnd/>
          </a:ln>
        </p:spPr>
        <p:txBody>
          <a:bodyPr lIns="0" tIns="0" rIns="0" bIns="0" anchor="ctr"/>
          <a:lstStyle/>
          <a:p>
            <a:pPr algn="l"/>
            <a:r>
              <a:rPr lang="en-US" sz="3400" dirty="0">
                <a:solidFill>
                  <a:schemeClr val="tx1"/>
                </a:solidFill>
                <a:latin typeface="Arial" charset="0"/>
                <a:cs typeface="Arial" charset="0"/>
                <a:sym typeface="Arial" charset="0"/>
              </a:rPr>
              <a:t>Peaking / Notch</a:t>
            </a:r>
          </a:p>
        </p:txBody>
      </p:sp>
      <p:sp>
        <p:nvSpPr>
          <p:cNvPr id="16397" name="Rectangle 12"/>
          <p:cNvSpPr>
            <a:spLocks/>
          </p:cNvSpPr>
          <p:nvPr/>
        </p:nvSpPr>
        <p:spPr bwMode="auto">
          <a:xfrm>
            <a:off x="5499100" y="8305799"/>
            <a:ext cx="2019300" cy="584201"/>
          </a:xfrm>
          <a:prstGeom prst="rect">
            <a:avLst/>
          </a:prstGeom>
          <a:noFill/>
          <a:ln w="12700">
            <a:noFill/>
            <a:miter lim="800000"/>
            <a:headEnd/>
            <a:tailEnd/>
          </a:ln>
        </p:spPr>
        <p:txBody>
          <a:bodyPr lIns="0" tIns="0" rIns="0" bIns="0" anchor="ctr"/>
          <a:lstStyle/>
          <a:p>
            <a:pPr algn="l"/>
            <a:r>
              <a:rPr lang="en-US" sz="3400" dirty="0">
                <a:solidFill>
                  <a:schemeClr val="tx1"/>
                </a:solidFill>
                <a:latin typeface="Arial" charset="0"/>
                <a:cs typeface="Arial" charset="0"/>
                <a:sym typeface="Arial" charset="0"/>
              </a:rPr>
              <a:t>Shelving</a:t>
            </a:r>
          </a:p>
        </p:txBody>
      </p:sp>
      <p:sp>
        <p:nvSpPr>
          <p:cNvPr id="16398" name="Rectangle 13"/>
          <p:cNvSpPr>
            <a:spLocks/>
          </p:cNvSpPr>
          <p:nvPr/>
        </p:nvSpPr>
        <p:spPr bwMode="auto">
          <a:xfrm>
            <a:off x="9855201" y="8305799"/>
            <a:ext cx="1625600" cy="584201"/>
          </a:xfrm>
          <a:prstGeom prst="rect">
            <a:avLst/>
          </a:prstGeom>
          <a:noFill/>
          <a:ln w="12700">
            <a:noFill/>
            <a:miter lim="800000"/>
            <a:headEnd/>
            <a:tailEnd/>
          </a:ln>
        </p:spPr>
        <p:txBody>
          <a:bodyPr lIns="0" tIns="0" rIns="0" bIns="0" anchor="ctr"/>
          <a:lstStyle/>
          <a:p>
            <a:pPr algn="l"/>
            <a:r>
              <a:rPr lang="en-US" sz="3400" dirty="0" err="1">
                <a:solidFill>
                  <a:schemeClr val="tx1"/>
                </a:solidFill>
                <a:latin typeface="Arial" charset="0"/>
                <a:cs typeface="Arial" charset="0"/>
                <a:sym typeface="Arial" charset="0"/>
              </a:rPr>
              <a:t>Allpass</a:t>
            </a:r>
            <a:endParaRPr lang="en-US" sz="3400" dirty="0">
              <a:solidFill>
                <a:schemeClr val="tx1"/>
              </a:solidFill>
              <a:latin typeface="Arial" charset="0"/>
              <a:cs typeface="Arial" charset="0"/>
              <a:sym typeface="Arial" charset="0"/>
            </a:endParaRPr>
          </a:p>
        </p:txBody>
      </p:sp>
      <p:sp>
        <p:nvSpPr>
          <p:cNvPr id="16399" name="Rectangle 14"/>
          <p:cNvSpPr>
            <a:spLocks/>
          </p:cNvSpPr>
          <p:nvPr/>
        </p:nvSpPr>
        <p:spPr bwMode="auto">
          <a:xfrm>
            <a:off x="431802" y="1346200"/>
            <a:ext cx="9613899" cy="584201"/>
          </a:xfrm>
          <a:prstGeom prst="rect">
            <a:avLst/>
          </a:prstGeom>
          <a:noFill/>
          <a:ln w="12700">
            <a:noFill/>
            <a:miter lim="800000"/>
            <a:headEnd/>
            <a:tailEnd/>
          </a:ln>
        </p:spPr>
        <p:txBody>
          <a:bodyPr lIns="0" tIns="0" rIns="0" bIns="0" anchor="ctr"/>
          <a:lstStyle/>
          <a:p>
            <a:pPr algn="l"/>
            <a:r>
              <a:rPr lang="en-US" sz="3400" dirty="0">
                <a:solidFill>
                  <a:schemeClr val="tx1"/>
                </a:solidFill>
                <a:latin typeface="Arial" charset="0"/>
                <a:cs typeface="Arial" charset="0"/>
                <a:sym typeface="Arial" charset="0"/>
              </a:rPr>
              <a:t>Types we frequently encounter in audio systems: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eaLnBrk="1" hangingPunct="1"/>
            <a:r>
              <a:rPr lang="en-US"/>
              <a:t>Filter Q</a:t>
            </a:r>
          </a:p>
        </p:txBody>
      </p:sp>
      <p:sp>
        <p:nvSpPr>
          <p:cNvPr id="17411" name="Rectangle 2"/>
          <p:cNvSpPr>
            <a:spLocks noGrp="1" noChangeArrowheads="1"/>
          </p:cNvSpPr>
          <p:nvPr>
            <p:ph type="body" idx="1"/>
          </p:nvPr>
        </p:nvSpPr>
        <p:spPr/>
        <p:txBody>
          <a:bodyPr anchor="t"/>
          <a:lstStyle/>
          <a:p>
            <a:pPr marL="635000" eaLnBrk="1" hangingPunct="1"/>
            <a:r>
              <a:rPr lang="en-US" dirty="0"/>
              <a:t>Filters can often be described by “</a:t>
            </a:r>
            <a:r>
              <a:rPr lang="en-US" dirty="0">
                <a:solidFill>
                  <a:srgbClr val="0000FF"/>
                </a:solidFill>
              </a:rPr>
              <a:t>quality factor</a:t>
            </a:r>
            <a:r>
              <a:rPr lang="en-US" dirty="0"/>
              <a:t>” Q</a:t>
            </a:r>
          </a:p>
          <a:p>
            <a:pPr marL="1143000" lvl="1" eaLnBrk="1" hangingPunct="1"/>
            <a:r>
              <a:rPr lang="en-US" dirty="0">
                <a:solidFill>
                  <a:srgbClr val="0000FF"/>
                </a:solidFill>
              </a:rPr>
              <a:t>Selectivity (bandwidth)</a:t>
            </a:r>
            <a:r>
              <a:rPr lang="en-US" dirty="0"/>
              <a:t> relative to </a:t>
            </a:r>
            <a:r>
              <a:rPr lang="en-US" dirty="0">
                <a:solidFill>
                  <a:srgbClr val="0000FF"/>
                </a:solidFill>
              </a:rPr>
              <a:t>centre frequency</a:t>
            </a:r>
          </a:p>
          <a:p>
            <a:pPr marL="635000" algn="ctr" eaLnBrk="1" hangingPunct="1">
              <a:buNone/>
            </a:pPr>
            <a:r>
              <a:rPr lang="en-GB" i="1" dirty="0">
                <a:solidFill>
                  <a:schemeClr val="tx2"/>
                </a:solidFill>
                <a:latin typeface="Times New Roman" pitchFamily="18" charset="0"/>
                <a:cs typeface="Times New Roman" pitchFamily="18" charset="0"/>
              </a:rPr>
              <a:t>Q</a:t>
            </a:r>
            <a:r>
              <a:rPr lang="en-GB" dirty="0">
                <a:solidFill>
                  <a:schemeClr val="tx2"/>
                </a:solidFill>
                <a:latin typeface="Times New Roman" pitchFamily="18" charset="0"/>
                <a:cs typeface="Times New Roman" pitchFamily="18" charset="0"/>
              </a:rPr>
              <a:t>=Centre frequency / bandwidth = </a:t>
            </a:r>
            <a:r>
              <a:rPr lang="en-GB" i="1" dirty="0" err="1">
                <a:solidFill>
                  <a:schemeClr val="tx2"/>
                </a:solidFill>
                <a:latin typeface="Symbol" pitchFamily="18" charset="2"/>
                <a:cs typeface="Times New Roman" pitchFamily="18" charset="0"/>
              </a:rPr>
              <a:t>w</a:t>
            </a:r>
            <a:r>
              <a:rPr lang="en-GB" i="1" baseline="-25000" dirty="0" err="1">
                <a:solidFill>
                  <a:schemeClr val="tx2"/>
                </a:solidFill>
                <a:latin typeface="Times New Roman" pitchFamily="18" charset="0"/>
                <a:cs typeface="Times New Roman" pitchFamily="18" charset="0"/>
              </a:rPr>
              <a:t>c</a:t>
            </a:r>
            <a:r>
              <a:rPr lang="en-GB" dirty="0">
                <a:solidFill>
                  <a:schemeClr val="tx2"/>
                </a:solidFill>
                <a:latin typeface="Times New Roman" pitchFamily="18" charset="0"/>
                <a:cs typeface="Times New Roman" pitchFamily="18" charset="0"/>
              </a:rPr>
              <a:t>/</a:t>
            </a:r>
            <a:r>
              <a:rPr lang="en-GB" i="1" dirty="0">
                <a:solidFill>
                  <a:schemeClr val="tx2"/>
                </a:solidFill>
                <a:latin typeface="Times New Roman" pitchFamily="18" charset="0"/>
                <a:cs typeface="Times New Roman" pitchFamily="18" charset="0"/>
              </a:rPr>
              <a:t>B</a:t>
            </a:r>
            <a:endParaRPr lang="en-US" i="1" dirty="0">
              <a:solidFill>
                <a:schemeClr val="tx2"/>
              </a:solidFill>
              <a:latin typeface="Times New Roman" pitchFamily="18" charset="0"/>
              <a:cs typeface="Times New Roman" pitchFamily="18" charset="0"/>
            </a:endParaRPr>
          </a:p>
        </p:txBody>
      </p:sp>
      <p:pic>
        <p:nvPicPr>
          <p:cNvPr id="17413" name="Picture 4"/>
          <p:cNvPicPr>
            <a:picLocks noChangeAspect="1" noChangeArrowheads="1"/>
          </p:cNvPicPr>
          <p:nvPr/>
        </p:nvPicPr>
        <p:blipFill>
          <a:blip r:embed="rId2" cstate="print"/>
          <a:srcRect/>
          <a:stretch>
            <a:fillRect/>
          </a:stretch>
        </p:blipFill>
        <p:spPr bwMode="auto">
          <a:xfrm>
            <a:off x="21680" y="3705225"/>
            <a:ext cx="9550400" cy="5781675"/>
          </a:xfrm>
          <a:prstGeom prst="rect">
            <a:avLst/>
          </a:prstGeom>
          <a:noFill/>
          <a:ln w="12700">
            <a:noFill/>
            <a:miter lim="800000"/>
            <a:headEnd/>
            <a:tailEnd/>
          </a:ln>
        </p:spPr>
      </p:pic>
      <p:sp>
        <p:nvSpPr>
          <p:cNvPr id="17414" name="Rectangle 5"/>
          <p:cNvSpPr>
            <a:spLocks/>
          </p:cNvSpPr>
          <p:nvPr/>
        </p:nvSpPr>
        <p:spPr bwMode="auto">
          <a:xfrm>
            <a:off x="10169561" y="5961011"/>
            <a:ext cx="2165487" cy="3323987"/>
          </a:xfrm>
          <a:prstGeom prst="rect">
            <a:avLst/>
          </a:prstGeom>
          <a:noFill/>
          <a:ln w="12700">
            <a:noFill/>
            <a:miter lim="800000"/>
            <a:headEnd/>
            <a:tailEnd/>
          </a:ln>
        </p:spPr>
        <p:txBody>
          <a:bodyPr wrap="square" lIns="0" tIns="0" rIns="0" bIns="0" anchor="ctr">
            <a:spAutoFit/>
          </a:bodyPr>
          <a:lstStyle/>
          <a:p>
            <a:r>
              <a:rPr lang="en-US" sz="3600" b="1" dirty="0">
                <a:solidFill>
                  <a:srgbClr val="00FFFF"/>
                </a:solidFill>
                <a:latin typeface="Arial" charset="0"/>
                <a:cs typeface="Arial" charset="0"/>
                <a:sym typeface="Arial" charset="0"/>
              </a:rPr>
              <a:t>Q = 0.5</a:t>
            </a:r>
          </a:p>
          <a:p>
            <a:r>
              <a:rPr lang="en-US" sz="3600" b="1" dirty="0">
                <a:solidFill>
                  <a:srgbClr val="FF7F00"/>
                </a:solidFill>
                <a:latin typeface="Arial" charset="0"/>
                <a:cs typeface="Arial" charset="0"/>
                <a:sym typeface="Arial" charset="0"/>
              </a:rPr>
              <a:t>Q = 0.71</a:t>
            </a:r>
          </a:p>
          <a:p>
            <a:r>
              <a:rPr lang="en-US" sz="3600" b="1" dirty="0">
                <a:solidFill>
                  <a:srgbClr val="00FF00"/>
                </a:solidFill>
                <a:latin typeface="Arial" charset="0"/>
                <a:cs typeface="Arial" charset="0"/>
                <a:sym typeface="Arial" charset="0"/>
              </a:rPr>
              <a:t>Q = 1</a:t>
            </a:r>
          </a:p>
          <a:p>
            <a:r>
              <a:rPr lang="en-US" sz="3600" b="1" dirty="0">
                <a:solidFill>
                  <a:srgbClr val="7F007F"/>
                </a:solidFill>
                <a:latin typeface="Arial" charset="0"/>
                <a:cs typeface="Arial" charset="0"/>
                <a:sym typeface="Arial" charset="0"/>
              </a:rPr>
              <a:t>Q = 1.5</a:t>
            </a:r>
          </a:p>
          <a:p>
            <a:r>
              <a:rPr lang="en-US" sz="3600" b="1" dirty="0">
                <a:solidFill>
                  <a:srgbClr val="0000FF"/>
                </a:solidFill>
                <a:latin typeface="Arial" charset="0"/>
                <a:cs typeface="Arial" charset="0"/>
                <a:sym typeface="Arial" charset="0"/>
              </a:rPr>
              <a:t>Q = 3</a:t>
            </a:r>
          </a:p>
          <a:p>
            <a:r>
              <a:rPr lang="en-US" sz="3600" b="1" dirty="0">
                <a:solidFill>
                  <a:srgbClr val="FF0000"/>
                </a:solidFill>
                <a:latin typeface="Arial" charset="0"/>
                <a:cs typeface="Arial" charset="0"/>
                <a:sym typeface="Arial" charset="0"/>
              </a:rPr>
              <a:t>Q = 10</a:t>
            </a:r>
          </a:p>
        </p:txBody>
      </p:sp>
      <p:sp>
        <p:nvSpPr>
          <p:cNvPr id="17415" name="Rectangle 6"/>
          <p:cNvSpPr>
            <a:spLocks/>
          </p:cNvSpPr>
          <p:nvPr/>
        </p:nvSpPr>
        <p:spPr bwMode="auto">
          <a:xfrm>
            <a:off x="9310712" y="4228728"/>
            <a:ext cx="3298908" cy="1292662"/>
          </a:xfrm>
          <a:prstGeom prst="rect">
            <a:avLst/>
          </a:prstGeom>
          <a:noFill/>
          <a:ln w="12700">
            <a:noFill/>
            <a:miter lim="800000"/>
            <a:headEnd/>
            <a:tailEnd/>
          </a:ln>
        </p:spPr>
        <p:txBody>
          <a:bodyPr wrap="square" lIns="0" tIns="0" rIns="0" bIns="0" anchor="ctr">
            <a:spAutoFit/>
          </a:bodyPr>
          <a:lstStyle/>
          <a:p>
            <a:r>
              <a:rPr lang="en-US" sz="2800" dirty="0">
                <a:solidFill>
                  <a:schemeClr val="tx1"/>
                </a:solidFill>
                <a:latin typeface="Arial" charset="0"/>
                <a:cs typeface="Arial" charset="0"/>
                <a:sym typeface="Arial" charset="0"/>
              </a:rPr>
              <a:t>Second order</a:t>
            </a:r>
          </a:p>
          <a:p>
            <a:r>
              <a:rPr lang="en-US" sz="2800" dirty="0" err="1">
                <a:solidFill>
                  <a:schemeClr val="tx1"/>
                </a:solidFill>
                <a:latin typeface="Arial" charset="0"/>
                <a:cs typeface="Arial" charset="0"/>
                <a:sym typeface="Arial" charset="0"/>
              </a:rPr>
              <a:t>lowpass</a:t>
            </a:r>
            <a:r>
              <a:rPr lang="en-US" sz="2800" dirty="0">
                <a:solidFill>
                  <a:schemeClr val="tx1"/>
                </a:solidFill>
                <a:latin typeface="Arial" charset="0"/>
                <a:cs typeface="Arial" charset="0"/>
                <a:sym typeface="Arial" charset="0"/>
              </a:rPr>
              <a:t> resonator filters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lstStyle/>
          <a:p>
            <a:r>
              <a:rPr lang="en-US" sz="3413" b="1" dirty="0"/>
              <a:t>Pole zero plot and square magnitude response for 4</a:t>
            </a:r>
            <a:r>
              <a:rPr lang="en-US" sz="3413" b="1" baseline="30000" dirty="0"/>
              <a:t>th</a:t>
            </a:r>
            <a:r>
              <a:rPr lang="en-US" sz="3413" b="1" dirty="0"/>
              <a:t> order prototype low pass filter</a:t>
            </a:r>
          </a:p>
        </p:txBody>
      </p:sp>
      <p:pic>
        <p:nvPicPr>
          <p:cNvPr id="9219" name="Picture 3"/>
          <p:cNvPicPr>
            <a:picLocks noChangeAspect="1" noChangeArrowheads="1"/>
          </p:cNvPicPr>
          <p:nvPr/>
        </p:nvPicPr>
        <p:blipFill>
          <a:blip r:embed="rId2" cstate="print"/>
          <a:srcRect l="3365" r="7536"/>
          <a:stretch>
            <a:fillRect/>
          </a:stretch>
        </p:blipFill>
        <p:spPr bwMode="auto">
          <a:xfrm>
            <a:off x="1" y="2009422"/>
            <a:ext cx="6326293" cy="5319324"/>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l="3487" r="8765"/>
          <a:stretch>
            <a:fillRect/>
          </a:stretch>
        </p:blipFill>
        <p:spPr bwMode="auto">
          <a:xfrm>
            <a:off x="6348872" y="2009422"/>
            <a:ext cx="6229210" cy="5319324"/>
          </a:xfrm>
          <a:prstGeom prst="rect">
            <a:avLst/>
          </a:prstGeom>
          <a:noFill/>
          <a:ln w="9525">
            <a:noFill/>
            <a:miter lim="800000"/>
            <a:headEnd/>
            <a:tailEnd/>
          </a:ln>
        </p:spPr>
      </p:pic>
    </p:spTree>
    <p:extLst>
      <p:ext uri="{BB962C8B-B14F-4D97-AF65-F5344CB8AC3E}">
        <p14:creationId xmlns:p14="http://schemas.microsoft.com/office/powerpoint/2010/main" val="90605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3736623" y="5637673"/>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3736623" y="2975751"/>
            <a:ext cx="0" cy="26641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6" name="TextBox 54"/>
          <p:cNvSpPr txBox="1">
            <a:spLocks noChangeArrowheads="1"/>
          </p:cNvSpPr>
          <p:nvPr/>
        </p:nvSpPr>
        <p:spPr bwMode="auto">
          <a:xfrm>
            <a:off x="6400801" y="6048588"/>
            <a:ext cx="291938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Arial" charset="0"/>
                <a:ea typeface="+mn-ea"/>
                <a:cs typeface="Arial" charset="0"/>
                <a:sym typeface="Gill Sans" charset="0"/>
              </a:rPr>
              <a:t>Normalized frequency </a:t>
            </a: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w</a:t>
            </a:r>
            <a:endParaRPr kumimoji="0" lang="en-US"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endParaRPr>
          </a:p>
        </p:txBody>
      </p:sp>
      <p:sp>
        <p:nvSpPr>
          <p:cNvPr id="3077" name="TextBox 55"/>
          <p:cNvSpPr txBox="1">
            <a:spLocks noChangeArrowheads="1"/>
          </p:cNvSpPr>
          <p:nvPr/>
        </p:nvSpPr>
        <p:spPr bwMode="auto">
          <a:xfrm>
            <a:off x="2917049" y="3136055"/>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78" name="TextBox 58"/>
          <p:cNvSpPr txBox="1">
            <a:spLocks noChangeArrowheads="1"/>
          </p:cNvSpPr>
          <p:nvPr/>
        </p:nvSpPr>
        <p:spPr bwMode="auto">
          <a:xfrm>
            <a:off x="3533423" y="563992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79" name="TextBox 58"/>
          <p:cNvSpPr txBox="1">
            <a:spLocks noChangeArrowheads="1"/>
          </p:cNvSpPr>
          <p:nvPr/>
        </p:nvSpPr>
        <p:spPr bwMode="auto">
          <a:xfrm>
            <a:off x="7629032" y="5637672"/>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80" name="TextBox 58"/>
          <p:cNvSpPr txBox="1">
            <a:spLocks noChangeArrowheads="1"/>
          </p:cNvSpPr>
          <p:nvPr/>
        </p:nvSpPr>
        <p:spPr bwMode="auto">
          <a:xfrm>
            <a:off x="5569939" y="5637672"/>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cxnSp>
        <p:nvCxnSpPr>
          <p:cNvPr id="30" name="Straight Arrow Connector 29"/>
          <p:cNvCxnSpPr/>
          <p:nvPr/>
        </p:nvCxnSpPr>
        <p:spPr>
          <a:xfrm flipV="1">
            <a:off x="3736623" y="8945316"/>
            <a:ext cx="481358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736623" y="6281138"/>
            <a:ext cx="0" cy="26641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83" name="TextBox 54"/>
          <p:cNvSpPr txBox="1">
            <a:spLocks noChangeArrowheads="1"/>
          </p:cNvSpPr>
          <p:nvPr/>
        </p:nvSpPr>
        <p:spPr bwMode="auto">
          <a:xfrm>
            <a:off x="6400801" y="9353975"/>
            <a:ext cx="291938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Arial" charset="0"/>
                <a:ea typeface="+mn-ea"/>
                <a:cs typeface="Arial" charset="0"/>
                <a:sym typeface="Gill Sans" charset="0"/>
              </a:rPr>
              <a:t>Normalized frequency </a:t>
            </a: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w</a:t>
            </a:r>
            <a:endParaRPr kumimoji="0" lang="en-US"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endParaRPr>
          </a:p>
        </p:txBody>
      </p:sp>
      <p:sp>
        <p:nvSpPr>
          <p:cNvPr id="3084" name="TextBox 55"/>
          <p:cNvSpPr txBox="1">
            <a:spLocks noChangeArrowheads="1"/>
          </p:cNvSpPr>
          <p:nvPr/>
        </p:nvSpPr>
        <p:spPr bwMode="auto">
          <a:xfrm>
            <a:off x="3020907" y="6412089"/>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85" name="TextBox 58"/>
          <p:cNvSpPr txBox="1">
            <a:spLocks noChangeArrowheads="1"/>
          </p:cNvSpPr>
          <p:nvPr/>
        </p:nvSpPr>
        <p:spPr bwMode="auto">
          <a:xfrm>
            <a:off x="3533423" y="8945316"/>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86" name="TextBox 58"/>
          <p:cNvSpPr txBox="1">
            <a:spLocks noChangeArrowheads="1"/>
          </p:cNvSpPr>
          <p:nvPr/>
        </p:nvSpPr>
        <p:spPr bwMode="auto">
          <a:xfrm>
            <a:off x="7629032" y="8945316"/>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87" name="TextBox 58"/>
          <p:cNvSpPr txBox="1">
            <a:spLocks noChangeArrowheads="1"/>
          </p:cNvSpPr>
          <p:nvPr/>
        </p:nvSpPr>
        <p:spPr bwMode="auto">
          <a:xfrm>
            <a:off x="4556195" y="8945316"/>
            <a:ext cx="4315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w</a:t>
            </a:r>
            <a:r>
              <a:rPr kumimoji="0" lang="en-GB" sz="1991" b="0" i="0" u="none" strike="noStrike" kern="1200" cap="none" spc="0" normalizeH="0" baseline="-25000" noProof="0">
                <a:ln>
                  <a:noFill/>
                </a:ln>
                <a:solidFill>
                  <a:prstClr val="black"/>
                </a:solidFill>
                <a:effectLst/>
                <a:uLnTx/>
                <a:uFillTx/>
                <a:latin typeface="Calibri" pitchFamily="34" charset="0"/>
                <a:ea typeface="+mn-ea"/>
                <a:cs typeface="Arial" charset="0"/>
                <a:sym typeface="Gill Sans" charset="0"/>
              </a:rPr>
              <a:t>c</a:t>
            </a:r>
            <a:endParaRPr kumimoji="0" lang="en-US" sz="1991" b="0" i="0" u="none" strike="noStrike" kern="1200" cap="none" spc="0" normalizeH="0" baseline="-25000" noProof="0">
              <a:ln>
                <a:noFill/>
              </a:ln>
              <a:solidFill>
                <a:prstClr val="black"/>
              </a:solidFill>
              <a:effectLst/>
              <a:uLnTx/>
              <a:uFillTx/>
              <a:latin typeface="Calibri" pitchFamily="34" charset="0"/>
              <a:ea typeface="+mn-ea"/>
              <a:cs typeface="Arial" charset="0"/>
              <a:sym typeface="Gill Sans" charset="0"/>
            </a:endParaRPr>
          </a:p>
        </p:txBody>
      </p:sp>
      <p:sp>
        <p:nvSpPr>
          <p:cNvPr id="3088" name="Title 17"/>
          <p:cNvSpPr>
            <a:spLocks noGrp="1"/>
          </p:cNvSpPr>
          <p:nvPr>
            <p:ph type="ctrTitle"/>
          </p:nvPr>
        </p:nvSpPr>
        <p:spPr>
          <a:xfrm>
            <a:off x="973103" y="1"/>
            <a:ext cx="11054080" cy="2090702"/>
          </a:xfrm>
        </p:spPr>
        <p:txBody>
          <a:bodyPr/>
          <a:lstStyle/>
          <a:p>
            <a:r>
              <a:rPr lang="en-US" sz="3413" b="1" dirty="0"/>
              <a:t>Shifting the centre frequency of a low pass filter.</a:t>
            </a:r>
          </a:p>
        </p:txBody>
      </p:sp>
      <p:cxnSp>
        <p:nvCxnSpPr>
          <p:cNvPr id="19" name="Straight Arrow Connector 18"/>
          <p:cNvCxnSpPr>
            <a:stCxn id="3078" idx="3"/>
            <a:endCxn id="3085" idx="3"/>
          </p:cNvCxnSpPr>
          <p:nvPr/>
        </p:nvCxnSpPr>
        <p:spPr>
          <a:xfrm>
            <a:off x="3847933" y="5839279"/>
            <a:ext cx="0" cy="33053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080" idx="2"/>
            <a:endCxn id="3087" idx="0"/>
          </p:cNvCxnSpPr>
          <p:nvPr/>
        </p:nvCxnSpPr>
        <p:spPr>
          <a:xfrm flipH="1">
            <a:off x="4771959" y="6036371"/>
            <a:ext cx="1074659" cy="290894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079" idx="2"/>
            <a:endCxn id="3086" idx="0"/>
          </p:cNvCxnSpPr>
          <p:nvPr/>
        </p:nvCxnSpPr>
        <p:spPr>
          <a:xfrm>
            <a:off x="7791096" y="6036371"/>
            <a:ext cx="0" cy="290894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092" name="TextBox 58"/>
          <p:cNvSpPr txBox="1">
            <a:spLocks noChangeArrowheads="1"/>
          </p:cNvSpPr>
          <p:nvPr/>
        </p:nvSpPr>
        <p:spPr bwMode="auto">
          <a:xfrm>
            <a:off x="3327965" y="364856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3093" name="TextBox 58"/>
          <p:cNvSpPr txBox="1">
            <a:spLocks noChangeArrowheads="1"/>
          </p:cNvSpPr>
          <p:nvPr/>
        </p:nvSpPr>
        <p:spPr bwMode="auto">
          <a:xfrm>
            <a:off x="3327965" y="6823005"/>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pic>
        <p:nvPicPr>
          <p:cNvPr id="3094" name="Picture 18"/>
          <p:cNvPicPr>
            <a:picLocks noChangeAspect="1" noChangeArrowheads="1"/>
          </p:cNvPicPr>
          <p:nvPr/>
        </p:nvPicPr>
        <p:blipFill>
          <a:blip r:embed="rId2" cstate="print"/>
          <a:srcRect l="12151" t="6516" r="9550" b="10686"/>
          <a:stretch>
            <a:fillRect/>
          </a:stretch>
        </p:blipFill>
        <p:spPr bwMode="auto">
          <a:xfrm>
            <a:off x="3736623" y="7028463"/>
            <a:ext cx="4097866" cy="1878471"/>
          </a:xfrm>
          <a:prstGeom prst="rect">
            <a:avLst/>
          </a:prstGeom>
          <a:noFill/>
          <a:ln w="9525">
            <a:noFill/>
            <a:miter lim="800000"/>
            <a:headEnd/>
            <a:tailEnd/>
          </a:ln>
        </p:spPr>
      </p:pic>
      <p:pic>
        <p:nvPicPr>
          <p:cNvPr id="3095" name="Picture 3"/>
          <p:cNvPicPr>
            <a:picLocks noChangeAspect="1" noChangeArrowheads="1"/>
          </p:cNvPicPr>
          <p:nvPr/>
        </p:nvPicPr>
        <p:blipFill>
          <a:blip r:embed="rId3" cstate="print"/>
          <a:srcRect l="12199" t="30200" r="9502" b="10400"/>
          <a:stretch>
            <a:fillRect/>
          </a:stretch>
        </p:blipFill>
        <p:spPr bwMode="auto">
          <a:xfrm>
            <a:off x="3736623" y="3851769"/>
            <a:ext cx="4097866" cy="1743004"/>
          </a:xfrm>
          <a:prstGeom prst="rect">
            <a:avLst/>
          </a:prstGeom>
          <a:noFill/>
          <a:ln w="9525">
            <a:noFill/>
            <a:miter lim="800000"/>
            <a:headEnd/>
            <a:tailEnd/>
          </a:ln>
        </p:spPr>
      </p:pic>
      <p:sp>
        <p:nvSpPr>
          <p:cNvPr id="3096" name="TextBox 58"/>
          <p:cNvSpPr txBox="1">
            <a:spLocks noChangeArrowheads="1"/>
          </p:cNvSpPr>
          <p:nvPr/>
        </p:nvSpPr>
        <p:spPr bwMode="auto">
          <a:xfrm>
            <a:off x="3122508" y="7744178"/>
            <a:ext cx="54373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grpSp>
        <p:nvGrpSpPr>
          <p:cNvPr id="3097" name="Group 46"/>
          <p:cNvGrpSpPr>
            <a:grpSpLocks/>
          </p:cNvGrpSpPr>
          <p:nvPr/>
        </p:nvGrpSpPr>
        <p:grpSpPr bwMode="auto">
          <a:xfrm>
            <a:off x="3736623" y="4671344"/>
            <a:ext cx="2047804" cy="1025031"/>
            <a:chOff x="6804248" y="1988840"/>
            <a:chExt cx="864096" cy="720080"/>
          </a:xfrm>
        </p:grpSpPr>
        <p:cxnSp>
          <p:nvCxnSpPr>
            <p:cNvPr id="43" name="Straight Connector 42"/>
            <p:cNvCxnSpPr/>
            <p:nvPr/>
          </p:nvCxnSpPr>
          <p:spPr>
            <a:xfrm>
              <a:off x="6804248" y="1988840"/>
              <a:ext cx="864096" cy="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68344" y="1988840"/>
              <a:ext cx="0" cy="72008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098" name="TextBox 58"/>
          <p:cNvSpPr txBox="1">
            <a:spLocks noChangeArrowheads="1"/>
          </p:cNvSpPr>
          <p:nvPr/>
        </p:nvSpPr>
        <p:spPr bwMode="auto">
          <a:xfrm>
            <a:off x="3122508" y="4468143"/>
            <a:ext cx="54373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grpSp>
        <p:nvGrpSpPr>
          <p:cNvPr id="3099" name="Group 48"/>
          <p:cNvGrpSpPr>
            <a:grpSpLocks/>
          </p:cNvGrpSpPr>
          <p:nvPr/>
        </p:nvGrpSpPr>
        <p:grpSpPr bwMode="auto">
          <a:xfrm>
            <a:off x="3736624" y="7949637"/>
            <a:ext cx="1025031" cy="1022773"/>
            <a:chOff x="6804248" y="1988840"/>
            <a:chExt cx="864096" cy="720080"/>
          </a:xfrm>
        </p:grpSpPr>
        <p:cxnSp>
          <p:nvCxnSpPr>
            <p:cNvPr id="50" name="Straight Connector 49"/>
            <p:cNvCxnSpPr/>
            <p:nvPr/>
          </p:nvCxnSpPr>
          <p:spPr>
            <a:xfrm>
              <a:off x="6804248" y="1988840"/>
              <a:ext cx="864096" cy="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668344" y="1988840"/>
              <a:ext cx="0" cy="72008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6822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819574" y="5434473"/>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819574" y="2772551"/>
            <a:ext cx="0" cy="26641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00" name="TextBox 54"/>
          <p:cNvSpPr txBox="1">
            <a:spLocks noChangeArrowheads="1"/>
          </p:cNvSpPr>
          <p:nvPr/>
        </p:nvSpPr>
        <p:spPr bwMode="auto">
          <a:xfrm>
            <a:off x="3483752" y="5845388"/>
            <a:ext cx="291938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Arial" charset="0"/>
                <a:ea typeface="+mn-ea"/>
                <a:cs typeface="Arial" charset="0"/>
                <a:sym typeface="Gill Sans" charset="0"/>
              </a:rPr>
              <a:t>Normalized frequency </a:t>
            </a: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w</a:t>
            </a:r>
            <a:endParaRPr kumimoji="0" lang="en-US"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endParaRPr>
          </a:p>
        </p:txBody>
      </p:sp>
      <p:sp>
        <p:nvSpPr>
          <p:cNvPr id="4101" name="TextBox 55"/>
          <p:cNvSpPr txBox="1">
            <a:spLocks noChangeArrowheads="1"/>
          </p:cNvSpPr>
          <p:nvPr/>
        </p:nvSpPr>
        <p:spPr bwMode="auto">
          <a:xfrm>
            <a:off x="0" y="2930596"/>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02" name="TextBox 58"/>
          <p:cNvSpPr txBox="1">
            <a:spLocks noChangeArrowheads="1"/>
          </p:cNvSpPr>
          <p:nvPr/>
        </p:nvSpPr>
        <p:spPr bwMode="auto">
          <a:xfrm>
            <a:off x="616374" y="543672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03" name="TextBox 58"/>
          <p:cNvSpPr txBox="1">
            <a:spLocks noChangeArrowheads="1"/>
          </p:cNvSpPr>
          <p:nvPr/>
        </p:nvSpPr>
        <p:spPr bwMode="auto">
          <a:xfrm>
            <a:off x="4711983" y="5434472"/>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04" name="TextBox 58"/>
          <p:cNvSpPr txBox="1">
            <a:spLocks noChangeArrowheads="1"/>
          </p:cNvSpPr>
          <p:nvPr/>
        </p:nvSpPr>
        <p:spPr bwMode="auto">
          <a:xfrm>
            <a:off x="2652890" y="5434472"/>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cxnSp>
        <p:nvCxnSpPr>
          <p:cNvPr id="30" name="Straight Arrow Connector 29"/>
          <p:cNvCxnSpPr/>
          <p:nvPr/>
        </p:nvCxnSpPr>
        <p:spPr>
          <a:xfrm flipV="1">
            <a:off x="6296943" y="5362223"/>
            <a:ext cx="481358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296943" y="2698045"/>
            <a:ext cx="0" cy="26641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07" name="TextBox 54"/>
          <p:cNvSpPr txBox="1">
            <a:spLocks noChangeArrowheads="1"/>
          </p:cNvSpPr>
          <p:nvPr/>
        </p:nvSpPr>
        <p:spPr bwMode="auto">
          <a:xfrm>
            <a:off x="8961121" y="5770881"/>
            <a:ext cx="291938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Arial" charset="0"/>
                <a:ea typeface="+mn-ea"/>
                <a:cs typeface="Arial" charset="0"/>
                <a:sym typeface="Gill Sans" charset="0"/>
              </a:rPr>
              <a:t>Normalized frequency </a:t>
            </a: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w</a:t>
            </a:r>
            <a:endParaRPr kumimoji="0" lang="en-US"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endParaRPr>
          </a:p>
        </p:txBody>
      </p:sp>
      <p:sp>
        <p:nvSpPr>
          <p:cNvPr id="4108" name="TextBox 55"/>
          <p:cNvSpPr txBox="1">
            <a:spLocks noChangeArrowheads="1"/>
          </p:cNvSpPr>
          <p:nvPr/>
        </p:nvSpPr>
        <p:spPr bwMode="auto">
          <a:xfrm>
            <a:off x="5581227" y="2828997"/>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09" name="TextBox 58"/>
          <p:cNvSpPr txBox="1">
            <a:spLocks noChangeArrowheads="1"/>
          </p:cNvSpPr>
          <p:nvPr/>
        </p:nvSpPr>
        <p:spPr bwMode="auto">
          <a:xfrm>
            <a:off x="6093743" y="5362223"/>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10" name="TextBox 58"/>
          <p:cNvSpPr txBox="1">
            <a:spLocks noChangeArrowheads="1"/>
          </p:cNvSpPr>
          <p:nvPr/>
        </p:nvSpPr>
        <p:spPr bwMode="auto">
          <a:xfrm>
            <a:off x="10189352" y="5362223"/>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11" name="TextBox 58"/>
          <p:cNvSpPr txBox="1">
            <a:spLocks noChangeArrowheads="1"/>
          </p:cNvSpPr>
          <p:nvPr/>
        </p:nvSpPr>
        <p:spPr bwMode="auto">
          <a:xfrm>
            <a:off x="7116515" y="5362223"/>
            <a:ext cx="4315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w</a:t>
            </a:r>
            <a:r>
              <a:rPr kumimoji="0" lang="en-GB" sz="1991" b="0" i="0" u="none" strike="noStrike" kern="1200" cap="none" spc="0" normalizeH="0" baseline="-25000" noProof="0">
                <a:ln>
                  <a:noFill/>
                </a:ln>
                <a:solidFill>
                  <a:prstClr val="black"/>
                </a:solidFill>
                <a:effectLst/>
                <a:uLnTx/>
                <a:uFillTx/>
                <a:latin typeface="Calibri" pitchFamily="34" charset="0"/>
                <a:ea typeface="+mn-ea"/>
                <a:cs typeface="Arial" charset="0"/>
                <a:sym typeface="Gill Sans" charset="0"/>
              </a:rPr>
              <a:t>c</a:t>
            </a:r>
            <a:endParaRPr kumimoji="0" lang="en-US" sz="1991" b="0" i="0" u="none" strike="noStrike" kern="1200" cap="none" spc="0" normalizeH="0" baseline="-25000" noProof="0">
              <a:ln>
                <a:noFill/>
              </a:ln>
              <a:solidFill>
                <a:prstClr val="black"/>
              </a:solidFill>
              <a:effectLst/>
              <a:uLnTx/>
              <a:uFillTx/>
              <a:latin typeface="Calibri" pitchFamily="34" charset="0"/>
              <a:ea typeface="+mn-ea"/>
              <a:cs typeface="Arial" charset="0"/>
              <a:sym typeface="Gill Sans" charset="0"/>
            </a:endParaRPr>
          </a:p>
        </p:txBody>
      </p:sp>
      <p:sp>
        <p:nvSpPr>
          <p:cNvPr id="4112" name="Title 17"/>
          <p:cNvSpPr>
            <a:spLocks noGrp="1"/>
          </p:cNvSpPr>
          <p:nvPr>
            <p:ph type="ctrTitle"/>
          </p:nvPr>
        </p:nvSpPr>
        <p:spPr>
          <a:xfrm>
            <a:off x="973103" y="1"/>
            <a:ext cx="11054080" cy="2090702"/>
          </a:xfrm>
        </p:spPr>
        <p:txBody>
          <a:bodyPr/>
          <a:lstStyle/>
          <a:p>
            <a:r>
              <a:rPr lang="en-US" sz="3413" b="1" dirty="0"/>
              <a:t>Shelving filter transformation.</a:t>
            </a:r>
          </a:p>
        </p:txBody>
      </p:sp>
      <p:cxnSp>
        <p:nvCxnSpPr>
          <p:cNvPr id="19" name="Straight Arrow Connector 18"/>
          <p:cNvCxnSpPr>
            <a:stCxn id="4102" idx="3"/>
            <a:endCxn id="4118" idx="2"/>
          </p:cNvCxnSpPr>
          <p:nvPr/>
        </p:nvCxnSpPr>
        <p:spPr>
          <a:xfrm flipV="1">
            <a:off x="930884" y="4455927"/>
            <a:ext cx="5114656" cy="118015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115" idx="2"/>
            <a:endCxn id="4116" idx="1"/>
          </p:cNvCxnSpPr>
          <p:nvPr/>
        </p:nvCxnSpPr>
        <p:spPr>
          <a:xfrm flipV="1">
            <a:off x="565914" y="3335405"/>
            <a:ext cx="5322370" cy="50640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15" name="TextBox 58"/>
          <p:cNvSpPr txBox="1">
            <a:spLocks noChangeArrowheads="1"/>
          </p:cNvSpPr>
          <p:nvPr/>
        </p:nvSpPr>
        <p:spPr bwMode="auto">
          <a:xfrm>
            <a:off x="408659" y="3443112"/>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16" name="TextBox 58"/>
          <p:cNvSpPr txBox="1">
            <a:spLocks noChangeArrowheads="1"/>
          </p:cNvSpPr>
          <p:nvPr/>
        </p:nvSpPr>
        <p:spPr bwMode="auto">
          <a:xfrm>
            <a:off x="5888284" y="3136055"/>
            <a:ext cx="4315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G</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pic>
        <p:nvPicPr>
          <p:cNvPr id="4117" name="Picture 3"/>
          <p:cNvPicPr>
            <a:picLocks noChangeAspect="1" noChangeArrowheads="1"/>
          </p:cNvPicPr>
          <p:nvPr/>
        </p:nvPicPr>
        <p:blipFill>
          <a:blip r:embed="rId2" cstate="print"/>
          <a:srcRect l="12199" t="30200" r="9502" b="10400"/>
          <a:stretch>
            <a:fillRect/>
          </a:stretch>
        </p:blipFill>
        <p:spPr bwMode="auto">
          <a:xfrm>
            <a:off x="6296943" y="3341512"/>
            <a:ext cx="4097866" cy="1126632"/>
          </a:xfrm>
          <a:prstGeom prst="rect">
            <a:avLst/>
          </a:prstGeom>
          <a:noFill/>
          <a:ln w="9525">
            <a:noFill/>
            <a:miter lim="800000"/>
            <a:headEnd/>
            <a:tailEnd/>
          </a:ln>
        </p:spPr>
      </p:pic>
      <p:sp>
        <p:nvSpPr>
          <p:cNvPr id="4118" name="TextBox 58"/>
          <p:cNvSpPr txBox="1">
            <a:spLocks noChangeArrowheads="1"/>
          </p:cNvSpPr>
          <p:nvPr/>
        </p:nvSpPr>
        <p:spPr bwMode="auto">
          <a:xfrm>
            <a:off x="5888285" y="4057228"/>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grpSp>
        <p:nvGrpSpPr>
          <p:cNvPr id="4119" name="Group 46"/>
          <p:cNvGrpSpPr>
            <a:grpSpLocks/>
          </p:cNvGrpSpPr>
          <p:nvPr/>
        </p:nvGrpSpPr>
        <p:grpSpPr bwMode="auto">
          <a:xfrm>
            <a:off x="6296943" y="3955627"/>
            <a:ext cx="2151662" cy="1433690"/>
            <a:chOff x="6804248" y="1988840"/>
            <a:chExt cx="864096" cy="720080"/>
          </a:xfrm>
        </p:grpSpPr>
        <p:cxnSp>
          <p:nvCxnSpPr>
            <p:cNvPr id="43" name="Straight Connector 42"/>
            <p:cNvCxnSpPr/>
            <p:nvPr/>
          </p:nvCxnSpPr>
          <p:spPr>
            <a:xfrm>
              <a:off x="6804248" y="1988840"/>
              <a:ext cx="864096" cy="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68344" y="1988840"/>
              <a:ext cx="0" cy="72008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120" name="TextBox 58"/>
          <p:cNvSpPr txBox="1">
            <a:spLocks noChangeArrowheads="1"/>
          </p:cNvSpPr>
          <p:nvPr/>
        </p:nvSpPr>
        <p:spPr bwMode="auto">
          <a:xfrm>
            <a:off x="205459" y="4262685"/>
            <a:ext cx="54373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4121" name="TextBox 58"/>
          <p:cNvSpPr txBox="1">
            <a:spLocks noChangeArrowheads="1"/>
          </p:cNvSpPr>
          <p:nvPr/>
        </p:nvSpPr>
        <p:spPr bwMode="auto">
          <a:xfrm>
            <a:off x="8141547" y="5389317"/>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pic>
        <p:nvPicPr>
          <p:cNvPr id="4122" name="Picture 3"/>
          <p:cNvPicPr>
            <a:picLocks noChangeAspect="1" noChangeArrowheads="1"/>
          </p:cNvPicPr>
          <p:nvPr/>
        </p:nvPicPr>
        <p:blipFill>
          <a:blip r:embed="rId2" cstate="print"/>
          <a:srcRect l="12199" t="30200" r="9502" b="10400"/>
          <a:stretch>
            <a:fillRect/>
          </a:stretch>
        </p:blipFill>
        <p:spPr bwMode="auto">
          <a:xfrm>
            <a:off x="819575" y="3648570"/>
            <a:ext cx="4095609" cy="1740747"/>
          </a:xfrm>
          <a:prstGeom prst="rect">
            <a:avLst/>
          </a:prstGeom>
          <a:noFill/>
          <a:ln w="9525">
            <a:noFill/>
            <a:miter lim="800000"/>
            <a:headEnd/>
            <a:tailEnd/>
          </a:ln>
        </p:spPr>
      </p:pic>
      <p:grpSp>
        <p:nvGrpSpPr>
          <p:cNvPr id="4123" name="Group 36"/>
          <p:cNvGrpSpPr>
            <a:grpSpLocks/>
          </p:cNvGrpSpPr>
          <p:nvPr/>
        </p:nvGrpSpPr>
        <p:grpSpPr bwMode="auto">
          <a:xfrm>
            <a:off x="819574" y="4468143"/>
            <a:ext cx="2047804" cy="1022773"/>
            <a:chOff x="6804248" y="1988840"/>
            <a:chExt cx="864096" cy="720080"/>
          </a:xfrm>
        </p:grpSpPr>
        <p:cxnSp>
          <p:nvCxnSpPr>
            <p:cNvPr id="40" name="Straight Connector 39"/>
            <p:cNvCxnSpPr/>
            <p:nvPr/>
          </p:nvCxnSpPr>
          <p:spPr>
            <a:xfrm>
              <a:off x="6804248" y="1988840"/>
              <a:ext cx="864096" cy="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68344" y="1988840"/>
              <a:ext cx="0" cy="72008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798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l="12199" t="28400" r="8151" b="10400"/>
          <a:stretch>
            <a:fillRect/>
          </a:stretch>
        </p:blipFill>
        <p:spPr bwMode="auto">
          <a:xfrm>
            <a:off x="3711787" y="3666632"/>
            <a:ext cx="4199467" cy="1946204"/>
          </a:xfrm>
          <a:prstGeom prst="rect">
            <a:avLst/>
          </a:prstGeom>
          <a:noFill/>
          <a:ln w="9525">
            <a:noFill/>
            <a:miter lim="800000"/>
            <a:headEnd/>
            <a:tailEnd/>
          </a:ln>
        </p:spPr>
      </p:pic>
      <p:cxnSp>
        <p:nvCxnSpPr>
          <p:cNvPr id="5" name="Straight Arrow Connector 4"/>
          <p:cNvCxnSpPr/>
          <p:nvPr/>
        </p:nvCxnSpPr>
        <p:spPr>
          <a:xfrm flipV="1">
            <a:off x="3736623" y="5637673"/>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736623" y="2975751"/>
            <a:ext cx="0" cy="26641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97" name="TextBox 55"/>
          <p:cNvSpPr txBox="1">
            <a:spLocks noChangeArrowheads="1"/>
          </p:cNvSpPr>
          <p:nvPr/>
        </p:nvSpPr>
        <p:spPr bwMode="auto">
          <a:xfrm>
            <a:off x="2917049" y="3136055"/>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198" name="TextBox 58"/>
          <p:cNvSpPr txBox="1">
            <a:spLocks noChangeArrowheads="1"/>
          </p:cNvSpPr>
          <p:nvPr/>
        </p:nvSpPr>
        <p:spPr bwMode="auto">
          <a:xfrm>
            <a:off x="3533423" y="563992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199" name="TextBox 58"/>
          <p:cNvSpPr txBox="1">
            <a:spLocks noChangeArrowheads="1"/>
          </p:cNvSpPr>
          <p:nvPr/>
        </p:nvSpPr>
        <p:spPr bwMode="auto">
          <a:xfrm>
            <a:off x="7629032" y="5637672"/>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200" name="TextBox 58"/>
          <p:cNvSpPr txBox="1">
            <a:spLocks noChangeArrowheads="1"/>
          </p:cNvSpPr>
          <p:nvPr/>
        </p:nvSpPr>
        <p:spPr bwMode="auto">
          <a:xfrm>
            <a:off x="5569939" y="5637672"/>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201" name="TextBox 58"/>
          <p:cNvSpPr txBox="1">
            <a:spLocks noChangeArrowheads="1"/>
          </p:cNvSpPr>
          <p:nvPr/>
        </p:nvSpPr>
        <p:spPr bwMode="auto">
          <a:xfrm>
            <a:off x="3327965" y="364856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grpSp>
        <p:nvGrpSpPr>
          <p:cNvPr id="8202" name="Group 12"/>
          <p:cNvGrpSpPr>
            <a:grpSpLocks/>
          </p:cNvGrpSpPr>
          <p:nvPr/>
        </p:nvGrpSpPr>
        <p:grpSpPr bwMode="auto">
          <a:xfrm>
            <a:off x="3736623" y="4671344"/>
            <a:ext cx="2047804" cy="1025031"/>
            <a:chOff x="6804248" y="1988840"/>
            <a:chExt cx="864096" cy="720080"/>
          </a:xfrm>
        </p:grpSpPr>
        <p:cxnSp>
          <p:nvCxnSpPr>
            <p:cNvPr id="14" name="Straight Connector 13"/>
            <p:cNvCxnSpPr/>
            <p:nvPr/>
          </p:nvCxnSpPr>
          <p:spPr>
            <a:xfrm>
              <a:off x="6804248" y="1988840"/>
              <a:ext cx="864096" cy="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68344" y="1988840"/>
              <a:ext cx="0" cy="72008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8203" name="TextBox 58"/>
          <p:cNvSpPr txBox="1">
            <a:spLocks noChangeArrowheads="1"/>
          </p:cNvSpPr>
          <p:nvPr/>
        </p:nvSpPr>
        <p:spPr bwMode="auto">
          <a:xfrm>
            <a:off x="3122508" y="4468143"/>
            <a:ext cx="543739"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1/2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204" name="TextBox 58"/>
          <p:cNvSpPr txBox="1">
            <a:spLocks noChangeArrowheads="1"/>
          </p:cNvSpPr>
          <p:nvPr/>
        </p:nvSpPr>
        <p:spPr bwMode="auto">
          <a:xfrm>
            <a:off x="4249138" y="4057228"/>
            <a:ext cx="545342" cy="355034"/>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707"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N=1</a:t>
            </a:r>
            <a:endParaRPr kumimoji="0" lang="en-US" sz="1707"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8205" name="TextBox 58"/>
          <p:cNvSpPr txBox="1">
            <a:spLocks noChangeArrowheads="1"/>
          </p:cNvSpPr>
          <p:nvPr/>
        </p:nvSpPr>
        <p:spPr bwMode="auto">
          <a:xfrm>
            <a:off x="4556195" y="3237653"/>
            <a:ext cx="545342" cy="355034"/>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707"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rPr>
              <a:t>N=2</a:t>
            </a:r>
            <a:endParaRPr kumimoji="0" lang="en-US" sz="1707"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endParaRPr>
          </a:p>
        </p:txBody>
      </p:sp>
      <p:sp>
        <p:nvSpPr>
          <p:cNvPr id="8206" name="TextBox 58"/>
          <p:cNvSpPr txBox="1">
            <a:spLocks noChangeArrowheads="1"/>
          </p:cNvSpPr>
          <p:nvPr/>
        </p:nvSpPr>
        <p:spPr bwMode="auto">
          <a:xfrm>
            <a:off x="5784426" y="3648569"/>
            <a:ext cx="545342" cy="355034"/>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707"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N=4</a:t>
            </a:r>
            <a:endParaRPr kumimoji="0" lang="en-US" sz="1707"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cxnSp>
        <p:nvCxnSpPr>
          <p:cNvPr id="21" name="Straight Arrow Connector 20"/>
          <p:cNvCxnSpPr/>
          <p:nvPr/>
        </p:nvCxnSpPr>
        <p:spPr>
          <a:xfrm>
            <a:off x="4863254" y="3544711"/>
            <a:ext cx="103858" cy="307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581227" y="3851769"/>
            <a:ext cx="307058" cy="307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761655" y="4057227"/>
            <a:ext cx="101599" cy="205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10" name="Title 25"/>
          <p:cNvSpPr>
            <a:spLocks noGrp="1"/>
          </p:cNvSpPr>
          <p:nvPr>
            <p:ph type="title"/>
          </p:nvPr>
        </p:nvSpPr>
        <p:spPr/>
        <p:txBody>
          <a:bodyPr/>
          <a:lstStyle/>
          <a:p>
            <a:r>
              <a:rPr lang="en-US" sz="3413" b="1" dirty="0"/>
              <a:t>Pole zero plot (top) and square magnitude response for a fourth order prototype low shelving filter (bottom). Compared to our prototype filter, it moves the zeros towards the pole positions on the imaginary axis.</a:t>
            </a:r>
          </a:p>
        </p:txBody>
      </p:sp>
    </p:spTree>
    <p:extLst>
      <p:ext uri="{BB962C8B-B14F-4D97-AF65-F5344CB8AC3E}">
        <p14:creationId xmlns:p14="http://schemas.microsoft.com/office/powerpoint/2010/main" val="3608245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4454596" y="5052907"/>
            <a:ext cx="481358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4454596" y="1980072"/>
            <a:ext cx="0" cy="30728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2" name="TextBox 55"/>
          <p:cNvSpPr txBox="1">
            <a:spLocks noChangeArrowheads="1"/>
          </p:cNvSpPr>
          <p:nvPr/>
        </p:nvSpPr>
        <p:spPr bwMode="auto">
          <a:xfrm>
            <a:off x="3605672" y="2081672"/>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53" name="TextBox 58"/>
          <p:cNvSpPr txBox="1">
            <a:spLocks noChangeArrowheads="1"/>
          </p:cNvSpPr>
          <p:nvPr/>
        </p:nvSpPr>
        <p:spPr bwMode="auto">
          <a:xfrm>
            <a:off x="4251396" y="5052907"/>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54" name="TextBox 58"/>
          <p:cNvSpPr txBox="1">
            <a:spLocks noChangeArrowheads="1"/>
          </p:cNvSpPr>
          <p:nvPr/>
        </p:nvSpPr>
        <p:spPr bwMode="auto">
          <a:xfrm>
            <a:off x="8347005" y="5050650"/>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55" name="TextBox 58"/>
          <p:cNvSpPr txBox="1">
            <a:spLocks noChangeArrowheads="1"/>
          </p:cNvSpPr>
          <p:nvPr/>
        </p:nvSpPr>
        <p:spPr bwMode="auto">
          <a:xfrm>
            <a:off x="6287912" y="5050650"/>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pic>
        <p:nvPicPr>
          <p:cNvPr id="2056" name="Picture 3"/>
          <p:cNvPicPr>
            <a:picLocks noChangeAspect="1" noChangeArrowheads="1"/>
          </p:cNvPicPr>
          <p:nvPr/>
        </p:nvPicPr>
        <p:blipFill>
          <a:blip r:embed="rId2" cstate="print"/>
          <a:srcRect l="12199" t="30200" r="9502" b="10400"/>
          <a:stretch>
            <a:fillRect/>
          </a:stretch>
        </p:blipFill>
        <p:spPr bwMode="auto">
          <a:xfrm>
            <a:off x="4454597" y="2695787"/>
            <a:ext cx="4095609" cy="2357120"/>
          </a:xfrm>
          <a:prstGeom prst="rect">
            <a:avLst/>
          </a:prstGeom>
          <a:noFill/>
          <a:ln w="9525">
            <a:noFill/>
            <a:miter lim="800000"/>
            <a:headEnd/>
            <a:tailEnd/>
          </a:ln>
        </p:spPr>
      </p:pic>
      <p:cxnSp>
        <p:nvCxnSpPr>
          <p:cNvPr id="32" name="Straight Arrow Connector 31"/>
          <p:cNvCxnSpPr/>
          <p:nvPr/>
        </p:nvCxnSpPr>
        <p:spPr>
          <a:xfrm flipV="1">
            <a:off x="4454596" y="8972409"/>
            <a:ext cx="4813582" cy="22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454596" y="5901831"/>
            <a:ext cx="0" cy="30728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9" name="TextBox 55"/>
          <p:cNvSpPr txBox="1">
            <a:spLocks noChangeArrowheads="1"/>
          </p:cNvSpPr>
          <p:nvPr/>
        </p:nvSpPr>
        <p:spPr bwMode="auto">
          <a:xfrm>
            <a:off x="3605672" y="6003432"/>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60" name="TextBox 58"/>
          <p:cNvSpPr txBox="1">
            <a:spLocks noChangeArrowheads="1"/>
          </p:cNvSpPr>
          <p:nvPr/>
        </p:nvSpPr>
        <p:spPr bwMode="auto">
          <a:xfrm>
            <a:off x="4251396" y="8974668"/>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61" name="TextBox 58"/>
          <p:cNvSpPr txBox="1">
            <a:spLocks noChangeArrowheads="1"/>
          </p:cNvSpPr>
          <p:nvPr/>
        </p:nvSpPr>
        <p:spPr bwMode="auto">
          <a:xfrm>
            <a:off x="8347005" y="8972409"/>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2062" name="TextBox 58"/>
          <p:cNvSpPr txBox="1">
            <a:spLocks noChangeArrowheads="1"/>
          </p:cNvSpPr>
          <p:nvPr/>
        </p:nvSpPr>
        <p:spPr bwMode="auto">
          <a:xfrm>
            <a:off x="6287912" y="8972409"/>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pic>
        <p:nvPicPr>
          <p:cNvPr id="2063" name="Picture 4"/>
          <p:cNvPicPr>
            <a:picLocks noChangeAspect="1" noChangeArrowheads="1"/>
          </p:cNvPicPr>
          <p:nvPr/>
        </p:nvPicPr>
        <p:blipFill>
          <a:blip r:embed="rId3" cstate="print"/>
          <a:srcRect l="12151" t="6609" r="9550" b="10001"/>
          <a:stretch>
            <a:fillRect/>
          </a:stretch>
        </p:blipFill>
        <p:spPr bwMode="auto">
          <a:xfrm>
            <a:off x="4454597" y="6617548"/>
            <a:ext cx="4709724" cy="2343573"/>
          </a:xfrm>
          <a:prstGeom prst="rect">
            <a:avLst/>
          </a:prstGeom>
          <a:noFill/>
          <a:ln w="9525">
            <a:noFill/>
            <a:miter lim="800000"/>
            <a:headEnd/>
            <a:tailEnd/>
          </a:ln>
        </p:spPr>
      </p:pic>
      <p:cxnSp>
        <p:nvCxnSpPr>
          <p:cNvPr id="43" name="Straight Arrow Connector 42"/>
          <p:cNvCxnSpPr>
            <a:stCxn id="2053" idx="3"/>
            <a:endCxn id="2061" idx="1"/>
          </p:cNvCxnSpPr>
          <p:nvPr/>
        </p:nvCxnSpPr>
        <p:spPr>
          <a:xfrm>
            <a:off x="4565906" y="5252257"/>
            <a:ext cx="3781099" cy="3919502"/>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54" idx="2"/>
            <a:endCxn id="2060" idx="3"/>
          </p:cNvCxnSpPr>
          <p:nvPr/>
        </p:nvCxnSpPr>
        <p:spPr>
          <a:xfrm flipH="1">
            <a:off x="4565906" y="5449349"/>
            <a:ext cx="3943163" cy="3724669"/>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66" name="Title 47"/>
          <p:cNvSpPr>
            <a:spLocks noGrp="1"/>
          </p:cNvSpPr>
          <p:nvPr>
            <p:ph type="ctrTitle"/>
          </p:nvPr>
        </p:nvSpPr>
        <p:spPr>
          <a:xfrm>
            <a:off x="255306" y="1"/>
            <a:ext cx="12749494" cy="1804459"/>
          </a:xfrm>
        </p:spPr>
        <p:txBody>
          <a:bodyPr/>
          <a:lstStyle/>
          <a:p>
            <a:r>
              <a:rPr lang="en-US" sz="3413" b="1" dirty="0"/>
              <a:t>Reversing the z domain to turn a </a:t>
            </a:r>
            <a:r>
              <a:rPr lang="en-US" sz="3413" b="1" dirty="0" err="1"/>
              <a:t>lowpass</a:t>
            </a:r>
            <a:r>
              <a:rPr lang="en-US" sz="3413" b="1" dirty="0"/>
              <a:t> into a high pass filter.</a:t>
            </a:r>
          </a:p>
        </p:txBody>
      </p:sp>
    </p:spTree>
    <p:extLst>
      <p:ext uri="{BB962C8B-B14F-4D97-AF65-F5344CB8AC3E}">
        <p14:creationId xmlns:p14="http://schemas.microsoft.com/office/powerpoint/2010/main" val="316185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a:lstStyle/>
          <a:p>
            <a:pPr eaLnBrk="1" hangingPunct="1"/>
            <a:r>
              <a:rPr lang="en-US"/>
              <a:t>z-transform and delay theorem</a:t>
            </a:r>
          </a:p>
        </p:txBody>
      </p:sp>
      <p:sp>
        <p:nvSpPr>
          <p:cNvPr id="1028" name="Rectangle 2"/>
          <p:cNvSpPr>
            <a:spLocks noGrp="1" noChangeArrowheads="1"/>
          </p:cNvSpPr>
          <p:nvPr>
            <p:ph type="body" idx="1"/>
          </p:nvPr>
        </p:nvSpPr>
        <p:spPr>
          <a:xfrm>
            <a:off x="0" y="1131888"/>
            <a:ext cx="12928600" cy="8545512"/>
          </a:xfrm>
        </p:spPr>
        <p:txBody>
          <a:bodyPr anchor="t"/>
          <a:lstStyle/>
          <a:p>
            <a:pPr marL="635000" eaLnBrk="1" hangingPunct="1">
              <a:spcBef>
                <a:spcPts val="1200"/>
              </a:spcBef>
              <a:spcAft>
                <a:spcPts val="1200"/>
              </a:spcAft>
            </a:pPr>
            <a:r>
              <a:rPr lang="en-US" sz="4000"/>
              <a:t>Recall the </a:t>
            </a:r>
            <a:r>
              <a:rPr lang="en-US" sz="4000">
                <a:solidFill>
                  <a:srgbClr val="0000FF"/>
                </a:solidFill>
              </a:rPr>
              <a:t>z-transform</a:t>
            </a:r>
            <a:endParaRPr lang="en-US" sz="4000"/>
          </a:p>
          <a:p>
            <a:pPr marL="635000" eaLnBrk="1" hangingPunct="1">
              <a:spcBef>
                <a:spcPts val="1200"/>
              </a:spcBef>
              <a:spcAft>
                <a:spcPts val="1200"/>
              </a:spcAft>
            </a:pPr>
            <a:r>
              <a:rPr lang="en-US" sz="4000"/>
              <a:t>When </a:t>
            </a:r>
            <a:r>
              <a:rPr lang="en-US" sz="4000" i="1">
                <a:latin typeface="Times New Roman" pitchFamily="18" charset="0"/>
              </a:rPr>
              <a:t>z</a:t>
            </a:r>
            <a:r>
              <a:rPr lang="en-US" sz="4000" i="1"/>
              <a:t>= </a:t>
            </a:r>
            <a:r>
              <a:rPr lang="en-US" sz="4000" i="1">
                <a:latin typeface="Times New Roman" pitchFamily="18" charset="0"/>
              </a:rPr>
              <a:t>e</a:t>
            </a:r>
            <a:r>
              <a:rPr lang="en-US" sz="4000" i="1" baseline="30000">
                <a:latin typeface="Times New Roman" pitchFamily="18" charset="0"/>
              </a:rPr>
              <a:t>j</a:t>
            </a:r>
            <a:r>
              <a:rPr lang="en-US" sz="4000" i="1" baseline="30000">
                <a:latin typeface="Symbol" pitchFamily="18" charset="2"/>
              </a:rPr>
              <a:t>w</a:t>
            </a:r>
            <a:r>
              <a:rPr lang="en-US" sz="4000"/>
              <a:t> we can find the </a:t>
            </a:r>
            <a:r>
              <a:rPr lang="en-US" sz="4000">
                <a:solidFill>
                  <a:srgbClr val="0000FF"/>
                </a:solidFill>
              </a:rPr>
              <a:t>frequency response</a:t>
            </a:r>
          </a:p>
          <a:p>
            <a:pPr marL="1143000" lvl="1" eaLnBrk="1" hangingPunct="1">
              <a:spcBef>
                <a:spcPts val="1200"/>
              </a:spcBef>
              <a:spcAft>
                <a:spcPts val="1200"/>
              </a:spcAft>
            </a:pPr>
            <a:r>
              <a:rPr lang="en-US" sz="3200"/>
              <a:t>Normalised </a:t>
            </a:r>
            <a:r>
              <a:rPr lang="en-GB" sz="2800"/>
              <a:t>radial sampling frequency </a:t>
            </a:r>
            <a:r>
              <a:rPr lang="en-GB" sz="2800">
                <a:latin typeface="Symbol" pitchFamily="18" charset="2"/>
                <a:cs typeface="Times New Roman" pitchFamily="18" charset="0"/>
              </a:rPr>
              <a:t>w</a:t>
            </a:r>
            <a:r>
              <a:rPr lang="en-GB" sz="2800">
                <a:latin typeface="Times New Roman" pitchFamily="18" charset="0"/>
                <a:cs typeface="Times New Roman" pitchFamily="18" charset="0"/>
              </a:rPr>
              <a:t>=2</a:t>
            </a:r>
            <a:r>
              <a:rPr lang="en-GB" sz="2800">
                <a:latin typeface="Symbol" pitchFamily="18" charset="2"/>
                <a:cs typeface="Times New Roman" pitchFamily="18" charset="0"/>
              </a:rPr>
              <a:t>p</a:t>
            </a:r>
            <a:r>
              <a:rPr lang="en-GB" sz="2800" i="1">
                <a:latin typeface="Times New Roman" pitchFamily="18" charset="0"/>
                <a:cs typeface="Times New Roman" pitchFamily="18" charset="0"/>
              </a:rPr>
              <a:t>f/f</a:t>
            </a:r>
            <a:r>
              <a:rPr lang="en-GB" sz="2800" i="1" baseline="-25000">
                <a:latin typeface="Times New Roman" pitchFamily="18" charset="0"/>
                <a:cs typeface="Times New Roman" pitchFamily="18" charset="0"/>
              </a:rPr>
              <a:t>s</a:t>
            </a:r>
            <a:endParaRPr lang="en-US" sz="2800"/>
          </a:p>
          <a:p>
            <a:pPr marL="635000" eaLnBrk="1" hangingPunct="1">
              <a:spcBef>
                <a:spcPts val="1200"/>
              </a:spcBef>
              <a:spcAft>
                <a:spcPts val="1200"/>
              </a:spcAft>
            </a:pPr>
            <a:r>
              <a:rPr lang="en-US" sz="4000"/>
              <a:t>Suppose we know the z-transform of a sequence</a:t>
            </a:r>
          </a:p>
          <a:p>
            <a:pPr marL="1143000" lvl="1" eaLnBrk="1" hangingPunct="1">
              <a:spcBef>
                <a:spcPts val="1200"/>
              </a:spcBef>
              <a:spcAft>
                <a:spcPts val="1200"/>
              </a:spcAft>
            </a:pPr>
            <a:r>
              <a:rPr lang="en-US" sz="3200" i="1">
                <a:latin typeface="Times New Roman" pitchFamily="18" charset="0"/>
              </a:rPr>
              <a:t>Z</a:t>
            </a:r>
            <a:r>
              <a:rPr lang="en-US" sz="3200">
                <a:latin typeface="Times New Roman" pitchFamily="18" charset="0"/>
              </a:rPr>
              <a:t>[{</a:t>
            </a:r>
            <a:r>
              <a:rPr lang="en-US" sz="3200" i="1">
                <a:latin typeface="Times New Roman" pitchFamily="18" charset="0"/>
              </a:rPr>
              <a:t>x</a:t>
            </a:r>
            <a:r>
              <a:rPr lang="en-US" sz="3200">
                <a:latin typeface="Times New Roman" pitchFamily="18" charset="0"/>
              </a:rPr>
              <a:t>(</a:t>
            </a:r>
            <a:r>
              <a:rPr lang="en-US" sz="3200" i="1">
                <a:latin typeface="Times New Roman" pitchFamily="18" charset="0"/>
              </a:rPr>
              <a:t>n</a:t>
            </a:r>
            <a:r>
              <a:rPr lang="en-US" sz="3200">
                <a:latin typeface="Times New Roman" pitchFamily="18" charset="0"/>
              </a:rPr>
              <a:t>)}]=</a:t>
            </a:r>
            <a:r>
              <a:rPr lang="en-US" sz="3200" i="1">
                <a:latin typeface="Times New Roman" pitchFamily="18" charset="0"/>
              </a:rPr>
              <a:t>X</a:t>
            </a:r>
            <a:r>
              <a:rPr lang="en-US" sz="3200">
                <a:latin typeface="Times New Roman" pitchFamily="18" charset="0"/>
              </a:rPr>
              <a:t>(</a:t>
            </a:r>
            <a:r>
              <a:rPr lang="en-US" sz="3200" i="1">
                <a:latin typeface="Times New Roman" pitchFamily="18" charset="0"/>
              </a:rPr>
              <a:t>z</a:t>
            </a:r>
            <a:r>
              <a:rPr lang="en-US" sz="3200">
                <a:latin typeface="Times New Roman" pitchFamily="18" charset="0"/>
              </a:rPr>
              <a:t>)</a:t>
            </a:r>
          </a:p>
          <a:p>
            <a:pPr marL="635000" eaLnBrk="1" hangingPunct="1">
              <a:spcBef>
                <a:spcPts val="1200"/>
              </a:spcBef>
              <a:spcAft>
                <a:spcPts val="1200"/>
              </a:spcAft>
            </a:pPr>
            <a:r>
              <a:rPr lang="en-US" sz="3800"/>
              <a:t>Then </a:t>
            </a:r>
            <a:r>
              <a:rPr lang="en-US" sz="3800" i="1">
                <a:latin typeface="Times New Roman" pitchFamily="18" charset="0"/>
              </a:rPr>
              <a:t>Z</a:t>
            </a:r>
            <a:r>
              <a:rPr lang="en-US" sz="3800">
                <a:latin typeface="Times New Roman" pitchFamily="18" charset="0"/>
              </a:rPr>
              <a:t>[{</a:t>
            </a:r>
            <a:r>
              <a:rPr lang="en-US" sz="3800" i="1">
                <a:latin typeface="Times New Roman" pitchFamily="18" charset="0"/>
              </a:rPr>
              <a:t>x</a:t>
            </a:r>
            <a:r>
              <a:rPr lang="en-US" sz="3800">
                <a:latin typeface="Times New Roman" pitchFamily="18" charset="0"/>
              </a:rPr>
              <a:t>(</a:t>
            </a:r>
            <a:r>
              <a:rPr lang="en-US" sz="3800" i="1">
                <a:latin typeface="Times New Roman" pitchFamily="18" charset="0"/>
              </a:rPr>
              <a:t>n</a:t>
            </a:r>
            <a:r>
              <a:rPr lang="en-US" sz="3800">
                <a:latin typeface="Times New Roman" pitchFamily="18" charset="0"/>
              </a:rPr>
              <a:t>-1)}]=</a:t>
            </a:r>
            <a:r>
              <a:rPr lang="en-US" sz="3800" i="1">
                <a:latin typeface="Times New Roman" pitchFamily="18" charset="0"/>
              </a:rPr>
              <a:t>z</a:t>
            </a:r>
            <a:r>
              <a:rPr lang="en-US" sz="3800" baseline="30000">
                <a:latin typeface="Times New Roman" pitchFamily="18" charset="0"/>
              </a:rPr>
              <a:t>-1</a:t>
            </a:r>
            <a:r>
              <a:rPr lang="en-US" sz="3800" i="1">
                <a:latin typeface="Times New Roman" pitchFamily="18" charset="0"/>
              </a:rPr>
              <a:t>X</a:t>
            </a:r>
            <a:r>
              <a:rPr lang="en-US" sz="3800">
                <a:latin typeface="Times New Roman" pitchFamily="18" charset="0"/>
              </a:rPr>
              <a:t>(</a:t>
            </a:r>
            <a:r>
              <a:rPr lang="en-US" sz="3800" i="1">
                <a:latin typeface="Times New Roman" pitchFamily="18" charset="0"/>
              </a:rPr>
              <a:t>z</a:t>
            </a:r>
            <a:r>
              <a:rPr lang="en-US" sz="3800">
                <a:latin typeface="Times New Roman" pitchFamily="18" charset="0"/>
              </a:rPr>
              <a:t>), … </a:t>
            </a:r>
            <a:r>
              <a:rPr lang="en-US" sz="3200" i="1">
                <a:latin typeface="Times New Roman" pitchFamily="18" charset="0"/>
              </a:rPr>
              <a:t>Z</a:t>
            </a:r>
            <a:r>
              <a:rPr lang="en-US" sz="3200">
                <a:latin typeface="Times New Roman" pitchFamily="18" charset="0"/>
              </a:rPr>
              <a:t>[{</a:t>
            </a:r>
            <a:r>
              <a:rPr lang="en-US" sz="3200" i="1">
                <a:latin typeface="Times New Roman" pitchFamily="18" charset="0"/>
              </a:rPr>
              <a:t>x</a:t>
            </a:r>
            <a:r>
              <a:rPr lang="en-US" sz="3200">
                <a:latin typeface="Times New Roman" pitchFamily="18" charset="0"/>
              </a:rPr>
              <a:t>(</a:t>
            </a:r>
            <a:r>
              <a:rPr lang="en-US" sz="3200" i="1">
                <a:latin typeface="Times New Roman" pitchFamily="18" charset="0"/>
              </a:rPr>
              <a:t>n</a:t>
            </a:r>
            <a:r>
              <a:rPr lang="en-US" sz="3200">
                <a:latin typeface="Times New Roman" pitchFamily="18" charset="0"/>
              </a:rPr>
              <a:t>-</a:t>
            </a:r>
            <a:r>
              <a:rPr lang="en-US" sz="3200" i="1">
                <a:latin typeface="Times New Roman" pitchFamily="18" charset="0"/>
              </a:rPr>
              <a:t>N</a:t>
            </a:r>
            <a:r>
              <a:rPr lang="en-US" sz="3200">
                <a:latin typeface="Times New Roman" pitchFamily="18" charset="0"/>
              </a:rPr>
              <a:t>)}]=</a:t>
            </a:r>
            <a:r>
              <a:rPr lang="en-US" sz="3200" i="1">
                <a:latin typeface="Times New Roman" pitchFamily="18" charset="0"/>
              </a:rPr>
              <a:t>z</a:t>
            </a:r>
            <a:r>
              <a:rPr lang="en-US" sz="3200" baseline="30000">
                <a:latin typeface="Times New Roman" pitchFamily="18" charset="0"/>
              </a:rPr>
              <a:t>-</a:t>
            </a:r>
            <a:r>
              <a:rPr lang="en-US" sz="3200" i="1" baseline="30000">
                <a:latin typeface="Times New Roman" pitchFamily="18" charset="0"/>
              </a:rPr>
              <a:t>N</a:t>
            </a:r>
            <a:r>
              <a:rPr lang="en-US" sz="3200" i="1">
                <a:latin typeface="Times New Roman" pitchFamily="18" charset="0"/>
              </a:rPr>
              <a:t>X</a:t>
            </a:r>
            <a:r>
              <a:rPr lang="en-US" sz="3200">
                <a:latin typeface="Times New Roman" pitchFamily="18" charset="0"/>
              </a:rPr>
              <a:t>(</a:t>
            </a:r>
            <a:r>
              <a:rPr lang="en-US" sz="3200" i="1">
                <a:latin typeface="Times New Roman" pitchFamily="18" charset="0"/>
              </a:rPr>
              <a:t>z</a:t>
            </a:r>
            <a:r>
              <a:rPr lang="en-US" sz="3200">
                <a:latin typeface="Times New Roman" pitchFamily="18" charset="0"/>
              </a:rPr>
              <a:t>)</a:t>
            </a:r>
          </a:p>
          <a:p>
            <a:pPr marL="1143000" lvl="1" eaLnBrk="1" hangingPunct="1">
              <a:spcBef>
                <a:spcPts val="1200"/>
              </a:spcBef>
              <a:spcAft>
                <a:spcPts val="1200"/>
              </a:spcAft>
            </a:pPr>
            <a:r>
              <a:rPr lang="en-US" sz="3200"/>
              <a:t>So we can write delays in block diagrams in the Z domain</a:t>
            </a:r>
          </a:p>
        </p:txBody>
      </p:sp>
      <p:grpSp>
        <p:nvGrpSpPr>
          <p:cNvPr id="1029" name="Group 10"/>
          <p:cNvGrpSpPr>
            <a:grpSpLocks/>
          </p:cNvGrpSpPr>
          <p:nvPr/>
        </p:nvGrpSpPr>
        <p:grpSpPr bwMode="auto">
          <a:xfrm>
            <a:off x="5207000" y="7645400"/>
            <a:ext cx="1193800" cy="762000"/>
            <a:chOff x="0" y="0"/>
            <a:chExt cx="752" cy="479"/>
          </a:xfrm>
        </p:grpSpPr>
        <p:sp>
          <p:nvSpPr>
            <p:cNvPr id="1037" name="Rectangle 8"/>
            <p:cNvSpPr>
              <a:spLocks/>
            </p:cNvSpPr>
            <p:nvPr/>
          </p:nvSpPr>
          <p:spPr bwMode="auto">
            <a:xfrm>
              <a:off x="0" y="0"/>
              <a:ext cx="752" cy="479"/>
            </a:xfrm>
            <a:prstGeom prst="rect">
              <a:avLst/>
            </a:prstGeom>
            <a:noFill/>
            <a:ln w="25400">
              <a:solidFill>
                <a:schemeClr val="tx1"/>
              </a:solidFill>
              <a:miter lim="800000"/>
              <a:headEnd/>
              <a:tailEnd/>
            </a:ln>
          </p:spPr>
          <p:txBody>
            <a:bodyPr lIns="0" tIns="0" rIns="0" bIns="0"/>
            <a:lstStyle/>
            <a:p>
              <a:endParaRPr lang="en-US"/>
            </a:p>
          </p:txBody>
        </p:sp>
        <p:sp>
          <p:nvSpPr>
            <p:cNvPr id="1038" name="Rectangle 9"/>
            <p:cNvSpPr>
              <a:spLocks/>
            </p:cNvSpPr>
            <p:nvPr/>
          </p:nvSpPr>
          <p:spPr bwMode="auto">
            <a:xfrm>
              <a:off x="190" y="68"/>
              <a:ext cx="368" cy="343"/>
            </a:xfrm>
            <a:prstGeom prst="rect">
              <a:avLst/>
            </a:prstGeom>
            <a:noFill/>
            <a:ln w="12700">
              <a:noFill/>
              <a:miter lim="800000"/>
              <a:headEnd/>
              <a:tailEnd/>
            </a:ln>
          </p:spPr>
          <p:txBody>
            <a:bodyPr lIns="0" tIns="0" rIns="0" bIns="0" anchor="ctr"/>
            <a:lstStyle/>
            <a:p>
              <a:r>
                <a:rPr lang="en-US" sz="2800">
                  <a:solidFill>
                    <a:schemeClr val="tx1"/>
                  </a:solidFill>
                  <a:latin typeface="Arial" charset="0"/>
                  <a:cs typeface="Arial" charset="0"/>
                  <a:sym typeface="Arial" charset="0"/>
                </a:rPr>
                <a:t>z</a:t>
              </a:r>
              <a:r>
                <a:rPr lang="en-US" sz="2800" baseline="32000">
                  <a:solidFill>
                    <a:schemeClr val="tx1"/>
                  </a:solidFill>
                  <a:latin typeface="Arial" charset="0"/>
                  <a:cs typeface="Arial" charset="0"/>
                  <a:sym typeface="Arial" charset="0"/>
                </a:rPr>
                <a:t>-1</a:t>
              </a:r>
            </a:p>
          </p:txBody>
        </p:sp>
      </p:grpSp>
      <p:sp>
        <p:nvSpPr>
          <p:cNvPr id="1030" name="Rectangle 11"/>
          <p:cNvSpPr>
            <a:spLocks/>
          </p:cNvSpPr>
          <p:nvPr/>
        </p:nvSpPr>
        <p:spPr bwMode="auto">
          <a:xfrm>
            <a:off x="3954463" y="7416800"/>
            <a:ext cx="687387" cy="495300"/>
          </a:xfrm>
          <a:prstGeom prst="rect">
            <a:avLst/>
          </a:prstGeom>
          <a:noFill/>
          <a:ln w="12700">
            <a:noFill/>
            <a:miter lim="800000"/>
            <a:headEnd/>
            <a:tailEnd/>
          </a:ln>
        </p:spPr>
        <p:txBody>
          <a:bodyPr wrap="none" lIns="0" tIns="0" rIns="0" bIns="0" anchor="ctr">
            <a:spAutoFit/>
          </a:bodyPr>
          <a:lstStyle/>
          <a:p>
            <a:r>
              <a:rPr lang="en-US" sz="2800">
                <a:solidFill>
                  <a:schemeClr val="tx1"/>
                </a:solidFill>
                <a:latin typeface="Arial" charset="0"/>
                <a:cs typeface="Arial" charset="0"/>
                <a:sym typeface="Arial" charset="0"/>
              </a:rPr>
              <a:t>x[n]</a:t>
            </a:r>
          </a:p>
        </p:txBody>
      </p:sp>
      <p:sp>
        <p:nvSpPr>
          <p:cNvPr id="1031" name="Rectangle 12"/>
          <p:cNvSpPr>
            <a:spLocks/>
          </p:cNvSpPr>
          <p:nvPr/>
        </p:nvSpPr>
        <p:spPr bwMode="auto">
          <a:xfrm>
            <a:off x="6800850" y="7416800"/>
            <a:ext cx="1003300" cy="495300"/>
          </a:xfrm>
          <a:prstGeom prst="rect">
            <a:avLst/>
          </a:prstGeom>
          <a:noFill/>
          <a:ln w="12700">
            <a:noFill/>
            <a:miter lim="800000"/>
            <a:headEnd/>
            <a:tailEnd/>
          </a:ln>
        </p:spPr>
        <p:txBody>
          <a:bodyPr wrap="none" lIns="0" tIns="0" rIns="0" bIns="0" anchor="ctr">
            <a:spAutoFit/>
          </a:bodyPr>
          <a:lstStyle/>
          <a:p>
            <a:r>
              <a:rPr lang="en-US" sz="2800">
                <a:solidFill>
                  <a:schemeClr val="tx1"/>
                </a:solidFill>
                <a:latin typeface="Arial" charset="0"/>
                <a:cs typeface="Arial" charset="0"/>
                <a:sym typeface="Arial" charset="0"/>
              </a:rPr>
              <a:t>x[n-1]</a:t>
            </a:r>
          </a:p>
        </p:txBody>
      </p:sp>
      <p:sp>
        <p:nvSpPr>
          <p:cNvPr id="1032" name="Line 13"/>
          <p:cNvSpPr>
            <a:spLocks noChangeShapeType="1"/>
          </p:cNvSpPr>
          <p:nvPr/>
        </p:nvSpPr>
        <p:spPr bwMode="auto">
          <a:xfrm flipH="1">
            <a:off x="4165600" y="8026400"/>
            <a:ext cx="103981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033" name="Line 14"/>
          <p:cNvSpPr>
            <a:spLocks noChangeShapeType="1"/>
          </p:cNvSpPr>
          <p:nvPr/>
        </p:nvSpPr>
        <p:spPr bwMode="auto">
          <a:xfrm flipH="1">
            <a:off x="6413500" y="8026400"/>
            <a:ext cx="103981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034" name="Rectangle 15"/>
          <p:cNvSpPr>
            <a:spLocks/>
          </p:cNvSpPr>
          <p:nvPr/>
        </p:nvSpPr>
        <p:spPr bwMode="auto">
          <a:xfrm>
            <a:off x="3922713" y="8305800"/>
            <a:ext cx="765175" cy="495300"/>
          </a:xfrm>
          <a:prstGeom prst="rect">
            <a:avLst/>
          </a:prstGeom>
          <a:noFill/>
          <a:ln w="12700">
            <a:noFill/>
            <a:miter lim="800000"/>
            <a:headEnd/>
            <a:tailEnd/>
          </a:ln>
        </p:spPr>
        <p:txBody>
          <a:bodyPr wrap="none" lIns="0" tIns="0" rIns="0" bIns="0" anchor="ctr">
            <a:spAutoFit/>
          </a:bodyPr>
          <a:lstStyle/>
          <a:p>
            <a:r>
              <a:rPr lang="en-US" sz="2800">
                <a:solidFill>
                  <a:schemeClr val="tx1"/>
                </a:solidFill>
                <a:latin typeface="Arial" charset="0"/>
                <a:cs typeface="Arial" charset="0"/>
                <a:sym typeface="Arial" charset="0"/>
              </a:rPr>
              <a:t>X(z)</a:t>
            </a:r>
          </a:p>
        </p:txBody>
      </p:sp>
      <p:sp>
        <p:nvSpPr>
          <p:cNvPr id="1035" name="Rectangle 16"/>
          <p:cNvSpPr>
            <a:spLocks/>
          </p:cNvSpPr>
          <p:nvPr/>
        </p:nvSpPr>
        <p:spPr bwMode="auto">
          <a:xfrm>
            <a:off x="6726238" y="8305800"/>
            <a:ext cx="1154112" cy="495300"/>
          </a:xfrm>
          <a:prstGeom prst="rect">
            <a:avLst/>
          </a:prstGeom>
          <a:noFill/>
          <a:ln w="12700">
            <a:noFill/>
            <a:miter lim="800000"/>
            <a:headEnd/>
            <a:tailEnd/>
          </a:ln>
        </p:spPr>
        <p:txBody>
          <a:bodyPr wrap="none" lIns="0" tIns="0" rIns="0" bIns="0" anchor="ctr">
            <a:spAutoFit/>
          </a:bodyPr>
          <a:lstStyle/>
          <a:p>
            <a:r>
              <a:rPr lang="en-US" sz="2800">
                <a:solidFill>
                  <a:schemeClr val="tx1"/>
                </a:solidFill>
                <a:latin typeface="Arial" charset="0"/>
                <a:cs typeface="Arial" charset="0"/>
                <a:sym typeface="Arial" charset="0"/>
              </a:rPr>
              <a:t>z</a:t>
            </a:r>
            <a:r>
              <a:rPr lang="en-US" sz="2800" baseline="32000">
                <a:solidFill>
                  <a:schemeClr val="tx1"/>
                </a:solidFill>
                <a:latin typeface="Arial" charset="0"/>
                <a:cs typeface="Arial" charset="0"/>
                <a:sym typeface="Arial" charset="0"/>
              </a:rPr>
              <a:t>-1</a:t>
            </a:r>
            <a:r>
              <a:rPr lang="en-US" sz="2800">
                <a:solidFill>
                  <a:schemeClr val="tx1"/>
                </a:solidFill>
                <a:latin typeface="Arial" charset="0"/>
                <a:cs typeface="Arial" charset="0"/>
                <a:sym typeface="Arial" charset="0"/>
              </a:rPr>
              <a:t>X(z)</a:t>
            </a:r>
          </a:p>
        </p:txBody>
      </p:sp>
      <p:sp>
        <p:nvSpPr>
          <p:cNvPr id="1036" name="Rectangle 17"/>
          <p:cNvSpPr>
            <a:spLocks/>
          </p:cNvSpPr>
          <p:nvPr/>
        </p:nvSpPr>
        <p:spPr bwMode="auto">
          <a:xfrm>
            <a:off x="5321300" y="8458200"/>
            <a:ext cx="965200" cy="901700"/>
          </a:xfrm>
          <a:prstGeom prst="rect">
            <a:avLst/>
          </a:prstGeom>
          <a:noFill/>
          <a:ln w="12700">
            <a:noFill/>
            <a:miter lim="800000"/>
            <a:headEnd/>
            <a:tailEnd/>
          </a:ln>
        </p:spPr>
        <p:txBody>
          <a:bodyPr wrap="none" lIns="0" tIns="0" rIns="0" bIns="0" anchor="ctr">
            <a:spAutoFit/>
          </a:bodyPr>
          <a:lstStyle/>
          <a:p>
            <a:r>
              <a:rPr lang="en-US" sz="2800">
                <a:solidFill>
                  <a:schemeClr val="tx1"/>
                </a:solidFill>
                <a:latin typeface="Arial" charset="0"/>
                <a:cs typeface="Arial" charset="0"/>
                <a:sym typeface="Arial" charset="0"/>
              </a:rPr>
              <a:t>unit</a:t>
            </a:r>
          </a:p>
          <a:p>
            <a:r>
              <a:rPr lang="en-US" sz="2800">
                <a:solidFill>
                  <a:schemeClr val="tx1"/>
                </a:solidFill>
                <a:latin typeface="Arial" charset="0"/>
                <a:cs typeface="Arial" charset="0"/>
                <a:sym typeface="Arial" charset="0"/>
              </a:rPr>
              <a:t>delay</a:t>
            </a:r>
          </a:p>
        </p:txBody>
      </p:sp>
      <p:graphicFrame>
        <p:nvGraphicFramePr>
          <p:cNvPr id="1026" name="Object 7"/>
          <p:cNvGraphicFramePr>
            <a:graphicFrameLocks noChangeAspect="1"/>
          </p:cNvGraphicFramePr>
          <p:nvPr/>
        </p:nvGraphicFramePr>
        <p:xfrm>
          <a:off x="6142038" y="915988"/>
          <a:ext cx="3313112" cy="1247775"/>
        </p:xfrm>
        <a:graphic>
          <a:graphicData uri="http://schemas.openxmlformats.org/presentationml/2006/ole">
            <mc:AlternateContent xmlns:mc="http://schemas.openxmlformats.org/markup-compatibility/2006">
              <mc:Choice xmlns:v="urn:schemas-microsoft-com:vml" Requires="v">
                <p:oleObj spid="_x0000_s1026" name="Equation" r:id="rId2" imgW="977760" imgH="368280" progId="Equation.DSMT4">
                  <p:embed/>
                </p:oleObj>
              </mc:Choice>
              <mc:Fallback>
                <p:oleObj name="Equation" r:id="rId2" imgW="977760" imgH="36828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38" y="915988"/>
                        <a:ext cx="3313112"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9" name="Picture 2"/>
          <p:cNvPicPr>
            <a:picLocks noChangeAspect="1" noChangeArrowheads="1"/>
          </p:cNvPicPr>
          <p:nvPr/>
        </p:nvPicPr>
        <p:blipFill>
          <a:blip r:embed="rId3" cstate="print"/>
          <a:srcRect l="11667" t="27122" r="8333" b="8769"/>
          <a:stretch>
            <a:fillRect/>
          </a:stretch>
        </p:blipFill>
        <p:spPr bwMode="auto">
          <a:xfrm>
            <a:off x="4364285" y="2316481"/>
            <a:ext cx="4596836" cy="2661921"/>
          </a:xfrm>
          <a:prstGeom prst="rect">
            <a:avLst/>
          </a:prstGeom>
          <a:noFill/>
          <a:ln w="9525">
            <a:noFill/>
            <a:miter lim="800000"/>
            <a:headEnd/>
            <a:tailEnd/>
          </a:ln>
        </p:spPr>
      </p:pic>
      <p:cxnSp>
        <p:nvCxnSpPr>
          <p:cNvPr id="2" name="Straight Arrow Connector 1"/>
          <p:cNvCxnSpPr/>
          <p:nvPr/>
        </p:nvCxnSpPr>
        <p:spPr>
          <a:xfrm flipV="1">
            <a:off x="4043681" y="4949049"/>
            <a:ext cx="5224498" cy="2935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6604001" y="1907824"/>
            <a:ext cx="2257" cy="30728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4" name="TextBox 55"/>
          <p:cNvSpPr txBox="1">
            <a:spLocks noChangeArrowheads="1"/>
          </p:cNvSpPr>
          <p:nvPr/>
        </p:nvSpPr>
        <p:spPr bwMode="auto">
          <a:xfrm>
            <a:off x="5888285" y="1907823"/>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5125" name="TextBox 58"/>
          <p:cNvSpPr txBox="1">
            <a:spLocks noChangeArrowheads="1"/>
          </p:cNvSpPr>
          <p:nvPr/>
        </p:nvSpPr>
        <p:spPr bwMode="auto">
          <a:xfrm>
            <a:off x="4324210" y="4949049"/>
            <a:ext cx="46358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endParaRPr>
          </a:p>
        </p:txBody>
      </p:sp>
      <p:sp>
        <p:nvSpPr>
          <p:cNvPr id="5126" name="TextBox 58"/>
          <p:cNvSpPr txBox="1">
            <a:spLocks noChangeArrowheads="1"/>
          </p:cNvSpPr>
          <p:nvPr/>
        </p:nvSpPr>
        <p:spPr bwMode="auto">
          <a:xfrm>
            <a:off x="8653039" y="4949049"/>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endParaRPr>
          </a:p>
        </p:txBody>
      </p:sp>
      <p:sp>
        <p:nvSpPr>
          <p:cNvPr id="7" name="TextBox 58"/>
          <p:cNvSpPr txBox="1">
            <a:spLocks noChangeArrowheads="1"/>
          </p:cNvSpPr>
          <p:nvPr/>
        </p:nvSpPr>
        <p:spPr bwMode="auto">
          <a:xfrm>
            <a:off x="6400801" y="4949049"/>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Calibri"/>
                <a:ea typeface="+mn-ea"/>
                <a:cs typeface="Arial" charset="0"/>
                <a:sym typeface="Gill Sans" charset="0"/>
              </a:rPr>
              <a:t>0</a:t>
            </a:r>
            <a:endParaRPr kumimoji="0" lang="en-US" sz="1991" b="0" i="0" u="none" strike="noStrike" kern="1200" cap="none" spc="0" normalizeH="0" baseline="0" noProof="0" dirty="0">
              <a:ln>
                <a:noFill/>
              </a:ln>
              <a:solidFill>
                <a:prstClr val="black"/>
              </a:solidFill>
              <a:effectLst/>
              <a:uLnTx/>
              <a:uFillTx/>
              <a:latin typeface="Calibri"/>
              <a:ea typeface="+mn-ea"/>
              <a:cs typeface="Arial" charset="0"/>
              <a:sym typeface="Gill Sans" charset="0"/>
            </a:endParaRPr>
          </a:p>
        </p:txBody>
      </p:sp>
      <p:cxnSp>
        <p:nvCxnSpPr>
          <p:cNvPr id="32" name="Straight Arrow Connector 31"/>
          <p:cNvCxnSpPr/>
          <p:nvPr/>
        </p:nvCxnSpPr>
        <p:spPr>
          <a:xfrm flipV="1">
            <a:off x="4454596" y="8870810"/>
            <a:ext cx="4813582" cy="22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454596" y="5797974"/>
            <a:ext cx="0" cy="30750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0" name="TextBox 55"/>
          <p:cNvSpPr txBox="1">
            <a:spLocks noChangeArrowheads="1"/>
          </p:cNvSpPr>
          <p:nvPr/>
        </p:nvSpPr>
        <p:spPr bwMode="auto">
          <a:xfrm>
            <a:off x="3635022" y="6412089"/>
            <a:ext cx="663964"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|H|</a:t>
            </a:r>
            <a:r>
              <a:rPr kumimoji="0" lang="en-GB" sz="1991" b="0" i="0" u="none" strike="noStrike" kern="1200" cap="none" spc="0" normalizeH="0" baseline="30000" noProof="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5131" name="TextBox 58"/>
          <p:cNvSpPr txBox="1">
            <a:spLocks noChangeArrowheads="1"/>
          </p:cNvSpPr>
          <p:nvPr/>
        </p:nvSpPr>
        <p:spPr bwMode="auto">
          <a:xfrm>
            <a:off x="4251396" y="8870810"/>
            <a:ext cx="314510"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0</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5132" name="TextBox 58"/>
          <p:cNvSpPr txBox="1">
            <a:spLocks noChangeArrowheads="1"/>
          </p:cNvSpPr>
          <p:nvPr/>
        </p:nvSpPr>
        <p:spPr bwMode="auto">
          <a:xfrm>
            <a:off x="8660836" y="8870810"/>
            <a:ext cx="3241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a:ln>
                  <a:noFill/>
                </a:ln>
                <a:solidFill>
                  <a:prstClr val="black"/>
                </a:solidFill>
                <a:effectLst/>
                <a:uLnTx/>
                <a:uFillTx/>
                <a:latin typeface="Symbol" pitchFamily="18" charset="2"/>
                <a:ea typeface="+mn-ea"/>
                <a:cs typeface="Arial" charset="0"/>
                <a:sym typeface="Gill Sans" charset="0"/>
              </a:rPr>
              <a:t>p</a:t>
            </a:r>
            <a:endParaRPr kumimoji="0" lang="en-US" sz="1991"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sp>
        <p:nvSpPr>
          <p:cNvPr id="5133" name="TextBox 58"/>
          <p:cNvSpPr txBox="1">
            <a:spLocks noChangeArrowheads="1"/>
          </p:cNvSpPr>
          <p:nvPr/>
        </p:nvSpPr>
        <p:spPr bwMode="auto">
          <a:xfrm>
            <a:off x="6605730" y="8870810"/>
            <a:ext cx="431528"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err="1">
                <a:ln>
                  <a:noFill/>
                </a:ln>
                <a:solidFill>
                  <a:prstClr val="black"/>
                </a:solidFill>
                <a:effectLst/>
                <a:uLnTx/>
                <a:uFillTx/>
                <a:latin typeface="Symbol" pitchFamily="18" charset="2"/>
                <a:ea typeface="+mn-ea"/>
                <a:cs typeface="Arial" charset="0"/>
                <a:sym typeface="Gill Sans" charset="0"/>
              </a:rPr>
              <a:t>w</a:t>
            </a:r>
            <a:r>
              <a:rPr kumimoji="0" lang="en-GB" sz="1991" b="0" i="0" u="none" strike="noStrike" kern="1200" cap="none" spc="0" normalizeH="0" baseline="-25000" noProof="0" dirty="0" err="1">
                <a:ln>
                  <a:noFill/>
                </a:ln>
                <a:solidFill>
                  <a:prstClr val="black"/>
                </a:solidFill>
                <a:effectLst/>
                <a:uLnTx/>
                <a:uFillTx/>
                <a:latin typeface="Calibri" pitchFamily="34" charset="0"/>
                <a:ea typeface="+mn-ea"/>
                <a:cs typeface="Arial" charset="0"/>
                <a:sym typeface="Gill Sans" charset="0"/>
              </a:rPr>
              <a:t>c</a:t>
            </a:r>
            <a:endParaRPr kumimoji="0" lang="en-US" sz="1991" b="0" i="0" u="none" strike="noStrike" kern="1200" cap="none" spc="0" normalizeH="0" baseline="-25000" noProof="0" dirty="0">
              <a:ln>
                <a:noFill/>
              </a:ln>
              <a:solidFill>
                <a:prstClr val="black"/>
              </a:solidFill>
              <a:effectLst/>
              <a:uLnTx/>
              <a:uFillTx/>
              <a:latin typeface="Calibri" pitchFamily="34" charset="0"/>
              <a:ea typeface="+mn-ea"/>
              <a:cs typeface="Arial" charset="0"/>
              <a:sym typeface="Gill Sans" charset="0"/>
            </a:endParaRPr>
          </a:p>
        </p:txBody>
      </p:sp>
      <p:cxnSp>
        <p:nvCxnSpPr>
          <p:cNvPr id="43" name="Straight Arrow Connector 42"/>
          <p:cNvCxnSpPr>
            <a:stCxn id="5126" idx="3"/>
            <a:endCxn id="5132" idx="3"/>
          </p:cNvCxnSpPr>
          <p:nvPr/>
        </p:nvCxnSpPr>
        <p:spPr>
          <a:xfrm>
            <a:off x="8977167" y="5148399"/>
            <a:ext cx="7797" cy="3921761"/>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556584" y="4876800"/>
            <a:ext cx="119415" cy="3891632"/>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36" name="Title 47"/>
          <p:cNvSpPr>
            <a:spLocks noGrp="1"/>
          </p:cNvSpPr>
          <p:nvPr>
            <p:ph type="ctrTitle"/>
          </p:nvPr>
        </p:nvSpPr>
        <p:spPr>
          <a:xfrm>
            <a:off x="1950720" y="1"/>
            <a:ext cx="11054080" cy="2090702"/>
          </a:xfrm>
        </p:spPr>
        <p:txBody>
          <a:bodyPr/>
          <a:lstStyle/>
          <a:p>
            <a:r>
              <a:rPr lang="en-US" sz="3413" b="1" dirty="0"/>
              <a:t>Transforming a low pass filter into a band pass filter.</a:t>
            </a:r>
          </a:p>
        </p:txBody>
      </p:sp>
      <p:pic>
        <p:nvPicPr>
          <p:cNvPr id="5137" name="Picture 2"/>
          <p:cNvPicPr>
            <a:picLocks noChangeAspect="1" noChangeArrowheads="1"/>
          </p:cNvPicPr>
          <p:nvPr/>
        </p:nvPicPr>
        <p:blipFill>
          <a:blip r:embed="rId3" cstate="print"/>
          <a:srcRect l="11667" t="29794" r="8333" b="10104"/>
          <a:stretch>
            <a:fillRect/>
          </a:stretch>
        </p:blipFill>
        <p:spPr bwMode="auto">
          <a:xfrm>
            <a:off x="4556973" y="6515947"/>
            <a:ext cx="4608124" cy="2354863"/>
          </a:xfrm>
          <a:prstGeom prst="rect">
            <a:avLst/>
          </a:prstGeom>
          <a:noFill/>
          <a:ln w="9525">
            <a:noFill/>
            <a:miter lim="800000"/>
            <a:headEnd/>
            <a:tailEnd/>
          </a:ln>
        </p:spPr>
      </p:pic>
      <p:cxnSp>
        <p:nvCxnSpPr>
          <p:cNvPr id="26" name="Straight Arrow Connector 25"/>
          <p:cNvCxnSpPr>
            <a:endCxn id="5137" idx="0"/>
          </p:cNvCxnSpPr>
          <p:nvPr/>
        </p:nvCxnSpPr>
        <p:spPr>
          <a:xfrm>
            <a:off x="6707223" y="2418928"/>
            <a:ext cx="153812" cy="409702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58"/>
          <p:cNvSpPr txBox="1">
            <a:spLocks noChangeArrowheads="1"/>
          </p:cNvSpPr>
          <p:nvPr/>
        </p:nvSpPr>
        <p:spPr bwMode="auto">
          <a:xfrm>
            <a:off x="7413167" y="4949049"/>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endParaRPr>
          </a:p>
        </p:txBody>
      </p:sp>
      <p:sp>
        <p:nvSpPr>
          <p:cNvPr id="22" name="TextBox 58"/>
          <p:cNvSpPr txBox="1">
            <a:spLocks noChangeArrowheads="1"/>
          </p:cNvSpPr>
          <p:nvPr/>
        </p:nvSpPr>
        <p:spPr bwMode="auto">
          <a:xfrm>
            <a:off x="5375875" y="4949049"/>
            <a:ext cx="553357"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a:ln>
                  <a:noFill/>
                </a:ln>
                <a:solidFill>
                  <a:prstClr val="black"/>
                </a:solidFill>
                <a:effectLst/>
                <a:uLnTx/>
                <a:uFillTx/>
                <a:latin typeface="Symbol" pitchFamily="18" charset="2"/>
                <a:ea typeface="+mn-ea"/>
                <a:cs typeface="Arial" charset="0"/>
                <a:sym typeface="Gill Sans" charset="0"/>
              </a:rPr>
              <a:t>p</a:t>
            </a:r>
            <a:r>
              <a:rPr kumimoji="0" lang="en-GB" sz="1991"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rPr>
              <a:t>/2</a:t>
            </a:r>
            <a:endParaRPr kumimoji="0" lang="en-US" sz="1991" b="0" i="0" u="none" strike="noStrike" kern="1200" cap="none" spc="0" normalizeH="0" baseline="0" noProof="0" dirty="0">
              <a:ln>
                <a:noFill/>
              </a:ln>
              <a:solidFill>
                <a:prstClr val="black"/>
              </a:solidFill>
              <a:effectLst/>
              <a:uLnTx/>
              <a:uFillTx/>
              <a:latin typeface="Calibri" pitchFamily="34" charset="0"/>
              <a:ea typeface="+mn-ea"/>
              <a:cs typeface="Arial" charset="0"/>
              <a:sym typeface="Gill Sans" charset="0"/>
            </a:endParaRPr>
          </a:p>
        </p:txBody>
      </p:sp>
      <p:sp>
        <p:nvSpPr>
          <p:cNvPr id="23" name="TextBox 58"/>
          <p:cNvSpPr txBox="1">
            <a:spLocks noChangeArrowheads="1"/>
          </p:cNvSpPr>
          <p:nvPr/>
        </p:nvSpPr>
        <p:spPr bwMode="auto">
          <a:xfrm>
            <a:off x="5580698" y="8870810"/>
            <a:ext cx="397866"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err="1">
                <a:ln>
                  <a:noFill/>
                </a:ln>
                <a:solidFill>
                  <a:prstClr val="black"/>
                </a:solidFill>
                <a:effectLst/>
                <a:uLnTx/>
                <a:uFillTx/>
                <a:latin typeface="Symbol" pitchFamily="18" charset="2"/>
                <a:ea typeface="+mn-ea"/>
                <a:cs typeface="Arial" charset="0"/>
                <a:sym typeface="Gill Sans" charset="0"/>
              </a:rPr>
              <a:t>w</a:t>
            </a:r>
            <a:r>
              <a:rPr kumimoji="0" lang="en-GB" sz="1991" b="0" i="0" u="none" strike="noStrike" kern="1200" cap="none" spc="0" normalizeH="0" baseline="-25000" noProof="0" dirty="0" err="1">
                <a:ln>
                  <a:noFill/>
                </a:ln>
                <a:solidFill>
                  <a:prstClr val="black"/>
                </a:solidFill>
                <a:effectLst/>
                <a:uLnTx/>
                <a:uFillTx/>
                <a:latin typeface="Calibri" pitchFamily="34" charset="0"/>
                <a:ea typeface="+mn-ea"/>
                <a:cs typeface="Arial" charset="0"/>
                <a:sym typeface="Gill Sans" charset="0"/>
              </a:rPr>
              <a:t>l</a:t>
            </a:r>
            <a:endParaRPr kumimoji="0" lang="en-US" sz="1991" b="0" i="0" u="none" strike="noStrike" kern="1200" cap="none" spc="0" normalizeH="0" baseline="-25000" noProof="0" dirty="0">
              <a:ln>
                <a:noFill/>
              </a:ln>
              <a:solidFill>
                <a:prstClr val="black"/>
              </a:solidFill>
              <a:effectLst/>
              <a:uLnTx/>
              <a:uFillTx/>
              <a:latin typeface="Calibri" pitchFamily="34" charset="0"/>
              <a:ea typeface="+mn-ea"/>
              <a:cs typeface="Arial" charset="0"/>
              <a:sym typeface="Gill Sans" charset="0"/>
            </a:endParaRPr>
          </a:p>
        </p:txBody>
      </p:sp>
      <p:sp>
        <p:nvSpPr>
          <p:cNvPr id="24" name="TextBox 58"/>
          <p:cNvSpPr txBox="1">
            <a:spLocks noChangeArrowheads="1"/>
          </p:cNvSpPr>
          <p:nvPr/>
        </p:nvSpPr>
        <p:spPr bwMode="auto">
          <a:xfrm>
            <a:off x="7731337" y="8870810"/>
            <a:ext cx="449162" cy="39869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991" b="0" i="0" u="none" strike="noStrike" kern="1200" cap="none" spc="0" normalizeH="0" baseline="0" noProof="0" dirty="0" err="1">
                <a:ln>
                  <a:noFill/>
                </a:ln>
                <a:solidFill>
                  <a:prstClr val="black"/>
                </a:solidFill>
                <a:effectLst/>
                <a:uLnTx/>
                <a:uFillTx/>
                <a:latin typeface="Symbol" pitchFamily="18" charset="2"/>
                <a:ea typeface="+mn-ea"/>
                <a:cs typeface="Arial" charset="0"/>
                <a:sym typeface="Gill Sans" charset="0"/>
              </a:rPr>
              <a:t>w</a:t>
            </a:r>
            <a:r>
              <a:rPr kumimoji="0" lang="en-GB" sz="1991" b="0" i="0" u="none" strike="noStrike" kern="1200" cap="none" spc="0" normalizeH="0" baseline="-25000" noProof="0" dirty="0" err="1">
                <a:ln>
                  <a:noFill/>
                </a:ln>
                <a:solidFill>
                  <a:prstClr val="black"/>
                </a:solidFill>
                <a:effectLst/>
                <a:uLnTx/>
                <a:uFillTx/>
                <a:latin typeface="Calibri" pitchFamily="34" charset="0"/>
                <a:ea typeface="+mn-ea"/>
                <a:cs typeface="Arial" charset="0"/>
                <a:sym typeface="Gill Sans" charset="0"/>
              </a:rPr>
              <a:t>u</a:t>
            </a:r>
            <a:endParaRPr kumimoji="0" lang="en-US" sz="1991" b="0" i="0" u="none" strike="noStrike" kern="1200" cap="none" spc="0" normalizeH="0" baseline="-25000" noProof="0" dirty="0">
              <a:ln>
                <a:noFill/>
              </a:ln>
              <a:solidFill>
                <a:prstClr val="black"/>
              </a:solidFill>
              <a:effectLst/>
              <a:uLnTx/>
              <a:uFillTx/>
              <a:latin typeface="Calibri" pitchFamily="34" charset="0"/>
              <a:ea typeface="+mn-ea"/>
              <a:cs typeface="Arial" charset="0"/>
              <a:sym typeface="Gill Sans" charset="0"/>
            </a:endParaRPr>
          </a:p>
        </p:txBody>
      </p:sp>
      <p:cxnSp>
        <p:nvCxnSpPr>
          <p:cNvPr id="28" name="Straight Arrow Connector 27"/>
          <p:cNvCxnSpPr/>
          <p:nvPr/>
        </p:nvCxnSpPr>
        <p:spPr>
          <a:xfrm>
            <a:off x="7628925" y="3443041"/>
            <a:ext cx="307234" cy="4096455"/>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580698" y="3647864"/>
            <a:ext cx="102411" cy="4096455"/>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45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13004800" cy="1906870"/>
          </a:xfrm>
        </p:spPr>
        <p:txBody>
          <a:bodyPr/>
          <a:lstStyle/>
          <a:p>
            <a:r>
              <a:rPr lang="en-GB" sz="3413" b="1" dirty="0"/>
              <a:t>Pole zero plot for a 1</a:t>
            </a:r>
            <a:r>
              <a:rPr lang="en-GB" sz="3413" b="1" baseline="30000" dirty="0"/>
              <a:t>st</a:t>
            </a:r>
            <a:r>
              <a:rPr lang="en-GB" sz="3413" b="1" dirty="0"/>
              <a:t> order (top left) and 4</a:t>
            </a:r>
            <a:r>
              <a:rPr lang="en-GB" sz="3413" b="1" baseline="30000" dirty="0"/>
              <a:t>th</a:t>
            </a:r>
            <a:r>
              <a:rPr lang="en-GB" sz="3413" b="1" dirty="0"/>
              <a:t> order (top right) low pass filter with </a:t>
            </a:r>
            <a:r>
              <a:rPr lang="en-GB" sz="3413" b="1" dirty="0" err="1"/>
              <a:t>center</a:t>
            </a:r>
            <a:r>
              <a:rPr lang="en-GB" sz="3413" b="1" dirty="0"/>
              <a:t> frequency  </a:t>
            </a:r>
            <a:r>
              <a:rPr lang="en-GB" sz="3413" b="1" dirty="0" err="1"/>
              <a:t>w</a:t>
            </a:r>
            <a:r>
              <a:rPr lang="en-GB" sz="3413" b="1" baseline="-25000" dirty="0" err="1"/>
              <a:t>c</a:t>
            </a:r>
            <a:r>
              <a:rPr lang="en-GB" sz="3413" b="1" dirty="0"/>
              <a:t>=p/4. On bottom, square magnitude response for the first order (solid line) and fourth order (</a:t>
            </a:r>
            <a:r>
              <a:rPr lang="en-GB" sz="3413" b="1" dirty="0" err="1"/>
              <a:t>dashdot</a:t>
            </a:r>
            <a:r>
              <a:rPr lang="en-GB" sz="3413" b="1" dirty="0"/>
              <a:t> line) filters.</a:t>
            </a:r>
            <a:endParaRPr lang="en-US" sz="3413" b="1" dirty="0"/>
          </a:p>
        </p:txBody>
      </p:sp>
      <p:grpSp>
        <p:nvGrpSpPr>
          <p:cNvPr id="6" name="Group 5"/>
          <p:cNvGrpSpPr>
            <a:grpSpLocks noChangeAspect="1"/>
          </p:cNvGrpSpPr>
          <p:nvPr/>
        </p:nvGrpSpPr>
        <p:grpSpPr>
          <a:xfrm>
            <a:off x="2691567" y="2439239"/>
            <a:ext cx="8521756" cy="7046073"/>
            <a:chOff x="827088" y="692150"/>
            <a:chExt cx="7489825" cy="6192838"/>
          </a:xfrm>
        </p:grpSpPr>
        <p:pic>
          <p:nvPicPr>
            <p:cNvPr id="10243" name="Picture 6"/>
            <p:cNvPicPr>
              <a:picLocks noChangeAspect="1" noChangeArrowheads="1"/>
            </p:cNvPicPr>
            <p:nvPr/>
          </p:nvPicPr>
          <p:blipFill>
            <a:blip r:embed="rId2" cstate="print"/>
            <a:srcRect l="3366" r="9128"/>
            <a:stretch>
              <a:fillRect/>
            </a:stretch>
          </p:blipFill>
          <p:spPr bwMode="auto">
            <a:xfrm>
              <a:off x="827088" y="692150"/>
              <a:ext cx="3744912" cy="3206750"/>
            </a:xfrm>
            <a:prstGeom prst="rect">
              <a:avLst/>
            </a:prstGeom>
            <a:noFill/>
            <a:ln w="9525">
              <a:noFill/>
              <a:miter lim="800000"/>
              <a:headEnd/>
              <a:tailEnd/>
            </a:ln>
          </p:spPr>
        </p:pic>
        <p:pic>
          <p:nvPicPr>
            <p:cNvPr id="10244" name="Picture 7"/>
            <p:cNvPicPr>
              <a:picLocks noChangeAspect="1" noChangeArrowheads="1"/>
            </p:cNvPicPr>
            <p:nvPr/>
          </p:nvPicPr>
          <p:blipFill>
            <a:blip r:embed="rId3" cstate="print"/>
            <a:srcRect l="3366" r="9128"/>
            <a:stretch>
              <a:fillRect/>
            </a:stretch>
          </p:blipFill>
          <p:spPr bwMode="auto">
            <a:xfrm>
              <a:off x="4572000" y="692150"/>
              <a:ext cx="3744913" cy="3206750"/>
            </a:xfrm>
            <a:prstGeom prst="rect">
              <a:avLst/>
            </a:prstGeom>
            <a:noFill/>
            <a:ln w="9525">
              <a:noFill/>
              <a:miter lim="800000"/>
              <a:headEnd/>
              <a:tailEnd/>
            </a:ln>
          </p:spPr>
        </p:pic>
        <p:pic>
          <p:nvPicPr>
            <p:cNvPr id="10245" name="Picture 8"/>
            <p:cNvPicPr>
              <a:picLocks noChangeAspect="1" noChangeArrowheads="1"/>
            </p:cNvPicPr>
            <p:nvPr/>
          </p:nvPicPr>
          <p:blipFill>
            <a:blip r:embed="rId4" cstate="print"/>
            <a:srcRect/>
            <a:stretch>
              <a:fillRect/>
            </a:stretch>
          </p:blipFill>
          <p:spPr bwMode="auto">
            <a:xfrm>
              <a:off x="2411413" y="3679825"/>
              <a:ext cx="4279900" cy="3205163"/>
            </a:xfrm>
            <a:prstGeom prst="rect">
              <a:avLst/>
            </a:prstGeom>
            <a:noFill/>
            <a:ln w="9525">
              <a:noFill/>
              <a:miter lim="800000"/>
              <a:headEnd/>
              <a:tailEnd/>
            </a:ln>
          </p:spPr>
        </p:pic>
      </p:grpSp>
    </p:spTree>
    <p:extLst>
      <p:ext uri="{BB962C8B-B14F-4D97-AF65-F5344CB8AC3E}">
        <p14:creationId xmlns:p14="http://schemas.microsoft.com/office/powerpoint/2010/main" val="4249526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13004800" cy="2214104"/>
          </a:xfrm>
        </p:spPr>
        <p:txBody>
          <a:bodyPr/>
          <a:lstStyle/>
          <a:p>
            <a:r>
              <a:rPr lang="en-GB" sz="3413" b="1" dirty="0"/>
              <a:t>Pole zero plot for a 1</a:t>
            </a:r>
            <a:r>
              <a:rPr lang="en-GB" sz="3413" b="1" baseline="30000" dirty="0"/>
              <a:t>st</a:t>
            </a:r>
            <a:r>
              <a:rPr lang="en-GB" sz="3413" b="1" dirty="0"/>
              <a:t> order (top left) and 4</a:t>
            </a:r>
            <a:r>
              <a:rPr lang="en-GB" sz="3413" b="1" baseline="30000" dirty="0"/>
              <a:t>th</a:t>
            </a:r>
            <a:r>
              <a:rPr lang="en-GB" sz="3413" b="1" dirty="0"/>
              <a:t> order (top right) high pass filter with </a:t>
            </a:r>
            <a:r>
              <a:rPr lang="en-GB" sz="3413" b="1" dirty="0" err="1"/>
              <a:t>center</a:t>
            </a:r>
            <a:r>
              <a:rPr lang="en-GB" sz="3413" b="1" dirty="0"/>
              <a:t> frequency  </a:t>
            </a:r>
            <a:r>
              <a:rPr lang="en-GB" sz="3413" b="1" dirty="0" err="1"/>
              <a:t>w</a:t>
            </a:r>
            <a:r>
              <a:rPr lang="en-GB" sz="3413" b="1" baseline="-25000" dirty="0" err="1"/>
              <a:t>c</a:t>
            </a:r>
            <a:r>
              <a:rPr lang="en-GB" sz="3413" b="1" dirty="0"/>
              <a:t>=p/4. On bottom, square magnitude response for the first order (</a:t>
            </a:r>
            <a:r>
              <a:rPr lang="en-GB" sz="3413" b="1" dirty="0" err="1"/>
              <a:t>dashdot</a:t>
            </a:r>
            <a:r>
              <a:rPr lang="en-GB" sz="3413" b="1" dirty="0"/>
              <a:t> line) and fourth order (solid line) filters.</a:t>
            </a:r>
            <a:endParaRPr lang="en-US" sz="3413" b="1" dirty="0"/>
          </a:p>
        </p:txBody>
      </p:sp>
      <p:grpSp>
        <p:nvGrpSpPr>
          <p:cNvPr id="11267" name="Group 10"/>
          <p:cNvGrpSpPr>
            <a:grpSpLocks noChangeAspect="1"/>
          </p:cNvGrpSpPr>
          <p:nvPr/>
        </p:nvGrpSpPr>
        <p:grpSpPr bwMode="auto">
          <a:xfrm>
            <a:off x="2713179" y="2418927"/>
            <a:ext cx="8521756" cy="7015367"/>
            <a:chOff x="827584" y="692696"/>
            <a:chExt cx="7488832" cy="6165304"/>
          </a:xfrm>
        </p:grpSpPr>
        <p:pic>
          <p:nvPicPr>
            <p:cNvPr id="11268" name="Picture 3"/>
            <p:cNvPicPr>
              <a:picLocks noChangeAspect="1" noChangeArrowheads="1"/>
            </p:cNvPicPr>
            <p:nvPr/>
          </p:nvPicPr>
          <p:blipFill>
            <a:blip r:embed="rId2" cstate="print"/>
            <a:srcRect/>
            <a:stretch>
              <a:fillRect/>
            </a:stretch>
          </p:blipFill>
          <p:spPr bwMode="auto">
            <a:xfrm>
              <a:off x="2411760" y="3652150"/>
              <a:ext cx="4279028" cy="3205850"/>
            </a:xfrm>
            <a:prstGeom prst="rect">
              <a:avLst/>
            </a:prstGeom>
            <a:noFill/>
            <a:ln w="9525">
              <a:noFill/>
              <a:miter lim="800000"/>
              <a:headEnd/>
              <a:tailEnd/>
            </a:ln>
          </p:spPr>
        </p:pic>
        <p:pic>
          <p:nvPicPr>
            <p:cNvPr id="11269" name="Picture 4"/>
            <p:cNvPicPr>
              <a:picLocks noChangeAspect="1" noChangeArrowheads="1"/>
            </p:cNvPicPr>
            <p:nvPr/>
          </p:nvPicPr>
          <p:blipFill>
            <a:blip r:embed="rId3" cstate="print"/>
            <a:srcRect r="8414"/>
            <a:stretch>
              <a:fillRect/>
            </a:stretch>
          </p:blipFill>
          <p:spPr bwMode="auto">
            <a:xfrm>
              <a:off x="4397428" y="692696"/>
              <a:ext cx="3918988" cy="3205850"/>
            </a:xfrm>
            <a:prstGeom prst="rect">
              <a:avLst/>
            </a:prstGeom>
            <a:noFill/>
            <a:ln w="9525">
              <a:noFill/>
              <a:miter lim="800000"/>
              <a:headEnd/>
              <a:tailEnd/>
            </a:ln>
          </p:spPr>
        </p:pic>
        <p:pic>
          <p:nvPicPr>
            <p:cNvPr id="11270" name="Picture 5"/>
            <p:cNvPicPr>
              <a:picLocks noChangeAspect="1" noChangeArrowheads="1"/>
            </p:cNvPicPr>
            <p:nvPr/>
          </p:nvPicPr>
          <p:blipFill>
            <a:blip r:embed="rId4" cstate="print"/>
            <a:srcRect l="3366"/>
            <a:stretch>
              <a:fillRect/>
            </a:stretch>
          </p:blipFill>
          <p:spPr bwMode="auto">
            <a:xfrm>
              <a:off x="827584" y="692696"/>
              <a:ext cx="4135012" cy="3205850"/>
            </a:xfrm>
            <a:prstGeom prst="rect">
              <a:avLst/>
            </a:prstGeom>
            <a:noFill/>
            <a:ln w="9525">
              <a:noFill/>
              <a:miter lim="800000"/>
              <a:headEnd/>
              <a:tailEnd/>
            </a:ln>
          </p:spPr>
        </p:pic>
      </p:grpSp>
    </p:spTree>
    <p:extLst>
      <p:ext uri="{BB962C8B-B14F-4D97-AF65-F5344CB8AC3E}">
        <p14:creationId xmlns:p14="http://schemas.microsoft.com/office/powerpoint/2010/main" val="4027556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0"/>
            <a:ext cx="13004800" cy="2214104"/>
          </a:xfrm>
        </p:spPr>
        <p:txBody>
          <a:bodyPr/>
          <a:lstStyle/>
          <a:p>
            <a:r>
              <a:rPr lang="en-GB" sz="3413" b="1" dirty="0"/>
              <a:t>Pole zero plot for a 1</a:t>
            </a:r>
            <a:r>
              <a:rPr lang="en-GB" sz="3413" b="1" baseline="30000" dirty="0"/>
              <a:t>st</a:t>
            </a:r>
            <a:r>
              <a:rPr lang="en-GB" sz="3413" b="1" dirty="0"/>
              <a:t> order (top left) and 4</a:t>
            </a:r>
            <a:r>
              <a:rPr lang="en-GB" sz="3413" b="1" baseline="30000" dirty="0"/>
              <a:t>th</a:t>
            </a:r>
            <a:r>
              <a:rPr lang="en-GB" sz="3413" b="1" dirty="0"/>
              <a:t> order (top right) low shelving filter with </a:t>
            </a:r>
            <a:r>
              <a:rPr lang="en-GB" sz="3413" b="1" dirty="0" err="1"/>
              <a:t>center</a:t>
            </a:r>
            <a:r>
              <a:rPr lang="en-GB" sz="3413" b="1" dirty="0"/>
              <a:t> frequency  </a:t>
            </a:r>
            <a:r>
              <a:rPr lang="en-GB" sz="3413" b="1" dirty="0" err="1"/>
              <a:t>w</a:t>
            </a:r>
            <a:r>
              <a:rPr lang="en-GB" sz="3413" b="1" baseline="-25000" dirty="0" err="1"/>
              <a:t>c</a:t>
            </a:r>
            <a:r>
              <a:rPr lang="en-GB" sz="3413" b="1" dirty="0"/>
              <a:t>=p/4 and gain at </a:t>
            </a:r>
            <a:r>
              <a:rPr lang="en-GB" sz="3413" b="1" dirty="0" err="1"/>
              <a:t>center</a:t>
            </a:r>
            <a:r>
              <a:rPr lang="en-GB" sz="3413" b="1" dirty="0"/>
              <a:t> frequency </a:t>
            </a:r>
            <a:r>
              <a:rPr lang="en-GB" sz="3413" b="1" i="1" dirty="0"/>
              <a:t>G</a:t>
            </a:r>
            <a:r>
              <a:rPr lang="en-GB" sz="3413" b="1" dirty="0"/>
              <a:t>=2. On bottom, square magnitude response for the first order (</a:t>
            </a:r>
            <a:r>
              <a:rPr lang="en-GB" sz="3413" b="1" dirty="0" err="1"/>
              <a:t>dashdot</a:t>
            </a:r>
            <a:r>
              <a:rPr lang="en-GB" sz="3413" b="1" dirty="0"/>
              <a:t> line) and fourth order (solid line) filters.</a:t>
            </a:r>
            <a:endParaRPr lang="en-US" sz="3413" b="1" dirty="0"/>
          </a:p>
        </p:txBody>
      </p:sp>
      <p:grpSp>
        <p:nvGrpSpPr>
          <p:cNvPr id="12291" name="Group 9"/>
          <p:cNvGrpSpPr>
            <a:grpSpLocks noChangeAspect="1"/>
          </p:cNvGrpSpPr>
          <p:nvPr/>
        </p:nvGrpSpPr>
        <p:grpSpPr bwMode="auto">
          <a:xfrm>
            <a:off x="1996299" y="2111693"/>
            <a:ext cx="9092523" cy="7046073"/>
            <a:chOff x="683568" y="692696"/>
            <a:chExt cx="7992888" cy="6192688"/>
          </a:xfrm>
        </p:grpSpPr>
        <p:pic>
          <p:nvPicPr>
            <p:cNvPr id="12292" name="Picture 2"/>
            <p:cNvPicPr>
              <a:picLocks noChangeAspect="1" noChangeArrowheads="1"/>
            </p:cNvPicPr>
            <p:nvPr/>
          </p:nvPicPr>
          <p:blipFill>
            <a:blip r:embed="rId2" cstate="print"/>
            <a:srcRect/>
            <a:stretch>
              <a:fillRect/>
            </a:stretch>
          </p:blipFill>
          <p:spPr bwMode="auto">
            <a:xfrm>
              <a:off x="2411760" y="3679534"/>
              <a:ext cx="4279028" cy="3205850"/>
            </a:xfrm>
            <a:prstGeom prst="rect">
              <a:avLst/>
            </a:prstGeom>
            <a:noFill/>
            <a:ln w="9525">
              <a:noFill/>
              <a:miter lim="800000"/>
              <a:headEnd/>
              <a:tailEnd/>
            </a:ln>
          </p:spPr>
        </p:pic>
        <p:pic>
          <p:nvPicPr>
            <p:cNvPr id="12293" name="Picture 3"/>
            <p:cNvPicPr>
              <a:picLocks noChangeAspect="1" noChangeArrowheads="1"/>
            </p:cNvPicPr>
            <p:nvPr/>
          </p:nvPicPr>
          <p:blipFill>
            <a:blip r:embed="rId3" cstate="print"/>
            <a:srcRect/>
            <a:stretch>
              <a:fillRect/>
            </a:stretch>
          </p:blipFill>
          <p:spPr bwMode="auto">
            <a:xfrm>
              <a:off x="4397428" y="692696"/>
              <a:ext cx="4279028" cy="3205850"/>
            </a:xfrm>
            <a:prstGeom prst="rect">
              <a:avLst/>
            </a:prstGeom>
            <a:noFill/>
            <a:ln w="9525">
              <a:noFill/>
              <a:miter lim="800000"/>
              <a:headEnd/>
              <a:tailEnd/>
            </a:ln>
          </p:spPr>
        </p:pic>
        <p:pic>
          <p:nvPicPr>
            <p:cNvPr id="12294" name="Picture 4"/>
            <p:cNvPicPr>
              <a:picLocks noChangeAspect="1" noChangeArrowheads="1"/>
            </p:cNvPicPr>
            <p:nvPr/>
          </p:nvPicPr>
          <p:blipFill>
            <a:blip r:embed="rId4" cstate="print"/>
            <a:srcRect/>
            <a:stretch>
              <a:fillRect/>
            </a:stretch>
          </p:blipFill>
          <p:spPr bwMode="auto">
            <a:xfrm>
              <a:off x="683568" y="692696"/>
              <a:ext cx="4279028" cy="3205850"/>
            </a:xfrm>
            <a:prstGeom prst="rect">
              <a:avLst/>
            </a:prstGeom>
            <a:noFill/>
            <a:ln w="9525">
              <a:noFill/>
              <a:miter lim="800000"/>
              <a:headEnd/>
              <a:tailEnd/>
            </a:ln>
          </p:spPr>
        </p:pic>
      </p:grpSp>
    </p:spTree>
    <p:extLst>
      <p:ext uri="{BB962C8B-B14F-4D97-AF65-F5344CB8AC3E}">
        <p14:creationId xmlns:p14="http://schemas.microsoft.com/office/powerpoint/2010/main" val="1824416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3004800" cy="2214104"/>
          </a:xfrm>
        </p:spPr>
        <p:txBody>
          <a:bodyPr/>
          <a:lstStyle/>
          <a:p>
            <a:r>
              <a:rPr lang="en-GB" sz="3413" b="1" dirty="0"/>
              <a:t>Pole zero plot for a 1</a:t>
            </a:r>
            <a:r>
              <a:rPr lang="en-GB" sz="3413" b="1" baseline="30000" dirty="0"/>
              <a:t>st</a:t>
            </a:r>
            <a:r>
              <a:rPr lang="en-GB" sz="3413" b="1" dirty="0"/>
              <a:t> order and 4</a:t>
            </a:r>
            <a:r>
              <a:rPr lang="en-GB" sz="3413" b="1" baseline="30000" dirty="0"/>
              <a:t>th</a:t>
            </a:r>
            <a:r>
              <a:rPr lang="en-GB" sz="3413" b="1" dirty="0"/>
              <a:t> order high shelving filter with </a:t>
            </a:r>
            <a:r>
              <a:rPr lang="en-GB" sz="3413" b="1" dirty="0" err="1"/>
              <a:t>w</a:t>
            </a:r>
            <a:r>
              <a:rPr lang="en-GB" sz="3413" b="1" baseline="-25000" dirty="0" err="1"/>
              <a:t>c</a:t>
            </a:r>
            <a:r>
              <a:rPr lang="en-GB" sz="3413" b="1" dirty="0"/>
              <a:t>=p/4 and </a:t>
            </a:r>
            <a:r>
              <a:rPr lang="en-GB" sz="3413" b="1" i="1" dirty="0"/>
              <a:t>G</a:t>
            </a:r>
            <a:r>
              <a:rPr lang="en-GB" sz="3413" b="1" dirty="0"/>
              <a:t>=2. On bottom, square magnitude response for the first order (</a:t>
            </a:r>
            <a:r>
              <a:rPr lang="en-GB" sz="3413" b="1" dirty="0" err="1"/>
              <a:t>dashdot</a:t>
            </a:r>
            <a:r>
              <a:rPr lang="en-GB" sz="3413" b="1" dirty="0"/>
              <a:t> line) and fourth order (solid line) filters.</a:t>
            </a:r>
            <a:endParaRPr lang="en-US" sz="3413" b="1" dirty="0"/>
          </a:p>
        </p:txBody>
      </p:sp>
      <p:grpSp>
        <p:nvGrpSpPr>
          <p:cNvPr id="6" name="Group 5"/>
          <p:cNvGrpSpPr>
            <a:grpSpLocks noChangeAspect="1"/>
          </p:cNvGrpSpPr>
          <p:nvPr/>
        </p:nvGrpSpPr>
        <p:grpSpPr>
          <a:xfrm>
            <a:off x="2303533" y="2521338"/>
            <a:ext cx="9092523" cy="7008142"/>
            <a:chOff x="684213" y="692150"/>
            <a:chExt cx="7991475" cy="6159500"/>
          </a:xfrm>
        </p:grpSpPr>
        <p:pic>
          <p:nvPicPr>
            <p:cNvPr id="13315" name="Picture 2"/>
            <p:cNvPicPr>
              <a:picLocks noChangeAspect="1" noChangeArrowheads="1"/>
            </p:cNvPicPr>
            <p:nvPr/>
          </p:nvPicPr>
          <p:blipFill>
            <a:blip r:embed="rId2" cstate="print"/>
            <a:srcRect/>
            <a:stretch>
              <a:fillRect/>
            </a:stretch>
          </p:blipFill>
          <p:spPr bwMode="auto">
            <a:xfrm>
              <a:off x="2411413" y="3644900"/>
              <a:ext cx="4279900" cy="3206750"/>
            </a:xfrm>
            <a:prstGeom prst="rect">
              <a:avLst/>
            </a:prstGeom>
            <a:noFill/>
            <a:ln w="9525">
              <a:noFill/>
              <a:miter lim="800000"/>
              <a:headEnd/>
              <a:tailEnd/>
            </a:ln>
          </p:spPr>
        </p:pic>
        <p:pic>
          <p:nvPicPr>
            <p:cNvPr id="13316" name="Picture 3"/>
            <p:cNvPicPr>
              <a:picLocks noChangeAspect="1" noChangeArrowheads="1"/>
            </p:cNvPicPr>
            <p:nvPr/>
          </p:nvPicPr>
          <p:blipFill>
            <a:blip r:embed="rId3" cstate="print"/>
            <a:srcRect/>
            <a:stretch>
              <a:fillRect/>
            </a:stretch>
          </p:blipFill>
          <p:spPr bwMode="auto">
            <a:xfrm>
              <a:off x="684213" y="692150"/>
              <a:ext cx="4278312" cy="3206750"/>
            </a:xfrm>
            <a:prstGeom prst="rect">
              <a:avLst/>
            </a:prstGeom>
            <a:noFill/>
            <a:ln w="9525">
              <a:noFill/>
              <a:miter lim="800000"/>
              <a:headEnd/>
              <a:tailEnd/>
            </a:ln>
          </p:spPr>
        </p:pic>
        <p:pic>
          <p:nvPicPr>
            <p:cNvPr id="13317" name="Picture 4"/>
            <p:cNvPicPr>
              <a:picLocks noChangeAspect="1" noChangeArrowheads="1"/>
            </p:cNvPicPr>
            <p:nvPr/>
          </p:nvPicPr>
          <p:blipFill>
            <a:blip r:embed="rId4" cstate="print"/>
            <a:srcRect/>
            <a:stretch>
              <a:fillRect/>
            </a:stretch>
          </p:blipFill>
          <p:spPr bwMode="auto">
            <a:xfrm>
              <a:off x="4397375" y="692150"/>
              <a:ext cx="4278313" cy="3206750"/>
            </a:xfrm>
            <a:prstGeom prst="rect">
              <a:avLst/>
            </a:prstGeom>
            <a:noFill/>
            <a:ln w="9525">
              <a:noFill/>
              <a:miter lim="800000"/>
              <a:headEnd/>
              <a:tailEnd/>
            </a:ln>
          </p:spPr>
        </p:pic>
      </p:grpSp>
    </p:spTree>
    <p:extLst>
      <p:ext uri="{BB962C8B-B14F-4D97-AF65-F5344CB8AC3E}">
        <p14:creationId xmlns:p14="http://schemas.microsoft.com/office/powerpoint/2010/main" val="3497570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13004800" cy="2111693"/>
          </a:xfrm>
        </p:spPr>
        <p:txBody>
          <a:bodyPr/>
          <a:lstStyle/>
          <a:p>
            <a:r>
              <a:rPr lang="en-GB" sz="3413" b="1" dirty="0"/>
              <a:t>Pole zero plot for 2nd order (top left) and 8th order (top right) band pass filter with </a:t>
            </a:r>
            <a:r>
              <a:rPr lang="en-GB" sz="3413" b="1" dirty="0" err="1"/>
              <a:t>w</a:t>
            </a:r>
            <a:r>
              <a:rPr lang="en-GB" sz="3413" b="1" baseline="-25000" dirty="0" err="1"/>
              <a:t>c</a:t>
            </a:r>
            <a:r>
              <a:rPr lang="en-GB" sz="3413" b="1" dirty="0"/>
              <a:t>=p/4 and </a:t>
            </a:r>
            <a:r>
              <a:rPr lang="en-GB" sz="3413" b="1" i="1" dirty="0"/>
              <a:t>B</a:t>
            </a:r>
            <a:r>
              <a:rPr lang="en-GB" sz="3413" b="1" dirty="0"/>
              <a:t>=p/8. Bottom, square magnitude response for the 2</a:t>
            </a:r>
            <a:r>
              <a:rPr lang="en-GB" sz="3413" b="1" baseline="30000" dirty="0"/>
              <a:t>nd</a:t>
            </a:r>
            <a:r>
              <a:rPr lang="en-GB" sz="3413" b="1" dirty="0"/>
              <a:t> order (</a:t>
            </a:r>
            <a:r>
              <a:rPr lang="en-GB" sz="3413" b="1" dirty="0" err="1"/>
              <a:t>dashdot</a:t>
            </a:r>
            <a:r>
              <a:rPr lang="en-GB" sz="3413" b="1" dirty="0"/>
              <a:t> line) and 8</a:t>
            </a:r>
            <a:r>
              <a:rPr lang="en-GB" sz="3413" b="1" baseline="30000" dirty="0"/>
              <a:t>th</a:t>
            </a:r>
            <a:r>
              <a:rPr lang="en-GB" sz="3413" b="1" dirty="0"/>
              <a:t> order (solid line) filters</a:t>
            </a:r>
            <a:endParaRPr lang="en-US" sz="3413" b="1" dirty="0"/>
          </a:p>
        </p:txBody>
      </p:sp>
      <p:grpSp>
        <p:nvGrpSpPr>
          <p:cNvPr id="6" name="Group 5"/>
          <p:cNvGrpSpPr>
            <a:grpSpLocks noChangeAspect="1"/>
          </p:cNvGrpSpPr>
          <p:nvPr/>
        </p:nvGrpSpPr>
        <p:grpSpPr>
          <a:xfrm>
            <a:off x="2303533" y="2316516"/>
            <a:ext cx="9092523" cy="7046073"/>
            <a:chOff x="684213" y="692150"/>
            <a:chExt cx="7991475" cy="6192838"/>
          </a:xfrm>
        </p:grpSpPr>
        <p:pic>
          <p:nvPicPr>
            <p:cNvPr id="14339" name="Picture 2"/>
            <p:cNvPicPr>
              <a:picLocks noChangeAspect="1" noChangeArrowheads="1"/>
            </p:cNvPicPr>
            <p:nvPr/>
          </p:nvPicPr>
          <p:blipFill>
            <a:blip r:embed="rId2" cstate="print"/>
            <a:srcRect/>
            <a:stretch>
              <a:fillRect/>
            </a:stretch>
          </p:blipFill>
          <p:spPr bwMode="auto">
            <a:xfrm>
              <a:off x="2411413" y="3679825"/>
              <a:ext cx="4279900" cy="3205163"/>
            </a:xfrm>
            <a:prstGeom prst="rect">
              <a:avLst/>
            </a:prstGeom>
            <a:noFill/>
            <a:ln w="9525">
              <a:noFill/>
              <a:miter lim="800000"/>
              <a:headEnd/>
              <a:tailEnd/>
            </a:ln>
          </p:spPr>
        </p:pic>
        <p:pic>
          <p:nvPicPr>
            <p:cNvPr id="14340" name="Picture 3"/>
            <p:cNvPicPr>
              <a:picLocks noChangeAspect="1" noChangeArrowheads="1"/>
            </p:cNvPicPr>
            <p:nvPr/>
          </p:nvPicPr>
          <p:blipFill>
            <a:blip r:embed="rId3" cstate="print"/>
            <a:srcRect/>
            <a:stretch>
              <a:fillRect/>
            </a:stretch>
          </p:blipFill>
          <p:spPr bwMode="auto">
            <a:xfrm>
              <a:off x="4397375" y="692150"/>
              <a:ext cx="4278313" cy="3206750"/>
            </a:xfrm>
            <a:prstGeom prst="rect">
              <a:avLst/>
            </a:prstGeom>
            <a:noFill/>
            <a:ln w="9525">
              <a:noFill/>
              <a:miter lim="800000"/>
              <a:headEnd/>
              <a:tailEnd/>
            </a:ln>
          </p:spPr>
        </p:pic>
        <p:pic>
          <p:nvPicPr>
            <p:cNvPr id="14341" name="Picture 4"/>
            <p:cNvPicPr>
              <a:picLocks noChangeAspect="1" noChangeArrowheads="1"/>
            </p:cNvPicPr>
            <p:nvPr/>
          </p:nvPicPr>
          <p:blipFill>
            <a:blip r:embed="rId4" cstate="print"/>
            <a:srcRect/>
            <a:stretch>
              <a:fillRect/>
            </a:stretch>
          </p:blipFill>
          <p:spPr bwMode="auto">
            <a:xfrm>
              <a:off x="684213" y="692150"/>
              <a:ext cx="4278312" cy="3206750"/>
            </a:xfrm>
            <a:prstGeom prst="rect">
              <a:avLst/>
            </a:prstGeom>
            <a:noFill/>
            <a:ln w="9525">
              <a:noFill/>
              <a:miter lim="800000"/>
              <a:headEnd/>
              <a:tailEnd/>
            </a:ln>
          </p:spPr>
        </p:pic>
      </p:grpSp>
    </p:spTree>
    <p:extLst>
      <p:ext uri="{BB962C8B-B14F-4D97-AF65-F5344CB8AC3E}">
        <p14:creationId xmlns:p14="http://schemas.microsoft.com/office/powerpoint/2010/main" val="1649368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13004800" cy="2009281"/>
          </a:xfrm>
        </p:spPr>
        <p:txBody>
          <a:bodyPr/>
          <a:lstStyle/>
          <a:p>
            <a:r>
              <a:rPr lang="en-GB" sz="3413" b="1" dirty="0"/>
              <a:t>Pole zero plot for 2nd order (top left) and 8th order (top right) band stop filter with </a:t>
            </a:r>
            <a:r>
              <a:rPr lang="en-GB" sz="3413" b="1" dirty="0" err="1"/>
              <a:t>w</a:t>
            </a:r>
            <a:r>
              <a:rPr lang="en-GB" sz="3413" b="1" baseline="-25000" dirty="0" err="1"/>
              <a:t>c</a:t>
            </a:r>
            <a:r>
              <a:rPr lang="en-GB" sz="3413" b="1" dirty="0"/>
              <a:t>=p/4 and </a:t>
            </a:r>
            <a:r>
              <a:rPr lang="en-GB" sz="3413" b="1" i="1" dirty="0"/>
              <a:t>B</a:t>
            </a:r>
            <a:r>
              <a:rPr lang="en-GB" sz="3413" b="1" dirty="0"/>
              <a:t>=p/8. Bottom, square magnitude response for the 2</a:t>
            </a:r>
            <a:r>
              <a:rPr lang="en-GB" sz="3413" b="1" baseline="30000" dirty="0"/>
              <a:t>nd</a:t>
            </a:r>
            <a:r>
              <a:rPr lang="en-GB" sz="3413" b="1" dirty="0"/>
              <a:t> order (</a:t>
            </a:r>
            <a:r>
              <a:rPr lang="en-GB" sz="3413" b="1" dirty="0" err="1"/>
              <a:t>dashdot</a:t>
            </a:r>
            <a:r>
              <a:rPr lang="en-GB" sz="3413" b="1" dirty="0"/>
              <a:t> line) and 8</a:t>
            </a:r>
            <a:r>
              <a:rPr lang="en-GB" sz="3413" b="1" baseline="30000" dirty="0"/>
              <a:t>th</a:t>
            </a:r>
            <a:r>
              <a:rPr lang="en-GB" sz="3413" b="1" dirty="0"/>
              <a:t> order (solid line) filters</a:t>
            </a:r>
            <a:endParaRPr lang="en-US" sz="3413" b="1" dirty="0"/>
          </a:p>
        </p:txBody>
      </p:sp>
      <p:grpSp>
        <p:nvGrpSpPr>
          <p:cNvPr id="6" name="Group 5"/>
          <p:cNvGrpSpPr>
            <a:grpSpLocks noChangeAspect="1"/>
          </p:cNvGrpSpPr>
          <p:nvPr/>
        </p:nvGrpSpPr>
        <p:grpSpPr>
          <a:xfrm>
            <a:off x="2405945" y="2316516"/>
            <a:ext cx="9092523" cy="7046073"/>
            <a:chOff x="684213" y="692150"/>
            <a:chExt cx="7991475" cy="6192838"/>
          </a:xfrm>
        </p:grpSpPr>
        <p:pic>
          <p:nvPicPr>
            <p:cNvPr id="15363" name="Picture 2"/>
            <p:cNvPicPr>
              <a:picLocks noChangeAspect="1" noChangeArrowheads="1"/>
            </p:cNvPicPr>
            <p:nvPr/>
          </p:nvPicPr>
          <p:blipFill>
            <a:blip r:embed="rId2" cstate="print"/>
            <a:srcRect/>
            <a:stretch>
              <a:fillRect/>
            </a:stretch>
          </p:blipFill>
          <p:spPr bwMode="auto">
            <a:xfrm>
              <a:off x="2411413" y="3679825"/>
              <a:ext cx="4279900" cy="3205163"/>
            </a:xfrm>
            <a:prstGeom prst="rect">
              <a:avLst/>
            </a:prstGeom>
            <a:noFill/>
            <a:ln w="9525">
              <a:noFill/>
              <a:miter lim="800000"/>
              <a:headEnd/>
              <a:tailEnd/>
            </a:ln>
          </p:spPr>
        </p:pic>
        <p:pic>
          <p:nvPicPr>
            <p:cNvPr id="15364" name="Picture 3"/>
            <p:cNvPicPr>
              <a:picLocks noChangeAspect="1" noChangeArrowheads="1"/>
            </p:cNvPicPr>
            <p:nvPr/>
          </p:nvPicPr>
          <p:blipFill>
            <a:blip r:embed="rId3" cstate="print"/>
            <a:srcRect/>
            <a:stretch>
              <a:fillRect/>
            </a:stretch>
          </p:blipFill>
          <p:spPr bwMode="auto">
            <a:xfrm>
              <a:off x="4397375" y="692150"/>
              <a:ext cx="4278313" cy="3206750"/>
            </a:xfrm>
            <a:prstGeom prst="rect">
              <a:avLst/>
            </a:prstGeom>
            <a:noFill/>
            <a:ln w="9525">
              <a:noFill/>
              <a:miter lim="800000"/>
              <a:headEnd/>
              <a:tailEnd/>
            </a:ln>
          </p:spPr>
        </p:pic>
        <p:pic>
          <p:nvPicPr>
            <p:cNvPr id="15365" name="Picture 4"/>
            <p:cNvPicPr>
              <a:picLocks noChangeAspect="1" noChangeArrowheads="1"/>
            </p:cNvPicPr>
            <p:nvPr/>
          </p:nvPicPr>
          <p:blipFill>
            <a:blip r:embed="rId4" cstate="print"/>
            <a:srcRect/>
            <a:stretch>
              <a:fillRect/>
            </a:stretch>
          </p:blipFill>
          <p:spPr bwMode="auto">
            <a:xfrm>
              <a:off x="684213" y="692150"/>
              <a:ext cx="4278312" cy="3206750"/>
            </a:xfrm>
            <a:prstGeom prst="rect">
              <a:avLst/>
            </a:prstGeom>
            <a:noFill/>
            <a:ln w="9525">
              <a:noFill/>
              <a:miter lim="800000"/>
              <a:headEnd/>
              <a:tailEnd/>
            </a:ln>
          </p:spPr>
        </p:pic>
      </p:grpSp>
    </p:spTree>
    <p:extLst>
      <p:ext uri="{BB962C8B-B14F-4D97-AF65-F5344CB8AC3E}">
        <p14:creationId xmlns:p14="http://schemas.microsoft.com/office/powerpoint/2010/main" val="413913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13004800" cy="2316516"/>
          </a:xfrm>
        </p:spPr>
        <p:txBody>
          <a:bodyPr/>
          <a:lstStyle/>
          <a:p>
            <a:r>
              <a:rPr lang="en-GB" sz="3413" b="1" dirty="0"/>
              <a:t>Pole zero plot for 2nd order (top left) and 8th order (top right) peaking filter with </a:t>
            </a:r>
            <a:r>
              <a:rPr lang="en-GB" sz="3413" b="1" dirty="0" err="1">
                <a:latin typeface="Symbol" panose="05050102010706020507" pitchFamily="18" charset="2"/>
              </a:rPr>
              <a:t>w</a:t>
            </a:r>
            <a:r>
              <a:rPr lang="en-GB" sz="3413" b="1" baseline="-25000" dirty="0" err="1"/>
              <a:t>c</a:t>
            </a:r>
            <a:r>
              <a:rPr lang="en-GB" sz="3413" b="1" dirty="0"/>
              <a:t>=</a:t>
            </a:r>
            <a:r>
              <a:rPr lang="en-GB" sz="3413" b="1" dirty="0">
                <a:latin typeface="Symbol" panose="05050102010706020507" pitchFamily="18" charset="2"/>
              </a:rPr>
              <a:t>p</a:t>
            </a:r>
            <a:r>
              <a:rPr lang="en-GB" sz="3413" b="1" dirty="0"/>
              <a:t>/4, </a:t>
            </a:r>
            <a:r>
              <a:rPr lang="en-GB" sz="3413" b="1" i="1" dirty="0"/>
              <a:t>B</a:t>
            </a:r>
            <a:r>
              <a:rPr lang="en-GB" sz="3413" b="1" dirty="0"/>
              <a:t>=</a:t>
            </a:r>
            <a:r>
              <a:rPr lang="en-GB" sz="3413" b="1" dirty="0">
                <a:latin typeface="Symbol" panose="05050102010706020507" pitchFamily="18" charset="2"/>
              </a:rPr>
              <a:t>p</a:t>
            </a:r>
            <a:r>
              <a:rPr lang="en-GB" sz="3413" b="1" dirty="0"/>
              <a:t>/8 and </a:t>
            </a:r>
            <a:r>
              <a:rPr lang="en-GB" sz="3413" b="1" i="1" dirty="0"/>
              <a:t>G</a:t>
            </a:r>
            <a:r>
              <a:rPr lang="en-GB" sz="3413" b="1" dirty="0"/>
              <a:t>=2. On bottom, square magnitude response for 2</a:t>
            </a:r>
            <a:r>
              <a:rPr lang="en-GB" sz="3413" b="1" baseline="30000" dirty="0"/>
              <a:t>nd</a:t>
            </a:r>
            <a:r>
              <a:rPr lang="en-GB" sz="3413" b="1" dirty="0"/>
              <a:t> order (</a:t>
            </a:r>
            <a:r>
              <a:rPr lang="en-GB" sz="3413" b="1" dirty="0" err="1"/>
              <a:t>dashdot</a:t>
            </a:r>
            <a:r>
              <a:rPr lang="en-GB" sz="3413" b="1" dirty="0"/>
              <a:t> line) and 8</a:t>
            </a:r>
            <a:r>
              <a:rPr lang="en-GB" sz="3413" b="1" baseline="30000" dirty="0"/>
              <a:t>th</a:t>
            </a:r>
            <a:r>
              <a:rPr lang="en-GB" sz="3413" b="1" dirty="0"/>
              <a:t> order (solid line) filters</a:t>
            </a:r>
            <a:endParaRPr lang="en-US" sz="3413" b="1" dirty="0"/>
          </a:p>
        </p:txBody>
      </p:sp>
      <p:grpSp>
        <p:nvGrpSpPr>
          <p:cNvPr id="6" name="Group 5"/>
          <p:cNvGrpSpPr>
            <a:grpSpLocks noChangeAspect="1"/>
          </p:cNvGrpSpPr>
          <p:nvPr/>
        </p:nvGrpSpPr>
        <p:grpSpPr>
          <a:xfrm>
            <a:off x="2201122" y="2418927"/>
            <a:ext cx="9092523" cy="7046073"/>
            <a:chOff x="684213" y="692150"/>
            <a:chExt cx="7991475" cy="6192838"/>
          </a:xfrm>
        </p:grpSpPr>
        <p:pic>
          <p:nvPicPr>
            <p:cNvPr id="16387" name="Picture 2"/>
            <p:cNvPicPr>
              <a:picLocks noChangeAspect="1" noChangeArrowheads="1"/>
            </p:cNvPicPr>
            <p:nvPr/>
          </p:nvPicPr>
          <p:blipFill>
            <a:blip r:embed="rId2" cstate="print"/>
            <a:srcRect/>
            <a:stretch>
              <a:fillRect/>
            </a:stretch>
          </p:blipFill>
          <p:spPr bwMode="auto">
            <a:xfrm>
              <a:off x="2411413" y="3679825"/>
              <a:ext cx="4279900" cy="3205163"/>
            </a:xfrm>
            <a:prstGeom prst="rect">
              <a:avLst/>
            </a:prstGeom>
            <a:noFill/>
            <a:ln w="9525">
              <a:noFill/>
              <a:miter lim="800000"/>
              <a:headEnd/>
              <a:tailEnd/>
            </a:ln>
          </p:spPr>
        </p:pic>
        <p:pic>
          <p:nvPicPr>
            <p:cNvPr id="16388" name="Picture 3"/>
            <p:cNvPicPr>
              <a:picLocks noChangeAspect="1" noChangeArrowheads="1"/>
            </p:cNvPicPr>
            <p:nvPr/>
          </p:nvPicPr>
          <p:blipFill>
            <a:blip r:embed="rId3" cstate="print"/>
            <a:srcRect/>
            <a:stretch>
              <a:fillRect/>
            </a:stretch>
          </p:blipFill>
          <p:spPr bwMode="auto">
            <a:xfrm>
              <a:off x="4397375" y="692150"/>
              <a:ext cx="4278313" cy="3206750"/>
            </a:xfrm>
            <a:prstGeom prst="rect">
              <a:avLst/>
            </a:prstGeom>
            <a:noFill/>
            <a:ln w="9525">
              <a:noFill/>
              <a:miter lim="800000"/>
              <a:headEnd/>
              <a:tailEnd/>
            </a:ln>
          </p:spPr>
        </p:pic>
        <p:pic>
          <p:nvPicPr>
            <p:cNvPr id="16389" name="Picture 4"/>
            <p:cNvPicPr>
              <a:picLocks noChangeAspect="1" noChangeArrowheads="1"/>
            </p:cNvPicPr>
            <p:nvPr/>
          </p:nvPicPr>
          <p:blipFill>
            <a:blip r:embed="rId4" cstate="print"/>
            <a:srcRect/>
            <a:stretch>
              <a:fillRect/>
            </a:stretch>
          </p:blipFill>
          <p:spPr bwMode="auto">
            <a:xfrm>
              <a:off x="684213" y="692150"/>
              <a:ext cx="4278312" cy="3206750"/>
            </a:xfrm>
            <a:prstGeom prst="rect">
              <a:avLst/>
            </a:prstGeom>
            <a:noFill/>
            <a:ln w="9525">
              <a:noFill/>
              <a:miter lim="800000"/>
              <a:headEnd/>
              <a:tailEnd/>
            </a:ln>
          </p:spPr>
        </p:pic>
      </p:grpSp>
    </p:spTree>
    <p:extLst>
      <p:ext uri="{BB962C8B-B14F-4D97-AF65-F5344CB8AC3E}">
        <p14:creationId xmlns:p14="http://schemas.microsoft.com/office/powerpoint/2010/main" val="4081661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13004800" cy="2828996"/>
          </a:xfrm>
        </p:spPr>
        <p:txBody>
          <a:bodyPr/>
          <a:lstStyle/>
          <a:p>
            <a:r>
              <a:rPr lang="en-US" sz="3413" b="1" dirty="0"/>
              <a:t>Magnitude and frequency response for a particular </a:t>
            </a:r>
            <a:r>
              <a:rPr lang="en-US" sz="3413" b="1" dirty="0" err="1"/>
              <a:t>allpass</a:t>
            </a:r>
            <a:r>
              <a:rPr lang="en-US" sz="3413" b="1" dirty="0"/>
              <a:t> filter (first order, cutoff frequency of </a:t>
            </a:r>
            <a:r>
              <a:rPr lang="en-US" sz="3413" b="1" dirty="0" err="1">
                <a:latin typeface="Symbol" panose="05050102010706020507" pitchFamily="18" charset="2"/>
              </a:rPr>
              <a:t>w</a:t>
            </a:r>
            <a:r>
              <a:rPr lang="en-US" sz="3413" b="1" baseline="-25000" dirty="0" err="1"/>
              <a:t>c</a:t>
            </a:r>
            <a:r>
              <a:rPr lang="en-US" sz="3413" b="1" dirty="0"/>
              <a:t>=</a:t>
            </a:r>
            <a:r>
              <a:rPr lang="en-US" sz="3413" b="1" dirty="0">
                <a:latin typeface="Symbol" panose="05050102010706020507" pitchFamily="18" charset="2"/>
              </a:rPr>
              <a:t>p</a:t>
            </a:r>
            <a:r>
              <a:rPr lang="en-US" sz="3413" b="1" dirty="0"/>
              <a:t>/4). All frequencies have unity gain but a different phase shift.</a:t>
            </a:r>
            <a:endParaRPr lang="en-US" sz="3413" dirty="0"/>
          </a:p>
        </p:txBody>
      </p:sp>
      <p:pic>
        <p:nvPicPr>
          <p:cNvPr id="18435" name="Picture 2"/>
          <p:cNvPicPr>
            <a:picLocks noChangeAspect="1" noChangeArrowheads="1"/>
          </p:cNvPicPr>
          <p:nvPr/>
        </p:nvPicPr>
        <p:blipFill>
          <a:blip r:embed="rId2" cstate="print"/>
          <a:srcRect/>
          <a:stretch>
            <a:fillRect/>
          </a:stretch>
        </p:blipFill>
        <p:spPr bwMode="auto">
          <a:xfrm>
            <a:off x="2713849" y="3341511"/>
            <a:ext cx="7586133" cy="5689600"/>
          </a:xfrm>
          <a:prstGeom prst="rect">
            <a:avLst/>
          </a:prstGeom>
          <a:noFill/>
          <a:ln w="9525">
            <a:noFill/>
            <a:miter lim="800000"/>
            <a:headEnd/>
            <a:tailEnd/>
          </a:ln>
        </p:spPr>
      </p:pic>
    </p:spTree>
    <p:extLst>
      <p:ext uri="{BB962C8B-B14F-4D97-AF65-F5344CB8AC3E}">
        <p14:creationId xmlns:p14="http://schemas.microsoft.com/office/powerpoint/2010/main" val="4043173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413" b="1"/>
              <a:t>Block </a:t>
            </a:r>
            <a:r>
              <a:rPr lang="en-US" sz="3413" b="1" dirty="0"/>
              <a:t>diagram for the first order digital </a:t>
            </a:r>
            <a:r>
              <a:rPr lang="en-US" sz="3413" b="1" dirty="0" err="1"/>
              <a:t>allpass</a:t>
            </a:r>
            <a:r>
              <a:rPr lang="en-US" sz="3413" b="1" dirty="0"/>
              <a:t> filter.</a:t>
            </a:r>
          </a:p>
        </p:txBody>
      </p:sp>
      <p:sp>
        <p:nvSpPr>
          <p:cNvPr id="17411" name="Rectangle 2"/>
          <p:cNvSpPr>
            <a:spLocks noChangeArrowheads="1"/>
          </p:cNvSpPr>
          <p:nvPr/>
        </p:nvSpPr>
        <p:spPr bwMode="auto">
          <a:xfrm>
            <a:off x="0" y="81977"/>
            <a:ext cx="184731" cy="486287"/>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charset="0"/>
              <a:ea typeface="+mn-ea"/>
              <a:cs typeface="Arial" charset="0"/>
              <a:sym typeface="Gill Sans" charset="0"/>
            </a:endParaRPr>
          </a:p>
        </p:txBody>
      </p:sp>
      <p:grpSp>
        <p:nvGrpSpPr>
          <p:cNvPr id="17412" name="Group 45"/>
          <p:cNvGrpSpPr>
            <a:grpSpLocks/>
          </p:cNvGrpSpPr>
          <p:nvPr/>
        </p:nvGrpSpPr>
        <p:grpSpPr bwMode="auto">
          <a:xfrm>
            <a:off x="3225236" y="3955096"/>
            <a:ext cx="6138469" cy="2768037"/>
            <a:chOff x="1115616" y="2746799"/>
            <a:chExt cx="4317215" cy="1946582"/>
          </a:xfrm>
        </p:grpSpPr>
        <p:sp>
          <p:nvSpPr>
            <p:cNvPr id="5" name="Oval 4"/>
            <p:cNvSpPr/>
            <p:nvPr/>
          </p:nvSpPr>
          <p:spPr bwMode="auto">
            <a:xfrm>
              <a:off x="4140576" y="3647055"/>
              <a:ext cx="403328" cy="40328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white"/>
                </a:solidFill>
                <a:effectLst/>
                <a:uLnTx/>
                <a:uFillTx/>
                <a:latin typeface="Calibri"/>
                <a:ea typeface="+mn-ea"/>
                <a:cs typeface="+mn-cs"/>
                <a:sym typeface="Gill Sans" charset="0"/>
              </a:endParaRPr>
            </a:p>
          </p:txBody>
        </p:sp>
        <p:sp>
          <p:nvSpPr>
            <p:cNvPr id="17414" name="TextBox 6"/>
            <p:cNvSpPr txBox="1">
              <a:spLocks noChangeArrowheads="1"/>
            </p:cNvSpPr>
            <p:nvPr/>
          </p:nvSpPr>
          <p:spPr bwMode="auto">
            <a:xfrm>
              <a:off x="4139952" y="3573016"/>
              <a:ext cx="309133" cy="495872"/>
            </a:xfrm>
            <a:prstGeom prst="rect">
              <a:avLst/>
            </a:prstGeom>
            <a:noFill/>
            <a:ln w="19050">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982"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a:t>
              </a:r>
              <a:endParaRPr kumimoji="0" lang="en-US" sz="3982"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cxnSp>
          <p:nvCxnSpPr>
            <p:cNvPr id="7" name="Straight Arrow Connector 6"/>
            <p:cNvCxnSpPr>
              <a:stCxn id="17417" idx="3"/>
              <a:endCxn id="17414" idx="1"/>
            </p:cNvCxnSpPr>
            <p:nvPr/>
          </p:nvCxnSpPr>
          <p:spPr>
            <a:xfrm>
              <a:off x="3335289" y="3816012"/>
              <a:ext cx="804663" cy="494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92025" y="3815356"/>
              <a:ext cx="0" cy="633512"/>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417" name="TextBox 12"/>
            <p:cNvSpPr txBox="1">
              <a:spLocks noChangeArrowheads="1"/>
            </p:cNvSpPr>
            <p:nvPr/>
          </p:nvSpPr>
          <p:spPr bwMode="auto">
            <a:xfrm>
              <a:off x="2987824" y="3645024"/>
              <a:ext cx="347465" cy="341974"/>
            </a:xfrm>
            <a:prstGeom prst="rect">
              <a:avLst/>
            </a:prstGeom>
            <a:noFill/>
            <a:ln w="19050">
              <a:solidFill>
                <a:schemeClr val="tx1"/>
              </a:solid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z</a:t>
              </a:r>
              <a:r>
                <a:rPr kumimoji="0" lang="en-GB" sz="2560" b="0" i="0" u="none" strike="noStrike" kern="1200" cap="none" spc="0" normalizeH="0" baseline="30000" noProof="0">
                  <a:ln>
                    <a:noFill/>
                  </a:ln>
                  <a:solidFill>
                    <a:prstClr val="black"/>
                  </a:solidFill>
                  <a:effectLst/>
                  <a:uLnTx/>
                  <a:uFillTx/>
                  <a:latin typeface="Times New Roman" pitchFamily="18" charset="0"/>
                  <a:ea typeface="+mn-ea"/>
                  <a:cs typeface="Times New Roman" pitchFamily="18" charset="0"/>
                  <a:sym typeface="Gill Sans" charset="0"/>
                </a:rPr>
                <a:t>-1</a:t>
              </a:r>
              <a:endParaRPr kumimoji="0" lang="en-US"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endParaRPr>
            </a:p>
          </p:txBody>
        </p:sp>
        <p:sp>
          <p:nvSpPr>
            <p:cNvPr id="17418" name="TextBox 32"/>
            <p:cNvSpPr txBox="1">
              <a:spLocks noChangeArrowheads="1"/>
            </p:cNvSpPr>
            <p:nvPr/>
          </p:nvSpPr>
          <p:spPr bwMode="auto">
            <a:xfrm>
              <a:off x="1259632" y="3429000"/>
              <a:ext cx="500791" cy="341974"/>
            </a:xfrm>
            <a:prstGeom prst="rect">
              <a:avLst/>
            </a:prstGeom>
            <a:noFill/>
            <a:ln w="19050">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x</a:t>
              </a:r>
              <a:r>
                <a:rPr kumimoji="0" lang="en-GB"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a:t>
              </a: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n</a:t>
              </a:r>
              <a:r>
                <a:rPr kumimoji="0" lang="en-GB"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a:t>
              </a:r>
              <a:endParaRPr kumimoji="0" lang="en-US"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endParaRPr>
            </a:p>
          </p:txBody>
        </p:sp>
        <p:cxnSp>
          <p:nvCxnSpPr>
            <p:cNvPr id="11" name="Straight Arrow Connector 10"/>
            <p:cNvCxnSpPr>
              <a:endCxn id="24" idx="2"/>
            </p:cNvCxnSpPr>
            <p:nvPr/>
          </p:nvCxnSpPr>
          <p:spPr>
            <a:xfrm flipV="1">
              <a:off x="1115616" y="3824882"/>
              <a:ext cx="86064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33" idx="3"/>
            </p:cNvCxnSpPr>
            <p:nvPr/>
          </p:nvCxnSpPr>
          <p:spPr>
            <a:xfrm>
              <a:off x="1692025" y="4428227"/>
              <a:ext cx="151168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3" idx="0"/>
            </p:cNvCxnSpPr>
            <p:nvPr/>
          </p:nvCxnSpPr>
          <p:spPr>
            <a:xfrm>
              <a:off x="3635622" y="4428227"/>
              <a:ext cx="720909"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p:cNvCxnSpPr>
            <p:nvPr/>
          </p:nvCxnSpPr>
          <p:spPr>
            <a:xfrm>
              <a:off x="4543905" y="3848698"/>
              <a:ext cx="676448"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p:cNvCxnSpPr>
            <p:nvPr/>
          </p:nvCxnSpPr>
          <p:spPr>
            <a:xfrm>
              <a:off x="4342241" y="4050343"/>
              <a:ext cx="0" cy="387411"/>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24" name="TextBox 32"/>
            <p:cNvSpPr txBox="1">
              <a:spLocks noChangeArrowheads="1"/>
            </p:cNvSpPr>
            <p:nvPr/>
          </p:nvSpPr>
          <p:spPr bwMode="auto">
            <a:xfrm>
              <a:off x="4932040" y="3429000"/>
              <a:ext cx="500791" cy="341974"/>
            </a:xfrm>
            <a:prstGeom prst="rect">
              <a:avLst/>
            </a:prstGeom>
            <a:noFill/>
            <a:ln w="19050">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y</a:t>
              </a:r>
              <a:r>
                <a:rPr kumimoji="0" lang="en-GB"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a:t>
              </a: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n</a:t>
              </a:r>
              <a:r>
                <a:rPr kumimoji="0" lang="en-GB"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a:t>
              </a:r>
              <a:endParaRPr kumimoji="0" lang="en-US" sz="2560" b="0" i="0"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endParaRPr>
            </a:p>
          </p:txBody>
        </p:sp>
        <p:cxnSp>
          <p:nvCxnSpPr>
            <p:cNvPr id="19" name="Straight Arrow Connector 18"/>
            <p:cNvCxnSpPr/>
            <p:nvPr/>
          </p:nvCxnSpPr>
          <p:spPr>
            <a:xfrm>
              <a:off x="4859898" y="2997664"/>
              <a:ext cx="0" cy="836745"/>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7" idx="3"/>
            </p:cNvCxnSpPr>
            <p:nvPr/>
          </p:nvCxnSpPr>
          <p:spPr>
            <a:xfrm>
              <a:off x="3708666" y="2999253"/>
              <a:ext cx="115123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7427" name="Group 87"/>
            <p:cNvGrpSpPr>
              <a:grpSpLocks/>
            </p:cNvGrpSpPr>
            <p:nvPr/>
          </p:nvGrpSpPr>
          <p:grpSpPr bwMode="auto">
            <a:xfrm>
              <a:off x="3275166" y="2746799"/>
              <a:ext cx="433497" cy="503317"/>
              <a:chOff x="3275055" y="2708920"/>
              <a:chExt cx="505747" cy="503317"/>
            </a:xfrm>
          </p:grpSpPr>
          <p:sp>
            <p:nvSpPr>
              <p:cNvPr id="27" name="Isosceles Triangle 26"/>
              <p:cNvSpPr/>
              <p:nvPr/>
            </p:nvSpPr>
            <p:spPr>
              <a:xfrm rot="16200000">
                <a:off x="3276270" y="2707705"/>
                <a:ext cx="503317" cy="505747"/>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560" b="0" i="0" u="none" strike="noStrike" kern="1200" cap="none" spc="0" normalizeH="0" baseline="0" noProof="0">
                  <a:ln>
                    <a:noFill/>
                  </a:ln>
                  <a:solidFill>
                    <a:prstClr val="white"/>
                  </a:solidFill>
                  <a:effectLst/>
                  <a:uLnTx/>
                  <a:uFillTx/>
                  <a:latin typeface="Calibri"/>
                  <a:ea typeface="+mn-ea"/>
                  <a:cs typeface="+mn-cs"/>
                  <a:sym typeface="Gill Sans" charset="0"/>
                </a:endParaRPr>
              </a:p>
            </p:txBody>
          </p:sp>
          <p:sp>
            <p:nvSpPr>
              <p:cNvPr id="17436" name="Rectangle 27"/>
              <p:cNvSpPr>
                <a:spLocks noChangeArrowheads="1"/>
              </p:cNvSpPr>
              <p:nvPr/>
            </p:nvSpPr>
            <p:spPr bwMode="auto">
              <a:xfrm>
                <a:off x="3369600" y="2725192"/>
                <a:ext cx="285683" cy="341974"/>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g</a:t>
                </a:r>
                <a:endParaRPr kumimoji="0" lang="en-US" sz="2560" b="0" i="0" u="none" strike="noStrike" kern="1200" cap="none" spc="0" normalizeH="0" baseline="0" noProof="0">
                  <a:ln>
                    <a:noFill/>
                  </a:ln>
                  <a:solidFill>
                    <a:prstClr val="black"/>
                  </a:solidFill>
                  <a:effectLst/>
                  <a:uLnTx/>
                  <a:uFillTx/>
                  <a:latin typeface="Arial" charset="0"/>
                  <a:ea typeface="+mn-ea"/>
                  <a:cs typeface="Arial" charset="0"/>
                  <a:sym typeface="Gill Sans" charset="0"/>
                </a:endParaRPr>
              </a:p>
            </p:txBody>
          </p:sp>
        </p:grpSp>
        <p:cxnSp>
          <p:nvCxnSpPr>
            <p:cNvPr id="22" name="Straight Arrow Connector 21"/>
            <p:cNvCxnSpPr>
              <a:endCxn id="27" idx="0"/>
            </p:cNvCxnSpPr>
            <p:nvPr/>
          </p:nvCxnSpPr>
          <p:spPr>
            <a:xfrm>
              <a:off x="2155694" y="2999253"/>
              <a:ext cx="1119474"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4" idx="0"/>
            </p:cNvCxnSpPr>
            <p:nvPr/>
          </p:nvCxnSpPr>
          <p:spPr>
            <a:xfrm flipH="1">
              <a:off x="2155694" y="2997664"/>
              <a:ext cx="0" cy="64780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1976261" y="3645466"/>
              <a:ext cx="358867" cy="3604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white"/>
                </a:solidFill>
                <a:effectLst/>
                <a:uLnTx/>
                <a:uFillTx/>
                <a:latin typeface="Calibri"/>
                <a:ea typeface="+mn-ea"/>
                <a:cs typeface="+mn-cs"/>
                <a:sym typeface="Gill Sans" charset="0"/>
              </a:endParaRPr>
            </a:p>
          </p:txBody>
        </p:sp>
        <p:sp>
          <p:nvSpPr>
            <p:cNvPr id="17431" name="TextBox 6"/>
            <p:cNvSpPr txBox="1">
              <a:spLocks noChangeArrowheads="1"/>
            </p:cNvSpPr>
            <p:nvPr/>
          </p:nvSpPr>
          <p:spPr bwMode="auto">
            <a:xfrm>
              <a:off x="1975550" y="3553852"/>
              <a:ext cx="364202" cy="495872"/>
            </a:xfrm>
            <a:prstGeom prst="rect">
              <a:avLst/>
            </a:prstGeom>
            <a:noFill/>
            <a:ln w="19050">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982"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rPr>
                <a:t>+</a:t>
              </a:r>
              <a:endParaRPr kumimoji="0" lang="en-US" sz="3982" b="0" i="0" u="none" strike="noStrike" kern="1200" cap="none" spc="0" normalizeH="0" baseline="0" noProof="0">
                <a:ln>
                  <a:noFill/>
                </a:ln>
                <a:solidFill>
                  <a:prstClr val="black"/>
                </a:solidFill>
                <a:effectLst/>
                <a:uLnTx/>
                <a:uFillTx/>
                <a:latin typeface="Calibri" pitchFamily="34" charset="0"/>
                <a:ea typeface="+mn-ea"/>
                <a:cs typeface="Arial" charset="0"/>
                <a:sym typeface="Gill Sans" charset="0"/>
              </a:endParaRPr>
            </a:p>
          </p:txBody>
        </p:sp>
        <p:cxnSp>
          <p:nvCxnSpPr>
            <p:cNvPr id="26" name="Straight Arrow Connector 25"/>
            <p:cNvCxnSpPr>
              <a:stCxn id="24" idx="6"/>
              <a:endCxn id="17417" idx="1"/>
            </p:cNvCxnSpPr>
            <p:nvPr/>
          </p:nvCxnSpPr>
          <p:spPr>
            <a:xfrm flipV="1">
              <a:off x="2335128" y="3816012"/>
              <a:ext cx="652696" cy="9665"/>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3" name="Isosceles Triangle 32"/>
            <p:cNvSpPr/>
            <p:nvPr/>
          </p:nvSpPr>
          <p:spPr>
            <a:xfrm rot="5400000">
              <a:off x="3154512" y="4212272"/>
              <a:ext cx="530308" cy="431910"/>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560" b="0" i="0" u="none" strike="noStrike" kern="1200" cap="none" spc="0" normalizeH="0" baseline="0" noProof="0">
                <a:ln>
                  <a:noFill/>
                </a:ln>
                <a:solidFill>
                  <a:prstClr val="white"/>
                </a:solidFill>
                <a:effectLst/>
                <a:uLnTx/>
                <a:uFillTx/>
                <a:latin typeface="Calibri"/>
                <a:ea typeface="+mn-ea"/>
                <a:cs typeface="+mn-cs"/>
                <a:sym typeface="Gill Sans" charset="0"/>
              </a:endParaRPr>
            </a:p>
          </p:txBody>
        </p:sp>
        <p:sp>
          <p:nvSpPr>
            <p:cNvPr id="17434" name="Rectangle 33"/>
            <p:cNvSpPr>
              <a:spLocks noChangeArrowheads="1"/>
            </p:cNvSpPr>
            <p:nvPr/>
          </p:nvSpPr>
          <p:spPr bwMode="auto">
            <a:xfrm>
              <a:off x="3131840" y="4196428"/>
              <a:ext cx="321534" cy="341974"/>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560" b="0" i="1" u="none" strike="noStrike" kern="1200" cap="none" spc="0" normalizeH="0" baseline="0" noProof="0">
                  <a:ln>
                    <a:noFill/>
                  </a:ln>
                  <a:solidFill>
                    <a:prstClr val="black"/>
                  </a:solidFill>
                  <a:effectLst/>
                  <a:uLnTx/>
                  <a:uFillTx/>
                  <a:latin typeface="Times New Roman" pitchFamily="18" charset="0"/>
                  <a:ea typeface="+mn-ea"/>
                  <a:cs typeface="Times New Roman" pitchFamily="18" charset="0"/>
                  <a:sym typeface="Gill Sans" charset="0"/>
                </a:rPr>
                <a:t>-g</a:t>
              </a:r>
              <a:endParaRPr kumimoji="0" lang="en-US" sz="2560" b="0" i="0" u="none" strike="noStrike" kern="1200" cap="none" spc="0" normalizeH="0" baseline="0" noProof="0">
                <a:ln>
                  <a:noFill/>
                </a:ln>
                <a:solidFill>
                  <a:prstClr val="black"/>
                </a:solidFill>
                <a:effectLst/>
                <a:uLnTx/>
                <a:uFillTx/>
                <a:latin typeface="Arial" charset="0"/>
                <a:ea typeface="+mn-ea"/>
                <a:cs typeface="Arial" charset="0"/>
                <a:sym typeface="Gill Sans" charset="0"/>
              </a:endParaRPr>
            </a:p>
          </p:txBody>
        </p:sp>
      </p:grpSp>
    </p:spTree>
    <p:extLst>
      <p:ext uri="{BB962C8B-B14F-4D97-AF65-F5344CB8AC3E}">
        <p14:creationId xmlns:p14="http://schemas.microsoft.com/office/powerpoint/2010/main" val="165441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a:t>z-transform of a digital filter</a:t>
            </a:r>
          </a:p>
        </p:txBody>
      </p:sp>
      <p:sp>
        <p:nvSpPr>
          <p:cNvPr id="13315" name="Rectangle 2"/>
          <p:cNvSpPr>
            <a:spLocks noGrp="1" noChangeArrowheads="1"/>
          </p:cNvSpPr>
          <p:nvPr>
            <p:ph type="body" idx="1"/>
          </p:nvPr>
        </p:nvSpPr>
        <p:spPr/>
        <p:txBody>
          <a:bodyPr anchor="t"/>
          <a:lstStyle/>
          <a:p>
            <a:pPr marL="635000" eaLnBrk="1" hangingPunct="1"/>
            <a:r>
              <a:rPr lang="en-US"/>
              <a:t>From the delay theorem</a:t>
            </a:r>
          </a:p>
          <a:p>
            <a:pPr marL="635000" eaLnBrk="1" hangingPunct="1"/>
            <a:endParaRPr lang="en-US"/>
          </a:p>
          <a:p>
            <a:pPr marL="635000" eaLnBrk="1" hangingPunct="1"/>
            <a:endParaRPr lang="en-US"/>
          </a:p>
          <a:p>
            <a:pPr marL="635000" eaLnBrk="1" hangingPunct="1"/>
            <a:endParaRPr lang="en-US"/>
          </a:p>
          <a:p>
            <a:pPr marL="635000" eaLnBrk="1" hangingPunct="1"/>
            <a:endParaRPr lang="en-US"/>
          </a:p>
          <a:p>
            <a:pPr marL="635000" eaLnBrk="1" hangingPunct="1"/>
            <a:endParaRPr lang="en-US"/>
          </a:p>
          <a:p>
            <a:pPr marL="635000" eaLnBrk="1" hangingPunct="1"/>
            <a:endParaRPr lang="en-US"/>
          </a:p>
          <a:p>
            <a:pPr marL="635000" eaLnBrk="1" hangingPunct="1"/>
            <a:endParaRPr lang="en-US"/>
          </a:p>
          <a:p>
            <a:pPr marL="635000" eaLnBrk="1" hangingPunct="1">
              <a:spcBef>
                <a:spcPts val="1600"/>
              </a:spcBef>
            </a:pPr>
            <a:r>
              <a:rPr lang="en-US"/>
              <a:t>Filter can be completely described by </a:t>
            </a:r>
            <a:r>
              <a:rPr lang="en-US">
                <a:solidFill>
                  <a:srgbClr val="0000FF"/>
                </a:solidFill>
              </a:rPr>
              <a:t>coefficients</a:t>
            </a:r>
            <a:endParaRPr lang="en-US"/>
          </a:p>
          <a:p>
            <a:pPr marL="1143000" lvl="1" eaLnBrk="1" hangingPunct="1">
              <a:spcBef>
                <a:spcPts val="1600"/>
              </a:spcBef>
            </a:pPr>
            <a:r>
              <a:rPr lang="en-US"/>
              <a:t>a</a:t>
            </a:r>
            <a:r>
              <a:rPr lang="en-US" baseline="-6000"/>
              <a:t>1</a:t>
            </a:r>
            <a:r>
              <a:rPr lang="en-US"/>
              <a:t>, ..., a</a:t>
            </a:r>
            <a:r>
              <a:rPr lang="en-US" baseline="-6000"/>
              <a:t>N</a:t>
            </a:r>
            <a:r>
              <a:rPr lang="en-US"/>
              <a:t>, b</a:t>
            </a:r>
            <a:r>
              <a:rPr lang="en-US" baseline="-6000"/>
              <a:t>0</a:t>
            </a:r>
            <a:r>
              <a:rPr lang="en-US"/>
              <a:t>, b</a:t>
            </a:r>
            <a:r>
              <a:rPr lang="en-US" baseline="-6000"/>
              <a:t>1</a:t>
            </a:r>
            <a:r>
              <a:rPr lang="en-US"/>
              <a:t>, ..., b</a:t>
            </a:r>
            <a:r>
              <a:rPr lang="en-US" baseline="-6000"/>
              <a:t>M</a:t>
            </a:r>
          </a:p>
        </p:txBody>
      </p:sp>
      <p:pic>
        <p:nvPicPr>
          <p:cNvPr id="13316" name="Picture 3"/>
          <p:cNvPicPr>
            <a:picLocks noChangeAspect="1" noChangeArrowheads="1"/>
          </p:cNvPicPr>
          <p:nvPr/>
        </p:nvPicPr>
        <p:blipFill>
          <a:blip r:embed="rId2" cstate="print"/>
          <a:srcRect/>
          <a:stretch>
            <a:fillRect/>
          </a:stretch>
        </p:blipFill>
        <p:spPr bwMode="auto">
          <a:xfrm>
            <a:off x="2197100" y="1955800"/>
            <a:ext cx="7404100" cy="1358900"/>
          </a:xfrm>
          <a:prstGeom prst="rect">
            <a:avLst/>
          </a:prstGeom>
          <a:noFill/>
          <a:ln w="12700">
            <a:noFill/>
            <a:miter lim="800000"/>
            <a:headEnd/>
            <a:tailEnd/>
          </a:ln>
        </p:spPr>
      </p:pic>
      <p:pic>
        <p:nvPicPr>
          <p:cNvPr id="13317" name="Picture 4"/>
          <p:cNvPicPr>
            <a:picLocks noChangeAspect="1" noChangeArrowheads="1"/>
          </p:cNvPicPr>
          <p:nvPr/>
        </p:nvPicPr>
        <p:blipFill>
          <a:blip r:embed="rId3" cstate="print"/>
          <a:srcRect/>
          <a:stretch>
            <a:fillRect/>
          </a:stretch>
        </p:blipFill>
        <p:spPr bwMode="auto">
          <a:xfrm>
            <a:off x="1968500" y="3594100"/>
            <a:ext cx="7861300" cy="1358900"/>
          </a:xfrm>
          <a:prstGeom prst="rect">
            <a:avLst/>
          </a:prstGeom>
          <a:noFill/>
          <a:ln w="12700">
            <a:noFill/>
            <a:miter lim="800000"/>
            <a:headEnd/>
            <a:tailEnd/>
          </a:ln>
        </p:spPr>
      </p:pic>
      <p:pic>
        <p:nvPicPr>
          <p:cNvPr id="13318" name="Picture 5"/>
          <p:cNvPicPr>
            <a:picLocks noChangeAspect="1" noChangeArrowheads="1"/>
          </p:cNvPicPr>
          <p:nvPr/>
        </p:nvPicPr>
        <p:blipFill>
          <a:blip r:embed="rId4" cstate="print"/>
          <a:srcRect/>
          <a:stretch>
            <a:fillRect/>
          </a:stretch>
        </p:blipFill>
        <p:spPr bwMode="auto">
          <a:xfrm>
            <a:off x="2603500" y="5295900"/>
            <a:ext cx="6604000" cy="1308100"/>
          </a:xfrm>
          <a:prstGeom prst="rect">
            <a:avLst/>
          </a:prstGeom>
          <a:noFill/>
          <a:ln w="12700">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t>Filter implementation</a:t>
            </a:r>
          </a:p>
        </p:txBody>
      </p:sp>
      <p:sp>
        <p:nvSpPr>
          <p:cNvPr id="30723" name="Rectangle 2"/>
          <p:cNvSpPr>
            <a:spLocks noGrp="1" noChangeArrowheads="1"/>
          </p:cNvSpPr>
          <p:nvPr>
            <p:ph type="body" idx="1"/>
          </p:nvPr>
        </p:nvSpPr>
        <p:spPr/>
        <p:txBody>
          <a:bodyPr anchor="t"/>
          <a:lstStyle/>
          <a:p>
            <a:pPr marL="635000" eaLnBrk="1" hangingPunct="1"/>
            <a:r>
              <a:rPr lang="en-US"/>
              <a:t>Consider this filter:</a:t>
            </a:r>
          </a:p>
          <a:p>
            <a:pPr marL="635000" eaLnBrk="1" hangingPunct="1"/>
            <a:endParaRPr lang="en-US"/>
          </a:p>
          <a:p>
            <a:pPr marL="1143000" lvl="1" eaLnBrk="1" hangingPunct="1"/>
            <a:r>
              <a:rPr lang="en-US" sz="3200"/>
              <a:t>What do we need to calculate values in real time?</a:t>
            </a:r>
          </a:p>
          <a:p>
            <a:pPr marL="1143000" lvl="1" eaLnBrk="1" hangingPunct="1"/>
            <a:r>
              <a:rPr lang="en-US" sz="3200"/>
              <a:t>Suppose we had a function that took </a:t>
            </a:r>
            <a:r>
              <a:rPr lang="en-US" sz="3200">
                <a:solidFill>
                  <a:srgbClr val="0000FF"/>
                </a:solidFill>
              </a:rPr>
              <a:t>one new value</a:t>
            </a:r>
            <a:r>
              <a:rPr lang="en-US" sz="3200"/>
              <a:t> of </a:t>
            </a:r>
            <a:r>
              <a:rPr lang="en-US" sz="3200">
                <a:latin typeface="Arial Italic" charset="0"/>
                <a:cs typeface="Arial Italic" charset="0"/>
                <a:sym typeface="Arial Italic" charset="0"/>
              </a:rPr>
              <a:t>x</a:t>
            </a:r>
            <a:r>
              <a:rPr lang="en-US" sz="3200"/>
              <a:t>[</a:t>
            </a:r>
            <a:r>
              <a:rPr lang="en-US" sz="3200">
                <a:latin typeface="Arial Italic" charset="0"/>
                <a:cs typeface="Arial Italic" charset="0"/>
                <a:sym typeface="Arial Italic" charset="0"/>
              </a:rPr>
              <a:t>n</a:t>
            </a:r>
            <a:r>
              <a:rPr lang="en-US" sz="3200"/>
              <a:t>] and returned one new value of </a:t>
            </a:r>
            <a:r>
              <a:rPr lang="en-US" sz="3200">
                <a:latin typeface="Arial Italic" charset="0"/>
                <a:cs typeface="Arial Italic" charset="0"/>
                <a:sym typeface="Arial Italic" charset="0"/>
              </a:rPr>
              <a:t>y</a:t>
            </a:r>
            <a:r>
              <a:rPr lang="en-US" sz="3200"/>
              <a:t>[</a:t>
            </a:r>
            <a:r>
              <a:rPr lang="en-US" sz="3200">
                <a:latin typeface="Arial Italic" charset="0"/>
                <a:cs typeface="Arial Italic" charset="0"/>
                <a:sym typeface="Arial Italic" charset="0"/>
              </a:rPr>
              <a:t>n</a:t>
            </a:r>
            <a:r>
              <a:rPr lang="en-US" sz="3200"/>
              <a:t>]</a:t>
            </a:r>
          </a:p>
        </p:txBody>
      </p:sp>
      <p:pic>
        <p:nvPicPr>
          <p:cNvPr id="30724" name="Picture 3"/>
          <p:cNvPicPr>
            <a:picLocks noChangeAspect="1" noChangeArrowheads="1"/>
          </p:cNvPicPr>
          <p:nvPr/>
        </p:nvPicPr>
        <p:blipFill>
          <a:blip r:embed="rId2" cstate="print"/>
          <a:srcRect/>
          <a:stretch>
            <a:fillRect/>
          </a:stretch>
        </p:blipFill>
        <p:spPr bwMode="auto">
          <a:xfrm>
            <a:off x="673100" y="1955800"/>
            <a:ext cx="11645900" cy="431800"/>
          </a:xfrm>
          <a:prstGeom prst="rect">
            <a:avLst/>
          </a:prstGeom>
          <a:noFill/>
          <a:ln w="12700">
            <a:noFill/>
            <a:miter lim="800000"/>
            <a:headEnd/>
            <a:tailEnd/>
          </a:ln>
        </p:spPr>
      </p:pic>
      <p:sp>
        <p:nvSpPr>
          <p:cNvPr id="40964" name="Rectangle 4"/>
          <p:cNvSpPr>
            <a:spLocks/>
          </p:cNvSpPr>
          <p:nvPr/>
        </p:nvSpPr>
        <p:spPr bwMode="auto">
          <a:xfrm>
            <a:off x="749300" y="4260850"/>
            <a:ext cx="10539413" cy="4889500"/>
          </a:xfrm>
          <a:prstGeom prst="rect">
            <a:avLst/>
          </a:prstGeom>
          <a:noFill/>
          <a:ln w="12700">
            <a:noFill/>
            <a:miter lim="800000"/>
            <a:headEnd/>
            <a:tailEnd/>
          </a:ln>
        </p:spPr>
        <p:txBody>
          <a:bodyPr wrap="none" lIns="0" tIns="0" rIns="0" bIns="0">
            <a:spAutoFit/>
          </a:bodyPr>
          <a:lstStyle/>
          <a:p>
            <a:pPr algn="l"/>
            <a:r>
              <a:rPr lang="en-US" sz="2400">
                <a:solidFill>
                  <a:srgbClr val="7F007F"/>
                </a:solidFill>
                <a:latin typeface="Courier" charset="0"/>
                <a:ea typeface="Courier" charset="0"/>
                <a:cs typeface="Courier" charset="0"/>
                <a:sym typeface="Courier" charset="0"/>
              </a:rPr>
              <a:t>float </a:t>
            </a:r>
            <a:r>
              <a:rPr lang="en-US" sz="2400">
                <a:solidFill>
                  <a:schemeClr val="tx1"/>
                </a:solidFill>
                <a:latin typeface="Courier" charset="0"/>
                <a:ea typeface="Courier" charset="0"/>
                <a:cs typeface="Courier" charset="0"/>
                <a:sym typeface="Courier" charset="0"/>
              </a:rPr>
              <a:t>a1, a2, b0, b1, b2;</a:t>
            </a:r>
            <a:r>
              <a:rPr lang="en-US" sz="2400">
                <a:solidFill>
                  <a:srgbClr val="7F007F"/>
                </a:solidFill>
                <a:latin typeface="Courier" charset="0"/>
                <a:ea typeface="Courier" charset="0"/>
                <a:cs typeface="Courier" charset="0"/>
                <a:sym typeface="Courier" charset="0"/>
              </a:rPr>
              <a:t> </a:t>
            </a:r>
            <a:r>
              <a:rPr lang="en-US" sz="2400">
                <a:solidFill>
                  <a:schemeClr val="tx1"/>
                </a:solidFill>
                <a:latin typeface="Courier" charset="0"/>
                <a:ea typeface="Courier" charset="0"/>
                <a:cs typeface="Courier" charset="0"/>
                <a:sym typeface="Courier" charset="0"/>
              </a:rPr>
              <a:t>// Assume these are initialised</a:t>
            </a:r>
          </a:p>
          <a:p>
            <a:pPr algn="l"/>
            <a:endParaRPr lang="en-US" sz="2400">
              <a:solidFill>
                <a:schemeClr val="tx1"/>
              </a:solidFill>
              <a:latin typeface="Courier" charset="0"/>
              <a:ea typeface="Courier" charset="0"/>
              <a:cs typeface="Courier" charset="0"/>
              <a:sym typeface="Courier" charset="0"/>
            </a:endParaRPr>
          </a:p>
          <a:p>
            <a:pPr algn="l"/>
            <a:endParaRPr lang="en-US" sz="2400">
              <a:solidFill>
                <a:srgbClr val="7F007F"/>
              </a:solidFill>
              <a:latin typeface="Courier" charset="0"/>
              <a:ea typeface="Courier" charset="0"/>
              <a:cs typeface="Courier" charset="0"/>
              <a:sym typeface="Courier" charset="0"/>
            </a:endParaRPr>
          </a:p>
          <a:p>
            <a:pPr algn="l"/>
            <a:r>
              <a:rPr lang="en-US" sz="2400">
                <a:solidFill>
                  <a:srgbClr val="7F007F"/>
                </a:solidFill>
                <a:latin typeface="Courier" charset="0"/>
                <a:ea typeface="Courier" charset="0"/>
                <a:cs typeface="Courier" charset="0"/>
                <a:sym typeface="Courier" charset="0"/>
              </a:rPr>
              <a:t>float</a:t>
            </a:r>
            <a:r>
              <a:rPr lang="en-US" sz="2400">
                <a:solidFill>
                  <a:schemeClr val="tx1"/>
                </a:solidFill>
                <a:latin typeface="Courier" charset="0"/>
                <a:ea typeface="Courier" charset="0"/>
                <a:cs typeface="Courier" charset="0"/>
                <a:sym typeface="Courier" charset="0"/>
              </a:rPr>
              <a:t> </a:t>
            </a:r>
            <a:r>
              <a:rPr lang="en-US" sz="2400">
                <a:solidFill>
                  <a:srgbClr val="FF00FF"/>
                </a:solidFill>
                <a:latin typeface="Courier" charset="0"/>
                <a:ea typeface="Courier" charset="0"/>
                <a:cs typeface="Courier" charset="0"/>
                <a:sym typeface="Courier" charset="0"/>
              </a:rPr>
              <a:t>calculate</a:t>
            </a:r>
            <a:r>
              <a:rPr lang="en-US" sz="2400">
                <a:solidFill>
                  <a:schemeClr val="tx1"/>
                </a:solidFill>
                <a:latin typeface="Courier" charset="0"/>
                <a:ea typeface="Courier" charset="0"/>
                <a:cs typeface="Courier" charset="0"/>
                <a:sym typeface="Courier" charset="0"/>
              </a:rPr>
              <a:t>(</a:t>
            </a:r>
            <a:r>
              <a:rPr lang="en-US" sz="2400">
                <a:solidFill>
                  <a:srgbClr val="7F007F"/>
                </a:solidFill>
                <a:latin typeface="Courier" charset="0"/>
                <a:ea typeface="Courier" charset="0"/>
                <a:cs typeface="Courier" charset="0"/>
                <a:sym typeface="Courier" charset="0"/>
              </a:rPr>
              <a:t>float</a:t>
            </a:r>
            <a:r>
              <a:rPr lang="en-US" sz="2400">
                <a:solidFill>
                  <a:schemeClr val="tx1"/>
                </a:solidFill>
                <a:latin typeface="Courier" charset="0"/>
                <a:ea typeface="Courier" charset="0"/>
                <a:cs typeface="Courier" charset="0"/>
                <a:sym typeface="Courier" charset="0"/>
              </a:rPr>
              <a:t> x) {</a:t>
            </a:r>
          </a:p>
          <a:p>
            <a:pPr algn="l"/>
            <a:r>
              <a:rPr lang="en-US" sz="2400">
                <a:solidFill>
                  <a:schemeClr val="tx1"/>
                </a:solidFill>
                <a:latin typeface="Courier" charset="0"/>
                <a:ea typeface="Courier" charset="0"/>
                <a:cs typeface="Courier" charset="0"/>
                <a:sym typeface="Courier" charset="0"/>
              </a:rPr>
              <a:t>  </a:t>
            </a:r>
            <a:r>
              <a:rPr lang="en-US" sz="2400">
                <a:solidFill>
                  <a:srgbClr val="7F007F"/>
                </a:solidFill>
                <a:latin typeface="Courier" charset="0"/>
                <a:ea typeface="Courier" charset="0"/>
                <a:cs typeface="Courier" charset="0"/>
                <a:sym typeface="Courier" charset="0"/>
              </a:rPr>
              <a:t>float</a:t>
            </a:r>
            <a:r>
              <a:rPr lang="en-US" sz="2400">
                <a:solidFill>
                  <a:schemeClr val="tx1"/>
                </a:solidFill>
                <a:latin typeface="Courier" charset="0"/>
                <a:ea typeface="Courier" charset="0"/>
                <a:cs typeface="Courier" charset="0"/>
                <a:sym typeface="Courier" charset="0"/>
              </a:rPr>
              <a:t> y;</a:t>
            </a:r>
          </a:p>
          <a:p>
            <a:pPr algn="l"/>
            <a:r>
              <a:rPr lang="en-US" sz="2400">
                <a:solidFill>
                  <a:schemeClr val="tx1"/>
                </a:solidFill>
                <a:latin typeface="Courier" charset="0"/>
                <a:ea typeface="Courier" charset="0"/>
                <a:cs typeface="Courier" charset="0"/>
                <a:sym typeface="Courier" charset="0"/>
              </a:rPr>
              <a:t>  y = </a:t>
            </a:r>
          </a:p>
          <a:p>
            <a:pPr algn="l"/>
            <a:endParaRPr lang="en-US" sz="2400">
              <a:solidFill>
                <a:schemeClr val="tx1"/>
              </a:solidFill>
              <a:latin typeface="Courier" charset="0"/>
              <a:ea typeface="Courier" charset="0"/>
              <a:cs typeface="Courier" charset="0"/>
              <a:sym typeface="Courier" charset="0"/>
            </a:endParaRPr>
          </a:p>
          <a:p>
            <a:pPr algn="l"/>
            <a:endParaRPr lang="en-US" sz="2400">
              <a:solidFill>
                <a:schemeClr val="tx1"/>
              </a:solidFill>
              <a:latin typeface="Courier" charset="0"/>
              <a:ea typeface="Courier" charset="0"/>
              <a:cs typeface="Courier" charset="0"/>
              <a:sym typeface="Courier" charset="0"/>
            </a:endParaRPr>
          </a:p>
          <a:p>
            <a:pPr algn="l"/>
            <a:endParaRPr lang="en-US" sz="2400">
              <a:solidFill>
                <a:schemeClr val="tx1"/>
              </a:solidFill>
              <a:latin typeface="Courier" charset="0"/>
              <a:ea typeface="Courier" charset="0"/>
              <a:cs typeface="Courier" charset="0"/>
              <a:sym typeface="Courier" charset="0"/>
            </a:endParaRPr>
          </a:p>
          <a:p>
            <a:pPr algn="l"/>
            <a:endParaRPr lang="en-US" sz="2400">
              <a:solidFill>
                <a:schemeClr val="tx1"/>
              </a:solidFill>
              <a:latin typeface="Courier" charset="0"/>
              <a:ea typeface="Courier" charset="0"/>
              <a:cs typeface="Courier" charset="0"/>
              <a:sym typeface="Courier" charset="0"/>
            </a:endParaRPr>
          </a:p>
          <a:p>
            <a:pPr algn="l"/>
            <a:endParaRPr lang="en-US" sz="2400">
              <a:solidFill>
                <a:schemeClr val="tx1"/>
              </a:solidFill>
              <a:latin typeface="Courier" charset="0"/>
              <a:ea typeface="Courier" charset="0"/>
              <a:cs typeface="Courier" charset="0"/>
              <a:sym typeface="Courier" charset="0"/>
            </a:endParaRPr>
          </a:p>
          <a:p>
            <a:pPr algn="l"/>
            <a:r>
              <a:rPr lang="en-US" sz="2400">
                <a:solidFill>
                  <a:schemeClr val="tx1"/>
                </a:solidFill>
                <a:latin typeface="Courier" charset="0"/>
                <a:ea typeface="Courier" charset="0"/>
                <a:cs typeface="Courier" charset="0"/>
                <a:sym typeface="Courier" charset="0"/>
              </a:rPr>
              <a:t>  </a:t>
            </a:r>
            <a:r>
              <a:rPr lang="en-US" sz="2400">
                <a:solidFill>
                  <a:srgbClr val="7F007F"/>
                </a:solidFill>
                <a:latin typeface="Courier" charset="0"/>
                <a:ea typeface="Courier" charset="0"/>
                <a:cs typeface="Courier" charset="0"/>
                <a:sym typeface="Courier" charset="0"/>
              </a:rPr>
              <a:t>return</a:t>
            </a:r>
            <a:r>
              <a:rPr lang="en-US" sz="2400">
                <a:solidFill>
                  <a:schemeClr val="tx1"/>
                </a:solidFill>
                <a:latin typeface="Courier" charset="0"/>
                <a:ea typeface="Courier" charset="0"/>
                <a:cs typeface="Courier" charset="0"/>
                <a:sym typeface="Courier" charset="0"/>
              </a:rPr>
              <a:t> y;</a:t>
            </a:r>
          </a:p>
          <a:p>
            <a:pPr algn="l"/>
            <a:r>
              <a:rPr lang="en-US" sz="2400">
                <a:solidFill>
                  <a:schemeClr val="tx1"/>
                </a:solidFill>
                <a:latin typeface="Courier" charset="0"/>
                <a:ea typeface="Courier" charset="0"/>
                <a:cs typeface="Courier" charset="0"/>
                <a:sym typeface="Courier" charset="0"/>
              </a:rPr>
              <a:t>}</a:t>
            </a:r>
          </a:p>
        </p:txBody>
      </p:sp>
      <p:sp>
        <p:nvSpPr>
          <p:cNvPr id="40965" name="Rectangle 5"/>
          <p:cNvSpPr>
            <a:spLocks/>
          </p:cNvSpPr>
          <p:nvPr/>
        </p:nvSpPr>
        <p:spPr bwMode="auto">
          <a:xfrm>
            <a:off x="1800225" y="6070600"/>
            <a:ext cx="12145963" cy="469900"/>
          </a:xfrm>
          <a:prstGeom prst="rect">
            <a:avLst/>
          </a:prstGeom>
          <a:noFill/>
          <a:ln w="12700">
            <a:noFill/>
            <a:miter lim="800000"/>
            <a:headEnd/>
            <a:tailEnd/>
          </a:ln>
        </p:spPr>
        <p:txBody>
          <a:bodyPr lIns="0" tIns="0" rIns="0" bIns="0"/>
          <a:lstStyle/>
          <a:p>
            <a:pPr algn="l"/>
            <a:r>
              <a:rPr lang="en-US" sz="2400">
                <a:solidFill>
                  <a:schemeClr val="tx1"/>
                </a:solidFill>
                <a:latin typeface="Courier" charset="0"/>
                <a:ea typeface="Courier" charset="0"/>
                <a:cs typeface="Courier" charset="0"/>
                <a:sym typeface="Courier" charset="0"/>
              </a:rPr>
              <a:t>b0*x + b1*</a:t>
            </a:r>
            <a:r>
              <a:rPr lang="en-US" sz="2400">
                <a:solidFill>
                  <a:srgbClr val="FF0000"/>
                </a:solidFill>
                <a:latin typeface="Courier" charset="0"/>
                <a:ea typeface="Courier" charset="0"/>
                <a:cs typeface="Courier" charset="0"/>
                <a:sym typeface="Courier" charset="0"/>
              </a:rPr>
              <a:t>xPrev</a:t>
            </a:r>
            <a:r>
              <a:rPr lang="en-US" sz="2400">
                <a:solidFill>
                  <a:schemeClr val="tx1"/>
                </a:solidFill>
                <a:latin typeface="Courier" charset="0"/>
                <a:ea typeface="Courier" charset="0"/>
                <a:cs typeface="Courier" charset="0"/>
                <a:sym typeface="Courier" charset="0"/>
              </a:rPr>
              <a:t> + b2*</a:t>
            </a:r>
            <a:r>
              <a:rPr lang="en-US" sz="2400">
                <a:solidFill>
                  <a:srgbClr val="FF0000"/>
                </a:solidFill>
                <a:latin typeface="Courier" charset="0"/>
                <a:ea typeface="Courier" charset="0"/>
                <a:cs typeface="Courier" charset="0"/>
                <a:sym typeface="Courier" charset="0"/>
              </a:rPr>
              <a:t>xPrevPrev</a:t>
            </a:r>
            <a:r>
              <a:rPr lang="en-US" sz="2400">
                <a:solidFill>
                  <a:schemeClr val="tx1"/>
                </a:solidFill>
                <a:latin typeface="Courier" charset="0"/>
                <a:ea typeface="Courier" charset="0"/>
                <a:cs typeface="Courier" charset="0"/>
                <a:sym typeface="Courier" charset="0"/>
              </a:rPr>
              <a:t> + a1*</a:t>
            </a:r>
            <a:r>
              <a:rPr lang="en-US" sz="2400">
                <a:solidFill>
                  <a:srgbClr val="FF0000"/>
                </a:solidFill>
                <a:latin typeface="Courier" charset="0"/>
                <a:ea typeface="Courier" charset="0"/>
                <a:cs typeface="Courier" charset="0"/>
                <a:sym typeface="Courier" charset="0"/>
              </a:rPr>
              <a:t>yPrev</a:t>
            </a:r>
            <a:r>
              <a:rPr lang="en-US" sz="2400">
                <a:solidFill>
                  <a:schemeClr val="tx1"/>
                </a:solidFill>
                <a:latin typeface="Courier" charset="0"/>
                <a:ea typeface="Courier" charset="0"/>
                <a:cs typeface="Courier" charset="0"/>
                <a:sym typeface="Courier" charset="0"/>
              </a:rPr>
              <a:t> + a2*</a:t>
            </a:r>
            <a:r>
              <a:rPr lang="en-US" sz="2400">
                <a:solidFill>
                  <a:srgbClr val="FF0000"/>
                </a:solidFill>
                <a:latin typeface="Courier" charset="0"/>
                <a:ea typeface="Courier" charset="0"/>
                <a:cs typeface="Courier" charset="0"/>
                <a:sym typeface="Courier" charset="0"/>
              </a:rPr>
              <a:t>yPrevPrev</a:t>
            </a:r>
            <a:r>
              <a:rPr lang="en-US" sz="2400">
                <a:solidFill>
                  <a:schemeClr val="tx1"/>
                </a:solidFill>
                <a:latin typeface="Courier" charset="0"/>
                <a:ea typeface="Courier" charset="0"/>
                <a:cs typeface="Courier" charset="0"/>
                <a:sym typeface="Courier" charset="0"/>
              </a:rPr>
              <a:t>;</a:t>
            </a:r>
          </a:p>
        </p:txBody>
      </p:sp>
      <p:sp>
        <p:nvSpPr>
          <p:cNvPr id="40966" name="Rectangle 6"/>
          <p:cNvSpPr>
            <a:spLocks/>
          </p:cNvSpPr>
          <p:nvPr/>
        </p:nvSpPr>
        <p:spPr bwMode="auto">
          <a:xfrm>
            <a:off x="1765300" y="6070600"/>
            <a:ext cx="3222625" cy="469900"/>
          </a:xfrm>
          <a:prstGeom prst="rect">
            <a:avLst/>
          </a:prstGeom>
          <a:noFill/>
          <a:ln w="12700">
            <a:noFill/>
            <a:miter lim="800000"/>
            <a:headEnd/>
            <a:tailEnd/>
          </a:ln>
        </p:spPr>
        <p:txBody>
          <a:bodyPr wrap="none" lIns="0" tIns="0" rIns="0" bIns="0">
            <a:spAutoFit/>
          </a:bodyPr>
          <a:lstStyle/>
          <a:p>
            <a:pPr algn="l"/>
            <a:r>
              <a:rPr lang="en-US" sz="2400">
                <a:solidFill>
                  <a:srgbClr val="FF0000"/>
                </a:solidFill>
                <a:latin typeface="Courier" charset="0"/>
                <a:ea typeface="Courier" charset="0"/>
                <a:cs typeface="Courier" charset="0"/>
                <a:sym typeface="Courier" charset="0"/>
              </a:rPr>
              <a:t>[what goes here?]</a:t>
            </a:r>
          </a:p>
        </p:txBody>
      </p:sp>
      <p:sp>
        <p:nvSpPr>
          <p:cNvPr id="40967" name="Rectangle 7"/>
          <p:cNvSpPr>
            <a:spLocks/>
          </p:cNvSpPr>
          <p:nvPr/>
        </p:nvSpPr>
        <p:spPr bwMode="auto">
          <a:xfrm>
            <a:off x="1104900" y="6502400"/>
            <a:ext cx="12141200" cy="1574800"/>
          </a:xfrm>
          <a:prstGeom prst="rect">
            <a:avLst/>
          </a:prstGeom>
          <a:noFill/>
          <a:ln w="12700">
            <a:noFill/>
            <a:miter lim="800000"/>
            <a:headEnd/>
            <a:tailEnd/>
          </a:ln>
        </p:spPr>
        <p:txBody>
          <a:bodyPr lIns="0" tIns="0" rIns="0" bIns="0"/>
          <a:lstStyle/>
          <a:p>
            <a:pPr algn="l"/>
            <a:r>
              <a:rPr lang="en-US" sz="2400">
                <a:solidFill>
                  <a:schemeClr val="tx1"/>
                </a:solidFill>
                <a:latin typeface="Courier" charset="0"/>
                <a:ea typeface="Courier" charset="0"/>
                <a:cs typeface="Courier" charset="0"/>
                <a:sym typeface="Courier" charset="0"/>
              </a:rPr>
              <a:t>yPrevPrev = yPrev; // Need to remember old values...</a:t>
            </a:r>
          </a:p>
          <a:p>
            <a:pPr algn="l"/>
            <a:r>
              <a:rPr lang="en-US" sz="2400">
                <a:solidFill>
                  <a:schemeClr val="tx1"/>
                </a:solidFill>
                <a:latin typeface="Courier" charset="0"/>
                <a:ea typeface="Courier" charset="0"/>
                <a:cs typeface="Courier" charset="0"/>
                <a:sym typeface="Courier" charset="0"/>
              </a:rPr>
              <a:t>yPrev = y;         // Could also use a circular buffer</a:t>
            </a:r>
          </a:p>
          <a:p>
            <a:pPr algn="l"/>
            <a:r>
              <a:rPr lang="en-US" sz="2400">
                <a:solidFill>
                  <a:schemeClr val="tx1"/>
                </a:solidFill>
                <a:latin typeface="Courier" charset="0"/>
                <a:ea typeface="Courier" charset="0"/>
                <a:cs typeface="Courier" charset="0"/>
                <a:sym typeface="Courier" charset="0"/>
              </a:rPr>
              <a:t>xPrevPrev = xPrev;</a:t>
            </a:r>
          </a:p>
          <a:p>
            <a:pPr algn="l"/>
            <a:r>
              <a:rPr lang="en-US" sz="2400">
                <a:solidFill>
                  <a:schemeClr val="tx1"/>
                </a:solidFill>
                <a:latin typeface="Courier" charset="0"/>
                <a:ea typeface="Courier" charset="0"/>
                <a:cs typeface="Courier" charset="0"/>
                <a:sym typeface="Courier" charset="0"/>
              </a:rPr>
              <a:t>xPrev = x;</a:t>
            </a:r>
          </a:p>
        </p:txBody>
      </p:sp>
      <p:sp>
        <p:nvSpPr>
          <p:cNvPr id="40968" name="Rectangle 8"/>
          <p:cNvSpPr>
            <a:spLocks/>
          </p:cNvSpPr>
          <p:nvPr/>
        </p:nvSpPr>
        <p:spPr bwMode="auto">
          <a:xfrm>
            <a:off x="736600" y="4622800"/>
            <a:ext cx="12145963" cy="469900"/>
          </a:xfrm>
          <a:prstGeom prst="rect">
            <a:avLst/>
          </a:prstGeom>
          <a:noFill/>
          <a:ln w="12700">
            <a:noFill/>
            <a:miter lim="800000"/>
            <a:headEnd/>
            <a:tailEnd/>
          </a:ln>
        </p:spPr>
        <p:txBody>
          <a:bodyPr lIns="0" tIns="0" rIns="0" bIns="0"/>
          <a:lstStyle/>
          <a:p>
            <a:pPr algn="l"/>
            <a:r>
              <a:rPr lang="en-US" sz="2400">
                <a:solidFill>
                  <a:srgbClr val="7F007F"/>
                </a:solidFill>
                <a:latin typeface="Courier" charset="0"/>
                <a:ea typeface="Courier" charset="0"/>
                <a:cs typeface="Courier" charset="0"/>
                <a:sym typeface="Courier" charset="0"/>
              </a:rPr>
              <a:t>float</a:t>
            </a:r>
            <a:r>
              <a:rPr lang="en-US" sz="2400">
                <a:solidFill>
                  <a:schemeClr val="tx1"/>
                </a:solidFill>
                <a:latin typeface="Courier" charset="0"/>
                <a:ea typeface="Courier" charset="0"/>
                <a:cs typeface="Courier" charset="0"/>
                <a:sym typeface="Courier" charset="0"/>
              </a:rPr>
              <a:t> yPrev, yPrevPrev, xPrev, xPrevPrev; // Previous samples</a:t>
            </a:r>
          </a:p>
        </p:txBody>
      </p:sp>
      <p:sp>
        <p:nvSpPr>
          <p:cNvPr id="40969" name="Rectangle 9"/>
          <p:cNvSpPr>
            <a:spLocks/>
          </p:cNvSpPr>
          <p:nvPr/>
        </p:nvSpPr>
        <p:spPr bwMode="auto">
          <a:xfrm>
            <a:off x="1803400" y="6070600"/>
            <a:ext cx="12145963" cy="469900"/>
          </a:xfrm>
          <a:prstGeom prst="rect">
            <a:avLst/>
          </a:prstGeom>
          <a:noFill/>
          <a:ln w="12700">
            <a:noFill/>
            <a:miter lim="800000"/>
            <a:headEnd/>
            <a:tailEnd/>
          </a:ln>
        </p:spPr>
        <p:txBody>
          <a:bodyPr lIns="0" tIns="0" rIns="0" bIns="0"/>
          <a:lstStyle/>
          <a:p>
            <a:pPr algn="l"/>
            <a:r>
              <a:rPr lang="en-US" sz="2400">
                <a:solidFill>
                  <a:schemeClr val="tx1"/>
                </a:solidFill>
                <a:latin typeface="Courier" charset="0"/>
                <a:ea typeface="Courier" charset="0"/>
                <a:cs typeface="Courier" charset="0"/>
                <a:sym typeface="Courier" charset="0"/>
              </a:rPr>
              <a:t>b0*x + b1*xPrev + b2*xPrevPrev + a1*yPrev + a2*yPrevPrev;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40966"/>
                                        </p:tgtEl>
                                        <p:attrNameLst>
                                          <p:attrName>ppt_x</p:attrName>
                                        </p:attrNameLst>
                                      </p:cBhvr>
                                      <p:tavLst>
                                        <p:tav tm="0">
                                          <p:val>
                                            <p:strVal val="ppt_x"/>
                                          </p:val>
                                        </p:tav>
                                        <p:tav tm="100000">
                                          <p:val>
                                            <p:strVal val="ppt_x"/>
                                          </p:val>
                                        </p:tav>
                                      </p:tavLst>
                                    </p:anim>
                                    <p:anim calcmode="lin" valueType="num">
                                      <p:cBhvr additive="base">
                                        <p:cTn id="11" dur="500"/>
                                        <p:tgtEl>
                                          <p:spTgt spid="40966"/>
                                        </p:tgtEl>
                                        <p:attrNameLst>
                                          <p:attrName>ppt_y</p:attrName>
                                        </p:attrNameLst>
                                      </p:cBhvr>
                                      <p:tavLst>
                                        <p:tav tm="0">
                                          <p:val>
                                            <p:strVal val="ppt_y"/>
                                          </p:val>
                                        </p:tav>
                                        <p:tav tm="100000">
                                          <p:val>
                                            <p:strVal val="1+ppt_h/2"/>
                                          </p:val>
                                        </p:tav>
                                      </p:tavLst>
                                    </p:anim>
                                    <p:set>
                                      <p:cBhvr>
                                        <p:cTn id="12" dur="1" fill="hold">
                                          <p:stCondLst>
                                            <p:cond delay="499"/>
                                          </p:stCondLst>
                                        </p:cTn>
                                        <p:tgtEl>
                                          <p:spTgt spid="40966"/>
                                        </p:tgtEl>
                                        <p:attrNameLst>
                                          <p:attrName>style.visibility</p:attrName>
                                        </p:attrNameLst>
                                      </p:cBhvr>
                                      <p:to>
                                        <p:strVal val="hidden"/>
                                      </p:to>
                                    </p:set>
                                  </p:childTnLst>
                                </p:cTn>
                              </p:par>
                              <p:par>
                                <p:cTn id="13" presetID="106999808" presetClass="entr" presetSubtype="102729472" fill="hold" grpId="0" nodeType="withEffect">
                                  <p:stCondLst>
                                    <p:cond delay="0"/>
                                  </p:stCondLst>
                                  <p:childTnLst>
                                    <p:set>
                                      <p:cBhvr>
                                        <p:cTn id="14" dur="1" fill="hold">
                                          <p:stCondLst>
                                            <p:cond delay="499"/>
                                          </p:stCondLst>
                                        </p:cTn>
                                        <p:tgtEl>
                                          <p:spTgt spid="40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6999808" presetClass="entr" presetSubtype="99171792" fill="hold" grpId="0" nodeType="clickEffect">
                                  <p:stCondLst>
                                    <p:cond delay="0"/>
                                  </p:stCondLst>
                                  <p:childTnLst>
                                    <p:set>
                                      <p:cBhvr>
                                        <p:cTn id="18" dur="1" fill="hold">
                                          <p:stCondLst>
                                            <p:cond delay="499"/>
                                          </p:stCondLst>
                                        </p:cTn>
                                        <p:tgtEl>
                                          <p:spTgt spid="4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6999808" presetClass="entr" presetSubtype="102729856" fill="hold" grpId="0" nodeType="clickEffect">
                                  <p:stCondLst>
                                    <p:cond delay="0"/>
                                  </p:stCondLst>
                                  <p:childTnLst>
                                    <p:set>
                                      <p:cBhvr>
                                        <p:cTn id="22" dur="1" fill="hold">
                                          <p:stCondLst>
                                            <p:cond delay="499"/>
                                          </p:stCondLst>
                                        </p:cTn>
                                        <p:tgtEl>
                                          <p:spTgt spid="409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6999808" presetClass="entr" presetSubtype="102730152" fill="hold" grpId="0" nodeType="clickEffect">
                                  <p:stCondLst>
                                    <p:cond delay="0"/>
                                  </p:stCondLst>
                                  <p:childTnLst>
                                    <p:set>
                                      <p:cBhvr>
                                        <p:cTn id="26"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6" grpId="0"/>
      <p:bldP spid="40967" grpId="0" autoUpdateAnimBg="0"/>
      <p:bldP spid="40968" grpId="0" autoUpdateAnimBg="0"/>
      <p:bldP spid="409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5700"/>
              <a:t>Simple digital filter</a:t>
            </a:r>
          </a:p>
        </p:txBody>
      </p:sp>
      <p:sp>
        <p:nvSpPr>
          <p:cNvPr id="10243" name="Rectangle 3"/>
          <p:cNvSpPr>
            <a:spLocks noGrp="1" noChangeArrowheads="1"/>
          </p:cNvSpPr>
          <p:nvPr>
            <p:ph type="body" idx="1"/>
          </p:nvPr>
        </p:nvSpPr>
        <p:spPr>
          <a:xfrm>
            <a:off x="0" y="1190625"/>
            <a:ext cx="13004800" cy="8562975"/>
          </a:xfrm>
        </p:spPr>
        <p:txBody>
          <a:bodyPr anchor="t"/>
          <a:lstStyle/>
          <a:p>
            <a:pPr algn="ctr" eaLnBrk="1" hangingPunct="1">
              <a:buFontTx/>
              <a:buNone/>
            </a:pPr>
            <a:r>
              <a:rPr lang="en-US" sz="4000" i="1"/>
              <a:t>A digital filter can be described many different ways.</a:t>
            </a:r>
          </a:p>
          <a:p>
            <a:pPr eaLnBrk="1" hangingPunct="1">
              <a:spcBef>
                <a:spcPts val="575"/>
              </a:spcBef>
              <a:spcAft>
                <a:spcPts val="425"/>
              </a:spcAft>
            </a:pPr>
            <a:r>
              <a:rPr lang="en-US" sz="3400">
                <a:solidFill>
                  <a:srgbClr val="0000CC"/>
                </a:solidFill>
              </a:rPr>
              <a:t>Difference equation</a:t>
            </a:r>
            <a:r>
              <a:rPr lang="en-US" sz="3400"/>
              <a:t> (time domain):  </a:t>
            </a:r>
          </a:p>
          <a:p>
            <a:pPr algn="ctr" eaLnBrk="1" hangingPunct="1">
              <a:spcBef>
                <a:spcPts val="575"/>
              </a:spcBef>
              <a:spcAft>
                <a:spcPts val="425"/>
              </a:spcAft>
              <a:buFont typeface="Arial" charset="0"/>
              <a:buNone/>
            </a:pPr>
            <a:r>
              <a:rPr lang="en-US" sz="3400" i="1">
                <a:latin typeface="Times New Roman" pitchFamily="18" charset="0"/>
              </a:rPr>
              <a:t>y</a:t>
            </a:r>
            <a:r>
              <a:rPr lang="en-US" sz="3400">
                <a:latin typeface="Times New Roman" pitchFamily="18" charset="0"/>
              </a:rPr>
              <a:t>[</a:t>
            </a:r>
            <a:r>
              <a:rPr lang="en-US" sz="3400" i="1">
                <a:latin typeface="Times New Roman" pitchFamily="18" charset="0"/>
              </a:rPr>
              <a:t>n</a:t>
            </a:r>
            <a:r>
              <a:rPr lang="en-US" sz="3400">
                <a:latin typeface="Times New Roman" pitchFamily="18" charset="0"/>
              </a:rPr>
              <a:t>] = </a:t>
            </a:r>
            <a:r>
              <a:rPr lang="en-US" sz="3400" i="1">
                <a:latin typeface="Times New Roman" pitchFamily="18" charset="0"/>
              </a:rPr>
              <a:t>a y</a:t>
            </a:r>
            <a:r>
              <a:rPr lang="en-US" sz="3400">
                <a:latin typeface="Times New Roman" pitchFamily="18" charset="0"/>
              </a:rPr>
              <a:t>[</a:t>
            </a:r>
            <a:r>
              <a:rPr lang="en-US" sz="3400" i="1">
                <a:latin typeface="Times New Roman" pitchFamily="18" charset="0"/>
              </a:rPr>
              <a:t>n </a:t>
            </a:r>
            <a:r>
              <a:rPr lang="en-US" sz="3400">
                <a:latin typeface="Times New Roman" pitchFamily="18" charset="0"/>
              </a:rPr>
              <a:t>-1] + </a:t>
            </a:r>
            <a:r>
              <a:rPr lang="en-US" sz="3400" i="1">
                <a:latin typeface="Times New Roman" pitchFamily="18" charset="0"/>
              </a:rPr>
              <a:t>x</a:t>
            </a:r>
            <a:r>
              <a:rPr lang="en-US" sz="3400">
                <a:latin typeface="Times New Roman" pitchFamily="18" charset="0"/>
              </a:rPr>
              <a:t>[</a:t>
            </a:r>
            <a:r>
              <a:rPr lang="en-US" sz="3400" i="1">
                <a:latin typeface="Times New Roman" pitchFamily="18" charset="0"/>
              </a:rPr>
              <a:t>n</a:t>
            </a:r>
            <a:r>
              <a:rPr lang="en-US" sz="3400">
                <a:latin typeface="Times New Roman" pitchFamily="18" charset="0"/>
              </a:rPr>
              <a:t>]</a:t>
            </a:r>
          </a:p>
          <a:p>
            <a:pPr eaLnBrk="1" hangingPunct="1">
              <a:spcBef>
                <a:spcPts val="575"/>
              </a:spcBef>
              <a:spcAft>
                <a:spcPts val="425"/>
              </a:spcAft>
            </a:pPr>
            <a:r>
              <a:rPr lang="en-US" sz="3400">
                <a:solidFill>
                  <a:srgbClr val="0000CC"/>
                </a:solidFill>
              </a:rPr>
              <a:t>Transfer function </a:t>
            </a:r>
            <a:r>
              <a:rPr lang="en-US" sz="3400"/>
              <a:t>(frequency domain):  </a:t>
            </a:r>
          </a:p>
          <a:p>
            <a:pPr algn="ctr" eaLnBrk="1" hangingPunct="1">
              <a:spcBef>
                <a:spcPts val="575"/>
              </a:spcBef>
              <a:spcAft>
                <a:spcPts val="425"/>
              </a:spcAft>
              <a:buFont typeface="Arial" charset="0"/>
              <a:buNone/>
            </a:pPr>
            <a:r>
              <a:rPr lang="en-US" sz="3400" i="1">
                <a:latin typeface="Times New Roman" pitchFamily="18" charset="0"/>
                <a:cs typeface="Times New Roman" pitchFamily="18" charset="0"/>
              </a:rPr>
              <a:t>H</a:t>
            </a:r>
            <a:r>
              <a:rPr lang="en-US" sz="3400">
                <a:latin typeface="Times New Roman" pitchFamily="18" charset="0"/>
                <a:cs typeface="Times New Roman" pitchFamily="18" charset="0"/>
              </a:rPr>
              <a:t>(</a:t>
            </a:r>
            <a:r>
              <a:rPr lang="en-US" sz="3400" i="1">
                <a:latin typeface="Times New Roman" pitchFamily="18" charset="0"/>
                <a:cs typeface="Times New Roman" pitchFamily="18" charset="0"/>
              </a:rPr>
              <a:t>z</a:t>
            </a:r>
            <a:r>
              <a:rPr lang="en-US" sz="3400">
                <a:latin typeface="Times New Roman" pitchFamily="18" charset="0"/>
                <a:cs typeface="Times New Roman" pitchFamily="18" charset="0"/>
              </a:rPr>
              <a:t>)=</a:t>
            </a:r>
            <a:r>
              <a:rPr lang="en-US" sz="3400" i="1">
                <a:latin typeface="Times New Roman" pitchFamily="18" charset="0"/>
                <a:cs typeface="Times New Roman" pitchFamily="18" charset="0"/>
              </a:rPr>
              <a:t>Y</a:t>
            </a:r>
            <a:r>
              <a:rPr lang="en-US" sz="3400">
                <a:latin typeface="Times New Roman" pitchFamily="18" charset="0"/>
                <a:cs typeface="Times New Roman" pitchFamily="18" charset="0"/>
              </a:rPr>
              <a:t>(</a:t>
            </a:r>
            <a:r>
              <a:rPr lang="en-US" sz="3400" i="1">
                <a:latin typeface="Times New Roman" pitchFamily="18" charset="0"/>
                <a:cs typeface="Times New Roman" pitchFamily="18" charset="0"/>
              </a:rPr>
              <a:t>z</a:t>
            </a:r>
            <a:r>
              <a:rPr lang="en-US" sz="3400">
                <a:latin typeface="Times New Roman" pitchFamily="18" charset="0"/>
                <a:cs typeface="Times New Roman" pitchFamily="18" charset="0"/>
              </a:rPr>
              <a:t>) /</a:t>
            </a:r>
            <a:r>
              <a:rPr lang="en-US" sz="3400" i="1">
                <a:latin typeface="Times New Roman" pitchFamily="18" charset="0"/>
                <a:cs typeface="Times New Roman" pitchFamily="18" charset="0"/>
              </a:rPr>
              <a:t>X</a:t>
            </a:r>
            <a:r>
              <a:rPr lang="en-US" sz="3400">
                <a:latin typeface="Times New Roman" pitchFamily="18" charset="0"/>
                <a:cs typeface="Times New Roman" pitchFamily="18" charset="0"/>
              </a:rPr>
              <a:t>(</a:t>
            </a:r>
            <a:r>
              <a:rPr lang="en-US" sz="3400" i="1">
                <a:latin typeface="Times New Roman" pitchFamily="18" charset="0"/>
                <a:cs typeface="Times New Roman" pitchFamily="18" charset="0"/>
              </a:rPr>
              <a:t>z</a:t>
            </a:r>
            <a:r>
              <a:rPr lang="en-US" sz="3400">
                <a:latin typeface="Times New Roman" pitchFamily="18" charset="0"/>
                <a:cs typeface="Times New Roman" pitchFamily="18" charset="0"/>
              </a:rPr>
              <a:t>)=(1-</a:t>
            </a:r>
            <a:r>
              <a:rPr lang="en-US" sz="3400" i="1">
                <a:latin typeface="Times New Roman" pitchFamily="18" charset="0"/>
                <a:cs typeface="Times New Roman" pitchFamily="18" charset="0"/>
              </a:rPr>
              <a:t>az</a:t>
            </a:r>
            <a:r>
              <a:rPr lang="en-US" sz="3400" baseline="30000">
                <a:latin typeface="Times New Roman" pitchFamily="18" charset="0"/>
                <a:cs typeface="Times New Roman" pitchFamily="18" charset="0"/>
              </a:rPr>
              <a:t>-1</a:t>
            </a:r>
            <a:r>
              <a:rPr lang="en-US" sz="3400">
                <a:latin typeface="Times New Roman" pitchFamily="18" charset="0"/>
                <a:cs typeface="Times New Roman" pitchFamily="18" charset="0"/>
              </a:rPr>
              <a:t>)</a:t>
            </a:r>
            <a:r>
              <a:rPr lang="en-US" sz="3400" baseline="30000">
                <a:latin typeface="Times New Roman" pitchFamily="18" charset="0"/>
                <a:cs typeface="Times New Roman" pitchFamily="18" charset="0"/>
              </a:rPr>
              <a:t>-1</a:t>
            </a:r>
            <a:r>
              <a:rPr lang="en-US" sz="3400">
                <a:latin typeface="Times New Roman" pitchFamily="18" charset="0"/>
                <a:cs typeface="Times New Roman" pitchFamily="18" charset="0"/>
              </a:rPr>
              <a:t> </a:t>
            </a:r>
          </a:p>
          <a:p>
            <a:pPr eaLnBrk="1" hangingPunct="1">
              <a:spcBef>
                <a:spcPts val="575"/>
              </a:spcBef>
              <a:spcAft>
                <a:spcPts val="425"/>
              </a:spcAft>
            </a:pPr>
            <a:r>
              <a:rPr lang="en-US" sz="3400">
                <a:solidFill>
                  <a:srgbClr val="0000CC"/>
                </a:solidFill>
              </a:rPr>
              <a:t>Block diagram</a:t>
            </a:r>
          </a:p>
          <a:p>
            <a:pPr eaLnBrk="1" hangingPunct="1">
              <a:spcBef>
                <a:spcPts val="575"/>
              </a:spcBef>
              <a:spcAft>
                <a:spcPts val="425"/>
              </a:spcAft>
            </a:pPr>
            <a:endParaRPr lang="en-GB" sz="3400"/>
          </a:p>
          <a:p>
            <a:pPr eaLnBrk="1" hangingPunct="1">
              <a:spcBef>
                <a:spcPts val="575"/>
              </a:spcBef>
              <a:spcAft>
                <a:spcPts val="425"/>
              </a:spcAft>
            </a:pPr>
            <a:endParaRPr lang="en-GB" sz="3400"/>
          </a:p>
          <a:p>
            <a:pPr eaLnBrk="1" hangingPunct="1">
              <a:spcBef>
                <a:spcPts val="575"/>
              </a:spcBef>
              <a:spcAft>
                <a:spcPts val="425"/>
              </a:spcAft>
            </a:pPr>
            <a:endParaRPr lang="en-US" sz="3400"/>
          </a:p>
          <a:p>
            <a:pPr eaLnBrk="1" hangingPunct="1">
              <a:spcBef>
                <a:spcPts val="575"/>
              </a:spcBef>
              <a:spcAft>
                <a:spcPts val="425"/>
              </a:spcAft>
            </a:pPr>
            <a:r>
              <a:rPr lang="en-US" sz="3400">
                <a:solidFill>
                  <a:srgbClr val="0000CC"/>
                </a:solidFill>
              </a:rPr>
              <a:t>Algorithm</a:t>
            </a:r>
            <a:r>
              <a:rPr lang="en-US" sz="3400"/>
              <a:t> (software)</a:t>
            </a:r>
          </a:p>
        </p:txBody>
      </p:sp>
      <p:grpSp>
        <p:nvGrpSpPr>
          <p:cNvPr id="10244" name="Group 7"/>
          <p:cNvGrpSpPr>
            <a:grpSpLocks/>
          </p:cNvGrpSpPr>
          <p:nvPr/>
        </p:nvGrpSpPr>
        <p:grpSpPr bwMode="auto">
          <a:xfrm>
            <a:off x="6196013" y="5229225"/>
            <a:ext cx="534987" cy="708025"/>
            <a:chOff x="0" y="-16"/>
            <a:chExt cx="296" cy="392"/>
          </a:xfrm>
        </p:grpSpPr>
        <p:sp>
          <p:nvSpPr>
            <p:cNvPr id="10260" name="Oval 5"/>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endParaRPr lang="en-US" sz="2300">
                <a:latin typeface="Times New Roman" pitchFamily="18" charset="0"/>
                <a:cs typeface="Times New Roman" pitchFamily="18" charset="0"/>
              </a:endParaRPr>
            </a:p>
          </p:txBody>
        </p:sp>
        <p:sp>
          <p:nvSpPr>
            <p:cNvPr id="10261" name="Rectangle 6"/>
            <p:cNvSpPr>
              <a:spLocks/>
            </p:cNvSpPr>
            <p:nvPr/>
          </p:nvSpPr>
          <p:spPr bwMode="auto">
            <a:xfrm>
              <a:off x="36" y="-16"/>
              <a:ext cx="185" cy="392"/>
            </a:xfrm>
            <a:prstGeom prst="rect">
              <a:avLst/>
            </a:prstGeom>
            <a:noFill/>
            <a:ln w="12700">
              <a:noFill/>
              <a:miter lim="800000"/>
              <a:headEnd/>
              <a:tailEnd/>
            </a:ln>
          </p:spPr>
          <p:txBody>
            <a:bodyPr wrap="none" lIns="0" tIns="0" rIns="0" bIns="0" anchor="ctr">
              <a:spAutoFit/>
            </a:bodyPr>
            <a:lstStyle/>
            <a:p>
              <a:r>
                <a:rPr lang="en-US" sz="4600">
                  <a:latin typeface="Times New Roman" pitchFamily="18" charset="0"/>
                  <a:cs typeface="Times New Roman" pitchFamily="18" charset="0"/>
                  <a:sym typeface="Arial" charset="0"/>
                </a:rPr>
                <a:t>+</a:t>
              </a:r>
            </a:p>
          </p:txBody>
        </p:sp>
      </p:grpSp>
      <p:sp>
        <p:nvSpPr>
          <p:cNvPr id="10245" name="AutoShape 8"/>
          <p:cNvSpPr>
            <a:spLocks/>
          </p:cNvSpPr>
          <p:nvPr/>
        </p:nvSpPr>
        <p:spPr bwMode="auto">
          <a:xfrm rot="16200000" flipH="1">
            <a:off x="6903244" y="6226969"/>
            <a:ext cx="882650" cy="881062"/>
          </a:xfrm>
          <a:prstGeom prst="triangle">
            <a:avLst>
              <a:gd name="adj" fmla="val 50000"/>
            </a:avLst>
          </a:prstGeom>
          <a:noFill/>
          <a:ln w="25400">
            <a:solidFill>
              <a:schemeClr val="tx1"/>
            </a:solidFill>
            <a:miter lim="800000"/>
            <a:headEnd/>
            <a:tailEnd/>
          </a:ln>
        </p:spPr>
        <p:txBody>
          <a:bodyPr lIns="0" tIns="0" rIns="0" bIns="0"/>
          <a:lstStyle/>
          <a:p>
            <a:endParaRPr lang="en-US" sz="2300">
              <a:latin typeface="Times New Roman" pitchFamily="18" charset="0"/>
              <a:cs typeface="Times New Roman" pitchFamily="18" charset="0"/>
            </a:endParaRPr>
          </a:p>
        </p:txBody>
      </p:sp>
      <p:sp>
        <p:nvSpPr>
          <p:cNvPr id="10246" name="Rectangle 9"/>
          <p:cNvSpPr>
            <a:spLocks/>
          </p:cNvSpPr>
          <p:nvPr/>
        </p:nvSpPr>
        <p:spPr bwMode="auto">
          <a:xfrm>
            <a:off x="7335838" y="6383338"/>
            <a:ext cx="219075" cy="525462"/>
          </a:xfrm>
          <a:prstGeom prst="rect">
            <a:avLst/>
          </a:prstGeom>
          <a:noFill/>
          <a:ln w="12700">
            <a:noFill/>
            <a:miter lim="800000"/>
            <a:headEnd/>
            <a:tailEnd/>
          </a:ln>
        </p:spPr>
        <p:txBody>
          <a:bodyPr wrap="none" lIns="0" tIns="0" rIns="0" bIns="0" anchor="ctr">
            <a:spAutoFit/>
          </a:bodyPr>
          <a:lstStyle/>
          <a:p>
            <a:r>
              <a:rPr lang="en-US" sz="3400" i="1">
                <a:latin typeface="Times New Roman" pitchFamily="18" charset="0"/>
                <a:cs typeface="Times New Roman" pitchFamily="18" charset="0"/>
                <a:sym typeface="Arial" charset="0"/>
              </a:rPr>
              <a:t>a</a:t>
            </a:r>
          </a:p>
        </p:txBody>
      </p:sp>
      <p:grpSp>
        <p:nvGrpSpPr>
          <p:cNvPr id="10247" name="Group 12"/>
          <p:cNvGrpSpPr>
            <a:grpSpLocks/>
          </p:cNvGrpSpPr>
          <p:nvPr/>
        </p:nvGrpSpPr>
        <p:grpSpPr bwMode="auto">
          <a:xfrm>
            <a:off x="8566150" y="6313488"/>
            <a:ext cx="895350" cy="708025"/>
            <a:chOff x="0" y="0"/>
            <a:chExt cx="576" cy="392"/>
          </a:xfrm>
        </p:grpSpPr>
        <p:sp>
          <p:nvSpPr>
            <p:cNvPr id="10258" name="Rectangle 10"/>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endParaRPr lang="en-US" sz="2300">
                <a:latin typeface="Times New Roman" pitchFamily="18" charset="0"/>
                <a:cs typeface="Times New Roman" pitchFamily="18" charset="0"/>
              </a:endParaRPr>
            </a:p>
          </p:txBody>
        </p:sp>
        <p:sp>
          <p:nvSpPr>
            <p:cNvPr id="10259" name="Rectangle 11"/>
            <p:cNvSpPr>
              <a:spLocks/>
            </p:cNvSpPr>
            <p:nvPr/>
          </p:nvSpPr>
          <p:spPr bwMode="auto">
            <a:xfrm>
              <a:off x="147" y="77"/>
              <a:ext cx="219" cy="238"/>
            </a:xfrm>
            <a:prstGeom prst="rect">
              <a:avLst/>
            </a:prstGeom>
            <a:noFill/>
            <a:ln w="12700">
              <a:noFill/>
              <a:miter lim="800000"/>
              <a:headEnd/>
              <a:tailEnd/>
            </a:ln>
          </p:spPr>
          <p:txBody>
            <a:bodyPr wrap="none" lIns="0" tIns="0" rIns="0" bIns="0" anchor="ctr">
              <a:spAutoFit/>
            </a:bodyPr>
            <a:lstStyle/>
            <a:p>
              <a:r>
                <a:rPr lang="en-US" sz="2800" i="1">
                  <a:latin typeface="Times New Roman" pitchFamily="18" charset="0"/>
                  <a:cs typeface="Times New Roman" pitchFamily="18" charset="0"/>
                  <a:sym typeface="Arial" charset="0"/>
                </a:rPr>
                <a:t>z</a:t>
              </a:r>
              <a:r>
                <a:rPr lang="en-US" sz="2800" baseline="32000">
                  <a:latin typeface="Times New Roman" pitchFamily="18" charset="0"/>
                  <a:cs typeface="Times New Roman" pitchFamily="18" charset="0"/>
                  <a:sym typeface="Arial" charset="0"/>
                </a:rPr>
                <a:t>-1</a:t>
              </a:r>
            </a:p>
          </p:txBody>
        </p:sp>
      </p:grpSp>
      <p:sp>
        <p:nvSpPr>
          <p:cNvPr id="10248" name="Line 13"/>
          <p:cNvSpPr>
            <a:spLocks noChangeShapeType="1"/>
          </p:cNvSpPr>
          <p:nvPr/>
        </p:nvSpPr>
        <p:spPr bwMode="auto">
          <a:xfrm flipH="1">
            <a:off x="5068888" y="5559425"/>
            <a:ext cx="1112837" cy="0"/>
          </a:xfrm>
          <a:prstGeom prst="line">
            <a:avLst/>
          </a:prstGeom>
          <a:noFill/>
          <a:ln w="38100">
            <a:solidFill>
              <a:schemeClr val="tx1"/>
            </a:solidFill>
            <a:miter lim="800000"/>
            <a:headEnd type="stealth" w="lg" len="lg"/>
            <a:tailEnd type="none" w="lg" len="lg"/>
          </a:ln>
        </p:spPr>
        <p:txBody>
          <a:bodyPr lIns="0" tIns="0" rIns="0" bIns="0"/>
          <a:lstStyle/>
          <a:p>
            <a:endParaRPr lang="en-US"/>
          </a:p>
        </p:txBody>
      </p:sp>
      <p:sp>
        <p:nvSpPr>
          <p:cNvPr id="10249" name="Rectangle 14"/>
          <p:cNvSpPr>
            <a:spLocks/>
          </p:cNvSpPr>
          <p:nvPr/>
        </p:nvSpPr>
        <p:spPr bwMode="auto">
          <a:xfrm>
            <a:off x="9802813" y="4948238"/>
            <a:ext cx="577850" cy="431800"/>
          </a:xfrm>
          <a:prstGeom prst="rect">
            <a:avLst/>
          </a:prstGeom>
          <a:noFill/>
          <a:ln w="12700">
            <a:noFill/>
            <a:miter lim="800000"/>
            <a:headEnd/>
            <a:tailEnd/>
          </a:ln>
        </p:spPr>
        <p:txBody>
          <a:bodyPr wrap="none" lIns="0" tIns="0" rIns="0" bIns="0" anchor="ctr">
            <a:spAutoFit/>
          </a:bodyPr>
          <a:lstStyle/>
          <a:p>
            <a:r>
              <a:rPr lang="en-US" sz="2800" i="1">
                <a:latin typeface="Times New Roman" pitchFamily="18" charset="0"/>
                <a:cs typeface="Times New Roman" pitchFamily="18" charset="0"/>
                <a:sym typeface="Arial" charset="0"/>
              </a:rPr>
              <a:t>y</a:t>
            </a:r>
            <a:r>
              <a:rPr lang="en-US" sz="2800">
                <a:latin typeface="Times New Roman" pitchFamily="18" charset="0"/>
                <a:cs typeface="Times New Roman" pitchFamily="18" charset="0"/>
                <a:sym typeface="Arial" charset="0"/>
              </a:rPr>
              <a:t>[</a:t>
            </a:r>
            <a:r>
              <a:rPr lang="en-US" sz="2800" i="1">
                <a:latin typeface="Times New Roman" pitchFamily="18" charset="0"/>
                <a:cs typeface="Times New Roman" pitchFamily="18" charset="0"/>
                <a:sym typeface="Arial" charset="0"/>
              </a:rPr>
              <a:t>n</a:t>
            </a:r>
            <a:r>
              <a:rPr lang="en-US" sz="2800">
                <a:latin typeface="Times New Roman" pitchFamily="18" charset="0"/>
                <a:cs typeface="Times New Roman" pitchFamily="18" charset="0"/>
                <a:sym typeface="Arial" charset="0"/>
              </a:rPr>
              <a:t>]</a:t>
            </a:r>
          </a:p>
        </p:txBody>
      </p:sp>
      <p:sp>
        <p:nvSpPr>
          <p:cNvPr id="10250" name="Rectangle 15"/>
          <p:cNvSpPr>
            <a:spLocks/>
          </p:cNvSpPr>
          <p:nvPr/>
        </p:nvSpPr>
        <p:spPr bwMode="auto">
          <a:xfrm>
            <a:off x="5099050" y="5016500"/>
            <a:ext cx="579438" cy="430213"/>
          </a:xfrm>
          <a:prstGeom prst="rect">
            <a:avLst/>
          </a:prstGeom>
          <a:noFill/>
          <a:ln w="12700">
            <a:noFill/>
            <a:miter lim="800000"/>
            <a:headEnd/>
            <a:tailEnd/>
          </a:ln>
        </p:spPr>
        <p:txBody>
          <a:bodyPr wrap="none" lIns="0" tIns="0" rIns="0" bIns="0" anchor="ctr">
            <a:spAutoFit/>
          </a:bodyPr>
          <a:lstStyle/>
          <a:p>
            <a:r>
              <a:rPr lang="en-US" sz="2800" i="1">
                <a:latin typeface="Times New Roman" pitchFamily="18" charset="0"/>
                <a:cs typeface="Times New Roman" pitchFamily="18" charset="0"/>
                <a:sym typeface="Arial" charset="0"/>
              </a:rPr>
              <a:t>x</a:t>
            </a:r>
            <a:r>
              <a:rPr lang="en-US" sz="2800">
                <a:latin typeface="Times New Roman" pitchFamily="18" charset="0"/>
                <a:cs typeface="Times New Roman" pitchFamily="18" charset="0"/>
                <a:sym typeface="Arial" charset="0"/>
              </a:rPr>
              <a:t>[</a:t>
            </a:r>
            <a:r>
              <a:rPr lang="en-US" sz="2800" i="1">
                <a:latin typeface="Times New Roman" pitchFamily="18" charset="0"/>
                <a:cs typeface="Times New Roman" pitchFamily="18" charset="0"/>
                <a:sym typeface="Arial" charset="0"/>
              </a:rPr>
              <a:t>n</a:t>
            </a:r>
            <a:r>
              <a:rPr lang="en-US" sz="2800">
                <a:latin typeface="Times New Roman" pitchFamily="18" charset="0"/>
                <a:cs typeface="Times New Roman" pitchFamily="18" charset="0"/>
                <a:sym typeface="Arial" charset="0"/>
              </a:rPr>
              <a:t>]</a:t>
            </a:r>
          </a:p>
        </p:txBody>
      </p:sp>
      <p:sp>
        <p:nvSpPr>
          <p:cNvPr id="10251" name="Line 16"/>
          <p:cNvSpPr>
            <a:spLocks noChangeShapeType="1"/>
          </p:cNvSpPr>
          <p:nvPr/>
        </p:nvSpPr>
        <p:spPr bwMode="auto">
          <a:xfrm rot="10800000">
            <a:off x="6745288" y="5559425"/>
            <a:ext cx="3783012" cy="0"/>
          </a:xfrm>
          <a:prstGeom prst="line">
            <a:avLst/>
          </a:prstGeom>
          <a:noFill/>
          <a:ln w="38100">
            <a:solidFill>
              <a:schemeClr val="tx1"/>
            </a:solidFill>
            <a:miter lim="800000"/>
            <a:headEnd type="stealth" w="lg" len="lg"/>
            <a:tailEnd/>
          </a:ln>
        </p:spPr>
        <p:txBody>
          <a:bodyPr lIns="0" tIns="0" rIns="0" bIns="0"/>
          <a:lstStyle/>
          <a:p>
            <a:endParaRPr lang="en-US"/>
          </a:p>
        </p:txBody>
      </p:sp>
      <p:sp>
        <p:nvSpPr>
          <p:cNvPr id="10252" name="Line 17"/>
          <p:cNvSpPr>
            <a:spLocks noChangeShapeType="1"/>
          </p:cNvSpPr>
          <p:nvPr/>
        </p:nvSpPr>
        <p:spPr bwMode="auto">
          <a:xfrm>
            <a:off x="6454775" y="5880100"/>
            <a:ext cx="0" cy="836613"/>
          </a:xfrm>
          <a:prstGeom prst="line">
            <a:avLst/>
          </a:prstGeom>
          <a:noFill/>
          <a:ln w="38100">
            <a:solidFill>
              <a:schemeClr val="tx1"/>
            </a:solidFill>
            <a:miter lim="800000"/>
            <a:headEnd type="stealth" w="lg" len="lg"/>
            <a:tailEnd/>
          </a:ln>
        </p:spPr>
        <p:txBody>
          <a:bodyPr lIns="0" tIns="0" rIns="0" bIns="0"/>
          <a:lstStyle/>
          <a:p>
            <a:endParaRPr lang="en-US"/>
          </a:p>
        </p:txBody>
      </p:sp>
      <p:sp>
        <p:nvSpPr>
          <p:cNvPr id="10253" name="Line 18"/>
          <p:cNvSpPr>
            <a:spLocks noChangeShapeType="1"/>
          </p:cNvSpPr>
          <p:nvPr/>
        </p:nvSpPr>
        <p:spPr bwMode="auto">
          <a:xfrm>
            <a:off x="7783513" y="6673850"/>
            <a:ext cx="806450" cy="0"/>
          </a:xfrm>
          <a:prstGeom prst="line">
            <a:avLst/>
          </a:prstGeom>
          <a:noFill/>
          <a:ln w="38100">
            <a:solidFill>
              <a:schemeClr val="tx1"/>
            </a:solidFill>
            <a:miter lim="800000"/>
            <a:headEnd type="stealth" w="lg" len="lg"/>
            <a:tailEnd type="none" w="lg" len="lg"/>
          </a:ln>
        </p:spPr>
        <p:txBody>
          <a:bodyPr lIns="0" tIns="0" rIns="0" bIns="0"/>
          <a:lstStyle/>
          <a:p>
            <a:endParaRPr lang="en-US"/>
          </a:p>
        </p:txBody>
      </p:sp>
      <p:sp>
        <p:nvSpPr>
          <p:cNvPr id="10254" name="Line 19"/>
          <p:cNvSpPr>
            <a:spLocks noChangeShapeType="1"/>
          </p:cNvSpPr>
          <p:nvPr/>
        </p:nvSpPr>
        <p:spPr bwMode="auto">
          <a:xfrm flipV="1">
            <a:off x="9461500" y="6673850"/>
            <a:ext cx="558800" cy="4763"/>
          </a:xfrm>
          <a:prstGeom prst="line">
            <a:avLst/>
          </a:prstGeom>
          <a:noFill/>
          <a:ln w="38100">
            <a:solidFill>
              <a:schemeClr val="tx1"/>
            </a:solidFill>
            <a:miter lim="800000"/>
            <a:headEnd type="stealth" w="lg" len="lg"/>
            <a:tailEnd type="none" w="lg" len="lg"/>
          </a:ln>
        </p:spPr>
        <p:txBody>
          <a:bodyPr lIns="0" tIns="0" rIns="0" bIns="0"/>
          <a:lstStyle/>
          <a:p>
            <a:endParaRPr lang="en-US"/>
          </a:p>
        </p:txBody>
      </p:sp>
      <p:sp>
        <p:nvSpPr>
          <p:cNvPr id="10255" name="Line 20"/>
          <p:cNvSpPr>
            <a:spLocks noChangeShapeType="1"/>
          </p:cNvSpPr>
          <p:nvPr/>
        </p:nvSpPr>
        <p:spPr bwMode="auto">
          <a:xfrm>
            <a:off x="10010775" y="5546725"/>
            <a:ext cx="0" cy="1160463"/>
          </a:xfrm>
          <a:prstGeom prst="line">
            <a:avLst/>
          </a:prstGeom>
          <a:noFill/>
          <a:ln w="38100">
            <a:solidFill>
              <a:schemeClr val="tx1"/>
            </a:solidFill>
            <a:miter lim="800000"/>
            <a:headEnd/>
            <a:tailEnd/>
          </a:ln>
        </p:spPr>
        <p:txBody>
          <a:bodyPr lIns="0" tIns="0" rIns="0" bIns="0"/>
          <a:lstStyle/>
          <a:p>
            <a:endParaRPr lang="en-US"/>
          </a:p>
        </p:txBody>
      </p:sp>
      <p:sp>
        <p:nvSpPr>
          <p:cNvPr id="10256" name="Line 21"/>
          <p:cNvSpPr>
            <a:spLocks noChangeShapeType="1"/>
          </p:cNvSpPr>
          <p:nvPr/>
        </p:nvSpPr>
        <p:spPr bwMode="auto">
          <a:xfrm flipH="1">
            <a:off x="6475413" y="6678613"/>
            <a:ext cx="436562" cy="0"/>
          </a:xfrm>
          <a:prstGeom prst="line">
            <a:avLst/>
          </a:prstGeom>
          <a:noFill/>
          <a:ln w="38100">
            <a:solidFill>
              <a:schemeClr val="tx1"/>
            </a:solidFill>
            <a:miter lim="800000"/>
            <a:headEnd/>
            <a:tailEnd/>
          </a:ln>
        </p:spPr>
        <p:txBody>
          <a:bodyPr lIns="0" tIns="0" rIns="0" bIns="0"/>
          <a:lstStyle/>
          <a:p>
            <a:endParaRPr lang="en-US"/>
          </a:p>
        </p:txBody>
      </p:sp>
      <p:sp>
        <p:nvSpPr>
          <p:cNvPr id="23" name="Rectangle 4"/>
          <p:cNvSpPr>
            <a:spLocks/>
          </p:cNvSpPr>
          <p:nvPr/>
        </p:nvSpPr>
        <p:spPr bwMode="auto">
          <a:xfrm>
            <a:off x="4930775" y="7434263"/>
            <a:ext cx="4746625" cy="2122487"/>
          </a:xfrm>
          <a:prstGeom prst="rect">
            <a:avLst/>
          </a:prstGeom>
          <a:noFill/>
          <a:ln w="12700">
            <a:noFill/>
            <a:miter lim="800000"/>
            <a:headEnd/>
            <a:tailEnd/>
          </a:ln>
        </p:spPr>
        <p:txBody>
          <a:bodyPr lIns="0" tIns="0" rIns="82202" bIns="0">
            <a:spAutoFit/>
          </a:bodyPr>
          <a:lstStyle/>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loop()</a:t>
            </a:r>
          </a:p>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 {</a:t>
            </a:r>
          </a:p>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	read x </a:t>
            </a:r>
          </a:p>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 	y = a * y + x</a:t>
            </a:r>
          </a:p>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 	write y</a:t>
            </a:r>
          </a:p>
          <a:p>
            <a:pPr marL="1018243" lvl="3" indent="-507993" algn="l" defTabSz="1300460" fontAlgn="auto">
              <a:spcBef>
                <a:spcPts val="0"/>
              </a:spcBef>
              <a:spcAft>
                <a:spcPts val="0"/>
              </a:spcAft>
              <a:defRPr/>
            </a:pPr>
            <a:r>
              <a:rPr lang="en-US" sz="2300" kern="0" dirty="0">
                <a:latin typeface="Courier" charset="0"/>
                <a:ea typeface="Courier" charset="0"/>
                <a:cs typeface="Courier" charset="0"/>
                <a:sym typeface="Courier"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t>General digital filter</a:t>
            </a:r>
            <a:endParaRPr lang="en-US"/>
          </a:p>
        </p:txBody>
      </p:sp>
      <p:sp>
        <p:nvSpPr>
          <p:cNvPr id="14339" name="Rectangle 3"/>
          <p:cNvSpPr>
            <a:spLocks noGrp="1" noChangeArrowheads="1"/>
          </p:cNvSpPr>
          <p:nvPr>
            <p:ph type="body" idx="1"/>
          </p:nvPr>
        </p:nvSpPr>
        <p:spPr>
          <a:xfrm>
            <a:off x="0" y="1189851"/>
            <a:ext cx="13004800" cy="8563750"/>
          </a:xfrm>
        </p:spPr>
        <p:txBody>
          <a:bodyPr/>
          <a:lstStyle/>
          <a:p>
            <a:pPr marL="0" indent="0" eaLnBrk="1" hangingPunct="1"/>
            <a:r>
              <a:rPr lang="en-US" sz="3400" dirty="0"/>
              <a:t>General difference equation</a:t>
            </a:r>
          </a:p>
          <a:p>
            <a:pPr marL="0" indent="0" eaLnBrk="1" hangingPunct="1"/>
            <a:endParaRPr lang="en-GB" sz="3400" i="1" dirty="0"/>
          </a:p>
          <a:p>
            <a:pPr marL="0" indent="0" eaLnBrk="1" hangingPunct="1"/>
            <a:endParaRPr lang="en-US" sz="3400" i="1" dirty="0"/>
          </a:p>
          <a:p>
            <a:pPr marL="255126" lvl="1" indent="0" eaLnBrk="1" hangingPunct="1"/>
            <a:r>
              <a:rPr lang="en-GB" sz="2800" dirty="0"/>
              <a:t>Take z-transform of both sides</a:t>
            </a:r>
          </a:p>
          <a:p>
            <a:pPr marL="0" indent="0" eaLnBrk="1" hangingPunct="1"/>
            <a:r>
              <a:rPr lang="en-US" sz="3400" dirty="0"/>
              <a:t>Transfer function</a:t>
            </a:r>
          </a:p>
          <a:p>
            <a:pPr marL="0" indent="0" eaLnBrk="1" hangingPunct="1"/>
            <a:endParaRPr lang="en-GB" sz="3400" dirty="0"/>
          </a:p>
          <a:p>
            <a:pPr marL="0" indent="0" eaLnBrk="1" hangingPunct="1"/>
            <a:endParaRPr lang="en-GB" sz="3400" dirty="0"/>
          </a:p>
          <a:p>
            <a:pPr marL="0" indent="0" eaLnBrk="1" hangingPunct="1"/>
            <a:r>
              <a:rPr lang="en-US" sz="3400" dirty="0"/>
              <a:t>If </a:t>
            </a:r>
            <a:r>
              <a:rPr lang="en-US" sz="3400" i="1" dirty="0"/>
              <a:t>b</a:t>
            </a:r>
            <a:r>
              <a:rPr lang="en-US" sz="3400" i="1" baseline="-25000" dirty="0"/>
              <a:t>i</a:t>
            </a:r>
            <a:r>
              <a:rPr lang="en-US" sz="3400" dirty="0"/>
              <a:t>=0, for all </a:t>
            </a:r>
            <a:r>
              <a:rPr lang="en-US" sz="3400" i="1" dirty="0" err="1"/>
              <a:t>i</a:t>
            </a:r>
            <a:r>
              <a:rPr lang="en-US" sz="3400" dirty="0"/>
              <a:t>, </a:t>
            </a:r>
          </a:p>
          <a:p>
            <a:pPr marL="255126" lvl="1" indent="0" eaLnBrk="1" hangingPunct="1"/>
            <a:r>
              <a:rPr lang="en-US" sz="2800" dirty="0"/>
              <a:t>No feedback </a:t>
            </a:r>
          </a:p>
          <a:p>
            <a:pPr marL="255126" lvl="1" indent="0" eaLnBrk="1" hangingPunct="1"/>
            <a:r>
              <a:rPr lang="en-US" sz="2800" dirty="0"/>
              <a:t>finite impulse response (FIR) filter</a:t>
            </a:r>
          </a:p>
          <a:p>
            <a:pPr marL="0" indent="0" eaLnBrk="1" hangingPunct="1"/>
            <a:r>
              <a:rPr lang="en-US" sz="3400" dirty="0"/>
              <a:t>If </a:t>
            </a:r>
            <a:r>
              <a:rPr lang="en-US" sz="3400" i="1" dirty="0"/>
              <a:t>b</a:t>
            </a:r>
            <a:r>
              <a:rPr lang="en-US" sz="3400" i="1" baseline="-25000" dirty="0"/>
              <a:t>i</a:t>
            </a:r>
            <a:r>
              <a:rPr lang="en-US" sz="3400" dirty="0">
                <a:sym typeface="Symbol" pitchFamily="18" charset="2"/>
              </a:rPr>
              <a:t></a:t>
            </a:r>
            <a:r>
              <a:rPr lang="en-US" sz="3400" dirty="0"/>
              <a:t>0, for any </a:t>
            </a:r>
            <a:r>
              <a:rPr lang="en-US" sz="3400" i="1" dirty="0" err="1"/>
              <a:t>i</a:t>
            </a:r>
            <a:r>
              <a:rPr lang="en-US" sz="3400" dirty="0"/>
              <a:t>, </a:t>
            </a:r>
          </a:p>
          <a:p>
            <a:pPr marL="255126" lvl="1" indent="0" eaLnBrk="1" hangingPunct="1"/>
            <a:r>
              <a:rPr lang="en-US" sz="2800" dirty="0"/>
              <a:t>Feedback</a:t>
            </a:r>
          </a:p>
          <a:p>
            <a:pPr marL="255126" lvl="1" indent="0" eaLnBrk="1" hangingPunct="1"/>
            <a:r>
              <a:rPr lang="en-US" sz="2800" dirty="0"/>
              <a:t>infinite impulse response (IIR) filter </a:t>
            </a:r>
          </a:p>
        </p:txBody>
      </p:sp>
      <p:pic>
        <p:nvPicPr>
          <p:cNvPr id="14340" name="Picture 4"/>
          <p:cNvPicPr>
            <a:picLocks noChangeAspect="1" noChangeArrowheads="1"/>
          </p:cNvPicPr>
          <p:nvPr/>
        </p:nvPicPr>
        <p:blipFill>
          <a:blip r:embed="rId2" cstate="print"/>
          <a:srcRect/>
          <a:stretch>
            <a:fillRect/>
          </a:stretch>
        </p:blipFill>
        <p:spPr bwMode="auto">
          <a:xfrm>
            <a:off x="6604002" y="1496907"/>
            <a:ext cx="5800230" cy="876018"/>
          </a:xfrm>
          <a:prstGeom prst="rect">
            <a:avLst/>
          </a:prstGeom>
          <a:noFill/>
          <a:ln w="9525">
            <a:noFill/>
            <a:miter lim="800000"/>
            <a:headEnd/>
            <a:tailEnd/>
          </a:ln>
        </p:spPr>
      </p:pic>
      <p:pic>
        <p:nvPicPr>
          <p:cNvPr id="14341" name="Picture 5"/>
          <p:cNvPicPr>
            <a:picLocks noChangeAspect="1" noChangeArrowheads="1"/>
          </p:cNvPicPr>
          <p:nvPr/>
        </p:nvPicPr>
        <p:blipFill>
          <a:blip r:embed="rId3" cstate="print"/>
          <a:srcRect/>
          <a:stretch>
            <a:fillRect/>
          </a:stretch>
        </p:blipFill>
        <p:spPr bwMode="auto">
          <a:xfrm>
            <a:off x="6195342" y="2828997"/>
            <a:ext cx="3612444" cy="2160693"/>
          </a:xfrm>
          <a:prstGeom prst="rect">
            <a:avLst/>
          </a:prstGeom>
          <a:noFill/>
          <a:ln w="9525">
            <a:noFill/>
            <a:miter lim="800000"/>
            <a:headEnd/>
            <a:tailEnd/>
          </a:ln>
        </p:spPr>
      </p:pic>
      <p:sp>
        <p:nvSpPr>
          <p:cNvPr id="14342" name="Rectangle 6"/>
          <p:cNvSpPr>
            <a:spLocks noChangeArrowheads="1"/>
          </p:cNvSpPr>
          <p:nvPr/>
        </p:nvSpPr>
        <p:spPr bwMode="auto">
          <a:xfrm>
            <a:off x="7014917" y="5389317"/>
            <a:ext cx="5989884" cy="4347855"/>
          </a:xfrm>
          <a:prstGeom prst="rect">
            <a:avLst/>
          </a:prstGeom>
          <a:noFill/>
          <a:ln w="9525">
            <a:noFill/>
            <a:miter lim="800000"/>
            <a:headEnd/>
            <a:tailEnd/>
          </a:ln>
        </p:spPr>
        <p:txBody>
          <a:bodyPr lIns="130046" tIns="65023" rIns="130046" bIns="65023">
            <a:spAutoFit/>
          </a:bodyPr>
          <a:lstStyle/>
          <a:p>
            <a:pPr>
              <a:spcBef>
                <a:spcPct val="20000"/>
              </a:spcBef>
              <a:buClr>
                <a:srgbClr val="009900"/>
              </a:buClr>
              <a:buFont typeface="Wingdings" pitchFamily="2" charset="2"/>
              <a:buChar char="Ø"/>
            </a:pPr>
            <a:r>
              <a:rPr lang="en-US" sz="3400" dirty="0"/>
              <a:t>Calculating output</a:t>
            </a:r>
          </a:p>
          <a:p>
            <a:pPr marL="381559" lvl="1" indent="268672">
              <a:spcBef>
                <a:spcPct val="20000"/>
              </a:spcBef>
              <a:buClr>
                <a:srgbClr val="009900"/>
              </a:buClr>
              <a:buFont typeface="Wingdings" pitchFamily="2" charset="2"/>
              <a:buChar char="q"/>
            </a:pPr>
            <a:r>
              <a:rPr lang="en-US" sz="2800" i="1" dirty="0"/>
              <a:t>z</a:t>
            </a:r>
            <a:r>
              <a:rPr lang="en-US" sz="2800" dirty="0"/>
              <a:t>-transform of input</a:t>
            </a:r>
          </a:p>
          <a:p>
            <a:pPr lvl="2">
              <a:spcBef>
                <a:spcPct val="20000"/>
              </a:spcBef>
              <a:buClr>
                <a:srgbClr val="009900"/>
              </a:buClr>
              <a:buFont typeface="Wingdings" pitchFamily="2" charset="2"/>
              <a:buChar char="§"/>
            </a:pPr>
            <a:r>
              <a:rPr lang="en-US" sz="3600" i="1" dirty="0">
                <a:latin typeface="Times New Roman" pitchFamily="18" charset="0"/>
              </a:rPr>
              <a:t>X</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 </a:t>
            </a:r>
            <a:r>
              <a:rPr lang="en-US" sz="3600" i="1" dirty="0">
                <a:latin typeface="Times New Roman" pitchFamily="18" charset="0"/>
              </a:rPr>
              <a:t>x</a:t>
            </a:r>
            <a:r>
              <a:rPr lang="en-US" sz="3600" dirty="0">
                <a:latin typeface="Times New Roman" pitchFamily="18" charset="0"/>
              </a:rPr>
              <a:t>(</a:t>
            </a:r>
            <a:r>
              <a:rPr lang="en-US" sz="3600" i="1" dirty="0">
                <a:latin typeface="Times New Roman" pitchFamily="18" charset="0"/>
              </a:rPr>
              <a:t>n</a:t>
            </a:r>
            <a:r>
              <a:rPr lang="en-US" sz="3600" dirty="0">
                <a:latin typeface="Times New Roman" pitchFamily="18" charset="0"/>
              </a:rPr>
              <a:t>)}]</a:t>
            </a:r>
          </a:p>
          <a:p>
            <a:pPr marL="381559" lvl="1" indent="268672">
              <a:spcBef>
                <a:spcPct val="20000"/>
              </a:spcBef>
              <a:buClr>
                <a:srgbClr val="009900"/>
              </a:buClr>
              <a:buFont typeface="Wingdings" pitchFamily="2" charset="2"/>
              <a:buChar char="q"/>
            </a:pPr>
            <a:r>
              <a:rPr lang="en-US" sz="2800" dirty="0"/>
              <a:t>Multiply by transfer function</a:t>
            </a:r>
          </a:p>
          <a:p>
            <a:pPr lvl="2">
              <a:spcBef>
                <a:spcPct val="20000"/>
              </a:spcBef>
              <a:buClr>
                <a:srgbClr val="009900"/>
              </a:buClr>
              <a:buFont typeface="Wingdings" pitchFamily="2" charset="2"/>
              <a:buChar char="§"/>
            </a:pPr>
            <a:r>
              <a:rPr lang="en-US" sz="3600" i="1" dirty="0">
                <a:latin typeface="Times New Roman" pitchFamily="18" charset="0"/>
              </a:rPr>
              <a:t>Y</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a:t>
            </a:r>
            <a:r>
              <a:rPr lang="en-US" sz="3600" i="1" dirty="0">
                <a:latin typeface="Times New Roman" pitchFamily="18" charset="0"/>
              </a:rPr>
              <a:t>H</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 </a:t>
            </a:r>
            <a:r>
              <a:rPr lang="en-US" sz="3600" i="1" dirty="0">
                <a:latin typeface="Times New Roman" pitchFamily="18" charset="0"/>
              </a:rPr>
              <a:t>X</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a:t>
            </a:r>
          </a:p>
          <a:p>
            <a:pPr marL="381559" lvl="1" indent="268672">
              <a:spcBef>
                <a:spcPct val="20000"/>
              </a:spcBef>
              <a:buClr>
                <a:srgbClr val="009900"/>
              </a:buClr>
              <a:buFont typeface="Wingdings" pitchFamily="2" charset="2"/>
              <a:buChar char="q"/>
            </a:pPr>
            <a:r>
              <a:rPr lang="en-US" sz="2800" dirty="0"/>
              <a:t>Take inverse </a:t>
            </a:r>
            <a:r>
              <a:rPr lang="en-US" sz="2800" i="1" dirty="0"/>
              <a:t>z</a:t>
            </a:r>
            <a:r>
              <a:rPr lang="en-US" sz="2800" dirty="0"/>
              <a:t>-transform</a:t>
            </a:r>
          </a:p>
          <a:p>
            <a:pPr lvl="2">
              <a:spcBef>
                <a:spcPct val="20000"/>
              </a:spcBef>
              <a:buClr>
                <a:srgbClr val="009900"/>
              </a:buClr>
              <a:buFont typeface="Wingdings" pitchFamily="2" charset="2"/>
              <a:buChar char="§"/>
            </a:pPr>
            <a:r>
              <a:rPr lang="en-US" sz="3600" dirty="0">
                <a:latin typeface="Times New Roman" pitchFamily="18" charset="0"/>
              </a:rPr>
              <a:t>{</a:t>
            </a:r>
            <a:r>
              <a:rPr lang="en-US" sz="3600" i="1" dirty="0">
                <a:latin typeface="Times New Roman" pitchFamily="18" charset="0"/>
              </a:rPr>
              <a:t>y</a:t>
            </a:r>
            <a:r>
              <a:rPr lang="en-US" sz="3600" dirty="0">
                <a:latin typeface="Times New Roman" pitchFamily="18" charset="0"/>
              </a:rPr>
              <a:t>(</a:t>
            </a:r>
            <a:r>
              <a:rPr lang="en-US" sz="3600" i="1" dirty="0">
                <a:latin typeface="Times New Roman" pitchFamily="18" charset="0"/>
              </a:rPr>
              <a:t>n</a:t>
            </a:r>
            <a:r>
              <a:rPr lang="en-US" sz="3600" dirty="0">
                <a:latin typeface="Times New Roman" pitchFamily="18" charset="0"/>
              </a:rPr>
              <a:t>)}=</a:t>
            </a:r>
            <a:r>
              <a:rPr lang="en-US" sz="3600" i="1" dirty="0">
                <a:latin typeface="Times New Roman" pitchFamily="18" charset="0"/>
              </a:rPr>
              <a:t>Z</a:t>
            </a:r>
            <a:r>
              <a:rPr lang="en-US" sz="3600" baseline="30000" dirty="0">
                <a:latin typeface="Times New Roman" pitchFamily="18" charset="0"/>
              </a:rPr>
              <a:t>-1</a:t>
            </a:r>
            <a:r>
              <a:rPr lang="en-US" sz="3600" dirty="0">
                <a:latin typeface="Times New Roman" pitchFamily="18" charset="0"/>
              </a:rPr>
              <a:t>[</a:t>
            </a:r>
            <a:r>
              <a:rPr lang="en-US" sz="3600" i="1" dirty="0">
                <a:latin typeface="Times New Roman" pitchFamily="18" charset="0"/>
              </a:rPr>
              <a:t>Y</a:t>
            </a:r>
            <a:r>
              <a:rPr lang="en-US" sz="3600" dirty="0">
                <a:latin typeface="Times New Roman" pitchFamily="18" charset="0"/>
              </a:rPr>
              <a:t>(</a:t>
            </a:r>
            <a:r>
              <a:rPr lang="en-US" sz="3600" i="1" dirty="0">
                <a:latin typeface="Times New Roman" pitchFamily="18" charset="0"/>
              </a:rPr>
              <a:t>z</a:t>
            </a:r>
            <a:r>
              <a:rPr lang="en-US" sz="3600" dirty="0">
                <a:latin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US"/>
              <a:t>FIR and IIR</a:t>
            </a:r>
          </a:p>
        </p:txBody>
      </p:sp>
      <p:sp>
        <p:nvSpPr>
          <p:cNvPr id="11267" name="Rectangle 2"/>
          <p:cNvSpPr>
            <a:spLocks noGrp="1" noChangeArrowheads="1"/>
          </p:cNvSpPr>
          <p:nvPr>
            <p:ph type="body" idx="1"/>
          </p:nvPr>
        </p:nvSpPr>
        <p:spPr>
          <a:xfrm>
            <a:off x="114300" y="1651000"/>
            <a:ext cx="12814300" cy="8026400"/>
          </a:xfrm>
        </p:spPr>
        <p:txBody>
          <a:bodyPr anchor="t"/>
          <a:lstStyle/>
          <a:p>
            <a:pPr marL="635000" eaLnBrk="1" hangingPunct="1"/>
            <a:r>
              <a:rPr lang="en-US"/>
              <a:t>Consider filters of the form</a:t>
            </a:r>
          </a:p>
          <a:p>
            <a:pPr marL="1143000" lvl="1" eaLnBrk="1" hangingPunct="1">
              <a:spcBef>
                <a:spcPts val="1400"/>
              </a:spcBef>
            </a:pPr>
            <a:r>
              <a:rPr lang="en-US"/>
              <a:t>Output a sum of the last M inputs</a:t>
            </a:r>
          </a:p>
          <a:p>
            <a:pPr marL="1143000" lvl="1" eaLnBrk="1" hangingPunct="1"/>
            <a:r>
              <a:rPr lang="en-US">
                <a:solidFill>
                  <a:srgbClr val="0000FF"/>
                </a:solidFill>
              </a:rPr>
              <a:t>Finite impulse response</a:t>
            </a:r>
            <a:r>
              <a:rPr lang="en-US"/>
              <a:t>:</a:t>
            </a:r>
          </a:p>
          <a:p>
            <a:pPr marL="1524000" lvl="2" eaLnBrk="1" hangingPunct="1">
              <a:spcBef>
                <a:spcPts val="500"/>
              </a:spcBef>
            </a:pPr>
            <a:r>
              <a:rPr lang="en-US"/>
              <a:t>If                    ,                for n &gt; M  </a:t>
            </a:r>
          </a:p>
          <a:p>
            <a:pPr marL="1143000" lvl="1" eaLnBrk="1" hangingPunct="1">
              <a:spcBef>
                <a:spcPts val="900"/>
              </a:spcBef>
            </a:pPr>
            <a:r>
              <a:rPr lang="en-US"/>
              <a:t>Properties of </a:t>
            </a:r>
            <a:r>
              <a:rPr lang="en-US">
                <a:solidFill>
                  <a:srgbClr val="0000FF"/>
                </a:solidFill>
              </a:rPr>
              <a:t>FIR</a:t>
            </a:r>
            <a:r>
              <a:rPr lang="en-US"/>
              <a:t> filters</a:t>
            </a:r>
          </a:p>
          <a:p>
            <a:pPr marL="1524000" lvl="2" eaLnBrk="1" hangingPunct="1">
              <a:buClr>
                <a:srgbClr val="0000FF"/>
              </a:buClr>
            </a:pPr>
            <a:r>
              <a:rPr lang="en-US">
                <a:solidFill>
                  <a:srgbClr val="0000FF"/>
                </a:solidFill>
              </a:rPr>
              <a:t>Linear</a:t>
            </a:r>
          </a:p>
          <a:p>
            <a:pPr marL="1524000" lvl="2" eaLnBrk="1" hangingPunct="1">
              <a:buClr>
                <a:srgbClr val="0000FF"/>
              </a:buClr>
            </a:pPr>
            <a:r>
              <a:rPr lang="en-US">
                <a:solidFill>
                  <a:srgbClr val="0000FF"/>
                </a:solidFill>
              </a:rPr>
              <a:t>Time-invariant</a:t>
            </a:r>
          </a:p>
          <a:p>
            <a:pPr marL="1524000" lvl="2" eaLnBrk="1" hangingPunct="1"/>
            <a:r>
              <a:rPr lang="en-US"/>
              <a:t>Always </a:t>
            </a:r>
            <a:r>
              <a:rPr lang="en-US">
                <a:solidFill>
                  <a:srgbClr val="0000FF"/>
                </a:solidFill>
              </a:rPr>
              <a:t>stable</a:t>
            </a:r>
            <a:r>
              <a:rPr lang="en-US"/>
              <a:t> for any (finite) coefficients</a:t>
            </a:r>
          </a:p>
        </p:txBody>
      </p:sp>
      <p:pic>
        <p:nvPicPr>
          <p:cNvPr id="11268" name="Picture 3"/>
          <p:cNvPicPr>
            <a:picLocks noChangeAspect="1" noChangeArrowheads="1"/>
          </p:cNvPicPr>
          <p:nvPr/>
        </p:nvPicPr>
        <p:blipFill>
          <a:blip r:embed="rId2" cstate="print"/>
          <a:srcRect/>
          <a:stretch>
            <a:fillRect/>
          </a:stretch>
        </p:blipFill>
        <p:spPr bwMode="auto">
          <a:xfrm>
            <a:off x="7493000" y="1320800"/>
            <a:ext cx="4076700" cy="1358900"/>
          </a:xfrm>
          <a:prstGeom prst="rect">
            <a:avLst/>
          </a:prstGeom>
          <a:noFill/>
          <a:ln w="12700">
            <a:noFill/>
            <a:miter lim="800000"/>
            <a:headEnd/>
            <a:tailEnd/>
          </a:ln>
        </p:spPr>
      </p:pic>
      <p:pic>
        <p:nvPicPr>
          <p:cNvPr id="11269" name="Picture 4"/>
          <p:cNvPicPr>
            <a:picLocks noChangeAspect="1" noChangeArrowheads="1"/>
          </p:cNvPicPr>
          <p:nvPr/>
        </p:nvPicPr>
        <p:blipFill>
          <a:blip r:embed="rId3" cstate="print"/>
          <a:srcRect/>
          <a:stretch>
            <a:fillRect/>
          </a:stretch>
        </p:blipFill>
        <p:spPr bwMode="auto">
          <a:xfrm>
            <a:off x="2070100" y="3644900"/>
            <a:ext cx="1828800" cy="411163"/>
          </a:xfrm>
          <a:prstGeom prst="rect">
            <a:avLst/>
          </a:prstGeom>
          <a:noFill/>
          <a:ln w="12700">
            <a:noFill/>
            <a:miter lim="800000"/>
            <a:headEnd/>
            <a:tailEnd/>
          </a:ln>
        </p:spPr>
      </p:pic>
      <p:pic>
        <p:nvPicPr>
          <p:cNvPr id="11270" name="Picture 5"/>
          <p:cNvPicPr>
            <a:picLocks noChangeAspect="1" noChangeArrowheads="1"/>
          </p:cNvPicPr>
          <p:nvPr/>
        </p:nvPicPr>
        <p:blipFill>
          <a:blip r:embed="rId4" cstate="print"/>
          <a:srcRect/>
          <a:stretch>
            <a:fillRect/>
          </a:stretch>
        </p:blipFill>
        <p:spPr bwMode="auto">
          <a:xfrm>
            <a:off x="4254500" y="3644900"/>
            <a:ext cx="1384300" cy="409575"/>
          </a:xfrm>
          <a:prstGeom prst="rect">
            <a:avLst/>
          </a:prstGeom>
          <a:noFill/>
          <a:ln w="12700">
            <a:noFill/>
            <a:miter lim="800000"/>
            <a:headEnd/>
            <a:tailEnd/>
          </a:ln>
        </p:spPr>
      </p:pic>
      <p:grpSp>
        <p:nvGrpSpPr>
          <p:cNvPr id="11271" name="Group 9"/>
          <p:cNvGrpSpPr>
            <a:grpSpLocks/>
          </p:cNvGrpSpPr>
          <p:nvPr/>
        </p:nvGrpSpPr>
        <p:grpSpPr bwMode="auto">
          <a:xfrm>
            <a:off x="3773488" y="6464300"/>
            <a:ext cx="1382712" cy="723900"/>
            <a:chOff x="0" y="0"/>
            <a:chExt cx="870" cy="456"/>
          </a:xfrm>
        </p:grpSpPr>
        <p:sp>
          <p:nvSpPr>
            <p:cNvPr id="11335" name="Rectangle 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36" name="Line 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37" name="Rectangle 8"/>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grpSp>
        <p:nvGrpSpPr>
          <p:cNvPr id="11272" name="Group 13"/>
          <p:cNvGrpSpPr>
            <a:grpSpLocks/>
          </p:cNvGrpSpPr>
          <p:nvPr/>
        </p:nvGrpSpPr>
        <p:grpSpPr bwMode="auto">
          <a:xfrm>
            <a:off x="5168900" y="6464300"/>
            <a:ext cx="1381125" cy="723900"/>
            <a:chOff x="0" y="0"/>
            <a:chExt cx="870" cy="456"/>
          </a:xfrm>
        </p:grpSpPr>
        <p:sp>
          <p:nvSpPr>
            <p:cNvPr id="11332" name="Rectangle 10"/>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33" name="Line 11"/>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34" name="Rectangle 12"/>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grpSp>
        <p:nvGrpSpPr>
          <p:cNvPr id="11273" name="Group 17"/>
          <p:cNvGrpSpPr>
            <a:grpSpLocks/>
          </p:cNvGrpSpPr>
          <p:nvPr/>
        </p:nvGrpSpPr>
        <p:grpSpPr bwMode="auto">
          <a:xfrm>
            <a:off x="6565900" y="6464300"/>
            <a:ext cx="1381125" cy="723900"/>
            <a:chOff x="0" y="0"/>
            <a:chExt cx="870" cy="456"/>
          </a:xfrm>
        </p:grpSpPr>
        <p:sp>
          <p:nvSpPr>
            <p:cNvPr id="11329" name="Rectangle 14"/>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30" name="Line 15"/>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31" name="Rectangle 16"/>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grpSp>
        <p:nvGrpSpPr>
          <p:cNvPr id="11274" name="Group 21"/>
          <p:cNvGrpSpPr>
            <a:grpSpLocks/>
          </p:cNvGrpSpPr>
          <p:nvPr/>
        </p:nvGrpSpPr>
        <p:grpSpPr bwMode="auto">
          <a:xfrm>
            <a:off x="7962900" y="6464300"/>
            <a:ext cx="1381125" cy="723900"/>
            <a:chOff x="0" y="0"/>
            <a:chExt cx="870" cy="456"/>
          </a:xfrm>
        </p:grpSpPr>
        <p:sp>
          <p:nvSpPr>
            <p:cNvPr id="11326" name="Rectangle 18"/>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27" name="Line 19"/>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28" name="Rectangle 20"/>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grpSp>
        <p:nvGrpSpPr>
          <p:cNvPr id="11275" name="Group 25"/>
          <p:cNvGrpSpPr>
            <a:grpSpLocks/>
          </p:cNvGrpSpPr>
          <p:nvPr/>
        </p:nvGrpSpPr>
        <p:grpSpPr bwMode="auto">
          <a:xfrm>
            <a:off x="9359900" y="6464300"/>
            <a:ext cx="1381125" cy="723900"/>
            <a:chOff x="0" y="0"/>
            <a:chExt cx="870" cy="456"/>
          </a:xfrm>
        </p:grpSpPr>
        <p:sp>
          <p:nvSpPr>
            <p:cNvPr id="11323" name="Rectangle 22"/>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24" name="Line 23"/>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25" name="Rectangle 24"/>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grpSp>
        <p:nvGrpSpPr>
          <p:cNvPr id="11276" name="Group 29"/>
          <p:cNvGrpSpPr>
            <a:grpSpLocks/>
          </p:cNvGrpSpPr>
          <p:nvPr/>
        </p:nvGrpSpPr>
        <p:grpSpPr bwMode="auto">
          <a:xfrm>
            <a:off x="2374900" y="6464300"/>
            <a:ext cx="1381125" cy="723900"/>
            <a:chOff x="0" y="0"/>
            <a:chExt cx="870" cy="456"/>
          </a:xfrm>
        </p:grpSpPr>
        <p:sp>
          <p:nvSpPr>
            <p:cNvPr id="11320" name="Rectangle 2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endParaRPr lang="en-US"/>
            </a:p>
          </p:txBody>
        </p:sp>
        <p:sp>
          <p:nvSpPr>
            <p:cNvPr id="11321" name="Line 2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22" name="Rectangle 28"/>
            <p:cNvSpPr>
              <a:spLocks/>
            </p:cNvSpPr>
            <p:nvPr/>
          </p:nvSpPr>
          <p:spPr bwMode="auto">
            <a:xfrm>
              <a:off x="417" y="44"/>
              <a:ext cx="370" cy="368"/>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z</a:t>
              </a:r>
              <a:r>
                <a:rPr lang="en-US" sz="3400" baseline="32000">
                  <a:solidFill>
                    <a:schemeClr val="tx1"/>
                  </a:solidFill>
                  <a:latin typeface="Arial" charset="0"/>
                  <a:cs typeface="Arial" charset="0"/>
                  <a:sym typeface="Arial" charset="0"/>
                </a:rPr>
                <a:t>-1</a:t>
              </a:r>
            </a:p>
          </p:txBody>
        </p:sp>
      </p:grpSp>
      <p:sp>
        <p:nvSpPr>
          <p:cNvPr id="11277" name="Rectangle 30"/>
          <p:cNvSpPr>
            <a:spLocks/>
          </p:cNvSpPr>
          <p:nvPr/>
        </p:nvSpPr>
        <p:spPr bwMode="auto">
          <a:xfrm>
            <a:off x="1554163" y="6508750"/>
            <a:ext cx="809625"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x[n]</a:t>
            </a:r>
          </a:p>
        </p:txBody>
      </p:sp>
      <p:sp>
        <p:nvSpPr>
          <p:cNvPr id="11278" name="Oval 31"/>
          <p:cNvSpPr>
            <a:spLocks/>
          </p:cNvSpPr>
          <p:nvPr/>
        </p:nvSpPr>
        <p:spPr bwMode="auto">
          <a:xfrm>
            <a:off x="6464300" y="8712200"/>
            <a:ext cx="571500" cy="571500"/>
          </a:xfrm>
          <a:prstGeom prst="ellipse">
            <a:avLst/>
          </a:prstGeom>
          <a:noFill/>
          <a:ln w="25400">
            <a:solidFill>
              <a:schemeClr val="tx1"/>
            </a:solidFill>
            <a:miter lim="800000"/>
            <a:headEnd/>
            <a:tailEnd/>
          </a:ln>
        </p:spPr>
        <p:txBody>
          <a:bodyPr lIns="0" tIns="0" rIns="0" bIns="0"/>
          <a:lstStyle/>
          <a:p>
            <a:endParaRPr lang="en-US"/>
          </a:p>
        </p:txBody>
      </p:sp>
      <p:grpSp>
        <p:nvGrpSpPr>
          <p:cNvPr id="11279" name="Group 34"/>
          <p:cNvGrpSpPr>
            <a:grpSpLocks/>
          </p:cNvGrpSpPr>
          <p:nvPr/>
        </p:nvGrpSpPr>
        <p:grpSpPr bwMode="auto">
          <a:xfrm>
            <a:off x="2273300" y="6858000"/>
            <a:ext cx="584200" cy="1333500"/>
            <a:chOff x="0" y="0"/>
            <a:chExt cx="368" cy="840"/>
          </a:xfrm>
        </p:grpSpPr>
        <p:sp>
          <p:nvSpPr>
            <p:cNvPr id="11318" name="Line 32"/>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19" name="AutoShape 33"/>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0" name="Group 37"/>
          <p:cNvGrpSpPr>
            <a:grpSpLocks/>
          </p:cNvGrpSpPr>
          <p:nvPr/>
        </p:nvGrpSpPr>
        <p:grpSpPr bwMode="auto">
          <a:xfrm>
            <a:off x="3670300" y="6858000"/>
            <a:ext cx="584200" cy="1333500"/>
            <a:chOff x="0" y="0"/>
            <a:chExt cx="368" cy="840"/>
          </a:xfrm>
        </p:grpSpPr>
        <p:sp>
          <p:nvSpPr>
            <p:cNvPr id="11316" name="Line 35"/>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17" name="AutoShape 36"/>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1" name="Group 40"/>
          <p:cNvGrpSpPr>
            <a:grpSpLocks/>
          </p:cNvGrpSpPr>
          <p:nvPr/>
        </p:nvGrpSpPr>
        <p:grpSpPr bwMode="auto">
          <a:xfrm>
            <a:off x="5067300" y="6858000"/>
            <a:ext cx="584200" cy="1333500"/>
            <a:chOff x="0" y="0"/>
            <a:chExt cx="368" cy="840"/>
          </a:xfrm>
        </p:grpSpPr>
        <p:sp>
          <p:nvSpPr>
            <p:cNvPr id="11314" name="Line 38"/>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15" name="AutoShape 39"/>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2" name="Group 43"/>
          <p:cNvGrpSpPr>
            <a:grpSpLocks/>
          </p:cNvGrpSpPr>
          <p:nvPr/>
        </p:nvGrpSpPr>
        <p:grpSpPr bwMode="auto">
          <a:xfrm>
            <a:off x="6464300" y="6858000"/>
            <a:ext cx="584200" cy="1333500"/>
            <a:chOff x="0" y="0"/>
            <a:chExt cx="368" cy="840"/>
          </a:xfrm>
        </p:grpSpPr>
        <p:sp>
          <p:nvSpPr>
            <p:cNvPr id="11312" name="Line 41"/>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13" name="AutoShape 42"/>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3" name="Group 46"/>
          <p:cNvGrpSpPr>
            <a:grpSpLocks/>
          </p:cNvGrpSpPr>
          <p:nvPr/>
        </p:nvGrpSpPr>
        <p:grpSpPr bwMode="auto">
          <a:xfrm>
            <a:off x="7861300" y="6858000"/>
            <a:ext cx="584200" cy="1333500"/>
            <a:chOff x="0" y="0"/>
            <a:chExt cx="368" cy="840"/>
          </a:xfrm>
        </p:grpSpPr>
        <p:sp>
          <p:nvSpPr>
            <p:cNvPr id="11310" name="Line 44"/>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11" name="AutoShape 45"/>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4" name="Group 49"/>
          <p:cNvGrpSpPr>
            <a:grpSpLocks/>
          </p:cNvGrpSpPr>
          <p:nvPr/>
        </p:nvGrpSpPr>
        <p:grpSpPr bwMode="auto">
          <a:xfrm>
            <a:off x="9258300" y="6858000"/>
            <a:ext cx="584200" cy="1333500"/>
            <a:chOff x="0" y="0"/>
            <a:chExt cx="368" cy="840"/>
          </a:xfrm>
        </p:grpSpPr>
        <p:sp>
          <p:nvSpPr>
            <p:cNvPr id="11308" name="Line 47"/>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09" name="AutoShape 48"/>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grpSp>
        <p:nvGrpSpPr>
          <p:cNvPr id="11285" name="Group 52"/>
          <p:cNvGrpSpPr>
            <a:grpSpLocks/>
          </p:cNvGrpSpPr>
          <p:nvPr/>
        </p:nvGrpSpPr>
        <p:grpSpPr bwMode="auto">
          <a:xfrm>
            <a:off x="10655300" y="6858000"/>
            <a:ext cx="584200" cy="1333500"/>
            <a:chOff x="0" y="0"/>
            <a:chExt cx="368" cy="840"/>
          </a:xfrm>
        </p:grpSpPr>
        <p:sp>
          <p:nvSpPr>
            <p:cNvPr id="11306" name="Line 50"/>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307" name="AutoShape 51"/>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endParaRPr lang="en-US"/>
            </a:p>
          </p:txBody>
        </p:sp>
      </p:grpSp>
      <p:sp>
        <p:nvSpPr>
          <p:cNvPr id="11286" name="Line 53"/>
          <p:cNvSpPr>
            <a:spLocks noChangeShapeType="1"/>
          </p:cNvSpPr>
          <p:nvPr/>
        </p:nvSpPr>
        <p:spPr bwMode="auto">
          <a:xfrm flipH="1">
            <a:off x="10756900" y="6832600"/>
            <a:ext cx="528638"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87" name="Rectangle 54"/>
          <p:cNvSpPr>
            <a:spLocks/>
          </p:cNvSpPr>
          <p:nvPr/>
        </p:nvSpPr>
        <p:spPr bwMode="auto">
          <a:xfrm>
            <a:off x="11406188" y="6515100"/>
            <a:ext cx="474662"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a:t>
            </a:r>
          </a:p>
        </p:txBody>
      </p:sp>
      <p:sp>
        <p:nvSpPr>
          <p:cNvPr id="11288" name="Rectangle 55"/>
          <p:cNvSpPr>
            <a:spLocks/>
          </p:cNvSpPr>
          <p:nvPr/>
        </p:nvSpPr>
        <p:spPr bwMode="auto">
          <a:xfrm>
            <a:off x="6567488" y="8699500"/>
            <a:ext cx="366712"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a:t>
            </a:r>
          </a:p>
        </p:txBody>
      </p:sp>
      <p:sp>
        <p:nvSpPr>
          <p:cNvPr id="11289" name="Line 56"/>
          <p:cNvSpPr>
            <a:spLocks noChangeShapeType="1"/>
          </p:cNvSpPr>
          <p:nvPr/>
        </p:nvSpPr>
        <p:spPr bwMode="auto">
          <a:xfrm rot="10800000">
            <a:off x="2540000" y="8191500"/>
            <a:ext cx="3937000" cy="820738"/>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0" name="Line 57"/>
          <p:cNvSpPr>
            <a:spLocks noChangeShapeType="1"/>
          </p:cNvSpPr>
          <p:nvPr/>
        </p:nvSpPr>
        <p:spPr bwMode="auto">
          <a:xfrm rot="10800000">
            <a:off x="3937000" y="8189913"/>
            <a:ext cx="2617788" cy="708025"/>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1" name="Line 58"/>
          <p:cNvSpPr>
            <a:spLocks noChangeShapeType="1"/>
          </p:cNvSpPr>
          <p:nvPr/>
        </p:nvSpPr>
        <p:spPr bwMode="auto">
          <a:xfrm rot="10800000">
            <a:off x="5334000" y="8166100"/>
            <a:ext cx="1314450" cy="600075"/>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2" name="Line 59"/>
          <p:cNvSpPr>
            <a:spLocks noChangeShapeType="1"/>
          </p:cNvSpPr>
          <p:nvPr/>
        </p:nvSpPr>
        <p:spPr bwMode="auto">
          <a:xfrm rot="10800000" flipH="1">
            <a:off x="6756400" y="8178800"/>
            <a:ext cx="0" cy="560388"/>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3" name="Line 60"/>
          <p:cNvSpPr>
            <a:spLocks noChangeShapeType="1"/>
          </p:cNvSpPr>
          <p:nvPr/>
        </p:nvSpPr>
        <p:spPr bwMode="auto">
          <a:xfrm rot="10800000" flipH="1">
            <a:off x="6972300" y="8175625"/>
            <a:ext cx="1209675" cy="674688"/>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4" name="Line 61"/>
          <p:cNvSpPr>
            <a:spLocks noChangeShapeType="1"/>
          </p:cNvSpPr>
          <p:nvPr/>
        </p:nvSpPr>
        <p:spPr bwMode="auto">
          <a:xfrm rot="10800000" flipH="1">
            <a:off x="7016750" y="8183563"/>
            <a:ext cx="2576513" cy="773112"/>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5" name="Line 62"/>
          <p:cNvSpPr>
            <a:spLocks noChangeShapeType="1"/>
          </p:cNvSpPr>
          <p:nvPr/>
        </p:nvSpPr>
        <p:spPr bwMode="auto">
          <a:xfrm rot="10800000" flipH="1">
            <a:off x="7007225" y="8196263"/>
            <a:ext cx="3967163" cy="88265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6" name="Line 63"/>
          <p:cNvSpPr>
            <a:spLocks noChangeShapeType="1"/>
          </p:cNvSpPr>
          <p:nvPr/>
        </p:nvSpPr>
        <p:spPr bwMode="auto">
          <a:xfrm rot="10800000" flipH="1">
            <a:off x="6743700" y="9220200"/>
            <a:ext cx="12700" cy="184150"/>
          </a:xfrm>
          <a:prstGeom prst="line">
            <a:avLst/>
          </a:prstGeom>
          <a:noFill/>
          <a:ln w="38100">
            <a:solidFill>
              <a:schemeClr val="tx1"/>
            </a:solidFill>
            <a:miter lim="800000"/>
            <a:headEnd/>
            <a:tailEnd/>
          </a:ln>
        </p:spPr>
        <p:txBody>
          <a:bodyPr lIns="0" tIns="0" rIns="0" bIns="0"/>
          <a:lstStyle/>
          <a:p>
            <a:endParaRPr lang="en-US"/>
          </a:p>
        </p:txBody>
      </p:sp>
      <p:sp>
        <p:nvSpPr>
          <p:cNvPr id="11297" name="Line 64"/>
          <p:cNvSpPr>
            <a:spLocks noChangeShapeType="1"/>
          </p:cNvSpPr>
          <p:nvPr/>
        </p:nvSpPr>
        <p:spPr bwMode="auto">
          <a:xfrm flipH="1">
            <a:off x="6731000" y="9398000"/>
            <a:ext cx="2708275" cy="0"/>
          </a:xfrm>
          <a:prstGeom prst="line">
            <a:avLst/>
          </a:prstGeom>
          <a:noFill/>
          <a:ln w="38100">
            <a:solidFill>
              <a:schemeClr val="tx1"/>
            </a:solidFill>
            <a:miter lim="800000"/>
            <a:headEnd type="stealth" w="med" len="med"/>
            <a:tailEnd/>
          </a:ln>
        </p:spPr>
        <p:txBody>
          <a:bodyPr lIns="0" tIns="0" rIns="0" bIns="0"/>
          <a:lstStyle/>
          <a:p>
            <a:endParaRPr lang="en-US"/>
          </a:p>
        </p:txBody>
      </p:sp>
      <p:sp>
        <p:nvSpPr>
          <p:cNvPr id="11298" name="Rectangle 65"/>
          <p:cNvSpPr>
            <a:spLocks/>
          </p:cNvSpPr>
          <p:nvPr/>
        </p:nvSpPr>
        <p:spPr bwMode="auto">
          <a:xfrm>
            <a:off x="8661400" y="8712200"/>
            <a:ext cx="809625"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y[n]</a:t>
            </a:r>
          </a:p>
        </p:txBody>
      </p:sp>
      <p:sp>
        <p:nvSpPr>
          <p:cNvPr id="11299" name="Rectangle 66"/>
          <p:cNvSpPr>
            <a:spLocks/>
          </p:cNvSpPr>
          <p:nvPr/>
        </p:nvSpPr>
        <p:spPr bwMode="auto">
          <a:xfrm>
            <a:off x="1773238" y="75946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0</a:t>
            </a:r>
          </a:p>
        </p:txBody>
      </p:sp>
      <p:sp>
        <p:nvSpPr>
          <p:cNvPr id="11300" name="Rectangle 67"/>
          <p:cNvSpPr>
            <a:spLocks/>
          </p:cNvSpPr>
          <p:nvPr/>
        </p:nvSpPr>
        <p:spPr bwMode="auto">
          <a:xfrm>
            <a:off x="3198813" y="7594600"/>
            <a:ext cx="515937"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1</a:t>
            </a:r>
          </a:p>
        </p:txBody>
      </p:sp>
      <p:sp>
        <p:nvSpPr>
          <p:cNvPr id="11301" name="Rectangle 68"/>
          <p:cNvSpPr>
            <a:spLocks/>
          </p:cNvSpPr>
          <p:nvPr/>
        </p:nvSpPr>
        <p:spPr bwMode="auto">
          <a:xfrm>
            <a:off x="4584700" y="75946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2</a:t>
            </a:r>
          </a:p>
        </p:txBody>
      </p:sp>
      <p:sp>
        <p:nvSpPr>
          <p:cNvPr id="11302" name="Rectangle 69"/>
          <p:cNvSpPr>
            <a:spLocks/>
          </p:cNvSpPr>
          <p:nvPr/>
        </p:nvSpPr>
        <p:spPr bwMode="auto">
          <a:xfrm>
            <a:off x="5981700" y="75946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3</a:t>
            </a:r>
          </a:p>
        </p:txBody>
      </p:sp>
      <p:sp>
        <p:nvSpPr>
          <p:cNvPr id="11303" name="Rectangle 70"/>
          <p:cNvSpPr>
            <a:spLocks/>
          </p:cNvSpPr>
          <p:nvPr/>
        </p:nvSpPr>
        <p:spPr bwMode="auto">
          <a:xfrm>
            <a:off x="7416800" y="75946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4</a:t>
            </a:r>
          </a:p>
        </p:txBody>
      </p:sp>
      <p:sp>
        <p:nvSpPr>
          <p:cNvPr id="11304" name="Rectangle 71"/>
          <p:cNvSpPr>
            <a:spLocks/>
          </p:cNvSpPr>
          <p:nvPr/>
        </p:nvSpPr>
        <p:spPr bwMode="auto">
          <a:xfrm>
            <a:off x="8801100" y="75819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5</a:t>
            </a:r>
          </a:p>
        </p:txBody>
      </p:sp>
      <p:sp>
        <p:nvSpPr>
          <p:cNvPr id="11305" name="Rectangle 72"/>
          <p:cNvSpPr>
            <a:spLocks/>
          </p:cNvSpPr>
          <p:nvPr/>
        </p:nvSpPr>
        <p:spPr bwMode="auto">
          <a:xfrm>
            <a:off x="10248900" y="7594600"/>
            <a:ext cx="514350" cy="584200"/>
          </a:xfrm>
          <a:prstGeom prst="rect">
            <a:avLst/>
          </a:prstGeom>
          <a:noFill/>
          <a:ln w="12700">
            <a:noFill/>
            <a:miter lim="800000"/>
            <a:headEnd/>
            <a:tailEnd/>
          </a:ln>
        </p:spPr>
        <p:txBody>
          <a:bodyPr wrap="none" lIns="0" tIns="0" rIns="0" bIns="0" anchor="ctr">
            <a:spAutoFit/>
          </a:bodyPr>
          <a:lstStyle/>
          <a:p>
            <a:r>
              <a:rPr lang="en-US" sz="3400">
                <a:solidFill>
                  <a:schemeClr val="tx1"/>
                </a:solidFill>
                <a:latin typeface="Arial" charset="0"/>
                <a:cs typeface="Arial" charset="0"/>
                <a:sym typeface="Arial" charset="0"/>
              </a:rPr>
              <a:t>b</a:t>
            </a:r>
            <a:r>
              <a:rPr lang="en-US" sz="3400" baseline="-6000">
                <a:solidFill>
                  <a:schemeClr val="tx1"/>
                </a:solidFill>
                <a:latin typeface="Arial" charset="0"/>
                <a:cs typeface="Arial" charset="0"/>
                <a:sym typeface="Arial" charset="0"/>
              </a:rPr>
              <a:t>6</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FIR and IIR</a:t>
            </a:r>
          </a:p>
        </p:txBody>
      </p:sp>
      <p:sp>
        <p:nvSpPr>
          <p:cNvPr id="12291" name="Rectangle 2"/>
          <p:cNvSpPr>
            <a:spLocks noGrp="1" noChangeArrowheads="1"/>
          </p:cNvSpPr>
          <p:nvPr>
            <p:ph type="body" idx="1"/>
          </p:nvPr>
        </p:nvSpPr>
        <p:spPr/>
        <p:txBody>
          <a:bodyPr anchor="t"/>
          <a:lstStyle/>
          <a:p>
            <a:pPr marL="635000" eaLnBrk="1" hangingPunct="1"/>
            <a:r>
              <a:rPr lang="en-US"/>
              <a:t>More general form:</a:t>
            </a:r>
          </a:p>
          <a:p>
            <a:pPr marL="1143000" lvl="1" eaLnBrk="1" hangingPunct="1">
              <a:spcBef>
                <a:spcPts val="13200"/>
              </a:spcBef>
            </a:pPr>
            <a:r>
              <a:rPr lang="en-US"/>
              <a:t>Output depends on last M inputs and N outputs</a:t>
            </a:r>
          </a:p>
          <a:p>
            <a:pPr marL="1143000" lvl="1" eaLnBrk="1" hangingPunct="1"/>
            <a:r>
              <a:rPr lang="en-US">
                <a:solidFill>
                  <a:srgbClr val="0000FF"/>
                </a:solidFill>
              </a:rPr>
              <a:t>Infinite Impulse Response</a:t>
            </a:r>
            <a:r>
              <a:rPr lang="en-US"/>
              <a:t> (IIR)</a:t>
            </a:r>
          </a:p>
          <a:p>
            <a:pPr marL="1524000" lvl="2" eaLnBrk="1" hangingPunct="1"/>
            <a:r>
              <a:rPr lang="en-US"/>
              <a:t>Unless all a</a:t>
            </a:r>
            <a:r>
              <a:rPr lang="en-US" baseline="-6000"/>
              <a:t>k</a:t>
            </a:r>
            <a:r>
              <a:rPr lang="en-US"/>
              <a:t> = 0</a:t>
            </a:r>
          </a:p>
          <a:p>
            <a:pPr marL="1143000" lvl="1" eaLnBrk="1" hangingPunct="1"/>
            <a:r>
              <a:rPr lang="en-US"/>
              <a:t>Often N = M in practice, but this is not required</a:t>
            </a:r>
          </a:p>
          <a:p>
            <a:pPr marL="1143000" lvl="1" eaLnBrk="1" hangingPunct="1"/>
            <a:r>
              <a:rPr lang="en-US"/>
              <a:t>max(N,M) called </a:t>
            </a:r>
            <a:r>
              <a:rPr lang="en-US">
                <a:solidFill>
                  <a:srgbClr val="0000FF"/>
                </a:solidFill>
              </a:rPr>
              <a:t>order</a:t>
            </a:r>
            <a:r>
              <a:rPr lang="en-US"/>
              <a:t> of filter</a:t>
            </a:r>
          </a:p>
          <a:p>
            <a:pPr marL="1143000" lvl="1" eaLnBrk="1" hangingPunct="1"/>
            <a:r>
              <a:rPr lang="en-US"/>
              <a:t>Properties of </a:t>
            </a:r>
            <a:r>
              <a:rPr lang="en-US">
                <a:solidFill>
                  <a:srgbClr val="0000FF"/>
                </a:solidFill>
              </a:rPr>
              <a:t>IIR</a:t>
            </a:r>
            <a:r>
              <a:rPr lang="en-US"/>
              <a:t> filters</a:t>
            </a:r>
          </a:p>
          <a:p>
            <a:pPr marL="1524000" lvl="2" eaLnBrk="1" hangingPunct="1">
              <a:buClr>
                <a:srgbClr val="0000FF"/>
              </a:buClr>
            </a:pPr>
            <a:r>
              <a:rPr lang="en-US">
                <a:solidFill>
                  <a:srgbClr val="0000FF"/>
                </a:solidFill>
              </a:rPr>
              <a:t>Linear</a:t>
            </a:r>
          </a:p>
          <a:p>
            <a:pPr marL="1524000" lvl="2" eaLnBrk="1" hangingPunct="1">
              <a:buClr>
                <a:srgbClr val="0000FF"/>
              </a:buClr>
            </a:pPr>
            <a:r>
              <a:rPr lang="en-US">
                <a:solidFill>
                  <a:srgbClr val="0000FF"/>
                </a:solidFill>
              </a:rPr>
              <a:t>Time-invariant</a:t>
            </a:r>
          </a:p>
          <a:p>
            <a:pPr marL="1524000" lvl="2" eaLnBrk="1" hangingPunct="1"/>
            <a:r>
              <a:rPr lang="en-US">
                <a:solidFill>
                  <a:srgbClr val="0000FF"/>
                </a:solidFill>
              </a:rPr>
              <a:t>Stability</a:t>
            </a:r>
            <a:r>
              <a:rPr lang="en-US"/>
              <a:t> depends on coefficients a</a:t>
            </a:r>
            <a:r>
              <a:rPr lang="en-US" baseline="-6000"/>
              <a:t>k</a:t>
            </a:r>
          </a:p>
          <a:p>
            <a:pPr marL="635000" eaLnBrk="1" hangingPunct="1"/>
            <a:r>
              <a:rPr lang="en-US"/>
              <a:t>Most equalisers use IIR filters</a:t>
            </a:r>
          </a:p>
        </p:txBody>
      </p:sp>
      <p:pic>
        <p:nvPicPr>
          <p:cNvPr id="12292" name="Picture 3"/>
          <p:cNvPicPr>
            <a:picLocks noChangeAspect="1" noChangeArrowheads="1"/>
          </p:cNvPicPr>
          <p:nvPr/>
        </p:nvPicPr>
        <p:blipFill>
          <a:blip r:embed="rId2" cstate="print"/>
          <a:srcRect/>
          <a:stretch>
            <a:fillRect/>
          </a:stretch>
        </p:blipFill>
        <p:spPr bwMode="auto">
          <a:xfrm>
            <a:off x="2197100" y="1955800"/>
            <a:ext cx="7404100" cy="1358900"/>
          </a:xfrm>
          <a:prstGeom prst="rect">
            <a:avLst/>
          </a:prstGeom>
          <a:noFill/>
          <a:ln w="12700">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srcRect/>
          <a:stretch>
            <a:fillRect/>
          </a:stretch>
        </p:blipFill>
        <p:spPr bwMode="auto">
          <a:xfrm>
            <a:off x="1981200" y="3046413"/>
            <a:ext cx="8204200" cy="5145087"/>
          </a:xfrm>
          <a:prstGeom prst="rect">
            <a:avLst/>
          </a:prstGeom>
          <a:noFill/>
          <a:ln w="12700">
            <a:noFill/>
            <a:miter lim="800000"/>
            <a:headEnd/>
            <a:tailEnd/>
          </a:ln>
        </p:spPr>
      </p:pic>
      <p:sp>
        <p:nvSpPr>
          <p:cNvPr id="14339" name="Rectangle 2"/>
          <p:cNvSpPr>
            <a:spLocks noGrp="1" noChangeArrowheads="1"/>
          </p:cNvSpPr>
          <p:nvPr>
            <p:ph type="title"/>
          </p:nvPr>
        </p:nvSpPr>
        <p:spPr/>
        <p:txBody>
          <a:bodyPr/>
          <a:lstStyle/>
          <a:p>
            <a:pPr eaLnBrk="1" hangingPunct="1"/>
            <a:r>
              <a:rPr lang="en-US"/>
              <a:t>What do we want in a filter?</a:t>
            </a:r>
          </a:p>
        </p:txBody>
      </p:sp>
      <p:sp>
        <p:nvSpPr>
          <p:cNvPr id="14340" name="Rectangle 3"/>
          <p:cNvSpPr>
            <a:spLocks noGrp="1" noChangeArrowheads="1"/>
          </p:cNvSpPr>
          <p:nvPr>
            <p:ph type="body" idx="1"/>
          </p:nvPr>
        </p:nvSpPr>
        <p:spPr/>
        <p:txBody>
          <a:bodyPr anchor="t"/>
          <a:lstStyle/>
          <a:p>
            <a:pPr marL="635000" eaLnBrk="1" hangingPunct="1"/>
            <a:r>
              <a:rPr lang="en-US"/>
              <a:t>Generally two conflicting priorities:</a:t>
            </a:r>
          </a:p>
          <a:p>
            <a:pPr marL="635000" eaLnBrk="1" hangingPunct="1"/>
            <a:r>
              <a:rPr lang="en-US">
                <a:solidFill>
                  <a:srgbClr val="0000FF"/>
                </a:solidFill>
              </a:rPr>
              <a:t>Sharpness</a:t>
            </a:r>
            <a:r>
              <a:rPr lang="en-US"/>
              <a:t> of cutoff</a:t>
            </a:r>
          </a:p>
          <a:p>
            <a:pPr marL="1143000" lvl="1" eaLnBrk="1" hangingPunct="1"/>
            <a:r>
              <a:rPr lang="en-US"/>
              <a:t>Between </a:t>
            </a:r>
            <a:r>
              <a:rPr lang="en-US">
                <a:solidFill>
                  <a:srgbClr val="0000FF"/>
                </a:solidFill>
              </a:rPr>
              <a:t>passband</a:t>
            </a:r>
            <a:r>
              <a:rPr lang="en-US"/>
              <a:t> and </a:t>
            </a:r>
            <a:r>
              <a:rPr lang="en-US">
                <a:solidFill>
                  <a:srgbClr val="0000FF"/>
                </a:solidFill>
              </a:rPr>
              <a:t>stopband</a:t>
            </a: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endParaRPr lang="en-US">
              <a:solidFill>
                <a:srgbClr val="0000FF"/>
              </a:solidFill>
            </a:endParaRPr>
          </a:p>
          <a:p>
            <a:pPr marL="635000" eaLnBrk="1" hangingPunct="1">
              <a:spcBef>
                <a:spcPts val="1900"/>
              </a:spcBef>
            </a:pPr>
            <a:r>
              <a:rPr lang="en-US"/>
              <a:t>Computational complexity</a:t>
            </a:r>
          </a:p>
          <a:p>
            <a:pPr marL="1143000" lvl="1" eaLnBrk="1" hangingPunct="1"/>
            <a:r>
              <a:rPr lang="en-US"/>
              <a:t>Measured in </a:t>
            </a:r>
            <a:r>
              <a:rPr lang="en-US">
                <a:solidFill>
                  <a:srgbClr val="0000FF"/>
                </a:solidFill>
              </a:rPr>
              <a:t>multiplies</a:t>
            </a:r>
            <a:r>
              <a:rPr lang="en-US"/>
              <a:t> per sample</a:t>
            </a:r>
          </a:p>
        </p:txBody>
      </p:sp>
      <p:sp>
        <p:nvSpPr>
          <p:cNvPr id="14341" name="Rectangle 4"/>
          <p:cNvSpPr>
            <a:spLocks/>
          </p:cNvSpPr>
          <p:nvPr/>
        </p:nvSpPr>
        <p:spPr bwMode="auto">
          <a:xfrm>
            <a:off x="10585450" y="4406900"/>
            <a:ext cx="1152525" cy="2438400"/>
          </a:xfrm>
          <a:prstGeom prst="rect">
            <a:avLst/>
          </a:prstGeom>
          <a:noFill/>
          <a:ln w="12700">
            <a:noFill/>
            <a:miter lim="800000"/>
            <a:headEnd/>
            <a:tailEnd/>
          </a:ln>
        </p:spPr>
        <p:txBody>
          <a:bodyPr wrap="none" lIns="0" tIns="0" rIns="0" bIns="0" anchor="ctr">
            <a:spAutoFit/>
          </a:bodyPr>
          <a:lstStyle/>
          <a:p>
            <a:r>
              <a:rPr lang="en-US" sz="3200">
                <a:solidFill>
                  <a:schemeClr val="tx1"/>
                </a:solidFill>
                <a:latin typeface="Arial" charset="0"/>
                <a:cs typeface="Arial" charset="0"/>
                <a:sym typeface="Arial" charset="0"/>
              </a:rPr>
              <a:t>Order</a:t>
            </a:r>
          </a:p>
          <a:p>
            <a:r>
              <a:rPr lang="en-US" sz="3200">
                <a:solidFill>
                  <a:srgbClr val="FF7F00"/>
                </a:solidFill>
                <a:latin typeface="Arial" charset="0"/>
                <a:cs typeface="Arial" charset="0"/>
                <a:sym typeface="Arial" charset="0"/>
              </a:rPr>
              <a:t>N = 1</a:t>
            </a:r>
          </a:p>
          <a:p>
            <a:r>
              <a:rPr lang="en-US" sz="3200">
                <a:solidFill>
                  <a:srgbClr val="00FF00"/>
                </a:solidFill>
                <a:latin typeface="Arial" charset="0"/>
                <a:cs typeface="Arial" charset="0"/>
                <a:sym typeface="Arial" charset="0"/>
              </a:rPr>
              <a:t>N = 2</a:t>
            </a:r>
          </a:p>
          <a:p>
            <a:r>
              <a:rPr lang="en-US" sz="3200">
                <a:solidFill>
                  <a:srgbClr val="0000FF"/>
                </a:solidFill>
                <a:latin typeface="Arial" charset="0"/>
                <a:cs typeface="Arial" charset="0"/>
                <a:sym typeface="Arial" charset="0"/>
              </a:rPr>
              <a:t>N = 3</a:t>
            </a:r>
          </a:p>
          <a:p>
            <a:r>
              <a:rPr lang="en-US" sz="3200">
                <a:solidFill>
                  <a:srgbClr val="FF0000"/>
                </a:solidFill>
                <a:latin typeface="Arial" charset="0"/>
                <a:cs typeface="Arial" charset="0"/>
                <a:sym typeface="Arial" charset="0"/>
              </a:rPr>
              <a:t>N = 6</a:t>
            </a:r>
          </a:p>
        </p:txBody>
      </p:sp>
      <p:sp>
        <p:nvSpPr>
          <p:cNvPr id="14342" name="Rectangle 5"/>
          <p:cNvSpPr>
            <a:spLocks/>
          </p:cNvSpPr>
          <p:nvPr/>
        </p:nvSpPr>
        <p:spPr bwMode="auto">
          <a:xfrm>
            <a:off x="10260013" y="3333750"/>
            <a:ext cx="1803400" cy="876300"/>
          </a:xfrm>
          <a:prstGeom prst="rect">
            <a:avLst/>
          </a:prstGeom>
          <a:noFill/>
          <a:ln w="12700">
            <a:noFill/>
            <a:miter lim="800000"/>
            <a:headEnd/>
            <a:tailEnd/>
          </a:ln>
        </p:spPr>
        <p:txBody>
          <a:bodyPr wrap="none" lIns="0" tIns="0" rIns="0" bIns="0" anchor="ctr">
            <a:spAutoFit/>
          </a:bodyPr>
          <a:lstStyle/>
          <a:p>
            <a:r>
              <a:rPr lang="en-US" sz="2600">
                <a:solidFill>
                  <a:schemeClr val="tx1"/>
                </a:solidFill>
                <a:latin typeface="Arial Italic" charset="0"/>
                <a:cs typeface="Arial Italic" charset="0"/>
                <a:sym typeface="Arial Italic" charset="0"/>
              </a:rPr>
              <a:t>Butterworth</a:t>
            </a:r>
          </a:p>
          <a:p>
            <a:r>
              <a:rPr lang="en-US" sz="2600">
                <a:solidFill>
                  <a:schemeClr val="tx1"/>
                </a:solidFill>
                <a:latin typeface="Arial" charset="0"/>
                <a:cs typeface="Arial" charset="0"/>
                <a:sym typeface="Arial" charset="0"/>
              </a:rPr>
              <a:t>(IIR) filters</a:t>
            </a:r>
          </a:p>
        </p:txBody>
      </p:sp>
      <p:sp>
        <p:nvSpPr>
          <p:cNvPr id="14343" name="Rectangle 6"/>
          <p:cNvSpPr>
            <a:spLocks/>
          </p:cNvSpPr>
          <p:nvPr/>
        </p:nvSpPr>
        <p:spPr bwMode="auto">
          <a:xfrm>
            <a:off x="10113963" y="6997700"/>
            <a:ext cx="2097087" cy="876300"/>
          </a:xfrm>
          <a:prstGeom prst="rect">
            <a:avLst/>
          </a:prstGeom>
          <a:noFill/>
          <a:ln w="12700">
            <a:noFill/>
            <a:miter lim="800000"/>
            <a:headEnd/>
            <a:tailEnd/>
          </a:ln>
        </p:spPr>
        <p:txBody>
          <a:bodyPr wrap="none" lIns="0" tIns="0" rIns="0" bIns="0" anchor="ctr">
            <a:spAutoFit/>
          </a:bodyPr>
          <a:lstStyle/>
          <a:p>
            <a:r>
              <a:rPr lang="en-US" sz="2600">
                <a:solidFill>
                  <a:schemeClr val="tx1"/>
                </a:solidFill>
                <a:latin typeface="Arial" charset="0"/>
                <a:cs typeface="Arial" charset="0"/>
                <a:sym typeface="Arial" charset="0"/>
              </a:rPr>
              <a:t>Rolloff:</a:t>
            </a:r>
          </a:p>
          <a:p>
            <a:r>
              <a:rPr lang="en-US" sz="2600">
                <a:solidFill>
                  <a:schemeClr val="tx1"/>
                </a:solidFill>
                <a:latin typeface="Arial" charset="0"/>
                <a:cs typeface="Arial" charset="0"/>
                <a:sym typeface="Arial" charset="0"/>
              </a:rPr>
              <a:t>6N dB/octave</a:t>
            </a:r>
          </a:p>
        </p:txBody>
      </p:sp>
      <p:sp>
        <p:nvSpPr>
          <p:cNvPr id="14344" name="Rectangle 7"/>
          <p:cNvSpPr>
            <a:spLocks/>
          </p:cNvSpPr>
          <p:nvPr/>
        </p:nvSpPr>
        <p:spPr bwMode="auto">
          <a:xfrm>
            <a:off x="8767763" y="7956550"/>
            <a:ext cx="866775" cy="482600"/>
          </a:xfrm>
          <a:prstGeom prst="rect">
            <a:avLst/>
          </a:prstGeom>
          <a:noFill/>
          <a:ln w="12700">
            <a:noFill/>
            <a:miter lim="800000"/>
            <a:headEnd/>
            <a:tailEnd/>
          </a:ln>
        </p:spPr>
        <p:txBody>
          <a:bodyPr wrap="none" lIns="0" tIns="0" rIns="0" bIns="0" anchor="ctr">
            <a:spAutoFit/>
          </a:bodyPr>
          <a:lstStyle/>
          <a:p>
            <a:r>
              <a:rPr lang="en-US" sz="2600">
                <a:solidFill>
                  <a:schemeClr val="tx1"/>
                </a:solidFill>
                <a:latin typeface="Arial" charset="0"/>
                <a:cs typeface="Arial" charset="0"/>
                <a:sym typeface="Arial" charset="0"/>
              </a:rPr>
              <a:t>log(f)</a:t>
            </a:r>
          </a:p>
        </p:txBody>
      </p:sp>
      <p:sp>
        <p:nvSpPr>
          <p:cNvPr id="14345" name="Rectangle 8"/>
          <p:cNvSpPr>
            <a:spLocks/>
          </p:cNvSpPr>
          <p:nvPr/>
        </p:nvSpPr>
        <p:spPr bwMode="auto">
          <a:xfrm>
            <a:off x="1055688" y="5384800"/>
            <a:ext cx="1014412" cy="482600"/>
          </a:xfrm>
          <a:prstGeom prst="rect">
            <a:avLst/>
          </a:prstGeom>
          <a:noFill/>
          <a:ln w="12700">
            <a:noFill/>
            <a:miter lim="800000"/>
            <a:headEnd/>
            <a:tailEnd/>
          </a:ln>
        </p:spPr>
        <p:txBody>
          <a:bodyPr wrap="none" lIns="0" tIns="0" rIns="0" bIns="0" anchor="ctr">
            <a:spAutoFit/>
          </a:bodyPr>
          <a:lstStyle/>
          <a:p>
            <a:r>
              <a:rPr lang="en-US" sz="2600">
                <a:solidFill>
                  <a:schemeClr val="tx1"/>
                </a:solidFill>
                <a:latin typeface="Arial" charset="0"/>
                <a:cs typeface="Arial" charset="0"/>
                <a:sym typeface="Arial" charset="0"/>
              </a:rPr>
              <a:t>log(H)</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2289</Words>
  <Characters>0</Characters>
  <Application>Microsoft Office PowerPoint</Application>
  <PresentationFormat>Custom</PresentationFormat>
  <Lines>0</Lines>
  <Paragraphs>455</Paragraphs>
  <Slides>40</Slides>
  <Notes>8</Notes>
  <HiddenSlides>10</HiddenSlides>
  <MMClips>0</MMClips>
  <ScaleCrop>false</ScaleCrop>
  <HeadingPairs>
    <vt:vector size="8" baseType="variant">
      <vt:variant>
        <vt:lpstr>Fonts Used</vt:lpstr>
      </vt:variant>
      <vt:variant>
        <vt:i4>9</vt:i4>
      </vt:variant>
      <vt:variant>
        <vt:lpstr>Theme</vt:lpstr>
      </vt:variant>
      <vt:variant>
        <vt:i4>8</vt:i4>
      </vt:variant>
      <vt:variant>
        <vt:lpstr>Embedded OLE Servers</vt:lpstr>
      </vt:variant>
      <vt:variant>
        <vt:i4>1</vt:i4>
      </vt:variant>
      <vt:variant>
        <vt:lpstr>Slide Titles</vt:lpstr>
      </vt:variant>
      <vt:variant>
        <vt:i4>40</vt:i4>
      </vt:variant>
    </vt:vector>
  </HeadingPairs>
  <TitlesOfParts>
    <vt:vector size="58" baseType="lpstr">
      <vt:lpstr>Arial</vt:lpstr>
      <vt:lpstr>Arial Italic</vt:lpstr>
      <vt:lpstr>Calibri</vt:lpstr>
      <vt:lpstr>Courier</vt:lpstr>
      <vt:lpstr>Gill Sans</vt:lpstr>
      <vt:lpstr>Lucida Grande</vt:lpstr>
      <vt:lpstr>Symbol</vt:lpstr>
      <vt:lpstr>Times New Roman</vt:lpstr>
      <vt:lpstr>Wingdings</vt:lpstr>
      <vt:lpstr>Title &amp; Subtitle</vt:lpstr>
      <vt:lpstr>Title &amp; Bullets</vt:lpstr>
      <vt:lpstr>Title &amp; Bullets 2col</vt:lpstr>
      <vt:lpstr>Title at top</vt:lpstr>
      <vt:lpstr>Title at top no logo</vt:lpstr>
      <vt:lpstr>Title &amp; Bullets no logo</vt:lpstr>
      <vt:lpstr>Blank</vt:lpstr>
      <vt:lpstr>4_Office Theme</vt:lpstr>
      <vt:lpstr>Equation</vt:lpstr>
      <vt:lpstr>PowerPoint Presentation</vt:lpstr>
      <vt:lpstr>Equalisation</vt:lpstr>
      <vt:lpstr>z-transform and delay theorem</vt:lpstr>
      <vt:lpstr>z-transform of a digital filter</vt:lpstr>
      <vt:lpstr>Simple digital filter</vt:lpstr>
      <vt:lpstr>General digital filter</vt:lpstr>
      <vt:lpstr>FIR and IIR</vt:lpstr>
      <vt:lpstr>FIR and IIR</vt:lpstr>
      <vt:lpstr>What do we want in a filter?</vt:lpstr>
      <vt:lpstr>What do we want in a filter? (part 2)</vt:lpstr>
      <vt:lpstr>Direct realisation of a digital filter</vt:lpstr>
      <vt:lpstr>Direct realisation of a digital filter</vt:lpstr>
      <vt:lpstr>Filter structures- Canonical Form</vt:lpstr>
      <vt:lpstr>Filter structures- Canonical Form</vt:lpstr>
      <vt:lpstr>Filter structures- Canonical Form</vt:lpstr>
      <vt:lpstr>Implementation</vt:lpstr>
      <vt:lpstr>Implementation</vt:lpstr>
      <vt:lpstr>Parallel &amp; Cascade Realisations</vt:lpstr>
      <vt:lpstr>Biquadratic digital filter section</vt:lpstr>
      <vt:lpstr>Arranging filters</vt:lpstr>
      <vt:lpstr>Ideal filters</vt:lpstr>
      <vt:lpstr>Ideal filters</vt:lpstr>
      <vt:lpstr>Types of filters</vt:lpstr>
      <vt:lpstr>Filter Q</vt:lpstr>
      <vt:lpstr>Pole zero plot and square magnitude response for 4th order prototype low pass filter</vt:lpstr>
      <vt:lpstr>Shifting the centre frequency of a low pass filter.</vt:lpstr>
      <vt:lpstr>Shelving filter transformation.</vt:lpstr>
      <vt:lpstr>Pole zero plot (top) and square magnitude response for a fourth order prototype low shelving filter (bottom). Compared to our prototype filter, it moves the zeros towards the pole positions on the imaginary axis.</vt:lpstr>
      <vt:lpstr>Reversing the z domain to turn a lowpass into a high pass filter.</vt:lpstr>
      <vt:lpstr>Transforming a low pass filter into a band pass filter.</vt:lpstr>
      <vt:lpstr>Pole zero plot for a 1st order (top left) and 4th order (top right) low pass filter with center frequency  wc=p/4. On bottom, square magnitude response for the first order (solid line) and fourth order (dashdot line) filters.</vt:lpstr>
      <vt:lpstr>Pole zero plot for a 1st order (top left) and 4th order (top right) high pass filter with center frequency  wc=p/4. On bottom, square magnitude response for the first order (dashdot line) and fourth order (solid line) filters.</vt:lpstr>
      <vt:lpstr>Pole zero plot for a 1st order (top left) and 4th order (top right) low shelving filter with center frequency  wc=p/4 and gain at center frequency G=2. On bottom, square magnitude response for the first order (dashdot line) and fourth order (solid line) filters.</vt:lpstr>
      <vt:lpstr>Pole zero plot for a 1st order and 4th order high shelving filter with wc=p/4 and G=2. On bottom, square magnitude response for the first order (dashdot line) and fourth order (solid line) filters.</vt:lpstr>
      <vt:lpstr>Pole zero plot for 2nd order (top left) and 8th order (top right) band pass filter with wc=p/4 and B=p/8. Bottom, square magnitude response for the 2nd order (dashdot line) and 8th order (solid line) filters</vt:lpstr>
      <vt:lpstr>Pole zero plot for 2nd order (top left) and 8th order (top right) band stop filter with wc=p/4 and B=p/8. Bottom, square magnitude response for the 2nd order (dashdot line) and 8th order (solid line) filters</vt:lpstr>
      <vt:lpstr>Pole zero plot for 2nd order (top left) and 8th order (top right) peaking filter with wc=p/4, B=p/8 and G=2. On bottom, square magnitude response for 2nd order (dashdot line) and 8th order (solid line) filters</vt:lpstr>
      <vt:lpstr>Magnitude and frequency response for a particular allpass filter (first order, cutoff frequency of wc=p/4). All frequencies have unity gain but a different phase shift.</vt:lpstr>
      <vt:lpstr>Block diagram for the first order digital allpass filter.</vt:lpstr>
      <vt:lpstr>Filter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16</cp:revision>
  <dcterms:modified xsi:type="dcterms:W3CDTF">2023-06-24T13:34:25Z</dcterms:modified>
</cp:coreProperties>
</file>