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780" r:id="rId7"/>
  </p:sldMasterIdLst>
  <p:notesMasterIdLst>
    <p:notesMasterId r:id="rId21"/>
  </p:notesMasterIdLst>
  <p:handoutMasterIdLst>
    <p:handoutMasterId r:id="rId22"/>
  </p:handoutMasterIdLst>
  <p:sldIdLst>
    <p:sldId id="328" r:id="rId8"/>
    <p:sldId id="313" r:id="rId9"/>
    <p:sldId id="329" r:id="rId10"/>
    <p:sldId id="314" r:id="rId11"/>
    <p:sldId id="330" r:id="rId12"/>
    <p:sldId id="315" r:id="rId13"/>
    <p:sldId id="317" r:id="rId14"/>
    <p:sldId id="318" r:id="rId15"/>
    <p:sldId id="331" r:id="rId16"/>
    <p:sldId id="334" r:id="rId17"/>
    <p:sldId id="336" r:id="rId18"/>
    <p:sldId id="337" r:id="rId19"/>
    <p:sldId id="338" r:id="rId20"/>
  </p:sldIdLst>
  <p:sldSz cx="13004800" cy="9753600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176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354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530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706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5884" algn="l" defTabSz="914354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060" algn="l" defTabSz="914354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236" algn="l" defTabSz="914354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413" algn="l" defTabSz="914354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>
      <p:cViewPr>
        <p:scale>
          <a:sx n="42" d="100"/>
          <a:sy n="42" d="100"/>
        </p:scale>
        <p:origin x="2256" y="97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-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38"/>
    </p:cViewPr>
  </p:sorterViewPr>
  <p:notesViewPr>
    <p:cSldViewPr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9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9.wmf"/><Relationship Id="rId1" Type="http://schemas.openxmlformats.org/officeDocument/2006/relationships/image" Target="../media/image16.wmf"/><Relationship Id="rId4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23.wmf"/><Relationship Id="rId1" Type="http://schemas.openxmlformats.org/officeDocument/2006/relationships/image" Target="../media/image16.wmf"/><Relationship Id="rId5" Type="http://schemas.openxmlformats.org/officeDocument/2006/relationships/image" Target="../media/image24.wmf"/><Relationship Id="rId4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32C9978-5D75-4F20-BE54-42CD378BF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337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912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Gill Sans" charset="0"/>
        <a:ea typeface="+mn-ea"/>
        <a:cs typeface="+mn-cs"/>
      </a:defRPr>
    </a:lvl1pPr>
    <a:lvl2pPr marL="457176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Gill Sans" charset="0"/>
        <a:ea typeface="+mn-ea"/>
        <a:cs typeface="+mn-cs"/>
      </a:defRPr>
    </a:lvl2pPr>
    <a:lvl3pPr marL="914354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Gill Sans" charset="0"/>
        <a:ea typeface="+mn-ea"/>
        <a:cs typeface="+mn-cs"/>
      </a:defRPr>
    </a:lvl3pPr>
    <a:lvl4pPr marL="137153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Gill Sans" charset="0"/>
        <a:ea typeface="+mn-ea"/>
        <a:cs typeface="+mn-cs"/>
      </a:defRPr>
    </a:lvl4pPr>
    <a:lvl5pPr marL="1828706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Gill Sans" charset="0"/>
        <a:ea typeface="+mn-ea"/>
        <a:cs typeface="+mn-cs"/>
      </a:defRPr>
    </a:lvl5pPr>
    <a:lvl6pPr marL="2285884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4F0AEB54-AA34-4F0C-8477-BA5C91AA8539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946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6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76" indent="0" algn="ctr">
              <a:buNone/>
              <a:defRPr/>
            </a:lvl2pPr>
            <a:lvl3pPr marL="914354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  <a:lvl6pPr marL="2285884" indent="0" algn="ctr">
              <a:buNone/>
              <a:defRPr/>
            </a:lvl6pPr>
            <a:lvl7pPr marL="2743060" indent="0" algn="ctr">
              <a:buNone/>
              <a:defRPr/>
            </a:lvl7pPr>
            <a:lvl8pPr marL="3200236" indent="0" algn="ctr">
              <a:buNone/>
              <a:defRPr/>
            </a:lvl8pPr>
            <a:lvl9pPr marL="365741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1638299"/>
            <a:ext cx="2616201" cy="45720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1" y="1638299"/>
            <a:ext cx="7696201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6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76" indent="0" algn="ctr">
              <a:buNone/>
              <a:defRPr/>
            </a:lvl2pPr>
            <a:lvl3pPr marL="914354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  <a:lvl6pPr marL="2285884" indent="0" algn="ctr">
              <a:buNone/>
              <a:defRPr/>
            </a:lvl6pPr>
            <a:lvl7pPr marL="2743060" indent="0" algn="ctr">
              <a:buNone/>
              <a:defRPr/>
            </a:lvl7pPr>
            <a:lvl8pPr marL="3200236" indent="0" algn="ctr">
              <a:buNone/>
              <a:defRPr/>
            </a:lvl8pPr>
            <a:lvl9pPr marL="365741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1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6" indent="0">
              <a:buNone/>
              <a:defRPr sz="1800"/>
            </a:lvl2pPr>
            <a:lvl3pPr marL="914354" indent="0">
              <a:buNone/>
              <a:defRPr sz="1600"/>
            </a:lvl3pPr>
            <a:lvl4pPr marL="1371530" indent="0">
              <a:buNone/>
              <a:defRPr sz="1400"/>
            </a:lvl4pPr>
            <a:lvl5pPr marL="1828706" indent="0">
              <a:buNone/>
              <a:defRPr sz="1400"/>
            </a:lvl5pPr>
            <a:lvl6pPr marL="2285884" indent="0">
              <a:buNone/>
              <a:defRPr sz="1400"/>
            </a:lvl6pPr>
            <a:lvl7pPr marL="2743060" indent="0">
              <a:buNone/>
              <a:defRPr sz="1400"/>
            </a:lvl7pPr>
            <a:lvl8pPr marL="3200236" indent="0">
              <a:buNone/>
              <a:defRPr sz="1400"/>
            </a:lvl8pPr>
            <a:lvl9pPr marL="365741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1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76" indent="0">
              <a:buNone/>
              <a:defRPr sz="2800"/>
            </a:lvl2pPr>
            <a:lvl3pPr marL="914354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4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1"/>
            <a:ext cx="3209926" cy="9626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1" y="50801"/>
            <a:ext cx="9477375" cy="9626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6"/>
            <a:ext cx="9102726" cy="2492375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ctr">
              <a:buNone/>
              <a:defRPr/>
            </a:lvl1pPr>
            <a:lvl2pPr marL="457176" indent="0" algn="ctr">
              <a:buNone/>
              <a:defRPr/>
            </a:lvl2pPr>
            <a:lvl3pPr marL="914354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  <a:lvl6pPr marL="2285884" indent="0" algn="ctr">
              <a:buNone/>
              <a:defRPr/>
            </a:lvl6pPr>
            <a:lvl7pPr marL="2743060" indent="0" algn="ctr">
              <a:buNone/>
              <a:defRPr/>
            </a:lvl7pPr>
            <a:lvl8pPr marL="3200236" indent="0" algn="ctr">
              <a:buNone/>
              <a:defRPr/>
            </a:lvl8pPr>
            <a:lvl9pPr marL="365741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76"/>
            <a:ext cx="11703050" cy="6435725"/>
          </a:xfrm>
          <a:prstGeom prst="rect">
            <a:avLst/>
          </a:prstGeom>
        </p:spPr>
        <p:txBody>
          <a:bodyPr lIns="91435" tIns="45718" rIns="91435" bIns="4571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1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lIns="91435" tIns="45718" rIns="91435" bIns="45718" anchor="b"/>
          <a:lstStyle>
            <a:lvl1pPr marL="0" indent="0">
              <a:buNone/>
              <a:defRPr sz="2000"/>
            </a:lvl1pPr>
            <a:lvl2pPr marL="457176" indent="0">
              <a:buNone/>
              <a:defRPr sz="1800"/>
            </a:lvl2pPr>
            <a:lvl3pPr marL="914354" indent="0">
              <a:buNone/>
              <a:defRPr sz="1600"/>
            </a:lvl3pPr>
            <a:lvl4pPr marL="1371530" indent="0">
              <a:buNone/>
              <a:defRPr sz="1400"/>
            </a:lvl4pPr>
            <a:lvl5pPr marL="1828706" indent="0">
              <a:buNone/>
              <a:defRPr sz="1400"/>
            </a:lvl5pPr>
            <a:lvl6pPr marL="2285884" indent="0">
              <a:buNone/>
              <a:defRPr sz="1400"/>
            </a:lvl6pPr>
            <a:lvl7pPr marL="2743060" indent="0">
              <a:buNone/>
              <a:defRPr sz="1400"/>
            </a:lvl7pPr>
            <a:lvl8pPr marL="3200236" indent="0">
              <a:buNone/>
              <a:defRPr sz="1400"/>
            </a:lvl8pPr>
            <a:lvl9pPr marL="365741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7" y="2276476"/>
            <a:ext cx="5775324" cy="6435725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6"/>
            <a:ext cx="5775324" cy="6435725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lIns="91435" tIns="45718" rIns="91435" bIns="45718"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lIns="91435" tIns="45718" rIns="91435" bIns="45718"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1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6" indent="0">
              <a:buNone/>
              <a:defRPr sz="1800"/>
            </a:lvl2pPr>
            <a:lvl3pPr marL="914354" indent="0">
              <a:buNone/>
              <a:defRPr sz="1600"/>
            </a:lvl3pPr>
            <a:lvl4pPr marL="1371530" indent="0">
              <a:buNone/>
              <a:defRPr sz="1400"/>
            </a:lvl4pPr>
            <a:lvl5pPr marL="1828706" indent="0">
              <a:buNone/>
              <a:defRPr sz="1400"/>
            </a:lvl5pPr>
            <a:lvl6pPr marL="2285884" indent="0">
              <a:buNone/>
              <a:defRPr sz="1400"/>
            </a:lvl6pPr>
            <a:lvl7pPr marL="2743060" indent="0">
              <a:buNone/>
              <a:defRPr sz="1400"/>
            </a:lvl7pPr>
            <a:lvl8pPr marL="3200236" indent="0">
              <a:buNone/>
              <a:defRPr sz="1400"/>
            </a:lvl8pPr>
            <a:lvl9pPr marL="365741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3" cy="8323263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4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6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>
              <a:buNone/>
              <a:defRPr sz="3100"/>
            </a:lvl1pPr>
            <a:lvl2pPr marL="457176" indent="0">
              <a:buNone/>
              <a:defRPr sz="2800"/>
            </a:lvl2pPr>
            <a:lvl3pPr marL="914354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4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7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6"/>
            <a:ext cx="11703050" cy="6435725"/>
          </a:xfrm>
          <a:prstGeom prst="rect">
            <a:avLst/>
          </a:prstGeom>
        </p:spPr>
        <p:txBody>
          <a:bodyPr vert="eaVert" lIns="91435" tIns="45718" rIns="91435" bIns="4571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9625" y="50801"/>
            <a:ext cx="3203575" cy="866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1" y="50801"/>
            <a:ext cx="9458325" cy="8661400"/>
          </a:xfrm>
          <a:prstGeom prst="rect">
            <a:avLst/>
          </a:prstGeom>
        </p:spPr>
        <p:txBody>
          <a:bodyPr vert="eaVert" lIns="91435" tIns="45718" rIns="91435" bIns="4571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6"/>
            <a:ext cx="9102726" cy="2492375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ctr">
              <a:buNone/>
              <a:defRPr/>
            </a:lvl1pPr>
            <a:lvl2pPr marL="457176" indent="0" algn="ctr">
              <a:buNone/>
              <a:defRPr/>
            </a:lvl2pPr>
            <a:lvl3pPr marL="914354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  <a:lvl6pPr marL="2285884" indent="0" algn="ctr">
              <a:buNone/>
              <a:defRPr/>
            </a:lvl6pPr>
            <a:lvl7pPr marL="2743060" indent="0" algn="ctr">
              <a:buNone/>
              <a:defRPr/>
            </a:lvl7pPr>
            <a:lvl8pPr marL="3200236" indent="0" algn="ctr">
              <a:buNone/>
              <a:defRPr/>
            </a:lvl8pPr>
            <a:lvl9pPr marL="365741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76"/>
            <a:ext cx="11703050" cy="6435725"/>
          </a:xfrm>
          <a:prstGeom prst="rect">
            <a:avLst/>
          </a:prstGeom>
        </p:spPr>
        <p:txBody>
          <a:bodyPr lIns="91435" tIns="45718" rIns="91435" bIns="4571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1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lIns="91435" tIns="45718" rIns="91435" bIns="45718" anchor="b"/>
          <a:lstStyle>
            <a:lvl1pPr marL="0" indent="0">
              <a:buNone/>
              <a:defRPr sz="2000"/>
            </a:lvl1pPr>
            <a:lvl2pPr marL="457176" indent="0">
              <a:buNone/>
              <a:defRPr sz="1800"/>
            </a:lvl2pPr>
            <a:lvl3pPr marL="914354" indent="0">
              <a:buNone/>
              <a:defRPr sz="1600"/>
            </a:lvl3pPr>
            <a:lvl4pPr marL="1371530" indent="0">
              <a:buNone/>
              <a:defRPr sz="1400"/>
            </a:lvl4pPr>
            <a:lvl5pPr marL="1828706" indent="0">
              <a:buNone/>
              <a:defRPr sz="1400"/>
            </a:lvl5pPr>
            <a:lvl6pPr marL="2285884" indent="0">
              <a:buNone/>
              <a:defRPr sz="1400"/>
            </a:lvl6pPr>
            <a:lvl7pPr marL="2743060" indent="0">
              <a:buNone/>
              <a:defRPr sz="1400"/>
            </a:lvl7pPr>
            <a:lvl8pPr marL="3200236" indent="0">
              <a:buNone/>
              <a:defRPr sz="1400"/>
            </a:lvl8pPr>
            <a:lvl9pPr marL="365741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7" y="2276476"/>
            <a:ext cx="5775324" cy="6435725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6"/>
            <a:ext cx="5775324" cy="6435725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lIns="91435" tIns="45718" rIns="91435" bIns="45718"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lIns="91435" tIns="45718" rIns="91435" bIns="45718"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1" y="5029200"/>
            <a:ext cx="5156200" cy="118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8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3" cy="8323263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4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6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>
              <a:buNone/>
              <a:defRPr sz="3100"/>
            </a:lvl1pPr>
            <a:lvl2pPr marL="457176" indent="0">
              <a:buNone/>
              <a:defRPr sz="2800"/>
            </a:lvl2pPr>
            <a:lvl3pPr marL="914354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4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7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6"/>
            <a:ext cx="11703050" cy="6435725"/>
          </a:xfrm>
          <a:prstGeom prst="rect">
            <a:avLst/>
          </a:prstGeom>
        </p:spPr>
        <p:txBody>
          <a:bodyPr vert="eaVert" lIns="91435" tIns="45718" rIns="91435" bIns="4571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9625" y="50801"/>
            <a:ext cx="3203575" cy="866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1" y="50801"/>
            <a:ext cx="9458325" cy="8661400"/>
          </a:xfrm>
          <a:prstGeom prst="rect">
            <a:avLst/>
          </a:prstGeom>
        </p:spPr>
        <p:txBody>
          <a:bodyPr vert="eaVert" lIns="91435" tIns="45718" rIns="91435" bIns="4571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6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76" indent="0" algn="ctr">
              <a:buNone/>
              <a:defRPr/>
            </a:lvl2pPr>
            <a:lvl3pPr marL="914354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  <a:lvl6pPr marL="2285884" indent="0" algn="ctr">
              <a:buNone/>
              <a:defRPr/>
            </a:lvl6pPr>
            <a:lvl7pPr marL="2743060" indent="0" algn="ctr">
              <a:buNone/>
              <a:defRPr/>
            </a:lvl7pPr>
            <a:lvl8pPr marL="3200236" indent="0" algn="ctr">
              <a:buNone/>
              <a:defRPr/>
            </a:lvl8pPr>
            <a:lvl9pPr marL="365741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1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6" indent="0">
              <a:buNone/>
              <a:defRPr sz="1800"/>
            </a:lvl2pPr>
            <a:lvl3pPr marL="914354" indent="0">
              <a:buNone/>
              <a:defRPr sz="1600"/>
            </a:lvl3pPr>
            <a:lvl4pPr marL="1371530" indent="0">
              <a:buNone/>
              <a:defRPr sz="1400"/>
            </a:lvl4pPr>
            <a:lvl5pPr marL="1828706" indent="0">
              <a:buNone/>
              <a:defRPr sz="1400"/>
            </a:lvl5pPr>
            <a:lvl6pPr marL="2285884" indent="0">
              <a:buNone/>
              <a:defRPr sz="1400"/>
            </a:lvl6pPr>
            <a:lvl7pPr marL="2743060" indent="0">
              <a:buNone/>
              <a:defRPr sz="1400"/>
            </a:lvl7pPr>
            <a:lvl8pPr marL="3200236" indent="0">
              <a:buNone/>
              <a:defRPr sz="1400"/>
            </a:lvl8pPr>
            <a:lvl9pPr marL="365741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1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76" indent="0">
              <a:buNone/>
              <a:defRPr sz="2800"/>
            </a:lvl2pPr>
            <a:lvl3pPr marL="914354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4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1"/>
            <a:ext cx="3209926" cy="9626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1" y="50801"/>
            <a:ext cx="9477375" cy="9626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6"/>
            <a:ext cx="9102726" cy="2492375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ctr">
              <a:buNone/>
              <a:defRPr/>
            </a:lvl1pPr>
            <a:lvl2pPr marL="457176" indent="0" algn="ctr">
              <a:buNone/>
              <a:defRPr/>
            </a:lvl2pPr>
            <a:lvl3pPr marL="914354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  <a:lvl6pPr marL="2285884" indent="0" algn="ctr">
              <a:buNone/>
              <a:defRPr/>
            </a:lvl6pPr>
            <a:lvl7pPr marL="2743060" indent="0" algn="ctr">
              <a:buNone/>
              <a:defRPr/>
            </a:lvl7pPr>
            <a:lvl8pPr marL="3200236" indent="0" algn="ctr">
              <a:buNone/>
              <a:defRPr/>
            </a:lvl8pPr>
            <a:lvl9pPr marL="365741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76"/>
            <a:ext cx="11703050" cy="6435725"/>
          </a:xfrm>
          <a:prstGeom prst="rect">
            <a:avLst/>
          </a:prstGeom>
        </p:spPr>
        <p:txBody>
          <a:bodyPr lIns="91435" tIns="45718" rIns="91435" bIns="4571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1"/>
            <a:ext cx="11053761" cy="1936750"/>
          </a:xfrm>
          <a:prstGeom prst="rect">
            <a:avLst/>
          </a:prstGeom>
        </p:spPr>
        <p:txBody>
          <a:bodyPr lIns="91435" tIns="45718" rIns="91435" bIns="45718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lIns="91435" tIns="45718" rIns="91435" bIns="45718" anchor="b"/>
          <a:lstStyle>
            <a:lvl1pPr marL="0" indent="0">
              <a:buNone/>
              <a:defRPr sz="2000"/>
            </a:lvl1pPr>
            <a:lvl2pPr marL="457176" indent="0">
              <a:buNone/>
              <a:defRPr sz="1800"/>
            </a:lvl2pPr>
            <a:lvl3pPr marL="914354" indent="0">
              <a:buNone/>
              <a:defRPr sz="1600"/>
            </a:lvl3pPr>
            <a:lvl4pPr marL="1371530" indent="0">
              <a:buNone/>
              <a:defRPr sz="1400"/>
            </a:lvl4pPr>
            <a:lvl5pPr marL="1828706" indent="0">
              <a:buNone/>
              <a:defRPr sz="1400"/>
            </a:lvl5pPr>
            <a:lvl6pPr marL="2285884" indent="0">
              <a:buNone/>
              <a:defRPr sz="1400"/>
            </a:lvl6pPr>
            <a:lvl7pPr marL="2743060" indent="0">
              <a:buNone/>
              <a:defRPr sz="1400"/>
            </a:lvl7pPr>
            <a:lvl8pPr marL="3200236" indent="0">
              <a:buNone/>
              <a:defRPr sz="1400"/>
            </a:lvl8pPr>
            <a:lvl9pPr marL="365741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7" y="2276476"/>
            <a:ext cx="5775324" cy="6435725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6"/>
            <a:ext cx="5775324" cy="6435725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lIns="91435" tIns="45718" rIns="91435" bIns="45718"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lIns="91435" tIns="45718" rIns="91435" bIns="45718"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7"/>
          </a:xfrm>
          <a:prstGeom prst="rect">
            <a:avLst/>
          </a:prstGeom>
        </p:spPr>
        <p:txBody>
          <a:bodyPr lIns="91435" tIns="45718" rIns="91435" bIns="45718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3" cy="8323263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4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50"/>
          </a:xfrm>
          <a:prstGeom prst="rect">
            <a:avLst/>
          </a:prstGeom>
        </p:spPr>
        <p:txBody>
          <a:bodyPr lIns="91435" tIns="45718" rIns="91435" bIns="45718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6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>
              <a:buNone/>
              <a:defRPr sz="3100"/>
            </a:lvl1pPr>
            <a:lvl2pPr marL="457176" indent="0">
              <a:buNone/>
              <a:defRPr sz="2800"/>
            </a:lvl2pPr>
            <a:lvl3pPr marL="914354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4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7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6"/>
            <a:ext cx="11703050" cy="6435725"/>
          </a:xfrm>
          <a:prstGeom prst="rect">
            <a:avLst/>
          </a:prstGeom>
        </p:spPr>
        <p:txBody>
          <a:bodyPr vert="eaVert" lIns="91435" tIns="45718" rIns="91435" bIns="4571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1" cy="8321675"/>
          </a:xfrm>
          <a:prstGeom prst="rect">
            <a:avLst/>
          </a:prstGeom>
        </p:spPr>
        <p:txBody>
          <a:bodyPr vert="eaVert" lIns="91435" tIns="45718" rIns="91435" bIns="4571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390525"/>
            <a:ext cx="8624887" cy="8321675"/>
          </a:xfrm>
          <a:prstGeom prst="rect">
            <a:avLst/>
          </a:prstGeom>
        </p:spPr>
        <p:txBody>
          <a:bodyPr vert="eaVert" lIns="91435" tIns="45718" rIns="91435" bIns="4571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D3D07-06A9-4A0D-A1A4-E349962681D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BB232-8A3E-45DB-B766-29BE7910636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31023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549CF-9763-4AC1-AE9F-024743F7955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DA398-9216-473A-8AE1-34B50B1EFA9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67639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E7AC9-F693-4A05-8108-B2AC6A754D3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BDB8B-0B83-44CB-AAFA-A02FC9F7204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64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DC286-0936-4CCE-BB20-41FF835D7BD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5F77F-6C3F-439F-90EE-8F19C3E1986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11806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6AF04-F2A5-4A8D-A093-21E7CE1C954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58AE8-BB02-4185-AD94-BAD95D06E77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5170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6D210-6A83-44F2-AB39-28DE523BD4F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FD791-1CF7-4F96-80CD-5B7C822A83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5176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44DDA-485C-4B0A-A245-35631B1C15D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21113-2AD8-4298-93A6-E51762E217E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60182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BDF9A-DDC2-4B3E-8F89-6109AA2FE02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BCBEE-0586-4ACB-9022-60003839C50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79229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 rtlCol="0">
            <a:normAutofit/>
          </a:bodyPr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2B608-DBAB-451A-A477-F2E870F6794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D51DF-897C-4A17-AA75-807462E7515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75239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416A4-918B-4A36-BF6A-BFB59E58054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2F967-1FEC-40A2-ACDB-50691DEF34B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66749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2287C-281F-4EEF-B9DA-F05F1F14823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48CD5-87E0-4ECE-B14C-ED6B44FD81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0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76" indent="0">
              <a:buNone/>
              <a:defRPr sz="2800"/>
            </a:lvl2pPr>
            <a:lvl3pPr marL="914354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4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1" y="5029200"/>
            <a:ext cx="10464801" cy="1181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7" tIns="50797" rIns="50797" bIns="507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1" y="1638301"/>
            <a:ext cx="10464801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7" tIns="50797" rIns="50797" bIns="5079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176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53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706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457176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37153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828706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1" y="50801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7" tIns="50797" rIns="50797" bIns="507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1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7" tIns="50797" rIns="50797" bIns="507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13" cstate="print"/>
          <a:srcRect l="1332" t="21333" r="665" b="23332"/>
          <a:stretch>
            <a:fillRect/>
          </a:stretch>
        </p:blipFill>
        <p:spPr bwMode="auto">
          <a:xfrm>
            <a:off x="10515600" y="9064626"/>
            <a:ext cx="2438400" cy="6889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Line 4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6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176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354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53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706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170" indent="-380980" algn="l" rtl="0" eaLnBrk="0" fontAlgn="base" hangingPunct="0">
        <a:spcBef>
          <a:spcPts val="600"/>
        </a:spcBef>
        <a:spcAft>
          <a:spcPct val="0"/>
        </a:spcAft>
        <a:buSzPct val="150000"/>
        <a:buFont typeface="Arial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092144" indent="-380980" algn="l" rtl="0" eaLnBrk="0" fontAlgn="base" hangingPunct="0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473125" indent="-317483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17602" indent="-317483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362079" indent="-317483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19256" indent="-317483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6432" indent="-317483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3609" indent="-317483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90785" indent="-317483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1" y="50801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7" tIns="50797" rIns="50797" bIns="507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13" cstate="print"/>
          <a:srcRect l="1332" t="21333" r="665" b="23332"/>
          <a:stretch>
            <a:fillRect/>
          </a:stretch>
        </p:blipFill>
        <p:spPr bwMode="auto">
          <a:xfrm>
            <a:off x="10515600" y="9064626"/>
            <a:ext cx="2438400" cy="6889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6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176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354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53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706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634968" indent="-380980" algn="l" rtl="0" eaLnBrk="0" fontAlgn="base" hangingPunct="0">
        <a:spcBef>
          <a:spcPts val="1200"/>
        </a:spcBef>
        <a:spcAft>
          <a:spcPct val="0"/>
        </a:spcAft>
        <a:buSzPct val="150000"/>
        <a:buFont typeface="Arial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142941" indent="-380980" algn="l" rtl="0" eaLnBrk="0" fontAlgn="base" hangingPunct="0">
        <a:spcBef>
          <a:spcPts val="12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523921" indent="-317483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68399" indent="-317483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412876" indent="-317483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70054" indent="-317483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327230" indent="-317483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84406" indent="-317483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241584" indent="-317483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1" y="50801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7" tIns="50797" rIns="50797" bIns="507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2" name="Line 2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6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176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354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53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706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634968" indent="-380980" algn="l" rtl="0" eaLnBrk="0" fontAlgn="base" hangingPunct="0">
        <a:spcBef>
          <a:spcPts val="1200"/>
        </a:spcBef>
        <a:spcAft>
          <a:spcPct val="0"/>
        </a:spcAft>
        <a:buSzPct val="150000"/>
        <a:buFont typeface="Arial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142941" indent="-380980" algn="l" rtl="0" eaLnBrk="0" fontAlgn="base" hangingPunct="0">
        <a:spcBef>
          <a:spcPts val="12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523921" indent="-317483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68399" indent="-317483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412876" indent="-317483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70054" indent="-317483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327230" indent="-317483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84406" indent="-317483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241584" indent="-317483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1" y="50801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7" tIns="50797" rIns="50797" bIns="507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1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7" tIns="50797" rIns="50797" bIns="507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6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176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354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53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706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170" indent="-380980" algn="l" rtl="0" eaLnBrk="0" fontAlgn="base" hangingPunct="0">
        <a:spcBef>
          <a:spcPts val="600"/>
        </a:spcBef>
        <a:spcAft>
          <a:spcPct val="0"/>
        </a:spcAft>
        <a:buSzPct val="150000"/>
        <a:buFont typeface="Arial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092144" indent="-380980" algn="l" rtl="0" eaLnBrk="0" fontAlgn="base" hangingPunct="0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473125" indent="-317483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17602" indent="-317483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362079" indent="-317483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19256" indent="-317483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6432" indent="-317483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3609" indent="-317483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90785" indent="-317483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176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53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706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8955" indent="-571471" algn="l" rtl="0" eaLnBrk="0" fontAlgn="base" hangingPunct="0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432" indent="-571471" algn="l" rtl="0" eaLnBrk="0" fontAlgn="base" hangingPunct="0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7909" indent="-571471" algn="l" rtl="0" eaLnBrk="0" fontAlgn="base" hangingPunct="0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387" indent="-571471" algn="l" rtl="0" eaLnBrk="0" fontAlgn="base" hangingPunct="0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6864" indent="-571471" algn="l" rtl="0" eaLnBrk="0" fontAlgn="base" hangingPunct="0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040" indent="-57147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216" indent="-57147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394" indent="-57147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570" indent="-57147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8715EEA-9415-4550-A9C5-A02A83FE2FC5}" type="datetimeFigureOut">
              <a:rPr lang="en-US">
                <a:solidFill>
                  <a:prstClr val="black">
                    <a:tint val="75000"/>
                  </a:prstClr>
                </a:solidFill>
                <a:ea typeface="+mn-ea"/>
              </a:rPr>
              <a:pPr>
                <a:defRPr/>
              </a:pPr>
              <a:t>2/10/2017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49BF17C-DAA3-4564-A1DE-C9A41F033697}" type="slidenum">
              <a:rPr lang="en-US">
                <a:solidFill>
                  <a:prstClr val="black">
                    <a:tint val="75000"/>
                  </a:prstClr>
                </a:solidFill>
                <a:ea typeface="+mn-ea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206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551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982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44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844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2.png"/><Relationship Id="rId2" Type="http://schemas.openxmlformats.org/officeDocument/2006/relationships/slideLayout" Target="../slideLayouts/slideLayout6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wmf"/><Relationship Id="rId11" Type="http://schemas.openxmlformats.org/officeDocument/2006/relationships/image" Target="../media/image21.png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0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25.png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6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4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6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6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6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6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6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17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/>
          </p:cNvSpPr>
          <p:nvPr/>
        </p:nvSpPr>
        <p:spPr bwMode="auto">
          <a:xfrm>
            <a:off x="1270001" y="381001"/>
            <a:ext cx="10464801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8400" dirty="0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Filter design</a:t>
            </a:r>
            <a:endParaRPr lang="en-US" sz="8400" dirty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30600" y="4737099"/>
            <a:ext cx="59436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2638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216091"/>
              </p:ext>
            </p:extLst>
          </p:nvPr>
        </p:nvGraphicFramePr>
        <p:xfrm>
          <a:off x="6385882" y="4876800"/>
          <a:ext cx="220821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1" name="Equation" r:id="rId3" imgW="736560" imgH="368280" progId="Equation.DSMT4">
                  <p:embed/>
                </p:oleObj>
              </mc:Choice>
              <mc:Fallback>
                <p:oleObj name="Equation" r:id="rId3" imgW="7365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5882" y="4876800"/>
                        <a:ext cx="2208213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8671"/>
              </p:ext>
            </p:extLst>
          </p:nvPr>
        </p:nvGraphicFramePr>
        <p:xfrm>
          <a:off x="5824537" y="7181056"/>
          <a:ext cx="5179353" cy="1218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2" name="Equation" r:id="rId5" imgW="1726451" imgH="406224" progId="Equation.DSMT4">
                  <p:embed/>
                </p:oleObj>
              </mc:Choice>
              <mc:Fallback>
                <p:oleObj name="Equation" r:id="rId5" imgW="1726451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4537" y="7181056"/>
                        <a:ext cx="5179353" cy="12186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5691" y="5092824"/>
            <a:ext cx="4784258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sz="3200" dirty="0" smtClean="0"/>
              <a:t>Prototype</a:t>
            </a:r>
          </a:p>
          <a:p>
            <a:pPr algn="l">
              <a:spcAft>
                <a:spcPts val="0"/>
              </a:spcAft>
            </a:pPr>
            <a:r>
              <a:rPr lang="en-US" sz="900" dirty="0" smtClean="0"/>
              <a:t> </a:t>
            </a:r>
            <a:endParaRPr lang="en-US" sz="900" dirty="0"/>
          </a:p>
          <a:p>
            <a:pPr marL="571500" indent="-571500" algn="l"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Change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gain at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cut-off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 algn="l">
              <a:spcBef>
                <a:spcPts val="2000"/>
              </a:spcBef>
              <a:spcAft>
                <a:spcPts val="4000"/>
              </a:spcAft>
              <a:buFont typeface="Wingdings" panose="05000000000000000000" pitchFamily="2" charset="2"/>
              <a:buChar char="à"/>
            </a:pPr>
            <a:r>
              <a:rPr lang="en-US" sz="3200" dirty="0" smtClean="0"/>
              <a:t>Create shelf</a:t>
            </a:r>
          </a:p>
          <a:p>
            <a:pPr marL="457200" indent="-457200" algn="l">
              <a:spcBef>
                <a:spcPts val="2000"/>
              </a:spcBef>
              <a:spcAft>
                <a:spcPts val="5000"/>
              </a:spcAft>
              <a:buFont typeface="Wingdings" panose="05000000000000000000" pitchFamily="2" charset="2"/>
              <a:buChar char="à"/>
            </a:pPr>
            <a:r>
              <a:rPr lang="en-US" sz="3200" dirty="0" smtClean="0"/>
              <a:t>Shift </a:t>
            </a:r>
            <a:r>
              <a:rPr lang="en-US" sz="3200" dirty="0"/>
              <a:t>cut-off frequency</a:t>
            </a:r>
            <a:endParaRPr lang="en-GB" sz="3200" dirty="0"/>
          </a:p>
        </p:txBody>
      </p:sp>
      <p:sp>
        <p:nvSpPr>
          <p:cNvPr id="9218" name="Title 4"/>
          <p:cNvSpPr>
            <a:spLocks noGrp="1"/>
          </p:cNvSpPr>
          <p:nvPr>
            <p:ph type="title"/>
          </p:nvPr>
        </p:nvSpPr>
        <p:spPr>
          <a:xfrm>
            <a:off x="-116518" y="-394247"/>
            <a:ext cx="13004800" cy="1625600"/>
          </a:xfrm>
        </p:spPr>
        <p:txBody>
          <a:bodyPr/>
          <a:lstStyle/>
          <a:p>
            <a:r>
              <a:rPr lang="en-US" sz="4400" b="1" dirty="0" smtClean="0"/>
              <a:t>1</a:t>
            </a:r>
            <a:r>
              <a:rPr lang="en-US" sz="4400" b="1" baseline="30000" dirty="0" smtClean="0"/>
              <a:t>st</a:t>
            </a:r>
            <a:r>
              <a:rPr lang="en-US" sz="4400" b="1" dirty="0" smtClean="0"/>
              <a:t> order low shelving filter</a:t>
            </a:r>
            <a:endParaRPr lang="en-US" sz="4400" b="1" dirty="0"/>
          </a:p>
        </p:txBody>
      </p:sp>
      <p:sp>
        <p:nvSpPr>
          <p:cNvPr id="3" name="Rectangle 6"/>
          <p:cNvSpPr>
            <a:spLocks noChangeAspect="1" noChangeArrowheads="1"/>
          </p:cNvSpPr>
          <p:nvPr/>
        </p:nvSpPr>
        <p:spPr bwMode="auto">
          <a:xfrm>
            <a:off x="0" y="0"/>
            <a:ext cx="39014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562620"/>
              </p:ext>
            </p:extLst>
          </p:nvPr>
        </p:nvGraphicFramePr>
        <p:xfrm>
          <a:off x="5854328" y="6114256"/>
          <a:ext cx="3733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3" name="Equation" r:id="rId7" imgW="1257300" imgH="368300" progId="Equation.DSMT4">
                  <p:embed/>
                </p:oleObj>
              </mc:Choice>
              <mc:Fallback>
                <p:oleObj name="Equation" r:id="rId7" imgW="1257300" imgH="368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328" y="6114256"/>
                        <a:ext cx="3733800" cy="1066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2"/>
          <p:cNvSpPr>
            <a:spLocks noChangeAspect="1" noChangeArrowheads="1"/>
          </p:cNvSpPr>
          <p:nvPr/>
        </p:nvSpPr>
        <p:spPr bwMode="auto">
          <a:xfrm>
            <a:off x="0" y="0"/>
            <a:ext cx="39014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826532"/>
              </p:ext>
            </p:extLst>
          </p:nvPr>
        </p:nvGraphicFramePr>
        <p:xfrm>
          <a:off x="4916338" y="8562528"/>
          <a:ext cx="77787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4" name="Equation" r:id="rId9" imgW="2590560" imgH="406080" progId="Equation.DSMT4">
                  <p:embed/>
                </p:oleObj>
              </mc:Choice>
              <mc:Fallback>
                <p:oleObj name="Equation" r:id="rId9" imgW="2590560" imgH="4060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6338" y="8562528"/>
                        <a:ext cx="777875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58314" y="760512"/>
            <a:ext cx="5334000" cy="4000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9752" y="760512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2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867703"/>
              </p:ext>
            </p:extLst>
          </p:nvPr>
        </p:nvGraphicFramePr>
        <p:xfrm>
          <a:off x="6385882" y="4660776"/>
          <a:ext cx="1841400" cy="9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4" name="Equation" r:id="rId3" imgW="736560" imgH="368280" progId="Equation.DSMT4">
                  <p:embed/>
                </p:oleObj>
              </mc:Choice>
              <mc:Fallback>
                <p:oleObj name="Equation" r:id="rId3" imgW="7365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5882" y="4660776"/>
                        <a:ext cx="1841400" cy="9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21302"/>
              </p:ext>
            </p:extLst>
          </p:nvPr>
        </p:nvGraphicFramePr>
        <p:xfrm>
          <a:off x="5872163" y="6605588"/>
          <a:ext cx="422116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5" name="Equation" r:id="rId5" imgW="1688760" imgH="406080" progId="Equation.DSMT4">
                  <p:embed/>
                </p:oleObj>
              </mc:Choice>
              <mc:Fallback>
                <p:oleObj name="Equation" r:id="rId5" imgW="1688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2163" y="6605588"/>
                        <a:ext cx="4221162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3688" y="4660776"/>
            <a:ext cx="5467138" cy="3795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sz="3200" dirty="0" smtClean="0"/>
              <a:t>Prototype</a:t>
            </a:r>
          </a:p>
          <a:p>
            <a:pPr algn="l">
              <a:spcAft>
                <a:spcPts val="0"/>
              </a:spcAft>
            </a:pPr>
            <a:r>
              <a:rPr lang="en-US" sz="900" dirty="0" smtClean="0"/>
              <a:t> </a:t>
            </a:r>
            <a:endParaRPr lang="en-US" sz="900" dirty="0"/>
          </a:p>
          <a:p>
            <a:pPr marL="571500" indent="-571500" algn="l"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Change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gain at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cut-off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 algn="l">
              <a:spcBef>
                <a:spcPts val="600"/>
              </a:spcBef>
              <a:spcAft>
                <a:spcPts val="3000"/>
              </a:spcAft>
              <a:buFont typeface="Wingdings" panose="05000000000000000000" pitchFamily="2" charset="2"/>
              <a:buChar char="à"/>
            </a:pPr>
            <a:r>
              <a:rPr lang="en-US" sz="3200" dirty="0" smtClean="0"/>
              <a:t>Create shelf</a:t>
            </a:r>
          </a:p>
          <a:p>
            <a:pPr marL="457200" indent="-457200" algn="l">
              <a:spcBef>
                <a:spcPts val="2000"/>
              </a:spcBef>
              <a:spcAft>
                <a:spcPts val="1000"/>
              </a:spcAft>
              <a:buFont typeface="Wingdings" panose="05000000000000000000" pitchFamily="2" charset="2"/>
              <a:buChar char="à"/>
            </a:pPr>
            <a:r>
              <a:rPr lang="en-US" sz="3200" dirty="0" smtClean="0"/>
              <a:t>Shift </a:t>
            </a:r>
            <a:r>
              <a:rPr lang="en-US" sz="3200" dirty="0"/>
              <a:t>cut-off </a:t>
            </a:r>
            <a:r>
              <a:rPr lang="en-US" sz="3200" dirty="0" smtClean="0"/>
              <a:t>frequency to </a:t>
            </a:r>
            <a:r>
              <a:rPr lang="en-US" sz="3200" i="1" dirty="0" smtClean="0"/>
              <a:t>B</a:t>
            </a:r>
            <a:endParaRPr lang="en-US" sz="3200" dirty="0" smtClean="0"/>
          </a:p>
          <a:p>
            <a:pPr marL="457200" indent="-457200" algn="l">
              <a:spcBef>
                <a:spcPts val="2000"/>
              </a:spcBef>
              <a:spcAft>
                <a:spcPts val="1000"/>
              </a:spcAft>
              <a:buFont typeface="Wingdings" panose="05000000000000000000" pitchFamily="2" charset="2"/>
              <a:buChar char="à"/>
            </a:pPr>
            <a:r>
              <a:rPr lang="en-US" sz="3200" dirty="0" err="1" smtClean="0"/>
              <a:t>Lowpass</a:t>
            </a:r>
            <a:r>
              <a:rPr lang="en-US" sz="3200" dirty="0" smtClean="0"/>
              <a:t> to bandpass</a:t>
            </a:r>
            <a:endParaRPr lang="en-GB" sz="3200" dirty="0"/>
          </a:p>
        </p:txBody>
      </p:sp>
      <p:sp>
        <p:nvSpPr>
          <p:cNvPr id="9218" name="Title 4"/>
          <p:cNvSpPr>
            <a:spLocks noGrp="1"/>
          </p:cNvSpPr>
          <p:nvPr>
            <p:ph type="title"/>
          </p:nvPr>
        </p:nvSpPr>
        <p:spPr>
          <a:xfrm>
            <a:off x="-116518" y="-394247"/>
            <a:ext cx="13004800" cy="1625600"/>
          </a:xfrm>
        </p:spPr>
        <p:txBody>
          <a:bodyPr/>
          <a:lstStyle/>
          <a:p>
            <a:r>
              <a:rPr lang="en-US" sz="4400" b="1" dirty="0" smtClean="0"/>
              <a:t>2</a:t>
            </a:r>
            <a:r>
              <a:rPr lang="en-US" sz="4400" b="1" baseline="30000" dirty="0" smtClean="0"/>
              <a:t>nd</a:t>
            </a:r>
            <a:r>
              <a:rPr lang="en-US" sz="4400" b="1" dirty="0" smtClean="0"/>
              <a:t> order peaking/notch filter</a:t>
            </a:r>
            <a:endParaRPr lang="en-US" sz="4400" b="1" dirty="0"/>
          </a:p>
        </p:txBody>
      </p:sp>
      <p:sp>
        <p:nvSpPr>
          <p:cNvPr id="3" name="Rectangle 6"/>
          <p:cNvSpPr>
            <a:spLocks noChangeAspect="1" noChangeArrowheads="1"/>
          </p:cNvSpPr>
          <p:nvPr/>
        </p:nvSpPr>
        <p:spPr bwMode="auto">
          <a:xfrm>
            <a:off x="0" y="0"/>
            <a:ext cx="39014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802987"/>
              </p:ext>
            </p:extLst>
          </p:nvPr>
        </p:nvGraphicFramePr>
        <p:xfrm>
          <a:off x="5854328" y="5596880"/>
          <a:ext cx="31432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6" name="Equation" r:id="rId7" imgW="1257300" imgH="368300" progId="Equation.DSMT4">
                  <p:embed/>
                </p:oleObj>
              </mc:Choice>
              <mc:Fallback>
                <p:oleObj name="Equation" r:id="rId7" imgW="12573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328" y="5596880"/>
                        <a:ext cx="3143250" cy="920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2"/>
          <p:cNvSpPr>
            <a:spLocks noChangeAspect="1" noChangeArrowheads="1"/>
          </p:cNvSpPr>
          <p:nvPr/>
        </p:nvSpPr>
        <p:spPr bwMode="auto">
          <a:xfrm>
            <a:off x="0" y="0"/>
            <a:ext cx="39014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" name="Rectangle 2"/>
          <p:cNvSpPr>
            <a:spLocks noChangeAspect="1" noChangeArrowheads="1"/>
          </p:cNvSpPr>
          <p:nvPr/>
        </p:nvSpPr>
        <p:spPr bwMode="auto">
          <a:xfrm>
            <a:off x="5854328" y="7677664"/>
            <a:ext cx="431612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195641"/>
              </p:ext>
            </p:extLst>
          </p:nvPr>
        </p:nvGraphicFramePr>
        <p:xfrm>
          <a:off x="5854328" y="7613104"/>
          <a:ext cx="2068270" cy="1015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7" name="Equation" r:id="rId9" imgW="1002865" imgH="406224" progId="Equation.DSMT4">
                  <p:embed/>
                </p:oleObj>
              </mc:Choice>
              <mc:Fallback>
                <p:oleObj name="Equation" r:id="rId9" imgW="1002865" imgH="40622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328" y="7613104"/>
                        <a:ext cx="2068270" cy="10155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3251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021811"/>
              </p:ext>
            </p:extLst>
          </p:nvPr>
        </p:nvGraphicFramePr>
        <p:xfrm>
          <a:off x="4918224" y="8685213"/>
          <a:ext cx="7937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8" name="Equation" r:id="rId11" imgW="3174840" imgH="419040" progId="Equation.DSMT4">
                  <p:embed/>
                </p:oleObj>
              </mc:Choice>
              <mc:Fallback>
                <p:oleObj name="Equation" r:id="rId11" imgW="317484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8224" y="8685213"/>
                        <a:ext cx="79375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01266" y="660276"/>
            <a:ext cx="5334000" cy="4000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1800" y="724836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Transforms</a:t>
            </a:r>
            <a:endParaRPr lang="en-GB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4" y="2140496"/>
            <a:ext cx="16583520" cy="609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8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Transfer functions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8" y="2016196"/>
            <a:ext cx="12768413" cy="567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title"/>
          </p:nvPr>
        </p:nvSpPr>
        <p:spPr>
          <a:xfrm>
            <a:off x="0" y="-19744"/>
            <a:ext cx="13004800" cy="1625600"/>
          </a:xfrm>
        </p:spPr>
        <p:txBody>
          <a:bodyPr/>
          <a:lstStyle/>
          <a:p>
            <a:r>
              <a:rPr lang="en-US" sz="3600" b="1" dirty="0"/>
              <a:t>Pole zero plot and square magnitude response for </a:t>
            </a:r>
            <a:r>
              <a:rPr lang="en-US" sz="3600" b="1" dirty="0" smtClean="0"/>
              <a:t>simple prototype </a:t>
            </a:r>
            <a:r>
              <a:rPr lang="en-US" sz="3600" b="1" dirty="0"/>
              <a:t>low pass filter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8" y="1420416"/>
            <a:ext cx="5334000" cy="4000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376" y="1420416"/>
            <a:ext cx="5334000" cy="400050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042610"/>
              </p:ext>
            </p:extLst>
          </p:nvPr>
        </p:nvGraphicFramePr>
        <p:xfrm>
          <a:off x="3876312" y="5448137"/>
          <a:ext cx="3961440" cy="335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9" name="Equation" r:id="rId5" imgW="1320480" imgH="1117440" progId="Equation.DSMT4">
                  <p:embed/>
                </p:oleObj>
              </mc:Choice>
              <mc:Fallback>
                <p:oleObj name="Equation" r:id="rId5" imgW="1320480" imgH="11174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312" y="5448137"/>
                        <a:ext cx="3961440" cy="3352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6059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Transformations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Just by transforming this trivial filter, we can derive all the standard IIR filters</a:t>
            </a:r>
          </a:p>
          <a:p>
            <a:r>
              <a:rPr lang="en-GB" dirty="0" smtClean="0"/>
              <a:t>5 important transformations</a:t>
            </a:r>
          </a:p>
          <a:p>
            <a:pPr lvl="1"/>
            <a:r>
              <a:rPr lang="en-GB" dirty="0" smtClean="0"/>
              <a:t>Change gain at cut-off frequency</a:t>
            </a:r>
          </a:p>
          <a:p>
            <a:pPr lvl="1"/>
            <a:r>
              <a:rPr lang="en-GB" dirty="0" smtClean="0"/>
              <a:t>Shift the cut-off frequency</a:t>
            </a:r>
          </a:p>
          <a:p>
            <a:pPr lvl="1"/>
            <a:r>
              <a:rPr lang="en-GB" dirty="0" smtClean="0"/>
              <a:t>Low pass to low shelf</a:t>
            </a:r>
          </a:p>
          <a:p>
            <a:pPr lvl="1"/>
            <a:r>
              <a:rPr lang="en-GB" dirty="0" smtClean="0"/>
              <a:t>Invert the magnitude response</a:t>
            </a:r>
          </a:p>
          <a:p>
            <a:pPr lvl="1"/>
            <a:r>
              <a:rPr lang="en-GB" dirty="0" smtClean="0"/>
              <a:t>Low pass to band pass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56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736623" y="5637673"/>
            <a:ext cx="4813582" cy="22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736623" y="2975751"/>
            <a:ext cx="0" cy="26641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7" name="TextBox 55"/>
          <p:cNvSpPr txBox="1">
            <a:spLocks noChangeArrowheads="1"/>
          </p:cNvSpPr>
          <p:nvPr/>
        </p:nvSpPr>
        <p:spPr bwMode="auto">
          <a:xfrm>
            <a:off x="2917049" y="3136055"/>
            <a:ext cx="663964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|H|</a:t>
            </a:r>
            <a:r>
              <a:rPr lang="en-GB" sz="1991" baseline="30000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2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078" name="TextBox 58"/>
          <p:cNvSpPr txBox="1">
            <a:spLocks noChangeArrowheads="1"/>
          </p:cNvSpPr>
          <p:nvPr/>
        </p:nvSpPr>
        <p:spPr bwMode="auto">
          <a:xfrm>
            <a:off x="3533423" y="5639929"/>
            <a:ext cx="314510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079" name="TextBox 58"/>
          <p:cNvSpPr txBox="1">
            <a:spLocks noChangeArrowheads="1"/>
          </p:cNvSpPr>
          <p:nvPr/>
        </p:nvSpPr>
        <p:spPr bwMode="auto">
          <a:xfrm>
            <a:off x="7629032" y="5637672"/>
            <a:ext cx="324128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Symbol" pitchFamily="18" charset="2"/>
                <a:ea typeface="+mn-ea"/>
                <a:cs typeface="Arial" charset="0"/>
              </a:rPr>
              <a:t>p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080" name="TextBox 58"/>
          <p:cNvSpPr txBox="1">
            <a:spLocks noChangeArrowheads="1"/>
          </p:cNvSpPr>
          <p:nvPr/>
        </p:nvSpPr>
        <p:spPr bwMode="auto">
          <a:xfrm>
            <a:off x="5569939" y="5637672"/>
            <a:ext cx="553357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Symbol" pitchFamily="18" charset="2"/>
                <a:ea typeface="+mn-ea"/>
                <a:cs typeface="Arial" charset="0"/>
              </a:rPr>
              <a:t>p</a:t>
            </a:r>
            <a:r>
              <a:rPr lang="en-GB" sz="1991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/2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088" name="Title 17"/>
          <p:cNvSpPr>
            <a:spLocks noGrp="1"/>
          </p:cNvSpPr>
          <p:nvPr>
            <p:ph type="ctrTitle"/>
          </p:nvPr>
        </p:nvSpPr>
        <p:spPr>
          <a:xfrm>
            <a:off x="973103" y="1"/>
            <a:ext cx="11054080" cy="2090702"/>
          </a:xfrm>
        </p:spPr>
        <p:txBody>
          <a:bodyPr/>
          <a:lstStyle/>
          <a:p>
            <a:r>
              <a:rPr lang="en-US" sz="3413" b="1" dirty="0" smtClean="0"/>
              <a:t>Change gain at cut-off frequency.</a:t>
            </a:r>
            <a:endParaRPr lang="en-US" sz="3413" b="1" dirty="0"/>
          </a:p>
        </p:txBody>
      </p:sp>
      <p:cxnSp>
        <p:nvCxnSpPr>
          <p:cNvPr id="19" name="Straight Arrow Connector 18"/>
          <p:cNvCxnSpPr>
            <a:stCxn id="3078" idx="3"/>
          </p:cNvCxnSpPr>
          <p:nvPr/>
        </p:nvCxnSpPr>
        <p:spPr>
          <a:xfrm>
            <a:off x="3847933" y="5839279"/>
            <a:ext cx="0" cy="330538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843254" y="4667492"/>
            <a:ext cx="14710" cy="334987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079" idx="2"/>
          </p:cNvCxnSpPr>
          <p:nvPr/>
        </p:nvCxnSpPr>
        <p:spPr>
          <a:xfrm>
            <a:off x="7791096" y="6036371"/>
            <a:ext cx="0" cy="290894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2" name="TextBox 58"/>
          <p:cNvSpPr txBox="1">
            <a:spLocks noChangeArrowheads="1"/>
          </p:cNvSpPr>
          <p:nvPr/>
        </p:nvSpPr>
        <p:spPr bwMode="auto">
          <a:xfrm>
            <a:off x="3327965" y="3648569"/>
            <a:ext cx="314510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1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pic>
        <p:nvPicPr>
          <p:cNvPr id="3095" name="Picture 3"/>
          <p:cNvPicPr>
            <a:picLocks noChangeAspect="1" noChangeArrowheads="1"/>
          </p:cNvPicPr>
          <p:nvPr/>
        </p:nvPicPr>
        <p:blipFill>
          <a:blip r:embed="rId3" cstate="print"/>
          <a:srcRect l="12199" t="30200" r="9502" b="10400"/>
          <a:stretch>
            <a:fillRect/>
          </a:stretch>
        </p:blipFill>
        <p:spPr bwMode="auto">
          <a:xfrm>
            <a:off x="3736623" y="3851769"/>
            <a:ext cx="4097866" cy="1743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97" name="Group 46"/>
          <p:cNvGrpSpPr>
            <a:grpSpLocks/>
          </p:cNvGrpSpPr>
          <p:nvPr/>
        </p:nvGrpSpPr>
        <p:grpSpPr bwMode="auto">
          <a:xfrm>
            <a:off x="3736623" y="4671344"/>
            <a:ext cx="2047804" cy="1025031"/>
            <a:chOff x="6804248" y="1988840"/>
            <a:chExt cx="864096" cy="72008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6804248" y="1988840"/>
              <a:ext cx="864096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668344" y="1988840"/>
              <a:ext cx="0" cy="72008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98" name="TextBox 58"/>
          <p:cNvSpPr txBox="1">
            <a:spLocks noChangeArrowheads="1"/>
          </p:cNvSpPr>
          <p:nvPr/>
        </p:nvSpPr>
        <p:spPr bwMode="auto">
          <a:xfrm>
            <a:off x="3122508" y="4468143"/>
            <a:ext cx="543739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1/2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733260" y="9186899"/>
            <a:ext cx="4813582" cy="22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733260" y="6524977"/>
            <a:ext cx="0" cy="26641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55"/>
          <p:cNvSpPr txBox="1">
            <a:spLocks noChangeArrowheads="1"/>
          </p:cNvSpPr>
          <p:nvPr/>
        </p:nvSpPr>
        <p:spPr bwMode="auto">
          <a:xfrm>
            <a:off x="2913686" y="6685281"/>
            <a:ext cx="663964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|H|</a:t>
            </a:r>
            <a:r>
              <a:rPr lang="en-GB" sz="1991" baseline="30000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2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" name="TextBox 58"/>
          <p:cNvSpPr txBox="1">
            <a:spLocks noChangeArrowheads="1"/>
          </p:cNvSpPr>
          <p:nvPr/>
        </p:nvSpPr>
        <p:spPr bwMode="auto">
          <a:xfrm>
            <a:off x="3530060" y="9189155"/>
            <a:ext cx="314510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" name="TextBox 58"/>
          <p:cNvSpPr txBox="1">
            <a:spLocks noChangeArrowheads="1"/>
          </p:cNvSpPr>
          <p:nvPr/>
        </p:nvSpPr>
        <p:spPr bwMode="auto">
          <a:xfrm>
            <a:off x="7625669" y="9186898"/>
            <a:ext cx="324128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Symbol" pitchFamily="18" charset="2"/>
                <a:ea typeface="+mn-ea"/>
                <a:cs typeface="Arial" charset="0"/>
              </a:rPr>
              <a:t>p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" name="TextBox 58"/>
          <p:cNvSpPr txBox="1">
            <a:spLocks noChangeArrowheads="1"/>
          </p:cNvSpPr>
          <p:nvPr/>
        </p:nvSpPr>
        <p:spPr bwMode="auto">
          <a:xfrm>
            <a:off x="5566576" y="9186898"/>
            <a:ext cx="553357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Symbol" pitchFamily="18" charset="2"/>
                <a:ea typeface="+mn-ea"/>
                <a:cs typeface="Arial" charset="0"/>
              </a:rPr>
              <a:t>p</a:t>
            </a:r>
            <a:r>
              <a:rPr lang="en-GB" sz="1991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/2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" name="TextBox 58"/>
          <p:cNvSpPr txBox="1">
            <a:spLocks noChangeArrowheads="1"/>
          </p:cNvSpPr>
          <p:nvPr/>
        </p:nvSpPr>
        <p:spPr bwMode="auto">
          <a:xfrm>
            <a:off x="3324602" y="7197795"/>
            <a:ext cx="314510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1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 cstate="print"/>
          <a:srcRect l="12199" t="30200" r="9502" b="10400"/>
          <a:stretch>
            <a:fillRect/>
          </a:stretch>
        </p:blipFill>
        <p:spPr bwMode="auto">
          <a:xfrm>
            <a:off x="3733260" y="7400995"/>
            <a:ext cx="4097866" cy="1743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2" name="Group 46"/>
          <p:cNvGrpSpPr>
            <a:grpSpLocks/>
          </p:cNvGrpSpPr>
          <p:nvPr/>
        </p:nvGrpSpPr>
        <p:grpSpPr bwMode="auto">
          <a:xfrm>
            <a:off x="3733260" y="8220570"/>
            <a:ext cx="2047804" cy="1025031"/>
            <a:chOff x="6804248" y="1988840"/>
            <a:chExt cx="864096" cy="72008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6804248" y="1988840"/>
              <a:ext cx="864096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668344" y="1988840"/>
              <a:ext cx="0" cy="72008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58"/>
          <p:cNvSpPr txBox="1">
            <a:spLocks noChangeArrowheads="1"/>
          </p:cNvSpPr>
          <p:nvPr/>
        </p:nvSpPr>
        <p:spPr bwMode="auto">
          <a:xfrm>
            <a:off x="3119145" y="8017369"/>
            <a:ext cx="431528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G</a:t>
            </a:r>
            <a:r>
              <a:rPr lang="en-GB" sz="1991" baseline="300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2</a:t>
            </a:r>
            <a:endParaRPr lang="en-US" sz="1991" dirty="0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601841"/>
              </p:ext>
            </p:extLst>
          </p:nvPr>
        </p:nvGraphicFramePr>
        <p:xfrm>
          <a:off x="7625669" y="2840093"/>
          <a:ext cx="515082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3" name="Equation" r:id="rId4" imgW="1777229" imgH="406224" progId="Equation.DSMT4">
                  <p:embed/>
                </p:oleObj>
              </mc:Choice>
              <mc:Fallback>
                <p:oleObj name="Equation" r:id="rId4" imgW="1777229" imgH="40622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5669" y="2840093"/>
                        <a:ext cx="5150827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682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736623" y="5637673"/>
            <a:ext cx="4813582" cy="22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736623" y="2975751"/>
            <a:ext cx="0" cy="26641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" name="TextBox 54"/>
          <p:cNvSpPr txBox="1">
            <a:spLocks noChangeArrowheads="1"/>
          </p:cNvSpPr>
          <p:nvPr/>
        </p:nvSpPr>
        <p:spPr bwMode="auto">
          <a:xfrm>
            <a:off x="6400801" y="6048588"/>
            <a:ext cx="2919389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Normalized frequency </a:t>
            </a:r>
            <a:r>
              <a:rPr lang="en-GB" sz="1991" dirty="0">
                <a:solidFill>
                  <a:prstClr val="black"/>
                </a:solidFill>
                <a:latin typeface="Symbol" pitchFamily="18" charset="2"/>
                <a:ea typeface="+mn-ea"/>
                <a:cs typeface="Arial" charset="0"/>
              </a:rPr>
              <a:t>w</a:t>
            </a:r>
            <a:endParaRPr lang="en-US" sz="1991" dirty="0">
              <a:solidFill>
                <a:prstClr val="black"/>
              </a:solidFill>
              <a:latin typeface="Symbol" pitchFamily="18" charset="2"/>
              <a:ea typeface="+mn-ea"/>
              <a:cs typeface="Arial" charset="0"/>
            </a:endParaRPr>
          </a:p>
        </p:txBody>
      </p:sp>
      <p:sp>
        <p:nvSpPr>
          <p:cNvPr id="3077" name="TextBox 55"/>
          <p:cNvSpPr txBox="1">
            <a:spLocks noChangeArrowheads="1"/>
          </p:cNvSpPr>
          <p:nvPr/>
        </p:nvSpPr>
        <p:spPr bwMode="auto">
          <a:xfrm>
            <a:off x="2917049" y="3136055"/>
            <a:ext cx="663964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|H|</a:t>
            </a:r>
            <a:r>
              <a:rPr lang="en-GB" sz="1991" baseline="30000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2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078" name="TextBox 58"/>
          <p:cNvSpPr txBox="1">
            <a:spLocks noChangeArrowheads="1"/>
          </p:cNvSpPr>
          <p:nvPr/>
        </p:nvSpPr>
        <p:spPr bwMode="auto">
          <a:xfrm>
            <a:off x="3533423" y="5639929"/>
            <a:ext cx="314510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079" name="TextBox 58"/>
          <p:cNvSpPr txBox="1">
            <a:spLocks noChangeArrowheads="1"/>
          </p:cNvSpPr>
          <p:nvPr/>
        </p:nvSpPr>
        <p:spPr bwMode="auto">
          <a:xfrm>
            <a:off x="7629032" y="5637672"/>
            <a:ext cx="324128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Symbol" pitchFamily="18" charset="2"/>
                <a:ea typeface="+mn-ea"/>
                <a:cs typeface="Arial" charset="0"/>
              </a:rPr>
              <a:t>p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080" name="TextBox 58"/>
          <p:cNvSpPr txBox="1">
            <a:spLocks noChangeArrowheads="1"/>
          </p:cNvSpPr>
          <p:nvPr/>
        </p:nvSpPr>
        <p:spPr bwMode="auto">
          <a:xfrm>
            <a:off x="5569939" y="5637672"/>
            <a:ext cx="553357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Symbol" pitchFamily="18" charset="2"/>
                <a:ea typeface="+mn-ea"/>
                <a:cs typeface="Arial" charset="0"/>
              </a:rPr>
              <a:t>p</a:t>
            </a:r>
            <a:r>
              <a:rPr lang="en-GB" sz="1991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/2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736623" y="8945316"/>
            <a:ext cx="48135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736623" y="6281138"/>
            <a:ext cx="0" cy="26641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3" name="TextBox 54"/>
          <p:cNvSpPr txBox="1">
            <a:spLocks noChangeArrowheads="1"/>
          </p:cNvSpPr>
          <p:nvPr/>
        </p:nvSpPr>
        <p:spPr bwMode="auto">
          <a:xfrm>
            <a:off x="6400801" y="9353975"/>
            <a:ext cx="2919389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Normalized frequency </a:t>
            </a:r>
            <a:r>
              <a:rPr lang="en-GB" sz="1991" dirty="0">
                <a:solidFill>
                  <a:prstClr val="black"/>
                </a:solidFill>
                <a:latin typeface="Symbol" pitchFamily="18" charset="2"/>
                <a:ea typeface="+mn-ea"/>
                <a:cs typeface="Arial" charset="0"/>
              </a:rPr>
              <a:t>w</a:t>
            </a:r>
            <a:endParaRPr lang="en-US" sz="1991" dirty="0">
              <a:solidFill>
                <a:prstClr val="black"/>
              </a:solidFill>
              <a:latin typeface="Symbol" pitchFamily="18" charset="2"/>
              <a:ea typeface="+mn-ea"/>
              <a:cs typeface="Arial" charset="0"/>
            </a:endParaRPr>
          </a:p>
        </p:txBody>
      </p:sp>
      <p:sp>
        <p:nvSpPr>
          <p:cNvPr id="3084" name="TextBox 55"/>
          <p:cNvSpPr txBox="1">
            <a:spLocks noChangeArrowheads="1"/>
          </p:cNvSpPr>
          <p:nvPr/>
        </p:nvSpPr>
        <p:spPr bwMode="auto">
          <a:xfrm>
            <a:off x="3020907" y="6412089"/>
            <a:ext cx="663964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|H|</a:t>
            </a:r>
            <a:r>
              <a:rPr lang="en-GB" sz="1991" baseline="30000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2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085" name="TextBox 58"/>
          <p:cNvSpPr txBox="1">
            <a:spLocks noChangeArrowheads="1"/>
          </p:cNvSpPr>
          <p:nvPr/>
        </p:nvSpPr>
        <p:spPr bwMode="auto">
          <a:xfrm>
            <a:off x="3533423" y="8945316"/>
            <a:ext cx="314510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086" name="TextBox 58"/>
          <p:cNvSpPr txBox="1">
            <a:spLocks noChangeArrowheads="1"/>
          </p:cNvSpPr>
          <p:nvPr/>
        </p:nvSpPr>
        <p:spPr bwMode="auto">
          <a:xfrm>
            <a:off x="7629032" y="8945316"/>
            <a:ext cx="324128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Symbol" pitchFamily="18" charset="2"/>
                <a:ea typeface="+mn-ea"/>
                <a:cs typeface="Arial" charset="0"/>
              </a:rPr>
              <a:t>p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087" name="TextBox 58"/>
          <p:cNvSpPr txBox="1">
            <a:spLocks noChangeArrowheads="1"/>
          </p:cNvSpPr>
          <p:nvPr/>
        </p:nvSpPr>
        <p:spPr bwMode="auto">
          <a:xfrm>
            <a:off x="4556195" y="8945316"/>
            <a:ext cx="431528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Symbol" pitchFamily="18" charset="2"/>
                <a:ea typeface="+mn-ea"/>
                <a:cs typeface="Arial" charset="0"/>
              </a:rPr>
              <a:t>w</a:t>
            </a:r>
            <a:r>
              <a:rPr lang="en-GB" sz="1991" baseline="-25000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c</a:t>
            </a:r>
            <a:endParaRPr lang="en-US" sz="1991" baseline="-25000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088" name="Title 17"/>
          <p:cNvSpPr>
            <a:spLocks noGrp="1"/>
          </p:cNvSpPr>
          <p:nvPr>
            <p:ph type="ctrTitle"/>
          </p:nvPr>
        </p:nvSpPr>
        <p:spPr>
          <a:xfrm>
            <a:off x="973103" y="1"/>
            <a:ext cx="11054080" cy="2090702"/>
          </a:xfrm>
        </p:spPr>
        <p:txBody>
          <a:bodyPr/>
          <a:lstStyle/>
          <a:p>
            <a:r>
              <a:rPr lang="en-US" sz="3413" b="1" dirty="0"/>
              <a:t>Shifting the </a:t>
            </a:r>
            <a:r>
              <a:rPr lang="en-US" sz="3413" b="1" dirty="0" err="1"/>
              <a:t>centre</a:t>
            </a:r>
            <a:r>
              <a:rPr lang="en-US" sz="3413" b="1" dirty="0"/>
              <a:t> </a:t>
            </a:r>
            <a:r>
              <a:rPr lang="en-US" sz="3413" b="1" dirty="0" smtClean="0"/>
              <a:t>frequency </a:t>
            </a:r>
            <a:r>
              <a:rPr lang="en-US" sz="3413" b="1" dirty="0"/>
              <a:t>of a low pass filter.</a:t>
            </a:r>
          </a:p>
        </p:txBody>
      </p:sp>
      <p:cxnSp>
        <p:nvCxnSpPr>
          <p:cNvPr id="19" name="Straight Arrow Connector 18"/>
          <p:cNvCxnSpPr>
            <a:stCxn id="3078" idx="3"/>
            <a:endCxn id="3085" idx="3"/>
          </p:cNvCxnSpPr>
          <p:nvPr/>
        </p:nvCxnSpPr>
        <p:spPr>
          <a:xfrm>
            <a:off x="3847933" y="5839279"/>
            <a:ext cx="0" cy="330538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080" idx="2"/>
            <a:endCxn id="3087" idx="0"/>
          </p:cNvCxnSpPr>
          <p:nvPr/>
        </p:nvCxnSpPr>
        <p:spPr>
          <a:xfrm flipH="1">
            <a:off x="4771959" y="6036371"/>
            <a:ext cx="1074659" cy="290894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079" idx="2"/>
            <a:endCxn id="3086" idx="0"/>
          </p:cNvCxnSpPr>
          <p:nvPr/>
        </p:nvCxnSpPr>
        <p:spPr>
          <a:xfrm>
            <a:off x="7791096" y="6036371"/>
            <a:ext cx="0" cy="290894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2" name="TextBox 58"/>
          <p:cNvSpPr txBox="1">
            <a:spLocks noChangeArrowheads="1"/>
          </p:cNvSpPr>
          <p:nvPr/>
        </p:nvSpPr>
        <p:spPr bwMode="auto">
          <a:xfrm>
            <a:off x="3327965" y="3648569"/>
            <a:ext cx="314510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1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093" name="TextBox 58"/>
          <p:cNvSpPr txBox="1">
            <a:spLocks noChangeArrowheads="1"/>
          </p:cNvSpPr>
          <p:nvPr/>
        </p:nvSpPr>
        <p:spPr bwMode="auto">
          <a:xfrm>
            <a:off x="3327965" y="6823005"/>
            <a:ext cx="314510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1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pic>
        <p:nvPicPr>
          <p:cNvPr id="3094" name="Picture 18"/>
          <p:cNvPicPr>
            <a:picLocks noChangeAspect="1" noChangeArrowheads="1"/>
          </p:cNvPicPr>
          <p:nvPr/>
        </p:nvPicPr>
        <p:blipFill>
          <a:blip r:embed="rId3" cstate="print"/>
          <a:srcRect l="12151" t="6516" r="9550" b="10686"/>
          <a:stretch>
            <a:fillRect/>
          </a:stretch>
        </p:blipFill>
        <p:spPr bwMode="auto">
          <a:xfrm>
            <a:off x="3736623" y="7028463"/>
            <a:ext cx="4097866" cy="187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5" name="Picture 3"/>
          <p:cNvPicPr>
            <a:picLocks noChangeAspect="1" noChangeArrowheads="1"/>
          </p:cNvPicPr>
          <p:nvPr/>
        </p:nvPicPr>
        <p:blipFill>
          <a:blip r:embed="rId4" cstate="print"/>
          <a:srcRect l="12199" t="30200" r="9502" b="10400"/>
          <a:stretch>
            <a:fillRect/>
          </a:stretch>
        </p:blipFill>
        <p:spPr bwMode="auto">
          <a:xfrm>
            <a:off x="3736623" y="3851769"/>
            <a:ext cx="4097866" cy="1743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6" name="TextBox 58"/>
          <p:cNvSpPr txBox="1">
            <a:spLocks noChangeArrowheads="1"/>
          </p:cNvSpPr>
          <p:nvPr/>
        </p:nvSpPr>
        <p:spPr bwMode="auto">
          <a:xfrm>
            <a:off x="3122508" y="7744178"/>
            <a:ext cx="543739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1/2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grpSp>
        <p:nvGrpSpPr>
          <p:cNvPr id="3097" name="Group 46"/>
          <p:cNvGrpSpPr>
            <a:grpSpLocks/>
          </p:cNvGrpSpPr>
          <p:nvPr/>
        </p:nvGrpSpPr>
        <p:grpSpPr bwMode="auto">
          <a:xfrm>
            <a:off x="3736623" y="4671344"/>
            <a:ext cx="2047804" cy="1025031"/>
            <a:chOff x="6804248" y="1988840"/>
            <a:chExt cx="864096" cy="72008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6804248" y="1988840"/>
              <a:ext cx="864096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668344" y="1988840"/>
              <a:ext cx="0" cy="72008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98" name="TextBox 58"/>
          <p:cNvSpPr txBox="1">
            <a:spLocks noChangeArrowheads="1"/>
          </p:cNvSpPr>
          <p:nvPr/>
        </p:nvSpPr>
        <p:spPr bwMode="auto">
          <a:xfrm>
            <a:off x="3122508" y="4468143"/>
            <a:ext cx="543739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1/2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grpSp>
        <p:nvGrpSpPr>
          <p:cNvPr id="3099" name="Group 48"/>
          <p:cNvGrpSpPr>
            <a:grpSpLocks/>
          </p:cNvGrpSpPr>
          <p:nvPr/>
        </p:nvGrpSpPr>
        <p:grpSpPr bwMode="auto">
          <a:xfrm>
            <a:off x="3736624" y="7949637"/>
            <a:ext cx="1025031" cy="1022773"/>
            <a:chOff x="6804248" y="1988840"/>
            <a:chExt cx="864096" cy="720080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6804248" y="1988840"/>
              <a:ext cx="864096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668344" y="1988840"/>
              <a:ext cx="0" cy="72008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9400628"/>
              </p:ext>
            </p:extLst>
          </p:nvPr>
        </p:nvGraphicFramePr>
        <p:xfrm>
          <a:off x="7222480" y="2714251"/>
          <a:ext cx="5286375" cy="1218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8" name="Equation" r:id="rId5" imgW="1726451" imgH="406224" progId="Equation.DSMT4">
                  <p:embed/>
                </p:oleObj>
              </mc:Choice>
              <mc:Fallback>
                <p:oleObj name="Equation" r:id="rId5" imgW="1726451" imgH="40622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2480" y="2714251"/>
                        <a:ext cx="5286375" cy="12186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635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819574" y="5434473"/>
            <a:ext cx="4813582" cy="22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819574" y="2772551"/>
            <a:ext cx="0" cy="26641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0" name="TextBox 54"/>
          <p:cNvSpPr txBox="1">
            <a:spLocks noChangeArrowheads="1"/>
          </p:cNvSpPr>
          <p:nvPr/>
        </p:nvSpPr>
        <p:spPr bwMode="auto">
          <a:xfrm>
            <a:off x="3483752" y="5845388"/>
            <a:ext cx="2919389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Normalized frequency </a:t>
            </a:r>
            <a:r>
              <a:rPr lang="en-GB" sz="1991" dirty="0">
                <a:solidFill>
                  <a:prstClr val="black"/>
                </a:solidFill>
                <a:latin typeface="Symbol" pitchFamily="18" charset="2"/>
                <a:ea typeface="+mn-ea"/>
                <a:cs typeface="Arial" charset="0"/>
              </a:rPr>
              <a:t>w</a:t>
            </a:r>
            <a:endParaRPr lang="en-US" sz="1991" dirty="0">
              <a:solidFill>
                <a:prstClr val="black"/>
              </a:solidFill>
              <a:latin typeface="Symbol" pitchFamily="18" charset="2"/>
              <a:ea typeface="+mn-ea"/>
              <a:cs typeface="Arial" charset="0"/>
            </a:endParaRPr>
          </a:p>
        </p:txBody>
      </p:sp>
      <p:sp>
        <p:nvSpPr>
          <p:cNvPr id="4101" name="TextBox 55"/>
          <p:cNvSpPr txBox="1">
            <a:spLocks noChangeArrowheads="1"/>
          </p:cNvSpPr>
          <p:nvPr/>
        </p:nvSpPr>
        <p:spPr bwMode="auto">
          <a:xfrm>
            <a:off x="0" y="2930596"/>
            <a:ext cx="663964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|H|</a:t>
            </a:r>
            <a:r>
              <a:rPr lang="en-GB" sz="1991" baseline="30000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2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02" name="TextBox 58"/>
          <p:cNvSpPr txBox="1">
            <a:spLocks noChangeArrowheads="1"/>
          </p:cNvSpPr>
          <p:nvPr/>
        </p:nvSpPr>
        <p:spPr bwMode="auto">
          <a:xfrm>
            <a:off x="616374" y="5436729"/>
            <a:ext cx="314510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03" name="TextBox 58"/>
          <p:cNvSpPr txBox="1">
            <a:spLocks noChangeArrowheads="1"/>
          </p:cNvSpPr>
          <p:nvPr/>
        </p:nvSpPr>
        <p:spPr bwMode="auto">
          <a:xfrm>
            <a:off x="4711983" y="5434472"/>
            <a:ext cx="324128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Symbol" pitchFamily="18" charset="2"/>
                <a:ea typeface="+mn-ea"/>
                <a:cs typeface="Arial" charset="0"/>
              </a:rPr>
              <a:t>p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04" name="TextBox 58"/>
          <p:cNvSpPr txBox="1">
            <a:spLocks noChangeArrowheads="1"/>
          </p:cNvSpPr>
          <p:nvPr/>
        </p:nvSpPr>
        <p:spPr bwMode="auto">
          <a:xfrm>
            <a:off x="2652890" y="5434472"/>
            <a:ext cx="553357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Symbol" pitchFamily="18" charset="2"/>
                <a:ea typeface="+mn-ea"/>
                <a:cs typeface="Arial" charset="0"/>
              </a:rPr>
              <a:t>p</a:t>
            </a:r>
            <a:r>
              <a:rPr lang="en-GB" sz="1991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/2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296943" y="5362223"/>
            <a:ext cx="48135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296943" y="2698045"/>
            <a:ext cx="0" cy="26641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7" name="TextBox 54"/>
          <p:cNvSpPr txBox="1">
            <a:spLocks noChangeArrowheads="1"/>
          </p:cNvSpPr>
          <p:nvPr/>
        </p:nvSpPr>
        <p:spPr bwMode="auto">
          <a:xfrm>
            <a:off x="8961121" y="5770881"/>
            <a:ext cx="2919389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Normalized frequency </a:t>
            </a:r>
            <a:r>
              <a:rPr lang="en-GB" sz="1991" dirty="0">
                <a:solidFill>
                  <a:prstClr val="black"/>
                </a:solidFill>
                <a:latin typeface="Symbol" pitchFamily="18" charset="2"/>
                <a:ea typeface="+mn-ea"/>
                <a:cs typeface="Arial" charset="0"/>
              </a:rPr>
              <a:t>w</a:t>
            </a:r>
            <a:endParaRPr lang="en-US" sz="1991" dirty="0">
              <a:solidFill>
                <a:prstClr val="black"/>
              </a:solidFill>
              <a:latin typeface="Symbol" pitchFamily="18" charset="2"/>
              <a:ea typeface="+mn-ea"/>
              <a:cs typeface="Arial" charset="0"/>
            </a:endParaRPr>
          </a:p>
        </p:txBody>
      </p:sp>
      <p:sp>
        <p:nvSpPr>
          <p:cNvPr id="4108" name="TextBox 55"/>
          <p:cNvSpPr txBox="1">
            <a:spLocks noChangeArrowheads="1"/>
          </p:cNvSpPr>
          <p:nvPr/>
        </p:nvSpPr>
        <p:spPr bwMode="auto">
          <a:xfrm>
            <a:off x="5581227" y="2828997"/>
            <a:ext cx="663964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|H|</a:t>
            </a:r>
            <a:r>
              <a:rPr lang="en-GB" sz="1991" baseline="30000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2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09" name="TextBox 58"/>
          <p:cNvSpPr txBox="1">
            <a:spLocks noChangeArrowheads="1"/>
          </p:cNvSpPr>
          <p:nvPr/>
        </p:nvSpPr>
        <p:spPr bwMode="auto">
          <a:xfrm>
            <a:off x="6093743" y="5362223"/>
            <a:ext cx="314510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10" name="TextBox 58"/>
          <p:cNvSpPr txBox="1">
            <a:spLocks noChangeArrowheads="1"/>
          </p:cNvSpPr>
          <p:nvPr/>
        </p:nvSpPr>
        <p:spPr bwMode="auto">
          <a:xfrm>
            <a:off x="10189352" y="5362223"/>
            <a:ext cx="324128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Symbol" pitchFamily="18" charset="2"/>
                <a:ea typeface="+mn-ea"/>
                <a:cs typeface="Arial" charset="0"/>
              </a:rPr>
              <a:t>p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11" name="TextBox 58"/>
          <p:cNvSpPr txBox="1">
            <a:spLocks noChangeArrowheads="1"/>
          </p:cNvSpPr>
          <p:nvPr/>
        </p:nvSpPr>
        <p:spPr bwMode="auto">
          <a:xfrm>
            <a:off x="7116515" y="5362223"/>
            <a:ext cx="431528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Symbol" pitchFamily="18" charset="2"/>
                <a:ea typeface="+mn-ea"/>
                <a:cs typeface="Arial" charset="0"/>
              </a:rPr>
              <a:t>w</a:t>
            </a:r>
            <a:r>
              <a:rPr lang="en-GB" sz="1991" baseline="-25000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c</a:t>
            </a:r>
            <a:endParaRPr lang="en-US" sz="1991" baseline="-25000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12" name="Title 17"/>
          <p:cNvSpPr>
            <a:spLocks noGrp="1"/>
          </p:cNvSpPr>
          <p:nvPr>
            <p:ph type="ctrTitle"/>
          </p:nvPr>
        </p:nvSpPr>
        <p:spPr>
          <a:xfrm>
            <a:off x="973103" y="1"/>
            <a:ext cx="11054080" cy="2090702"/>
          </a:xfrm>
        </p:spPr>
        <p:txBody>
          <a:bodyPr/>
          <a:lstStyle/>
          <a:p>
            <a:r>
              <a:rPr lang="en-US" sz="3413" b="1" dirty="0" smtClean="0"/>
              <a:t>Shelving </a:t>
            </a:r>
            <a:r>
              <a:rPr lang="en-US" sz="3413" b="1" dirty="0"/>
              <a:t>filter transformation.</a:t>
            </a:r>
          </a:p>
        </p:txBody>
      </p:sp>
      <p:cxnSp>
        <p:nvCxnSpPr>
          <p:cNvPr id="19" name="Straight Arrow Connector 18"/>
          <p:cNvCxnSpPr>
            <a:stCxn id="4102" idx="3"/>
            <a:endCxn id="4118" idx="2"/>
          </p:cNvCxnSpPr>
          <p:nvPr/>
        </p:nvCxnSpPr>
        <p:spPr>
          <a:xfrm flipV="1">
            <a:off x="930884" y="4455927"/>
            <a:ext cx="5114656" cy="11801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15" idx="2"/>
            <a:endCxn id="4116" idx="1"/>
          </p:cNvCxnSpPr>
          <p:nvPr/>
        </p:nvCxnSpPr>
        <p:spPr>
          <a:xfrm flipV="1">
            <a:off x="565914" y="3335405"/>
            <a:ext cx="5322370" cy="50640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5" name="TextBox 58"/>
          <p:cNvSpPr txBox="1">
            <a:spLocks noChangeArrowheads="1"/>
          </p:cNvSpPr>
          <p:nvPr/>
        </p:nvSpPr>
        <p:spPr bwMode="auto">
          <a:xfrm>
            <a:off x="408659" y="3443112"/>
            <a:ext cx="314510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1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16" name="TextBox 58"/>
          <p:cNvSpPr txBox="1">
            <a:spLocks noChangeArrowheads="1"/>
          </p:cNvSpPr>
          <p:nvPr/>
        </p:nvSpPr>
        <p:spPr bwMode="auto">
          <a:xfrm>
            <a:off x="5888284" y="3136055"/>
            <a:ext cx="431528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G</a:t>
            </a:r>
            <a:r>
              <a:rPr lang="en-GB" sz="1991" baseline="30000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2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pic>
        <p:nvPicPr>
          <p:cNvPr id="4117" name="Picture 3"/>
          <p:cNvPicPr>
            <a:picLocks noChangeAspect="1" noChangeArrowheads="1"/>
          </p:cNvPicPr>
          <p:nvPr/>
        </p:nvPicPr>
        <p:blipFill>
          <a:blip r:embed="rId3" cstate="print"/>
          <a:srcRect l="12199" t="30200" r="9502" b="10400"/>
          <a:stretch>
            <a:fillRect/>
          </a:stretch>
        </p:blipFill>
        <p:spPr bwMode="auto">
          <a:xfrm>
            <a:off x="6296943" y="3341512"/>
            <a:ext cx="4097866" cy="112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8" name="TextBox 58"/>
          <p:cNvSpPr txBox="1">
            <a:spLocks noChangeArrowheads="1"/>
          </p:cNvSpPr>
          <p:nvPr/>
        </p:nvSpPr>
        <p:spPr bwMode="auto">
          <a:xfrm>
            <a:off x="5888285" y="4057228"/>
            <a:ext cx="314510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1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grpSp>
        <p:nvGrpSpPr>
          <p:cNvPr id="4119" name="Group 46"/>
          <p:cNvGrpSpPr>
            <a:grpSpLocks/>
          </p:cNvGrpSpPr>
          <p:nvPr/>
        </p:nvGrpSpPr>
        <p:grpSpPr bwMode="auto">
          <a:xfrm>
            <a:off x="6296943" y="3955627"/>
            <a:ext cx="2151662" cy="1433690"/>
            <a:chOff x="6804248" y="1988840"/>
            <a:chExt cx="864096" cy="72008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6804248" y="1988840"/>
              <a:ext cx="864096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668344" y="1988840"/>
              <a:ext cx="0" cy="72008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20" name="TextBox 58"/>
          <p:cNvSpPr txBox="1">
            <a:spLocks noChangeArrowheads="1"/>
          </p:cNvSpPr>
          <p:nvPr/>
        </p:nvSpPr>
        <p:spPr bwMode="auto">
          <a:xfrm>
            <a:off x="205459" y="4262685"/>
            <a:ext cx="543739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1/2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21" name="TextBox 58"/>
          <p:cNvSpPr txBox="1">
            <a:spLocks noChangeArrowheads="1"/>
          </p:cNvSpPr>
          <p:nvPr/>
        </p:nvSpPr>
        <p:spPr bwMode="auto">
          <a:xfrm>
            <a:off x="8141547" y="5389317"/>
            <a:ext cx="553357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Symbol" pitchFamily="18" charset="2"/>
                <a:ea typeface="+mn-ea"/>
                <a:cs typeface="Arial" charset="0"/>
              </a:rPr>
              <a:t>p</a:t>
            </a:r>
            <a:r>
              <a:rPr lang="en-GB" sz="1991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/2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pic>
        <p:nvPicPr>
          <p:cNvPr id="4122" name="Picture 3"/>
          <p:cNvPicPr>
            <a:picLocks noChangeAspect="1" noChangeArrowheads="1"/>
          </p:cNvPicPr>
          <p:nvPr/>
        </p:nvPicPr>
        <p:blipFill>
          <a:blip r:embed="rId3" cstate="print"/>
          <a:srcRect l="12199" t="30200" r="9502" b="10400"/>
          <a:stretch>
            <a:fillRect/>
          </a:stretch>
        </p:blipFill>
        <p:spPr bwMode="auto">
          <a:xfrm>
            <a:off x="819575" y="3648570"/>
            <a:ext cx="4095609" cy="1740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123" name="Group 36"/>
          <p:cNvGrpSpPr>
            <a:grpSpLocks/>
          </p:cNvGrpSpPr>
          <p:nvPr/>
        </p:nvGrpSpPr>
        <p:grpSpPr bwMode="auto">
          <a:xfrm>
            <a:off x="819574" y="4468143"/>
            <a:ext cx="2047804" cy="1022773"/>
            <a:chOff x="6804248" y="1988840"/>
            <a:chExt cx="864096" cy="72008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6804248" y="1988840"/>
              <a:ext cx="864096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668344" y="1988840"/>
              <a:ext cx="0" cy="72008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7636113"/>
              </p:ext>
            </p:extLst>
          </p:nvPr>
        </p:nvGraphicFramePr>
        <p:xfrm>
          <a:off x="4717639" y="7137154"/>
          <a:ext cx="37433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1" name="Equation" r:id="rId4" imgW="1257300" imgH="368300" progId="Equation.DSMT4">
                  <p:embed/>
                </p:oleObj>
              </mc:Choice>
              <mc:Fallback>
                <p:oleObj name="Equation" r:id="rId4" imgW="1257300" imgH="368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7639" y="7137154"/>
                        <a:ext cx="3743325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7988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4454596" y="5052907"/>
            <a:ext cx="48135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454596" y="1980072"/>
            <a:ext cx="0" cy="30728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TextBox 55"/>
          <p:cNvSpPr txBox="1">
            <a:spLocks noChangeArrowheads="1"/>
          </p:cNvSpPr>
          <p:nvPr/>
        </p:nvSpPr>
        <p:spPr bwMode="auto">
          <a:xfrm>
            <a:off x="3605672" y="2081672"/>
            <a:ext cx="663964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|H|</a:t>
            </a:r>
            <a:r>
              <a:rPr lang="en-GB" sz="1991" baseline="30000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2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053" name="TextBox 58"/>
          <p:cNvSpPr txBox="1">
            <a:spLocks noChangeArrowheads="1"/>
          </p:cNvSpPr>
          <p:nvPr/>
        </p:nvSpPr>
        <p:spPr bwMode="auto">
          <a:xfrm>
            <a:off x="4251396" y="5052907"/>
            <a:ext cx="314510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054" name="TextBox 58"/>
          <p:cNvSpPr txBox="1">
            <a:spLocks noChangeArrowheads="1"/>
          </p:cNvSpPr>
          <p:nvPr/>
        </p:nvSpPr>
        <p:spPr bwMode="auto">
          <a:xfrm>
            <a:off x="8347005" y="5050650"/>
            <a:ext cx="324128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Symbol" pitchFamily="18" charset="2"/>
                <a:ea typeface="+mn-ea"/>
                <a:cs typeface="Arial" charset="0"/>
              </a:rPr>
              <a:t>p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055" name="TextBox 58"/>
          <p:cNvSpPr txBox="1">
            <a:spLocks noChangeArrowheads="1"/>
          </p:cNvSpPr>
          <p:nvPr/>
        </p:nvSpPr>
        <p:spPr bwMode="auto">
          <a:xfrm>
            <a:off x="6287912" y="5050650"/>
            <a:ext cx="553357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Symbol" pitchFamily="18" charset="2"/>
                <a:ea typeface="+mn-ea"/>
                <a:cs typeface="Arial" charset="0"/>
              </a:rPr>
              <a:t>p</a:t>
            </a:r>
            <a:r>
              <a:rPr lang="en-GB" sz="1991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/2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pic>
        <p:nvPicPr>
          <p:cNvPr id="2056" name="Picture 3"/>
          <p:cNvPicPr>
            <a:picLocks noChangeAspect="1" noChangeArrowheads="1"/>
          </p:cNvPicPr>
          <p:nvPr/>
        </p:nvPicPr>
        <p:blipFill>
          <a:blip r:embed="rId3" cstate="print"/>
          <a:srcRect l="12199" t="30200" r="9502" b="10400"/>
          <a:stretch>
            <a:fillRect/>
          </a:stretch>
        </p:blipFill>
        <p:spPr bwMode="auto">
          <a:xfrm>
            <a:off x="4454597" y="2695787"/>
            <a:ext cx="4095609" cy="235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Straight Arrow Connector 31"/>
          <p:cNvCxnSpPr/>
          <p:nvPr/>
        </p:nvCxnSpPr>
        <p:spPr>
          <a:xfrm flipV="1">
            <a:off x="4454596" y="8972409"/>
            <a:ext cx="4813582" cy="22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454596" y="5901831"/>
            <a:ext cx="0" cy="307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TextBox 55"/>
          <p:cNvSpPr txBox="1">
            <a:spLocks noChangeArrowheads="1"/>
          </p:cNvSpPr>
          <p:nvPr/>
        </p:nvSpPr>
        <p:spPr bwMode="auto">
          <a:xfrm>
            <a:off x="3605672" y="6003432"/>
            <a:ext cx="663964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|H|</a:t>
            </a:r>
            <a:r>
              <a:rPr lang="en-GB" sz="1991" baseline="30000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2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060" name="TextBox 58"/>
          <p:cNvSpPr txBox="1">
            <a:spLocks noChangeArrowheads="1"/>
          </p:cNvSpPr>
          <p:nvPr/>
        </p:nvSpPr>
        <p:spPr bwMode="auto">
          <a:xfrm>
            <a:off x="4251396" y="8974668"/>
            <a:ext cx="314510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061" name="TextBox 58"/>
          <p:cNvSpPr txBox="1">
            <a:spLocks noChangeArrowheads="1"/>
          </p:cNvSpPr>
          <p:nvPr/>
        </p:nvSpPr>
        <p:spPr bwMode="auto">
          <a:xfrm>
            <a:off x="8347005" y="8972409"/>
            <a:ext cx="324128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Symbol" pitchFamily="18" charset="2"/>
                <a:ea typeface="+mn-ea"/>
                <a:cs typeface="Arial" charset="0"/>
              </a:rPr>
              <a:t>p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062" name="TextBox 58"/>
          <p:cNvSpPr txBox="1">
            <a:spLocks noChangeArrowheads="1"/>
          </p:cNvSpPr>
          <p:nvPr/>
        </p:nvSpPr>
        <p:spPr bwMode="auto">
          <a:xfrm>
            <a:off x="6287912" y="8972409"/>
            <a:ext cx="553357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Symbol" pitchFamily="18" charset="2"/>
                <a:ea typeface="+mn-ea"/>
                <a:cs typeface="Arial" charset="0"/>
              </a:rPr>
              <a:t>p</a:t>
            </a:r>
            <a:r>
              <a:rPr lang="en-GB" sz="1991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/2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pic>
        <p:nvPicPr>
          <p:cNvPr id="2063" name="Picture 4"/>
          <p:cNvPicPr>
            <a:picLocks noChangeAspect="1" noChangeArrowheads="1"/>
          </p:cNvPicPr>
          <p:nvPr/>
        </p:nvPicPr>
        <p:blipFill>
          <a:blip r:embed="rId4" cstate="print"/>
          <a:srcRect l="12151" t="6609" r="9550" b="10001"/>
          <a:stretch>
            <a:fillRect/>
          </a:stretch>
        </p:blipFill>
        <p:spPr bwMode="auto">
          <a:xfrm>
            <a:off x="4454597" y="6617548"/>
            <a:ext cx="4709724" cy="2343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3" name="Straight Arrow Connector 42"/>
          <p:cNvCxnSpPr>
            <a:stCxn id="2053" idx="3"/>
            <a:endCxn id="2061" idx="1"/>
          </p:cNvCxnSpPr>
          <p:nvPr/>
        </p:nvCxnSpPr>
        <p:spPr>
          <a:xfrm>
            <a:off x="4565906" y="5252257"/>
            <a:ext cx="3781099" cy="391950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54" idx="2"/>
            <a:endCxn id="2060" idx="3"/>
          </p:cNvCxnSpPr>
          <p:nvPr/>
        </p:nvCxnSpPr>
        <p:spPr>
          <a:xfrm flipH="1">
            <a:off x="4565906" y="5449349"/>
            <a:ext cx="3943163" cy="372466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6" name="Title 47"/>
          <p:cNvSpPr>
            <a:spLocks noGrp="1"/>
          </p:cNvSpPr>
          <p:nvPr>
            <p:ph type="ctrTitle"/>
          </p:nvPr>
        </p:nvSpPr>
        <p:spPr>
          <a:xfrm>
            <a:off x="255306" y="1"/>
            <a:ext cx="12749494" cy="1804459"/>
          </a:xfrm>
        </p:spPr>
        <p:txBody>
          <a:bodyPr/>
          <a:lstStyle/>
          <a:p>
            <a:r>
              <a:rPr lang="en-US" sz="3413" b="1" dirty="0"/>
              <a:t>Reversing the z domain to turn a </a:t>
            </a:r>
            <a:r>
              <a:rPr lang="en-US" sz="3413" b="1" dirty="0" err="1"/>
              <a:t>lowpass</a:t>
            </a:r>
            <a:r>
              <a:rPr lang="en-US" sz="3413" b="1" dirty="0"/>
              <a:t> into a high pass filter.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294320"/>
              </p:ext>
            </p:extLst>
          </p:nvPr>
        </p:nvGraphicFramePr>
        <p:xfrm>
          <a:off x="9742759" y="2482046"/>
          <a:ext cx="1828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5" name="Equation" r:id="rId5" imgW="457200" imgH="139700" progId="Equation.DSMT4">
                  <p:embed/>
                </p:oleObj>
              </mc:Choice>
              <mc:Fallback>
                <p:oleObj name="Equation" r:id="rId5" imgW="457200" imgH="139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2759" y="2482046"/>
                        <a:ext cx="1828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1857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9" name="Picture 2"/>
          <p:cNvPicPr>
            <a:picLocks noChangeAspect="1" noChangeArrowheads="1"/>
          </p:cNvPicPr>
          <p:nvPr/>
        </p:nvPicPr>
        <p:blipFill>
          <a:blip r:embed="rId4" cstate="print"/>
          <a:srcRect l="11667" t="27122" r="8333" b="8769"/>
          <a:stretch>
            <a:fillRect/>
          </a:stretch>
        </p:blipFill>
        <p:spPr bwMode="auto">
          <a:xfrm>
            <a:off x="4364285" y="2316481"/>
            <a:ext cx="4596836" cy="2661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" name="Straight Arrow Connector 1"/>
          <p:cNvCxnSpPr/>
          <p:nvPr/>
        </p:nvCxnSpPr>
        <p:spPr>
          <a:xfrm flipV="1">
            <a:off x="4043681" y="4949049"/>
            <a:ext cx="5224498" cy="2935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6604001" y="1907824"/>
            <a:ext cx="2257" cy="30728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TextBox 55"/>
          <p:cNvSpPr txBox="1">
            <a:spLocks noChangeArrowheads="1"/>
          </p:cNvSpPr>
          <p:nvPr/>
        </p:nvSpPr>
        <p:spPr bwMode="auto">
          <a:xfrm>
            <a:off x="5888285" y="1907823"/>
            <a:ext cx="663964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|H|</a:t>
            </a:r>
            <a:r>
              <a:rPr lang="en-GB" sz="1991" baseline="30000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2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125" name="TextBox 58"/>
          <p:cNvSpPr txBox="1">
            <a:spLocks noChangeArrowheads="1"/>
          </p:cNvSpPr>
          <p:nvPr/>
        </p:nvSpPr>
        <p:spPr bwMode="auto">
          <a:xfrm>
            <a:off x="4324210" y="4949049"/>
            <a:ext cx="463588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 dirty="0">
                <a:solidFill>
                  <a:prstClr val="black"/>
                </a:solidFill>
                <a:latin typeface="Symbol" pitchFamily="18" charset="2"/>
                <a:ea typeface="+mn-ea"/>
                <a:cs typeface="Arial" charset="0"/>
              </a:rPr>
              <a:t>-p</a:t>
            </a:r>
            <a:endParaRPr lang="en-US" sz="1991" dirty="0">
              <a:solidFill>
                <a:prstClr val="black"/>
              </a:solidFill>
              <a:latin typeface="Symbol" pitchFamily="18" charset="2"/>
              <a:ea typeface="+mn-ea"/>
              <a:cs typeface="Arial" charset="0"/>
            </a:endParaRPr>
          </a:p>
        </p:txBody>
      </p:sp>
      <p:sp>
        <p:nvSpPr>
          <p:cNvPr id="5126" name="TextBox 58"/>
          <p:cNvSpPr txBox="1">
            <a:spLocks noChangeArrowheads="1"/>
          </p:cNvSpPr>
          <p:nvPr/>
        </p:nvSpPr>
        <p:spPr bwMode="auto">
          <a:xfrm>
            <a:off x="8653039" y="4949049"/>
            <a:ext cx="324128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 dirty="0">
                <a:solidFill>
                  <a:prstClr val="black"/>
                </a:solidFill>
                <a:latin typeface="Symbol" pitchFamily="18" charset="2"/>
                <a:ea typeface="+mn-ea"/>
                <a:cs typeface="Arial" charset="0"/>
              </a:rPr>
              <a:t>p</a:t>
            </a:r>
            <a:endParaRPr lang="en-US" sz="1991" dirty="0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7" name="TextBox 58"/>
          <p:cNvSpPr txBox="1">
            <a:spLocks noChangeArrowheads="1"/>
          </p:cNvSpPr>
          <p:nvPr/>
        </p:nvSpPr>
        <p:spPr bwMode="auto">
          <a:xfrm>
            <a:off x="6400801" y="4949049"/>
            <a:ext cx="314510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GB" sz="1991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0</a:t>
            </a:r>
            <a:endParaRPr lang="en-US" sz="1991" dirty="0">
              <a:solidFill>
                <a:prstClr val="black"/>
              </a:solidFill>
              <a:latin typeface="Calibri"/>
              <a:ea typeface="+mn-ea"/>
              <a:cs typeface="Arial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454596" y="8870810"/>
            <a:ext cx="4813582" cy="22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454596" y="5797974"/>
            <a:ext cx="0" cy="307509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0" name="TextBox 55"/>
          <p:cNvSpPr txBox="1">
            <a:spLocks noChangeArrowheads="1"/>
          </p:cNvSpPr>
          <p:nvPr/>
        </p:nvSpPr>
        <p:spPr bwMode="auto">
          <a:xfrm>
            <a:off x="3635022" y="6412089"/>
            <a:ext cx="663964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|H|</a:t>
            </a:r>
            <a:r>
              <a:rPr lang="en-GB" sz="1991" baseline="30000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2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131" name="TextBox 58"/>
          <p:cNvSpPr txBox="1">
            <a:spLocks noChangeArrowheads="1"/>
          </p:cNvSpPr>
          <p:nvPr/>
        </p:nvSpPr>
        <p:spPr bwMode="auto">
          <a:xfrm>
            <a:off x="4251396" y="8870810"/>
            <a:ext cx="314510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132" name="TextBox 58"/>
          <p:cNvSpPr txBox="1">
            <a:spLocks noChangeArrowheads="1"/>
          </p:cNvSpPr>
          <p:nvPr/>
        </p:nvSpPr>
        <p:spPr bwMode="auto">
          <a:xfrm>
            <a:off x="8660836" y="8870810"/>
            <a:ext cx="324128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>
                <a:solidFill>
                  <a:prstClr val="black"/>
                </a:solidFill>
                <a:latin typeface="Symbol" pitchFamily="18" charset="2"/>
                <a:ea typeface="+mn-ea"/>
                <a:cs typeface="Arial" charset="0"/>
              </a:rPr>
              <a:t>p</a:t>
            </a:r>
            <a:endParaRPr lang="en-US" sz="1991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133" name="TextBox 58"/>
          <p:cNvSpPr txBox="1">
            <a:spLocks noChangeArrowheads="1"/>
          </p:cNvSpPr>
          <p:nvPr/>
        </p:nvSpPr>
        <p:spPr bwMode="auto">
          <a:xfrm>
            <a:off x="6605730" y="8870810"/>
            <a:ext cx="431528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 dirty="0" err="1">
                <a:solidFill>
                  <a:prstClr val="black"/>
                </a:solidFill>
                <a:latin typeface="Symbol" pitchFamily="18" charset="2"/>
                <a:ea typeface="+mn-ea"/>
                <a:cs typeface="Arial" charset="0"/>
              </a:rPr>
              <a:t>w</a:t>
            </a:r>
            <a:r>
              <a:rPr lang="en-GB" sz="1991" baseline="-25000" dirty="0" err="1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c</a:t>
            </a:r>
            <a:endParaRPr lang="en-US" sz="1991" baseline="-25000" dirty="0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cxnSp>
        <p:nvCxnSpPr>
          <p:cNvPr id="43" name="Straight Arrow Connector 42"/>
          <p:cNvCxnSpPr>
            <a:stCxn id="5126" idx="3"/>
            <a:endCxn id="5132" idx="3"/>
          </p:cNvCxnSpPr>
          <p:nvPr/>
        </p:nvCxnSpPr>
        <p:spPr>
          <a:xfrm>
            <a:off x="8977167" y="5148399"/>
            <a:ext cx="7797" cy="392176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556584" y="4876800"/>
            <a:ext cx="119415" cy="38916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6" name="Title 47"/>
          <p:cNvSpPr>
            <a:spLocks noGrp="1"/>
          </p:cNvSpPr>
          <p:nvPr>
            <p:ph type="ctrTitle"/>
          </p:nvPr>
        </p:nvSpPr>
        <p:spPr>
          <a:xfrm>
            <a:off x="1950720" y="1"/>
            <a:ext cx="11054080" cy="2090702"/>
          </a:xfrm>
        </p:spPr>
        <p:txBody>
          <a:bodyPr/>
          <a:lstStyle/>
          <a:p>
            <a:r>
              <a:rPr lang="en-US" sz="3413" b="1" dirty="0"/>
              <a:t>Transforming a low pass filter into a band pass filter.</a:t>
            </a:r>
          </a:p>
        </p:txBody>
      </p:sp>
      <p:pic>
        <p:nvPicPr>
          <p:cNvPr id="5137" name="Picture 2"/>
          <p:cNvPicPr>
            <a:picLocks noChangeAspect="1" noChangeArrowheads="1"/>
          </p:cNvPicPr>
          <p:nvPr/>
        </p:nvPicPr>
        <p:blipFill>
          <a:blip r:embed="rId4" cstate="print"/>
          <a:srcRect l="11667" t="29794" r="8333" b="10104"/>
          <a:stretch>
            <a:fillRect/>
          </a:stretch>
        </p:blipFill>
        <p:spPr bwMode="auto">
          <a:xfrm>
            <a:off x="4556973" y="6515947"/>
            <a:ext cx="4608124" cy="235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Straight Arrow Connector 25"/>
          <p:cNvCxnSpPr>
            <a:endCxn id="5137" idx="0"/>
          </p:cNvCxnSpPr>
          <p:nvPr/>
        </p:nvCxnSpPr>
        <p:spPr>
          <a:xfrm>
            <a:off x="6707223" y="2418928"/>
            <a:ext cx="153812" cy="409702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8"/>
          <p:cNvSpPr txBox="1">
            <a:spLocks noChangeArrowheads="1"/>
          </p:cNvSpPr>
          <p:nvPr/>
        </p:nvSpPr>
        <p:spPr bwMode="auto">
          <a:xfrm>
            <a:off x="7413167" y="4949049"/>
            <a:ext cx="324128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991" i="1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B</a:t>
            </a:r>
            <a:endParaRPr lang="en-US" sz="1991" i="1" dirty="0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" name="TextBox 58"/>
          <p:cNvSpPr txBox="1">
            <a:spLocks noChangeArrowheads="1"/>
          </p:cNvSpPr>
          <p:nvPr/>
        </p:nvSpPr>
        <p:spPr bwMode="auto">
          <a:xfrm>
            <a:off x="5375875" y="4949049"/>
            <a:ext cx="494046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 dirty="0" smtClean="0">
                <a:solidFill>
                  <a:prstClr val="black"/>
                </a:solidFill>
                <a:latin typeface="Symbol" pitchFamily="18" charset="2"/>
                <a:ea typeface="+mn-ea"/>
                <a:cs typeface="Arial" charset="0"/>
              </a:rPr>
              <a:t>-</a:t>
            </a:r>
            <a:r>
              <a:rPr lang="en-GB" sz="1991" i="1" dirty="0" smtClean="0">
                <a:solidFill>
                  <a:prstClr val="black"/>
                </a:solidFill>
                <a:latin typeface="Symbol" pitchFamily="18" charset="2"/>
                <a:ea typeface="+mn-ea"/>
                <a:cs typeface="Arial" charset="0"/>
              </a:rPr>
              <a:t>B</a:t>
            </a:r>
            <a:endParaRPr lang="en-US" sz="1991" dirty="0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3" name="TextBox 58"/>
          <p:cNvSpPr txBox="1">
            <a:spLocks noChangeArrowheads="1"/>
          </p:cNvSpPr>
          <p:nvPr/>
        </p:nvSpPr>
        <p:spPr bwMode="auto">
          <a:xfrm>
            <a:off x="5580698" y="8870810"/>
            <a:ext cx="397866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 dirty="0" err="1">
                <a:solidFill>
                  <a:prstClr val="black"/>
                </a:solidFill>
                <a:latin typeface="Symbol" pitchFamily="18" charset="2"/>
                <a:ea typeface="+mn-ea"/>
                <a:cs typeface="Arial" charset="0"/>
              </a:rPr>
              <a:t>w</a:t>
            </a:r>
            <a:r>
              <a:rPr lang="en-GB" sz="1991" baseline="-25000" dirty="0" err="1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l</a:t>
            </a:r>
            <a:endParaRPr lang="en-US" sz="1991" baseline="-25000" dirty="0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4" name="TextBox 58"/>
          <p:cNvSpPr txBox="1">
            <a:spLocks noChangeArrowheads="1"/>
          </p:cNvSpPr>
          <p:nvPr/>
        </p:nvSpPr>
        <p:spPr bwMode="auto">
          <a:xfrm>
            <a:off x="7731337" y="8870810"/>
            <a:ext cx="449162" cy="3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1991" dirty="0" err="1">
                <a:solidFill>
                  <a:prstClr val="black"/>
                </a:solidFill>
                <a:latin typeface="Symbol" pitchFamily="18" charset="2"/>
                <a:ea typeface="+mn-ea"/>
                <a:cs typeface="Arial" charset="0"/>
              </a:rPr>
              <a:t>w</a:t>
            </a:r>
            <a:r>
              <a:rPr lang="en-GB" sz="1991" baseline="-25000" dirty="0" err="1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  <a:endParaRPr lang="en-US" sz="1991" baseline="-25000" dirty="0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628925" y="3443041"/>
            <a:ext cx="307234" cy="40964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580698" y="3647864"/>
            <a:ext cx="102411" cy="40964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52019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445546"/>
              </p:ext>
            </p:extLst>
          </p:nvPr>
        </p:nvGraphicFramePr>
        <p:xfrm>
          <a:off x="8552074" y="2306522"/>
          <a:ext cx="4011460" cy="1624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2" name="Equation" r:id="rId5" imgW="1002865" imgH="406224" progId="Equation.DSMT4">
                  <p:embed/>
                </p:oleObj>
              </mc:Choice>
              <mc:Fallback>
                <p:oleObj name="Equation" r:id="rId5" imgW="1002865" imgH="40622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2074" y="2306522"/>
                        <a:ext cx="4011460" cy="16248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9548708" y="4947881"/>
            <a:ext cx="23038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B=</a:t>
            </a:r>
            <a:r>
              <a:rPr lang="en-US" sz="4400" i="1" dirty="0" err="1"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4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4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4400" i="1" dirty="0" err="1"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4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4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title"/>
          </p:nvPr>
        </p:nvSpPr>
        <p:spPr>
          <a:xfrm>
            <a:off x="-116518" y="-394247"/>
            <a:ext cx="13004800" cy="1625600"/>
          </a:xfrm>
        </p:spPr>
        <p:txBody>
          <a:bodyPr/>
          <a:lstStyle/>
          <a:p>
            <a:r>
              <a:rPr lang="en-US" sz="4400" b="1" dirty="0" smtClean="0"/>
              <a:t>1</a:t>
            </a:r>
            <a:r>
              <a:rPr lang="en-US" sz="4400" b="1" baseline="30000" dirty="0" smtClean="0"/>
              <a:t>st</a:t>
            </a:r>
            <a:r>
              <a:rPr lang="en-US" sz="4400" b="1" dirty="0" smtClean="0"/>
              <a:t> order low </a:t>
            </a:r>
            <a:r>
              <a:rPr lang="en-US" sz="4400" b="1" dirty="0"/>
              <a:t>pass filter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420156"/>
              </p:ext>
            </p:extLst>
          </p:nvPr>
        </p:nvGraphicFramePr>
        <p:xfrm>
          <a:off x="6166395" y="5500092"/>
          <a:ext cx="220821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3" name="Equation" r:id="rId3" imgW="736560" imgH="368280" progId="Equation.DSMT4">
                  <p:embed/>
                </p:oleObj>
              </mc:Choice>
              <mc:Fallback>
                <p:oleObj name="Equation" r:id="rId3" imgW="7365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6395" y="5500092"/>
                        <a:ext cx="2208213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7850" y="844352"/>
            <a:ext cx="5334000" cy="400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666" y="772344"/>
            <a:ext cx="5334000" cy="4000500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8821321"/>
              </p:ext>
            </p:extLst>
          </p:nvPr>
        </p:nvGraphicFramePr>
        <p:xfrm>
          <a:off x="5824537" y="7186520"/>
          <a:ext cx="5286375" cy="1218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4" name="Equation" r:id="rId7" imgW="1726451" imgH="406224" progId="Equation.DSMT4">
                  <p:embed/>
                </p:oleObj>
              </mc:Choice>
              <mc:Fallback>
                <p:oleObj name="Equation" r:id="rId7" imgW="1726451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4537" y="7186520"/>
                        <a:ext cx="5286375" cy="12186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2357491"/>
              </p:ext>
            </p:extLst>
          </p:nvPr>
        </p:nvGraphicFramePr>
        <p:xfrm>
          <a:off x="5737810" y="8410128"/>
          <a:ext cx="69723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5" name="Equation" r:id="rId9" imgW="2323800" imgH="406080" progId="Equation.DSMT4">
                  <p:embed/>
                </p:oleObj>
              </mc:Choice>
              <mc:Fallback>
                <p:oleObj name="Equation" r:id="rId9" imgW="2323800" imgH="4060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810" y="8410128"/>
                        <a:ext cx="69723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4168" y="5712921"/>
            <a:ext cx="4898072" cy="2980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5500"/>
              </a:spcAft>
            </a:pPr>
            <a:r>
              <a:rPr lang="en-US" sz="3200" dirty="0"/>
              <a:t>Prototype </a:t>
            </a:r>
          </a:p>
          <a:p>
            <a:pPr marL="571500" indent="-571500" algn="l">
              <a:spcAft>
                <a:spcPts val="5500"/>
              </a:spcAft>
              <a:buFont typeface="Wingdings" panose="05000000000000000000" pitchFamily="2" charset="2"/>
              <a:buChar char="à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Change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gain at cut-off </a:t>
            </a:r>
          </a:p>
          <a:p>
            <a:pPr algn="l">
              <a:spcAft>
                <a:spcPts val="5500"/>
              </a:spcAft>
            </a:pPr>
            <a:r>
              <a:rPr lang="en-US" sz="3200" dirty="0" smtClean="0">
                <a:sym typeface="Wingdings" panose="05000000000000000000" pitchFamily="2" charset="2"/>
              </a:rPr>
              <a:t></a:t>
            </a:r>
            <a:r>
              <a:rPr lang="en-US" sz="3200" dirty="0" smtClean="0"/>
              <a:t> </a:t>
            </a:r>
            <a:r>
              <a:rPr lang="en-US" sz="3200" dirty="0"/>
              <a:t>Shift cut-off frequency</a:t>
            </a:r>
            <a:endParaRPr lang="en-GB" sz="3200" dirty="0"/>
          </a:p>
        </p:txBody>
      </p:sp>
      <p:sp>
        <p:nvSpPr>
          <p:cNvPr id="2" name="Rectangle 1"/>
          <p:cNvSpPr/>
          <p:nvPr/>
        </p:nvSpPr>
        <p:spPr>
          <a:xfrm>
            <a:off x="-116518" y="4868089"/>
            <a:ext cx="131271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Pole zero plot and square magnitude </a:t>
            </a:r>
            <a:r>
              <a:rPr lang="en-US" sz="2800" dirty="0" smtClean="0"/>
              <a:t>response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8584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 2col">
  <a:themeElements>
    <a:clrScheme name="Title &amp; Bullets 2co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2col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2co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at top">
  <a:themeElements>
    <a:clrScheme name="Title at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t top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t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at top no logo">
  <a:themeElements>
    <a:clrScheme name="Title at top no log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t top no logo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t top no 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&amp; Bullets no logo">
  <a:themeElements>
    <a:clrScheme name="Title &amp; Bullets no log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no logo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no 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Pages>0</Pages>
  <Words>246</Words>
  <Characters>0</Characters>
  <Application>Microsoft Office PowerPoint</Application>
  <PresentationFormat>Custom</PresentationFormat>
  <Lines>0</Lines>
  <Paragraphs>98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9" baseType="lpstr">
      <vt:lpstr>Arial</vt:lpstr>
      <vt:lpstr>Calibri</vt:lpstr>
      <vt:lpstr>Gill Sans</vt:lpstr>
      <vt:lpstr>Lucida Grande</vt:lpstr>
      <vt:lpstr>Symbol</vt:lpstr>
      <vt:lpstr>Times New Roman</vt:lpstr>
      <vt:lpstr>Wingdings</vt:lpstr>
      <vt:lpstr>ヒラギノ角ゴ ProN W3</vt:lpstr>
      <vt:lpstr>Title &amp; Subtitle</vt:lpstr>
      <vt:lpstr>Title &amp; Bullets 2col</vt:lpstr>
      <vt:lpstr>Title at top</vt:lpstr>
      <vt:lpstr>Title at top no logo</vt:lpstr>
      <vt:lpstr>Title &amp; Bullets no logo</vt:lpstr>
      <vt:lpstr>Blank</vt:lpstr>
      <vt:lpstr>4_Office Theme</vt:lpstr>
      <vt:lpstr>Equation</vt:lpstr>
      <vt:lpstr>PowerPoint Presentation</vt:lpstr>
      <vt:lpstr>Pole zero plot and square magnitude response for simple prototype low pass filter</vt:lpstr>
      <vt:lpstr>Transformations</vt:lpstr>
      <vt:lpstr>Change gain at cut-off frequency.</vt:lpstr>
      <vt:lpstr>Shifting the centre frequency of a low pass filter.</vt:lpstr>
      <vt:lpstr>Shelving filter transformation.</vt:lpstr>
      <vt:lpstr>Reversing the z domain to turn a lowpass into a high pass filter.</vt:lpstr>
      <vt:lpstr>Transforming a low pass filter into a band pass filter.</vt:lpstr>
      <vt:lpstr>1st order low pass filter</vt:lpstr>
      <vt:lpstr>1st order low shelving filter</vt:lpstr>
      <vt:lpstr>2nd order peaking/notch filter</vt:lpstr>
      <vt:lpstr>Transforms</vt:lpstr>
      <vt:lpstr>Transfer functions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 Reiss</dc:creator>
  <cp:lastModifiedBy>Josh Reiss</cp:lastModifiedBy>
  <cp:revision>60</cp:revision>
  <cp:lastPrinted>2017-02-10T08:06:35Z</cp:lastPrinted>
  <dcterms:modified xsi:type="dcterms:W3CDTF">2017-02-10T10:40:05Z</dcterms:modified>
</cp:coreProperties>
</file>