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95" r:id="rId3"/>
    <p:sldId id="296" r:id="rId4"/>
    <p:sldId id="297" r:id="rId5"/>
    <p:sldId id="298" r:id="rId6"/>
    <p:sldId id="301" r:id="rId7"/>
    <p:sldId id="302" r:id="rId8"/>
    <p:sldId id="258" r:id="rId9"/>
    <p:sldId id="303" r:id="rId10"/>
    <p:sldId id="260" r:id="rId11"/>
    <p:sldId id="304" r:id="rId12"/>
    <p:sldId id="305" r:id="rId13"/>
    <p:sldId id="306" r:id="rId14"/>
    <p:sldId id="283" r:id="rId15"/>
    <p:sldId id="285" r:id="rId16"/>
    <p:sldId id="286" r:id="rId17"/>
    <p:sldId id="257" r:id="rId18"/>
    <p:sldId id="314" r:id="rId19"/>
    <p:sldId id="284" r:id="rId20"/>
    <p:sldId id="280" r:id="rId21"/>
    <p:sldId id="281" r:id="rId22"/>
    <p:sldId id="315" r:id="rId23"/>
    <p:sldId id="307" r:id="rId24"/>
    <p:sldId id="292" r:id="rId25"/>
    <p:sldId id="293" r:id="rId26"/>
    <p:sldId id="310" r:id="rId27"/>
    <p:sldId id="311" r:id="rId28"/>
    <p:sldId id="3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>
        <p:scale>
          <a:sx n="78" d="100"/>
          <a:sy n="78" d="100"/>
        </p:scale>
        <p:origin x="504" y="160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35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0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4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37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3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F0F2B-9CE6-4D15-90B7-AF1A0FB7D6AC}" type="slidenum"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0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5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1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3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4.png"/><Relationship Id="rId5" Type="http://schemas.openxmlformats.org/officeDocument/2006/relationships/hyperlink" Target="http://www.amnesta.net/edge_delay/" TargetMode="Externa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>
                <a:latin typeface="Arial" charset="0"/>
                <a:cs typeface="Arial" charset="0"/>
                <a:sym typeface="Arial" charset="0"/>
              </a:rPr>
              <a:t>Delay-Based Effects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1196" y="2964656"/>
            <a:ext cx="2589609" cy="258960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Typical effect delay times</a:t>
            </a:r>
          </a:p>
        </p:txBody>
      </p:sp>
      <p:pic>
        <p:nvPicPr>
          <p:cNvPr id="276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821" y="2762623"/>
            <a:ext cx="6624712" cy="3775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122" y="947664"/>
            <a:ext cx="5089922" cy="218777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/>
          </p:cNvSpPr>
          <p:nvPr/>
        </p:nvSpPr>
        <p:spPr bwMode="auto">
          <a:xfrm>
            <a:off x="2349334" y="5960468"/>
            <a:ext cx="2199005" cy="60606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(We’ll see these 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other effects soon!)</a:t>
            </a:r>
          </a:p>
        </p:txBody>
      </p:sp>
    </p:spTree>
    <p:extLst>
      <p:ext uri="{BB962C8B-B14F-4D97-AF65-F5344CB8AC3E}">
        <p14:creationId xmlns:p14="http://schemas.microsoft.com/office/powerpoint/2010/main" val="16823678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3911203"/>
          </a:xfrm>
          <a:ln/>
        </p:spPr>
        <p:txBody>
          <a:bodyPr/>
          <a:lstStyle/>
          <a:p>
            <a:pPr marL="446469"/>
            <a:r>
              <a:rPr lang="en-US" sz="2812" dirty="0"/>
              <a:t>Simple delay: outputs taken after total delay time</a:t>
            </a:r>
          </a:p>
          <a:p>
            <a:pPr marL="446469"/>
            <a:r>
              <a:rPr lang="en-US" sz="2812" dirty="0">
                <a:solidFill>
                  <a:srgbClr val="0000FF"/>
                </a:solidFill>
              </a:rPr>
              <a:t>Multi-tap</a:t>
            </a:r>
            <a:r>
              <a:rPr lang="en-US" sz="2812" dirty="0"/>
              <a:t> delay is more flexible</a:t>
            </a:r>
          </a:p>
          <a:p>
            <a:pPr marL="803643" lvl="1"/>
            <a:r>
              <a:rPr lang="en-US" sz="2250" dirty="0"/>
              <a:t>Take outputs after only portion of delay time</a:t>
            </a:r>
          </a:p>
          <a:p>
            <a:pPr marL="803643" lvl="1"/>
            <a:r>
              <a:rPr lang="en-US" sz="2250" dirty="0"/>
              <a:t>Known as </a:t>
            </a:r>
            <a:r>
              <a:rPr lang="en-US" sz="2250" dirty="0">
                <a:solidFill>
                  <a:srgbClr val="0000FF"/>
                </a:solidFill>
              </a:rPr>
              <a:t>tapping</a:t>
            </a:r>
            <a:r>
              <a:rPr lang="en-US" sz="2250" dirty="0"/>
              <a:t> the delay line</a:t>
            </a:r>
          </a:p>
          <a:p>
            <a:pPr marL="1071524" lvl="2"/>
            <a:r>
              <a:rPr lang="en-US" sz="1969" dirty="0"/>
              <a:t>Like tap in water pipe allows you to get water at various points </a:t>
            </a:r>
          </a:p>
          <a:p>
            <a:pPr marL="446469"/>
            <a:r>
              <a:rPr lang="en-US" sz="2812" dirty="0"/>
              <a:t>Units labeled with number of available taps </a:t>
            </a:r>
          </a:p>
          <a:p>
            <a:pPr marL="803643" lvl="1"/>
            <a:r>
              <a:rPr lang="en-US" sz="2250" dirty="0"/>
              <a:t>3-tap delay has 3 taps to use, a 4-tap has 4, etc. </a:t>
            </a:r>
          </a:p>
          <a:p>
            <a:pPr marL="803643" lvl="1"/>
            <a:r>
              <a:rPr lang="en-US" sz="2250" dirty="0"/>
              <a:t>Unwanted taps removed by setting output level to 0</a:t>
            </a:r>
          </a:p>
          <a:p>
            <a:pPr marL="803643" lvl="1"/>
            <a:r>
              <a:rPr lang="en-US" sz="2250" dirty="0"/>
              <a:t>Amount of delay between taps can be different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6901" y="5592348"/>
            <a:ext cx="1787141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4-tap delay in action </a:t>
            </a:r>
          </a:p>
        </p:txBody>
      </p:sp>
      <p:pic>
        <p:nvPicPr>
          <p:cNvPr id="1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1946" y="4492243"/>
            <a:ext cx="919077" cy="919077"/>
          </a:xfrm>
          <a:prstGeom prst="rect">
            <a:avLst/>
          </a:prstGeom>
          <a:noFill/>
        </p:spPr>
      </p:pic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2703748" y="4796027"/>
            <a:ext cx="4249781" cy="1900681"/>
            <a:chOff x="1821880" y="7181056"/>
            <a:chExt cx="4835306" cy="216255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397944" y="7568056"/>
              <a:ext cx="0" cy="1598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363717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946843" y="7181056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3" idx="2"/>
            </p:cNvCxnSpPr>
            <p:nvPr/>
          </p:nvCxnSpPr>
          <p:spPr>
            <a:xfrm flipV="1">
              <a:off x="1821880" y="7577692"/>
              <a:ext cx="859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0800000">
              <a:off x="3766097" y="824205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>
              <a:endCxn id="26" idx="2"/>
            </p:cNvCxnSpPr>
            <p:nvPr/>
          </p:nvCxnSpPr>
          <p:spPr>
            <a:xfrm>
              <a:off x="2397944" y="9161296"/>
              <a:ext cx="140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9" idx="2"/>
            </p:cNvCxnSpPr>
            <p:nvPr/>
          </p:nvCxnSpPr>
          <p:spPr>
            <a:xfrm>
              <a:off x="41623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6" idx="3"/>
              <a:endCxn id="41" idx="1"/>
            </p:cNvCxnSpPr>
            <p:nvPr/>
          </p:nvCxnSpPr>
          <p:spPr>
            <a:xfrm flipV="1">
              <a:off x="5556820" y="7595480"/>
              <a:ext cx="515231" cy="18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V="1">
              <a:off x="3982121" y="7577176"/>
              <a:ext cx="0" cy="6648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051299" y="8765232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681815" y="7397692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681814" y="7325073"/>
              <a:ext cx="364202" cy="4498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5" name="Straight Arrow Connector 24"/>
            <p:cNvCxnSpPr>
              <a:stCxn id="23" idx="6"/>
              <a:endCxn id="11" idx="1"/>
            </p:cNvCxnSpPr>
            <p:nvPr/>
          </p:nvCxnSpPr>
          <p:spPr>
            <a:xfrm>
              <a:off x="3041854" y="7577692"/>
              <a:ext cx="321863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8022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4630194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9" idx="6"/>
              <a:endCxn id="32" idx="2"/>
            </p:cNvCxnSpPr>
            <p:nvPr/>
          </p:nvCxnSpPr>
          <p:spPr>
            <a:xfrm>
              <a:off x="50227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46626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5494290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1" name="Straight Arrow Connector 30"/>
            <p:cNvCxnSpPr>
              <a:stCxn id="32" idx="6"/>
            </p:cNvCxnSpPr>
            <p:nvPr/>
          </p:nvCxnSpPr>
          <p:spPr>
            <a:xfrm>
              <a:off x="5883104" y="9161296"/>
              <a:ext cx="691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55230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4199842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3877981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5042125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3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>
              <a:off x="4720264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</p:cNvCxnSpPr>
            <p:nvPr/>
          </p:nvCxnSpPr>
          <p:spPr>
            <a:xfrm flipV="1">
              <a:off x="4846218" y="7577176"/>
              <a:ext cx="0" cy="6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3"/>
            </p:cNvCxnSpPr>
            <p:nvPr/>
          </p:nvCxnSpPr>
          <p:spPr>
            <a:xfrm flipV="1">
              <a:off x="5710314" y="7571656"/>
              <a:ext cx="0" cy="689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0"/>
              <a:endCxn id="14" idx="0"/>
            </p:cNvCxnSpPr>
            <p:nvPr/>
          </p:nvCxnSpPr>
          <p:spPr>
            <a:xfrm flipH="1" flipV="1">
              <a:off x="3982121" y="8602092"/>
              <a:ext cx="163" cy="379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0"/>
              <a:endCxn id="27" idx="0"/>
            </p:cNvCxnSpPr>
            <p:nvPr/>
          </p:nvCxnSpPr>
          <p:spPr>
            <a:xfrm flipV="1">
              <a:off x="4842684" y="8621216"/>
              <a:ext cx="3534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0"/>
              <a:endCxn id="30" idx="0"/>
            </p:cNvCxnSpPr>
            <p:nvPr/>
          </p:nvCxnSpPr>
          <p:spPr>
            <a:xfrm flipV="1">
              <a:off x="5703084" y="8621216"/>
              <a:ext cx="7230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2"/>
            <p:cNvSpPr txBox="1">
              <a:spLocks noChangeArrowheads="1"/>
            </p:cNvSpPr>
            <p:nvPr/>
          </p:nvSpPr>
          <p:spPr bwMode="auto">
            <a:xfrm>
              <a:off x="6072051" y="7395256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4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grpSp>
          <p:nvGrpSpPr>
            <p:cNvPr id="42" name="Group 113"/>
            <p:cNvGrpSpPr/>
            <p:nvPr/>
          </p:nvGrpSpPr>
          <p:grpSpPr>
            <a:xfrm>
              <a:off x="3813064" y="8943161"/>
              <a:ext cx="2092394" cy="400448"/>
              <a:chOff x="3127678" y="5202733"/>
              <a:chExt cx="2092394" cy="400448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3127678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3995937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5" name="TextBox 6"/>
              <p:cNvSpPr txBox="1">
                <a:spLocks noChangeArrowheads="1"/>
              </p:cNvSpPr>
              <p:nvPr/>
            </p:nvSpPr>
            <p:spPr bwMode="auto">
              <a:xfrm>
                <a:off x="4855870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03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1604367" y="794742"/>
            <a:ext cx="9001125" cy="571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marL="267881" indent="-267881" defTabSz="642915" fontAlgn="base"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 case of basic delay design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Set all but one tap gain to 0, place remaining tap at delay line end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results in basic delay line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Multi-tap delay can be </a:t>
            </a:r>
            <a:r>
              <a:rPr lang="en-US" sz="2953" dirty="0" err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generalised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further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Allow feedback from </a:t>
            </a:r>
            <a:r>
              <a:rPr lang="en-US" sz="2531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each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 output to beginning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Easy to create </a:t>
            </a:r>
            <a:r>
              <a:rPr lang="en-US" sz="2531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unstable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system! 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Looking only at single tap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Sound repeats according to total delay time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Input sound will appear at tap output before total delay time (except last, rightmost tap)</a:t>
            </a:r>
          </a:p>
        </p:txBody>
      </p:sp>
      <p:pic>
        <p:nvPicPr>
          <p:cNvPr id="3277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3028" y="5656748"/>
            <a:ext cx="473273" cy="473273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2487" y="5427937"/>
            <a:ext cx="6835134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produced with 4-tap delay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same sound with fourth tap moved 80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closer to input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with increased total delay time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(i.e., Delay 5 in the diagram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4871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2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77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835243">
            <a:off x="1747242" y="4420195"/>
            <a:ext cx="2678906" cy="267890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in the recording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013" y="803672"/>
            <a:ext cx="11163719" cy="3991570"/>
          </a:xfrm>
          <a:ln/>
        </p:spPr>
        <p:txBody>
          <a:bodyPr/>
          <a:lstStyle/>
          <a:p>
            <a:pPr marL="446469"/>
            <a:r>
              <a:rPr lang="en-US" sz="2672" dirty="0"/>
              <a:t>Suppose we record instrument with two microphones</a:t>
            </a:r>
          </a:p>
          <a:p>
            <a:pPr marL="803643" lvl="1"/>
            <a:r>
              <a:rPr lang="en-US" sz="2250" dirty="0"/>
              <a:t>Sound travels at 340.3m/s</a:t>
            </a:r>
          </a:p>
          <a:p>
            <a:pPr marL="803643" lvl="1"/>
            <a:r>
              <a:rPr lang="en-US" sz="2250" dirty="0"/>
              <a:t>If mics are 2m apart, sound arrives 5.9ms later to the distant mic</a:t>
            </a:r>
          </a:p>
          <a:p>
            <a:pPr marL="446469"/>
            <a:r>
              <a:rPr lang="en-US" sz="2672" dirty="0"/>
              <a:t>Adding closely timed similar signals creates </a:t>
            </a:r>
            <a:r>
              <a:rPr lang="en-US" sz="2672" dirty="0">
                <a:solidFill>
                  <a:srgbClr val="0000FF"/>
                </a:solidFill>
              </a:rPr>
              <a:t>phase problems</a:t>
            </a:r>
            <a:endParaRPr lang="en-US" sz="2672" dirty="0"/>
          </a:p>
          <a:p>
            <a:pPr marL="803643" lvl="1"/>
            <a:r>
              <a:rPr lang="en-US" sz="2250" dirty="0"/>
              <a:t>Selective cancellation of certain frequencies</a:t>
            </a:r>
          </a:p>
          <a:p>
            <a:pPr marL="803643" lvl="1"/>
            <a:r>
              <a:rPr lang="en-US" sz="2250" dirty="0"/>
              <a:t>Can be used deliberately as musical effect (more on this soon)</a:t>
            </a:r>
          </a:p>
          <a:p>
            <a:pPr marL="446469"/>
            <a:r>
              <a:rPr lang="en-US" sz="2672" dirty="0"/>
              <a:t>Solution: </a:t>
            </a:r>
            <a:r>
              <a:rPr lang="en-US" sz="2672" dirty="0">
                <a:solidFill>
                  <a:srgbClr val="0000FF"/>
                </a:solidFill>
              </a:rPr>
              <a:t>delay the close mic</a:t>
            </a:r>
            <a:r>
              <a:rPr lang="en-US" sz="2672" dirty="0"/>
              <a:t> to compensate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3598479" y="5317071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8371397" y="5321536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631407" y="6393656"/>
            <a:ext cx="4815334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5677480" y="6393325"/>
            <a:ext cx="1131720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2m = 5.9ms</a:t>
            </a: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5033367" y="5670351"/>
            <a:ext cx="1026914" cy="55364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5270777" y="5674155"/>
            <a:ext cx="586700" cy="51924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5.9ms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720829" y="594717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04242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948928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delay implementation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690" y="794742"/>
            <a:ext cx="10570865" cy="5554266"/>
          </a:xfrm>
          <a:ln/>
        </p:spPr>
        <p:txBody>
          <a:bodyPr/>
          <a:lstStyle/>
          <a:p>
            <a:pPr marL="446469"/>
            <a:r>
              <a:rPr lang="en-US" sz="2812" dirty="0"/>
              <a:t>Operation</a:t>
            </a:r>
          </a:p>
          <a:p>
            <a:pPr marL="803643" lvl="1"/>
            <a:r>
              <a:rPr lang="en-US" sz="2391" dirty="0"/>
              <a:t>Read an input recorded previously</a:t>
            </a:r>
          </a:p>
          <a:p>
            <a:pPr marL="803643" lvl="1"/>
            <a:r>
              <a:rPr lang="en-US" sz="2391" dirty="0"/>
              <a:t>Store current input in another memory location </a:t>
            </a:r>
          </a:p>
          <a:p>
            <a:pPr marL="1071524" lvl="2"/>
            <a:r>
              <a:rPr lang="en-US" sz="1969" dirty="0"/>
              <a:t>Or may be same location that was just read</a:t>
            </a:r>
          </a:p>
          <a:p>
            <a:pPr marL="1071524" lvl="2"/>
            <a:r>
              <a:rPr lang="en-US" sz="1969" dirty="0"/>
              <a:t>This is why value read before writing</a:t>
            </a:r>
          </a:p>
          <a:p>
            <a:pPr marL="803643" lvl="1"/>
            <a:r>
              <a:rPr lang="en-US" sz="2391" dirty="0"/>
              <a:t>Next sampling period</a:t>
            </a:r>
          </a:p>
          <a:p>
            <a:pPr marL="1071524" lvl="2"/>
            <a:r>
              <a:rPr lang="en-US" sz="1969" dirty="0"/>
              <a:t>Read &amp; write next location in memory</a:t>
            </a:r>
          </a:p>
          <a:p>
            <a:pPr marL="1071524" lvl="2"/>
            <a:r>
              <a:rPr lang="en-US" sz="1969" dirty="0"/>
              <a:t>When end of memory, loop around to first memory location</a:t>
            </a:r>
          </a:p>
          <a:p>
            <a:pPr marL="1071524" lvl="2"/>
            <a:r>
              <a:rPr lang="en-US" sz="1969" dirty="0"/>
              <a:t>This is a </a:t>
            </a:r>
            <a:r>
              <a:rPr lang="en-US" sz="1969" dirty="0">
                <a:solidFill>
                  <a:srgbClr val="0000FF"/>
                </a:solidFill>
              </a:rPr>
              <a:t>circular buffer</a:t>
            </a:r>
            <a:r>
              <a:rPr lang="en-US" sz="1969" dirty="0"/>
              <a:t>, and it is quite efficient</a:t>
            </a:r>
          </a:p>
          <a:p>
            <a:pPr marL="446469"/>
            <a:r>
              <a:rPr lang="en-US" sz="2812" dirty="0"/>
              <a:t>Programming delays</a:t>
            </a:r>
          </a:p>
          <a:p>
            <a:pPr marL="803643" lvl="1"/>
            <a:r>
              <a:rPr lang="en-US" sz="2391" dirty="0"/>
              <a:t>Read and write </a:t>
            </a:r>
            <a:r>
              <a:rPr lang="en-US" sz="2391" dirty="0">
                <a:solidFill>
                  <a:srgbClr val="0000FF"/>
                </a:solidFill>
              </a:rPr>
              <a:t>pointers</a:t>
            </a:r>
            <a:r>
              <a:rPr lang="en-US" sz="2391" dirty="0"/>
              <a:t> keep track of where to read/write in memory</a:t>
            </a:r>
          </a:p>
          <a:p>
            <a:pPr marL="803643" lvl="1"/>
            <a:r>
              <a:rPr lang="en-US" sz="2391" dirty="0"/>
              <a:t>Pointers increment each sample</a:t>
            </a:r>
          </a:p>
          <a:p>
            <a:pPr marL="803643" lvl="1"/>
            <a:r>
              <a:rPr lang="en-US" sz="2391" dirty="0"/>
              <a:t>Multi-tap delays created using additional read pointers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 circular buffer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4087198"/>
            <a:ext cx="9010055" cy="2717224"/>
          </a:xfrm>
          <a:ln/>
        </p:spPr>
        <p:txBody>
          <a:bodyPr anchor="t"/>
          <a:lstStyle/>
          <a:p>
            <a:pPr marL="446469"/>
            <a:r>
              <a:rPr lang="en-US" dirty="0"/>
              <a:t>Buffer is a </a:t>
            </a:r>
            <a:r>
              <a:rPr lang="en-US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block of memory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Read and write pointers</a:t>
            </a:r>
            <a:r>
              <a:rPr lang="en-US" dirty="0"/>
              <a:t> point to specific locations within this block</a:t>
            </a:r>
          </a:p>
          <a:p>
            <a:pPr marL="803643" lvl="1"/>
            <a:r>
              <a:rPr lang="en-US" dirty="0"/>
              <a:t>Difference in read/write pointer location determines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endParaRPr lang="en-US" dirty="0"/>
          </a:p>
          <a:p>
            <a:pPr marL="803643" lvl="1"/>
            <a:r>
              <a:rPr lang="en-US" dirty="0"/>
              <a:t>This is equivalent to </a:t>
            </a:r>
            <a:r>
              <a:rPr lang="en-US" dirty="0">
                <a:solidFill>
                  <a:srgbClr val="0000FF"/>
                </a:solidFill>
              </a:rPr>
              <a:t>difference equation</a:t>
            </a:r>
            <a:r>
              <a:rPr lang="en-US" dirty="0"/>
              <a:t> representations</a:t>
            </a: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267756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4"/>
          <p:cNvSpPr>
            <a:spLocks/>
          </p:cNvSpPr>
          <p:nvPr/>
        </p:nvSpPr>
        <p:spPr bwMode="auto">
          <a:xfrm>
            <a:off x="3275858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5"/>
          <p:cNvSpPr>
            <a:spLocks/>
          </p:cNvSpPr>
          <p:nvPr/>
        </p:nvSpPr>
        <p:spPr bwMode="auto">
          <a:xfrm>
            <a:off x="3865217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6"/>
          <p:cNvSpPr>
            <a:spLocks/>
          </p:cNvSpPr>
          <p:nvPr/>
        </p:nvSpPr>
        <p:spPr bwMode="auto">
          <a:xfrm>
            <a:off x="4463506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7"/>
          <p:cNvSpPr>
            <a:spLocks/>
          </p:cNvSpPr>
          <p:nvPr/>
        </p:nvSpPr>
        <p:spPr bwMode="auto">
          <a:xfrm>
            <a:off x="5061795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5660084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25837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10"/>
          <p:cNvSpPr>
            <a:spLocks/>
          </p:cNvSpPr>
          <p:nvPr/>
        </p:nvSpPr>
        <p:spPr bwMode="auto">
          <a:xfrm>
            <a:off x="685666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7454952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12"/>
          <p:cNvSpPr>
            <a:spLocks/>
          </p:cNvSpPr>
          <p:nvPr/>
        </p:nvSpPr>
        <p:spPr bwMode="auto">
          <a:xfrm>
            <a:off x="8053241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8651530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924981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280358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x[0]</a:t>
            </a:r>
          </a:p>
        </p:txBody>
      </p:sp>
      <p:sp>
        <p:nvSpPr>
          <p:cNvPr id="44" name="Rectangle 16"/>
          <p:cNvSpPr>
            <a:spLocks/>
          </p:cNvSpPr>
          <p:nvPr/>
        </p:nvSpPr>
        <p:spPr bwMode="auto">
          <a:xfrm>
            <a:off x="337787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45" name="Rectangle 17"/>
          <p:cNvSpPr>
            <a:spLocks/>
          </p:cNvSpPr>
          <p:nvPr/>
        </p:nvSpPr>
        <p:spPr bwMode="auto">
          <a:xfrm>
            <a:off x="395830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46" name="Rectangle 18"/>
          <p:cNvSpPr>
            <a:spLocks/>
          </p:cNvSpPr>
          <p:nvPr/>
        </p:nvSpPr>
        <p:spPr bwMode="auto">
          <a:xfrm>
            <a:off x="4583387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47" name="Rectangle 19"/>
          <p:cNvSpPr>
            <a:spLocks/>
          </p:cNvSpPr>
          <p:nvPr/>
        </p:nvSpPr>
        <p:spPr bwMode="auto">
          <a:xfrm>
            <a:off x="5163816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48" name="Rectangle 20"/>
          <p:cNvSpPr>
            <a:spLocks/>
          </p:cNvSpPr>
          <p:nvPr/>
        </p:nvSpPr>
        <p:spPr bwMode="auto">
          <a:xfrm>
            <a:off x="577996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49" name="Rectangle 21"/>
          <p:cNvSpPr>
            <a:spLocks/>
          </p:cNvSpPr>
          <p:nvPr/>
        </p:nvSpPr>
        <p:spPr bwMode="auto">
          <a:xfrm>
            <a:off x="63603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50" name="Rectangle 22"/>
          <p:cNvSpPr>
            <a:spLocks/>
          </p:cNvSpPr>
          <p:nvPr/>
        </p:nvSpPr>
        <p:spPr bwMode="auto">
          <a:xfrm>
            <a:off x="69318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51" name="Rectangle 23"/>
          <p:cNvSpPr>
            <a:spLocks/>
          </p:cNvSpPr>
          <p:nvPr/>
        </p:nvSpPr>
        <p:spPr bwMode="auto">
          <a:xfrm>
            <a:off x="7539113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52" name="Rectangle 24"/>
          <p:cNvSpPr>
            <a:spLocks/>
          </p:cNvSpPr>
          <p:nvPr/>
        </p:nvSpPr>
        <p:spPr bwMode="auto">
          <a:xfrm>
            <a:off x="8146332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53" name="Rectangle 25"/>
          <p:cNvSpPr>
            <a:spLocks/>
          </p:cNvSpPr>
          <p:nvPr/>
        </p:nvSpPr>
        <p:spPr bwMode="auto">
          <a:xfrm>
            <a:off x="8692881" y="1465690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54" name="Rectangle 26"/>
          <p:cNvSpPr>
            <a:spLocks/>
          </p:cNvSpPr>
          <p:nvPr/>
        </p:nvSpPr>
        <p:spPr bwMode="auto">
          <a:xfrm>
            <a:off x="9308114" y="1465690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55" name="Rectangle 27"/>
          <p:cNvSpPr>
            <a:spLocks/>
          </p:cNvSpPr>
          <p:nvPr/>
        </p:nvSpPr>
        <p:spPr bwMode="auto">
          <a:xfrm>
            <a:off x="267756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8"/>
          <p:cNvSpPr>
            <a:spLocks/>
          </p:cNvSpPr>
          <p:nvPr/>
        </p:nvSpPr>
        <p:spPr bwMode="auto">
          <a:xfrm>
            <a:off x="3266928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9"/>
          <p:cNvSpPr>
            <a:spLocks/>
          </p:cNvSpPr>
          <p:nvPr/>
        </p:nvSpPr>
        <p:spPr bwMode="auto">
          <a:xfrm>
            <a:off x="3865217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4463506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31"/>
          <p:cNvSpPr>
            <a:spLocks/>
          </p:cNvSpPr>
          <p:nvPr/>
        </p:nvSpPr>
        <p:spPr bwMode="auto">
          <a:xfrm>
            <a:off x="5061795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32"/>
          <p:cNvSpPr>
            <a:spLocks/>
          </p:cNvSpPr>
          <p:nvPr/>
        </p:nvSpPr>
        <p:spPr bwMode="auto">
          <a:xfrm>
            <a:off x="5660084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33"/>
          <p:cNvSpPr>
            <a:spLocks/>
          </p:cNvSpPr>
          <p:nvPr/>
        </p:nvSpPr>
        <p:spPr bwMode="auto">
          <a:xfrm>
            <a:off x="625837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34"/>
          <p:cNvSpPr>
            <a:spLocks/>
          </p:cNvSpPr>
          <p:nvPr/>
        </p:nvSpPr>
        <p:spPr bwMode="auto">
          <a:xfrm>
            <a:off x="685666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35"/>
          <p:cNvSpPr>
            <a:spLocks/>
          </p:cNvSpPr>
          <p:nvPr/>
        </p:nvSpPr>
        <p:spPr bwMode="auto">
          <a:xfrm>
            <a:off x="7454952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36"/>
          <p:cNvSpPr>
            <a:spLocks/>
          </p:cNvSpPr>
          <p:nvPr/>
        </p:nvSpPr>
        <p:spPr bwMode="auto">
          <a:xfrm>
            <a:off x="8053241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37"/>
          <p:cNvSpPr>
            <a:spLocks/>
          </p:cNvSpPr>
          <p:nvPr/>
        </p:nvSpPr>
        <p:spPr bwMode="auto">
          <a:xfrm>
            <a:off x="8651530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38"/>
          <p:cNvSpPr>
            <a:spLocks/>
          </p:cNvSpPr>
          <p:nvPr/>
        </p:nvSpPr>
        <p:spPr bwMode="auto">
          <a:xfrm>
            <a:off x="924981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39"/>
          <p:cNvSpPr>
            <a:spLocks/>
          </p:cNvSpPr>
          <p:nvPr/>
        </p:nvSpPr>
        <p:spPr bwMode="auto">
          <a:xfrm>
            <a:off x="266863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40"/>
          <p:cNvSpPr>
            <a:spLocks/>
          </p:cNvSpPr>
          <p:nvPr/>
        </p:nvSpPr>
        <p:spPr bwMode="auto">
          <a:xfrm>
            <a:off x="3266928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41"/>
          <p:cNvSpPr>
            <a:spLocks/>
          </p:cNvSpPr>
          <p:nvPr/>
        </p:nvSpPr>
        <p:spPr bwMode="auto">
          <a:xfrm>
            <a:off x="3865217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42"/>
          <p:cNvSpPr>
            <a:spLocks/>
          </p:cNvSpPr>
          <p:nvPr/>
        </p:nvSpPr>
        <p:spPr bwMode="auto">
          <a:xfrm>
            <a:off x="4463506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43"/>
          <p:cNvSpPr>
            <a:spLocks/>
          </p:cNvSpPr>
          <p:nvPr/>
        </p:nvSpPr>
        <p:spPr bwMode="auto">
          <a:xfrm>
            <a:off x="5061795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44"/>
          <p:cNvSpPr>
            <a:spLocks/>
          </p:cNvSpPr>
          <p:nvPr/>
        </p:nvSpPr>
        <p:spPr bwMode="auto">
          <a:xfrm>
            <a:off x="5660084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45"/>
          <p:cNvSpPr>
            <a:spLocks/>
          </p:cNvSpPr>
          <p:nvPr/>
        </p:nvSpPr>
        <p:spPr bwMode="auto">
          <a:xfrm>
            <a:off x="625837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685666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7454952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8053241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49"/>
          <p:cNvSpPr>
            <a:spLocks/>
          </p:cNvSpPr>
          <p:nvPr/>
        </p:nvSpPr>
        <p:spPr bwMode="auto">
          <a:xfrm>
            <a:off x="8651530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50"/>
          <p:cNvSpPr>
            <a:spLocks/>
          </p:cNvSpPr>
          <p:nvPr/>
        </p:nvSpPr>
        <p:spPr bwMode="auto">
          <a:xfrm>
            <a:off x="923195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Line 51"/>
          <p:cNvSpPr>
            <a:spLocks noChangeShapeType="1"/>
          </p:cNvSpPr>
          <p:nvPr/>
        </p:nvSpPr>
        <p:spPr bwMode="auto">
          <a:xfrm rot="10800000">
            <a:off x="2945459" y="1981711"/>
            <a:ext cx="0" cy="252264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53"/>
          <p:cNvSpPr>
            <a:spLocks/>
          </p:cNvSpPr>
          <p:nvPr/>
        </p:nvSpPr>
        <p:spPr bwMode="auto">
          <a:xfrm>
            <a:off x="2701060" y="241223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81" name="Rectangle 54"/>
          <p:cNvSpPr>
            <a:spLocks/>
          </p:cNvSpPr>
          <p:nvPr/>
        </p:nvSpPr>
        <p:spPr bwMode="auto">
          <a:xfrm>
            <a:off x="337787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82" name="Rectangle 55"/>
          <p:cNvSpPr>
            <a:spLocks/>
          </p:cNvSpPr>
          <p:nvPr/>
        </p:nvSpPr>
        <p:spPr bwMode="auto">
          <a:xfrm>
            <a:off x="395830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83" name="Rectangle 56"/>
          <p:cNvSpPr>
            <a:spLocks/>
          </p:cNvSpPr>
          <p:nvPr/>
        </p:nvSpPr>
        <p:spPr bwMode="auto">
          <a:xfrm>
            <a:off x="4583387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84" name="Rectangle 57"/>
          <p:cNvSpPr>
            <a:spLocks/>
          </p:cNvSpPr>
          <p:nvPr/>
        </p:nvSpPr>
        <p:spPr bwMode="auto">
          <a:xfrm>
            <a:off x="5163816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85" name="Rectangle 58"/>
          <p:cNvSpPr>
            <a:spLocks/>
          </p:cNvSpPr>
          <p:nvPr/>
        </p:nvSpPr>
        <p:spPr bwMode="auto">
          <a:xfrm>
            <a:off x="577996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86" name="Rectangle 59"/>
          <p:cNvSpPr>
            <a:spLocks/>
          </p:cNvSpPr>
          <p:nvPr/>
        </p:nvSpPr>
        <p:spPr bwMode="auto">
          <a:xfrm>
            <a:off x="63603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87" name="Rectangle 60"/>
          <p:cNvSpPr>
            <a:spLocks/>
          </p:cNvSpPr>
          <p:nvPr/>
        </p:nvSpPr>
        <p:spPr bwMode="auto">
          <a:xfrm>
            <a:off x="69318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88" name="Rectangle 61"/>
          <p:cNvSpPr>
            <a:spLocks/>
          </p:cNvSpPr>
          <p:nvPr/>
        </p:nvSpPr>
        <p:spPr bwMode="auto">
          <a:xfrm>
            <a:off x="7539113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89" name="Rectangle 62"/>
          <p:cNvSpPr>
            <a:spLocks/>
          </p:cNvSpPr>
          <p:nvPr/>
        </p:nvSpPr>
        <p:spPr bwMode="auto">
          <a:xfrm>
            <a:off x="8146332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90" name="Rectangle 63"/>
          <p:cNvSpPr>
            <a:spLocks/>
          </p:cNvSpPr>
          <p:nvPr/>
        </p:nvSpPr>
        <p:spPr bwMode="auto">
          <a:xfrm>
            <a:off x="8690648" y="240330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91" name="Rectangle 64"/>
          <p:cNvSpPr>
            <a:spLocks/>
          </p:cNvSpPr>
          <p:nvPr/>
        </p:nvSpPr>
        <p:spPr bwMode="auto">
          <a:xfrm>
            <a:off x="9306998" y="2403307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92" name="Rectangle 65"/>
          <p:cNvSpPr>
            <a:spLocks/>
          </p:cNvSpPr>
          <p:nvPr/>
        </p:nvSpPr>
        <p:spPr bwMode="auto">
          <a:xfrm>
            <a:off x="2709990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93" name="Rectangle 66"/>
          <p:cNvSpPr>
            <a:spLocks/>
          </p:cNvSpPr>
          <p:nvPr/>
        </p:nvSpPr>
        <p:spPr bwMode="auto">
          <a:xfrm>
            <a:off x="3317209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x[13]</a:t>
            </a:r>
          </a:p>
        </p:txBody>
      </p:sp>
      <p:sp>
        <p:nvSpPr>
          <p:cNvPr id="94" name="Rectangle 67"/>
          <p:cNvSpPr>
            <a:spLocks/>
          </p:cNvSpPr>
          <p:nvPr/>
        </p:nvSpPr>
        <p:spPr bwMode="auto">
          <a:xfrm>
            <a:off x="3958309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95" name="Rectangle 68"/>
          <p:cNvSpPr>
            <a:spLocks/>
          </p:cNvSpPr>
          <p:nvPr/>
        </p:nvSpPr>
        <p:spPr bwMode="auto">
          <a:xfrm>
            <a:off x="4583387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96" name="Rectangle 69"/>
          <p:cNvSpPr>
            <a:spLocks/>
          </p:cNvSpPr>
          <p:nvPr/>
        </p:nvSpPr>
        <p:spPr bwMode="auto">
          <a:xfrm>
            <a:off x="5163816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97" name="Rectangle 70"/>
          <p:cNvSpPr>
            <a:spLocks/>
          </p:cNvSpPr>
          <p:nvPr/>
        </p:nvSpPr>
        <p:spPr bwMode="auto">
          <a:xfrm>
            <a:off x="577996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98" name="Rectangle 71"/>
          <p:cNvSpPr>
            <a:spLocks/>
          </p:cNvSpPr>
          <p:nvPr/>
        </p:nvSpPr>
        <p:spPr bwMode="auto">
          <a:xfrm>
            <a:off x="63603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99" name="Rectangle 72"/>
          <p:cNvSpPr>
            <a:spLocks/>
          </p:cNvSpPr>
          <p:nvPr/>
        </p:nvSpPr>
        <p:spPr bwMode="auto">
          <a:xfrm>
            <a:off x="69318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100" name="Rectangle 73"/>
          <p:cNvSpPr>
            <a:spLocks/>
          </p:cNvSpPr>
          <p:nvPr/>
        </p:nvSpPr>
        <p:spPr bwMode="auto">
          <a:xfrm>
            <a:off x="7539113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101" name="Rectangle 74"/>
          <p:cNvSpPr>
            <a:spLocks/>
          </p:cNvSpPr>
          <p:nvPr/>
        </p:nvSpPr>
        <p:spPr bwMode="auto">
          <a:xfrm>
            <a:off x="8146332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102" name="Rectangle 75"/>
          <p:cNvSpPr>
            <a:spLocks/>
          </p:cNvSpPr>
          <p:nvPr/>
        </p:nvSpPr>
        <p:spPr bwMode="auto">
          <a:xfrm>
            <a:off x="8690648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103" name="Rectangle 76"/>
          <p:cNvSpPr>
            <a:spLocks/>
          </p:cNvSpPr>
          <p:nvPr/>
        </p:nvSpPr>
        <p:spPr bwMode="auto">
          <a:xfrm>
            <a:off x="9306998" y="3340925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9982053" y="1573177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9999913" y="2617951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Line 79"/>
          <p:cNvSpPr>
            <a:spLocks noChangeShapeType="1"/>
          </p:cNvSpPr>
          <p:nvPr/>
        </p:nvSpPr>
        <p:spPr bwMode="auto">
          <a:xfrm rot="10800000" flipH="1">
            <a:off x="9535569" y="1028466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 rot="10800000" flipH="1">
            <a:off x="3552678" y="2921560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81"/>
          <p:cNvSpPr>
            <a:spLocks/>
          </p:cNvSpPr>
          <p:nvPr/>
        </p:nvSpPr>
        <p:spPr bwMode="auto">
          <a:xfrm>
            <a:off x="8220299" y="974557"/>
            <a:ext cx="1175002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FF00FF"/>
                </a:solidFill>
                <a:latin typeface="Arial" charset="0"/>
                <a:cs typeface="Arial" charset="0"/>
                <a:sym typeface="Arial" charset="0"/>
              </a:rPr>
              <a:t>write pointer</a:t>
            </a:r>
          </a:p>
        </p:txBody>
      </p:sp>
      <p:sp>
        <p:nvSpPr>
          <p:cNvPr id="109" name="Line 79"/>
          <p:cNvSpPr>
            <a:spLocks noChangeShapeType="1"/>
          </p:cNvSpPr>
          <p:nvPr/>
        </p:nvSpPr>
        <p:spPr bwMode="auto">
          <a:xfrm rot="10800000" flipH="1">
            <a:off x="3564469" y="1028466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81"/>
          <p:cNvSpPr>
            <a:spLocks/>
          </p:cNvSpPr>
          <p:nvPr/>
        </p:nvSpPr>
        <p:spPr bwMode="auto">
          <a:xfrm>
            <a:off x="2260420" y="974557"/>
            <a:ext cx="115256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rPr>
              <a:t>read pointer</a:t>
            </a:r>
          </a:p>
        </p:txBody>
      </p:sp>
      <p:sp>
        <p:nvSpPr>
          <p:cNvPr id="111" name="Line 79"/>
          <p:cNvSpPr>
            <a:spLocks noChangeShapeType="1"/>
          </p:cNvSpPr>
          <p:nvPr/>
        </p:nvSpPr>
        <p:spPr bwMode="auto">
          <a:xfrm rot="10800000" flipH="1">
            <a:off x="4172036" y="2011342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Line 79"/>
          <p:cNvSpPr>
            <a:spLocks noChangeShapeType="1"/>
          </p:cNvSpPr>
          <p:nvPr/>
        </p:nvSpPr>
        <p:spPr bwMode="auto">
          <a:xfrm rot="10800000" flipH="1">
            <a:off x="4728973" y="2922694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Delay effect will be simple VST plugin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with HelloWorld UI from Getting Started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 the first, generic version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Define variables in </a:t>
            </a:r>
            <a:r>
              <a:rPr lang="en-GB" dirty="0" err="1"/>
              <a:t>pluginprocessor.h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Set up the variables in </a:t>
            </a:r>
            <a:r>
              <a:rPr lang="en-GB" dirty="0" err="1"/>
              <a:t>prepareToPlay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Edit </a:t>
            </a:r>
            <a:r>
              <a:rPr lang="en-GB" dirty="0" err="1"/>
              <a:t>processBlock</a:t>
            </a:r>
            <a:r>
              <a:rPr lang="en-GB" dirty="0"/>
              <a:t> so that it implements delay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read and write pointers on circular buffer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Make sure that incrementing pointer on one channel does not affect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in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Add parameters to generic user interface 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46280" y="1481849"/>
            <a:ext cx="11542734" cy="21544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582460" y="1801085"/>
            <a:ext cx="6627445" cy="9310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09905" y="1540990"/>
            <a:ext cx="1915307" cy="72561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9125212" y="1192589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603412" y="2766523"/>
            <a:ext cx="7102258" cy="82338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05670" y="2733983"/>
            <a:ext cx="1402915" cy="44423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9125211" y="2610420"/>
            <a:ext cx="2655517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4317804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"Delay time"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2.0f,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0.999f,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"Dry/wet mix"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1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2175337"/>
            <a:ext cx="11914908" cy="23852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)(2.0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9591-6DFF-2E52-18E5-94E2F38D9E48}"/>
              </a:ext>
            </a:extLst>
          </p:cNvPr>
          <p:cNvSpPr/>
          <p:nvPr/>
        </p:nvSpPr>
        <p:spPr>
          <a:xfrm>
            <a:off x="461269" y="2539923"/>
            <a:ext cx="6593466" cy="11009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DF0BA-9542-8CA3-AF90-ADB9B43D866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054735" y="2345100"/>
            <a:ext cx="1175536" cy="7453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9C112-B80D-1742-E758-5398D4FBE203}"/>
              </a:ext>
            </a:extLst>
          </p:cNvPr>
          <p:cNvSpPr txBox="1"/>
          <p:nvPr/>
        </p:nvSpPr>
        <p:spPr>
          <a:xfrm>
            <a:off x="8230271" y="1837268"/>
            <a:ext cx="2238790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Allocate delay buffer, size depends on sample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56CB7-E97A-43DA-F9ED-C9AD30C11BD4}"/>
              </a:ext>
            </a:extLst>
          </p:cNvPr>
          <p:cNvSpPr/>
          <p:nvPr/>
        </p:nvSpPr>
        <p:spPr>
          <a:xfrm>
            <a:off x="531740" y="3678827"/>
            <a:ext cx="10132521" cy="6170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7F2C9-6255-DB79-E14B-786FC63F4D0C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0664261" y="3557197"/>
            <a:ext cx="496961" cy="43014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343C31-0589-34A5-A7FA-775D29CD9417}"/>
              </a:ext>
            </a:extLst>
          </p:cNvPr>
          <p:cNvSpPr txBox="1"/>
          <p:nvPr/>
        </p:nvSpPr>
        <p:spPr>
          <a:xfrm>
            <a:off x="10208030" y="2532271"/>
            <a:ext cx="1906384" cy="1024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determine delay position offset in samples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582460" y="1801085"/>
            <a:ext cx="8672751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255211" y="1355375"/>
            <a:ext cx="660296" cy="108976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915507" y="1001432"/>
            <a:ext cx="2139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Information about these samples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1C2C6-510F-1722-FAE4-A64FB74C18A9}"/>
              </a:ext>
            </a:extLst>
          </p:cNvPr>
          <p:cNvSpPr/>
          <p:nvPr/>
        </p:nvSpPr>
        <p:spPr>
          <a:xfrm>
            <a:off x="582461" y="3820973"/>
            <a:ext cx="10305280" cy="64199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A345A-62E0-27C0-F4DD-F84D71783F0E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flipV="1">
            <a:off x="5735101" y="3134956"/>
            <a:ext cx="3344536" cy="6860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9868B5-F36B-7F0A-E5EB-C55CD0ED22D2}"/>
              </a:ext>
            </a:extLst>
          </p:cNvPr>
          <p:cNvSpPr txBox="1"/>
          <p:nvPr/>
        </p:nvSpPr>
        <p:spPr>
          <a:xfrm>
            <a:off x="9079637" y="2627124"/>
            <a:ext cx="2139034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Update read position based on current delay time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sz="2812" dirty="0"/>
              <a:t>From digital system perspective, delay is simple:</a:t>
            </a:r>
          </a:p>
          <a:p>
            <a:pPr marL="803643" lvl="1"/>
            <a:r>
              <a:rPr lang="en-US" sz="2250" dirty="0">
                <a:solidFill>
                  <a:srgbClr val="0000FF"/>
                </a:solidFill>
              </a:rPr>
              <a:t>Difference equation</a:t>
            </a:r>
            <a:r>
              <a:rPr lang="en-US" sz="2250" dirty="0"/>
              <a:t> adding the current input sample to one </a:t>
            </a:r>
            <a:r>
              <a:rPr lang="en-US" sz="2250" i="1" dirty="0"/>
              <a:t>N</a:t>
            </a:r>
            <a:r>
              <a:rPr lang="en-US" sz="2250" dirty="0"/>
              <a:t> samples prior</a:t>
            </a:r>
          </a:p>
          <a:p>
            <a:pPr marL="803643" lvl="1" algn="ctr">
              <a:buNone/>
            </a:pPr>
            <a:r>
              <a:rPr lang="en-US" sz="2250" i="1" dirty="0">
                <a:latin typeface="Times New Roman" pitchFamily="18" charset="0"/>
              </a:rPr>
              <a:t>y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]=</a:t>
            </a:r>
            <a:r>
              <a:rPr lang="en-US" sz="2250" i="1" dirty="0">
                <a:latin typeface="Times New Roman" pitchFamily="18" charset="0"/>
              </a:rPr>
              <a:t>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]+</a:t>
            </a:r>
            <a:r>
              <a:rPr lang="en-US" sz="2250" i="1" dirty="0">
                <a:latin typeface="Times New Roman" pitchFamily="18" charset="0"/>
              </a:rPr>
              <a:t>ax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-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	  | </a:t>
            </a:r>
            <a:r>
              <a:rPr lang="en-US" sz="2250" i="1" dirty="0">
                <a:latin typeface="Times New Roman" pitchFamily="18" charset="0"/>
              </a:rPr>
              <a:t>a</a:t>
            </a:r>
            <a:r>
              <a:rPr lang="en-US" sz="2250" dirty="0">
                <a:latin typeface="Times New Roman" pitchFamily="18" charset="0"/>
              </a:rPr>
              <a:t>|&lt;1   (usually)</a:t>
            </a:r>
            <a:endParaRPr lang="en-US" sz="2250" dirty="0"/>
          </a:p>
          <a:p>
            <a:pPr marL="446469"/>
            <a:r>
              <a:rPr lang="en-US" sz="2812" dirty="0"/>
              <a:t>For audio:</a:t>
            </a:r>
          </a:p>
          <a:p>
            <a:pPr marL="803643" lvl="1"/>
            <a:r>
              <a:rPr lang="en-US" sz="2250" dirty="0"/>
              <a:t>Delay ranges from milliseconds to several seconds</a:t>
            </a:r>
          </a:p>
          <a:p>
            <a:pPr marL="803643" lvl="1"/>
            <a:r>
              <a:rPr lang="en-US" sz="2250" dirty="0"/>
              <a:t>What values of </a:t>
            </a:r>
            <a:r>
              <a:rPr lang="en-US" sz="2250" i="1" dirty="0"/>
              <a:t>N</a:t>
            </a:r>
            <a:r>
              <a:rPr lang="en-US" sz="2250" dirty="0"/>
              <a:t> does this imply for sampling rate= 44.1kHz?</a:t>
            </a:r>
          </a:p>
        </p:txBody>
      </p:sp>
      <p:sp>
        <p:nvSpPr>
          <p:cNvPr id="9224" name="Rectangle 8"/>
          <p:cNvSpPr>
            <a:spLocks/>
          </p:cNvSpPr>
          <p:nvPr/>
        </p:nvSpPr>
        <p:spPr bwMode="auto">
          <a:xfrm>
            <a:off x="2756297" y="5807208"/>
            <a:ext cx="1407437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second = </a:t>
            </a:r>
          </a:p>
        </p:txBody>
      </p:sp>
      <p:sp>
        <p:nvSpPr>
          <p:cNvPr id="9225" name="Rectangle 9"/>
          <p:cNvSpPr>
            <a:spLocks/>
          </p:cNvSpPr>
          <p:nvPr/>
        </p:nvSpPr>
        <p:spPr bwMode="auto">
          <a:xfrm>
            <a:off x="3238500" y="6191185"/>
            <a:ext cx="89607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ms = </a:t>
            </a:r>
          </a:p>
        </p:txBody>
      </p:sp>
      <p:sp>
        <p:nvSpPr>
          <p:cNvPr id="9226" name="Rectangle 10"/>
          <p:cNvSpPr>
            <a:spLocks/>
          </p:cNvSpPr>
          <p:nvPr/>
        </p:nvSpPr>
        <p:spPr bwMode="auto">
          <a:xfrm>
            <a:off x="7721203" y="5807208"/>
            <a:ext cx="1332096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1 sample</a:t>
            </a:r>
          </a:p>
        </p:txBody>
      </p:sp>
      <p:sp>
        <p:nvSpPr>
          <p:cNvPr id="9227" name="Rectangle 11"/>
          <p:cNvSpPr>
            <a:spLocks/>
          </p:cNvSpPr>
          <p:nvPr/>
        </p:nvSpPr>
        <p:spPr bwMode="auto">
          <a:xfrm>
            <a:off x="4310063" y="5807208"/>
            <a:ext cx="183543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44100 samples</a:t>
            </a:r>
          </a:p>
        </p:txBody>
      </p:sp>
      <p:sp>
        <p:nvSpPr>
          <p:cNvPr id="9228" name="Rectangle 12"/>
          <p:cNvSpPr>
            <a:spLocks/>
          </p:cNvSpPr>
          <p:nvPr/>
        </p:nvSpPr>
        <p:spPr bwMode="auto">
          <a:xfrm>
            <a:off x="4310063" y="6191185"/>
            <a:ext cx="1617430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~ 44 samples</a:t>
            </a:r>
          </a:p>
        </p:txBody>
      </p:sp>
      <p:sp>
        <p:nvSpPr>
          <p:cNvPr id="9229" name="Rectangle 13"/>
          <p:cNvSpPr>
            <a:spLocks/>
          </p:cNvSpPr>
          <p:nvPr/>
        </p:nvSpPr>
        <p:spPr bwMode="auto">
          <a:xfrm>
            <a:off x="6676430" y="5786438"/>
            <a:ext cx="964406" cy="3661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22.6µS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10054" y="4036568"/>
            <a:ext cx="5415607" cy="1430724"/>
            <a:chOff x="179512" y="2564904"/>
            <a:chExt cx="7702196" cy="2034808"/>
          </a:xfrm>
        </p:grpSpPr>
        <p:sp>
          <p:nvSpPr>
            <p:cNvPr id="16" name="Oval 15"/>
            <p:cNvSpPr/>
            <p:nvPr/>
          </p:nvSpPr>
          <p:spPr bwMode="auto">
            <a:xfrm>
              <a:off x="6153516" y="2894126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6325488" y="3009147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20" idx="3"/>
              <a:endCxn id="23" idx="3"/>
            </p:cNvCxnSpPr>
            <p:nvPr/>
          </p:nvCxnSpPr>
          <p:spPr>
            <a:xfrm flipV="1">
              <a:off x="3460334" y="3310190"/>
              <a:ext cx="1253022" cy="102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868377" y="3030066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endCxn id="20" idx="1"/>
            </p:cNvCxnSpPr>
            <p:nvPr/>
          </p:nvCxnSpPr>
          <p:spPr>
            <a:xfrm>
              <a:off x="179512" y="3291675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 rot="5400000">
              <a:off x="4713355" y="2950150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0"/>
              <a:endCxn id="16" idx="2"/>
            </p:cNvCxnSpPr>
            <p:nvPr/>
          </p:nvCxnSpPr>
          <p:spPr>
            <a:xfrm flipV="1">
              <a:off x="5433435" y="3297351"/>
              <a:ext cx="720081" cy="1283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6"/>
            </p:cNvCxnSpPr>
            <p:nvPr/>
          </p:nvCxnSpPr>
          <p:spPr>
            <a:xfrm>
              <a:off x="6959966" y="3297351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4"/>
            </p:cNvCxnSpPr>
            <p:nvPr/>
          </p:nvCxnSpPr>
          <p:spPr>
            <a:xfrm>
              <a:off x="6556742" y="3700576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72583" y="3049797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effects to each cannel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5193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(channel = 0; channel &lt;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 ++channel) {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jmin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channel,delayBuffer.getNumChannels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() -1));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(1-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287307" y="1623746"/>
            <a:ext cx="6769986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057293" y="824093"/>
            <a:ext cx="1635369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3273956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channelData</a:t>
            </a:r>
            <a:r>
              <a:rPr lang="en-GB" sz="2000" dirty="0"/>
              <a:t> is </a:t>
            </a:r>
            <a:r>
              <a:rPr lang="en-GB" sz="2000" dirty="0" err="1"/>
              <a:t>numSamples</a:t>
            </a:r>
            <a:r>
              <a:rPr lang="en-GB" sz="2000" dirty="0"/>
              <a:t> of audio for one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348807" y="1993776"/>
            <a:ext cx="11494385" cy="3240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11559" y="1717336"/>
            <a:ext cx="2476269" cy="31805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487828" y="1363393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377159" y="2390011"/>
            <a:ext cx="3352485" cy="5649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729644" y="2672463"/>
            <a:ext cx="1580237" cy="15146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5309881" y="2162212"/>
            <a:ext cx="3879624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Copy state variables maintained between </a:t>
            </a:r>
            <a:r>
              <a:rPr lang="en-GB" sz="2000" dirty="0" err="1"/>
              <a:t>processBlock</a:t>
            </a:r>
            <a:r>
              <a:rPr lang="en-GB" sz="2000" dirty="0"/>
              <a:t> calls. Processing channel can't affect state variable for next 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527900" y="3804273"/>
            <a:ext cx="6413435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6941335" y="4003923"/>
            <a:ext cx="752603" cy="21149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7693938" y="3553693"/>
            <a:ext cx="3627998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Store info in delay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dpr</a:t>
            </a:r>
            <a:r>
              <a:rPr lang="en-GB" sz="2000" dirty="0"/>
              <a:t>] is delay sample we just read.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dpw</a:t>
            </a:r>
            <a:r>
              <a:rPr lang="en-GB" sz="2000" dirty="0"/>
              <a:t>] is what we write to buffer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559851" y="4857795"/>
            <a:ext cx="301568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575539" y="5057445"/>
            <a:ext cx="3991105" cy="52409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7566644" y="5227597"/>
            <a:ext cx="2778971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Store output sample in buffer,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141423" y="5683901"/>
            <a:ext cx="3657473" cy="64485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798896" y="6006329"/>
            <a:ext cx="1824128" cy="2848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5623024" y="5680871"/>
            <a:ext cx="2879683" cy="707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transfer local copies back to main state variable</a:t>
            </a:r>
          </a:p>
        </p:txBody>
      </p:sp>
    </p:spTree>
    <p:extLst>
      <p:ext uri="{BB962C8B-B14F-4D97-AF65-F5344CB8AC3E}">
        <p14:creationId xmlns:p14="http://schemas.microsoft.com/office/powerpoint/2010/main" val="21933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6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492357" y="1801087"/>
            <a:ext cx="6257578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49935" y="1001434"/>
            <a:ext cx="2147777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3273956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Go through each channel of audio that's passed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705853" y="2618578"/>
            <a:ext cx="6930772" cy="3173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636625" y="2641441"/>
            <a:ext cx="866082" cy="16070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502707" y="2287498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644861" y="2193166"/>
            <a:ext cx="6197190" cy="39248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6842051" y="1812455"/>
            <a:ext cx="1196591" cy="5769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8038642" y="1458512"/>
            <a:ext cx="387962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get current input value for this channel, this sample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644861" y="3050878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392785" y="3450177"/>
            <a:ext cx="1043096" cy="5267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8435881" y="3469082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write to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delayReadPosition</a:t>
            </a:r>
            <a:r>
              <a:rPr lang="en-GB" sz="2000" dirty="0"/>
              <a:t>] is last delay sample that we read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644860" y="3978757"/>
            <a:ext cx="4908041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5552901" y="4178407"/>
            <a:ext cx="2421775" cy="127991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7974676" y="5104375"/>
            <a:ext cx="4089203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set current output value for this channel, this sample,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376757" y="4795525"/>
            <a:ext cx="9426719" cy="975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090117" y="5771162"/>
            <a:ext cx="3159728" cy="5458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8249845" y="5963073"/>
            <a:ext cx="334918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increment pointers; once per sample, not once per channel!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04F3B-F643-0F3A-D2FE-080F5EB76328}"/>
              </a:ext>
            </a:extLst>
          </p:cNvPr>
          <p:cNvSpPr/>
          <p:nvPr/>
        </p:nvSpPr>
        <p:spPr>
          <a:xfrm>
            <a:off x="644861" y="3496429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1297F8-0BDC-16C2-2AE1-3ED9AB7EE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392785" y="3973315"/>
            <a:ext cx="1043096" cy="5267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BB3F6C-0FAB-50DD-9FB8-E9EAFC5B80FA}"/>
              </a:ext>
            </a:extLst>
          </p:cNvPr>
          <p:cNvSpPr txBox="1"/>
          <p:nvPr/>
        </p:nvSpPr>
        <p:spPr>
          <a:xfrm>
            <a:off x="8435881" y="3992220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Read from buffer. Output is input + delay buffer content, weighted by </a:t>
            </a:r>
            <a:r>
              <a:rPr lang="en-GB" sz="2000" dirty="0" err="1"/>
              <a:t>dryWetMix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359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  <p:bldP spid="30" grpId="0" animBg="1"/>
      <p:bldP spid="30" grpId="1" animBg="1"/>
      <p:bldP spid="32" grpId="0" animBg="1"/>
      <p:bldP spid="3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Ping-pong delay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8965406" cy="3509367"/>
          </a:xfrm>
          <a:ln/>
        </p:spPr>
        <p:txBody>
          <a:bodyPr/>
          <a:lstStyle/>
          <a:p>
            <a:pPr marL="446469"/>
            <a:r>
              <a:rPr lang="en-US" sz="2672" dirty="0"/>
              <a:t>For </a:t>
            </a:r>
            <a:r>
              <a:rPr lang="en-US" sz="2672" dirty="0">
                <a:solidFill>
                  <a:srgbClr val="0000FF"/>
                </a:solidFill>
              </a:rPr>
              <a:t>stereo</a:t>
            </a:r>
            <a:r>
              <a:rPr lang="en-US" sz="2672" dirty="0"/>
              <a:t> audio systems</a:t>
            </a:r>
          </a:p>
          <a:p>
            <a:pPr marL="446469"/>
            <a:r>
              <a:rPr lang="en-US" sz="2672" dirty="0"/>
              <a:t>Creates bouncing effect</a:t>
            </a:r>
          </a:p>
          <a:p>
            <a:pPr marL="803643" lvl="1"/>
            <a:r>
              <a:rPr lang="en-US" sz="2250" dirty="0"/>
              <a:t>Sound typically jumps between left and right channels</a:t>
            </a:r>
          </a:p>
          <a:p>
            <a:pPr marL="446469"/>
            <a:r>
              <a:rPr lang="en-US" sz="2672" dirty="0"/>
              <a:t>2 delay lines with 2 inputs, 2 outputs</a:t>
            </a:r>
          </a:p>
          <a:p>
            <a:pPr marL="803643" lvl="1"/>
            <a:r>
              <a:rPr lang="en-US" sz="2250" dirty="0"/>
              <a:t>Can use same signal for each input</a:t>
            </a:r>
          </a:p>
          <a:p>
            <a:pPr marL="803643" lvl="1"/>
            <a:r>
              <a:rPr lang="en-US" sz="2250" dirty="0"/>
              <a:t>Typically </a:t>
            </a:r>
            <a:r>
              <a:rPr lang="en-US" sz="2250" dirty="0">
                <a:solidFill>
                  <a:srgbClr val="0000FF"/>
                </a:solidFill>
              </a:rPr>
              <a:t>pan</a:t>
            </a:r>
            <a:r>
              <a:rPr lang="en-US" sz="2250" dirty="0"/>
              <a:t> outputs hard left and hard right</a:t>
            </a:r>
          </a:p>
          <a:p>
            <a:pPr marL="446469"/>
            <a:r>
              <a:rPr lang="en-US" sz="2672" dirty="0"/>
              <a:t>Feedback from each delay line goes to </a:t>
            </a:r>
            <a:r>
              <a:rPr lang="en-US" sz="2672" dirty="0">
                <a:solidFill>
                  <a:srgbClr val="0000FF"/>
                </a:solidFill>
              </a:rPr>
              <a:t>opposite</a:t>
            </a:r>
            <a:r>
              <a:rPr lang="en-US" sz="2672" dirty="0"/>
              <a:t> line</a:t>
            </a:r>
          </a:p>
        </p:txBody>
      </p:sp>
      <p:pic>
        <p:nvPicPr>
          <p:cNvPr id="3482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9586" y="4239090"/>
            <a:ext cx="927048" cy="9270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97261" y="4846658"/>
            <a:ext cx="4470739" cy="153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Arial" charset="0"/>
                <a:sym typeface="Gill Sans" charset="0"/>
              </a:rPr>
              <a:t>ping-pong delay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1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st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generated with symmetric setup (delays same length, same feedback gain) panned hard left and right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2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nd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breaks symmetry and panning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0" y="4087198"/>
            <a:ext cx="4626125" cy="2480901"/>
            <a:chOff x="467544" y="2204864"/>
            <a:chExt cx="6579377" cy="3528392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70345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6186969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>
              <a:endCxn id="79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1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3761089" y="2812286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3" name="Straight Arrow Connector 42"/>
            <p:cNvCxnSpPr>
              <a:stCxn id="8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6" idx="0"/>
              <a:endCxn id="79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7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0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79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1" idx="0"/>
              <a:endCxn id="75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2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12"/>
            <p:cNvSpPr txBox="1">
              <a:spLocks noChangeArrowheads="1"/>
            </p:cNvSpPr>
            <p:nvPr/>
          </p:nvSpPr>
          <p:spPr bwMode="auto">
            <a:xfrm>
              <a:off x="3761089" y="4756502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54" name="Straight Arrow Connector 53"/>
            <p:cNvCxnSpPr>
              <a:stCxn id="75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0"/>
              <a:endCxn id="71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8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Straight Arrow Connector 58"/>
            <p:cNvCxnSpPr>
              <a:stCxn id="71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6186969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98338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2" name="Straight Arrow Connector 61"/>
            <p:cNvCxnSpPr>
              <a:stCxn id="64" idx="0"/>
              <a:endCxn id="83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4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5" name="Straight Arrow Connector 64"/>
            <p:cNvCxnSpPr>
              <a:stCxn id="67" idx="0"/>
              <a:endCxn id="75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7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8" name="Straight Arrow Connector 67"/>
            <p:cNvCxnSpPr>
              <a:endCxn id="71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3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48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820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2956901" y="1201253"/>
            <a:ext cx="6556724" cy="3528392"/>
            <a:chOff x="467544" y="2204864"/>
            <a:chExt cx="6556724" cy="3528392"/>
          </a:xfrm>
        </p:grpSpPr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592999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6209621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endCxn id="94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2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12"/>
            <p:cNvSpPr txBox="1">
              <a:spLocks noChangeArrowheads="1"/>
            </p:cNvSpPr>
            <p:nvPr/>
          </p:nvSpPr>
          <p:spPr bwMode="auto">
            <a:xfrm>
              <a:off x="3790724" y="2812286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72" name="Straight Arrow Connector 71"/>
            <p:cNvCxnSpPr>
              <a:stCxn id="52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8" idx="0"/>
              <a:endCxn id="94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Isosceles Triangle 77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Arrow Connector 97"/>
            <p:cNvCxnSpPr>
              <a:stCxn id="94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4" idx="0"/>
              <a:endCxn id="106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7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2"/>
            <p:cNvSpPr txBox="1">
              <a:spLocks noChangeArrowheads="1"/>
            </p:cNvSpPr>
            <p:nvPr/>
          </p:nvSpPr>
          <p:spPr bwMode="auto">
            <a:xfrm>
              <a:off x="3790724" y="4756502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11" name="Straight Arrow Connector 110"/>
            <p:cNvCxnSpPr>
              <a:stCxn id="106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6" idx="0"/>
              <a:endCxn id="118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9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Straight Arrow Connector 121"/>
            <p:cNvCxnSpPr>
              <a:stCxn id="118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32"/>
            <p:cNvSpPr txBox="1">
              <a:spLocks noChangeArrowheads="1"/>
            </p:cNvSpPr>
            <p:nvPr/>
          </p:nvSpPr>
          <p:spPr bwMode="auto">
            <a:xfrm>
              <a:off x="6209621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5" name="TextBox 32"/>
            <p:cNvSpPr txBox="1">
              <a:spLocks noChangeArrowheads="1"/>
            </p:cNvSpPr>
            <p:nvPr/>
          </p:nvSpPr>
          <p:spPr bwMode="auto">
            <a:xfrm>
              <a:off x="520990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26" name="Straight Arrow Connector 125"/>
            <p:cNvCxnSpPr>
              <a:stCxn id="133" idx="0"/>
              <a:endCxn id="52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33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40" name="Straight Arrow Connector 139"/>
            <p:cNvCxnSpPr>
              <a:stCxn id="142" idx="0"/>
              <a:endCxn id="106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2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Isosceles Triangle 141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74" name="Straight Arrow Connector 173"/>
            <p:cNvCxnSpPr>
              <a:endCxn id="118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34" dirty="0">
                <a:latin typeface="Times New Roman"/>
                <a:ea typeface="Times New Roman"/>
              </a:rPr>
              <a:t>Lets work out the transfer functions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3"/>
          <p:cNvSpPr>
            <a:spLocks/>
          </p:cNvSpPr>
          <p:nvPr/>
        </p:nvSpPr>
        <p:spPr bwMode="auto">
          <a:xfrm>
            <a:off x="2399964" y="3906987"/>
            <a:ext cx="7595445" cy="290028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endParaRPr lang="en-US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Solve these equations for W</a:t>
            </a:r>
            <a:r>
              <a:rPr lang="en-GB" sz="1969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endParaRPr lang="en-GB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buFont typeface="Wingdings"/>
              <a:buChar char="à"/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=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]/[1-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Now plug into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Y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c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1969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...and similar for the other channel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524000" y="391163"/>
            <a:ext cx="9144000" cy="8100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53117" y="153761"/>
            <a:ext cx="6418867" cy="3528392"/>
            <a:chOff x="467544" y="2204864"/>
            <a:chExt cx="6418866" cy="3528392"/>
          </a:xfrm>
          <a:noFill/>
        </p:grpSpPr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682766" y="2564904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6299390" y="2564904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" name="Straight Arrow Connector 5"/>
            <p:cNvCxnSpPr>
              <a:endCxn id="23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11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13" name="Oval 1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3841219" y="2812286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0"/>
              <a:endCxn id="23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2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Arrow Connector 26"/>
            <p:cNvCxnSpPr>
              <a:stCxn id="23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0" idx="0"/>
              <a:endCxn id="32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24" name="Group 30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32" name="Oval 3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3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12"/>
            <p:cNvSpPr txBox="1">
              <a:spLocks noChangeArrowheads="1"/>
            </p:cNvSpPr>
            <p:nvPr/>
          </p:nvSpPr>
          <p:spPr bwMode="auto">
            <a:xfrm>
              <a:off x="3841219" y="4756502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7" name="Straight Arrow Connector 36"/>
            <p:cNvCxnSpPr>
              <a:stCxn id="32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0" idx="0"/>
              <a:endCxn id="42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3" name="Group 40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42" name="Oval 4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Arrow Connector 45"/>
            <p:cNvCxnSpPr>
              <a:stCxn id="42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/>
            <p:cNvSpPr txBox="1">
              <a:spLocks noChangeArrowheads="1"/>
            </p:cNvSpPr>
            <p:nvPr/>
          </p:nvSpPr>
          <p:spPr bwMode="auto">
            <a:xfrm>
              <a:off x="6299390" y="4509120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10759" y="4509120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9" name="Straight Arrow Connector 48"/>
            <p:cNvCxnSpPr>
              <a:stCxn id="51" idx="0"/>
              <a:endCxn id="13" idx="5"/>
            </p:cNvCxnSpPr>
            <p:nvPr/>
          </p:nvCxnSpPr>
          <p:spPr>
            <a:xfrm flipH="1" flipV="1">
              <a:off x="3151121" y="3124231"/>
              <a:ext cx="265756" cy="3120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51" idx="3"/>
            </p:cNvCxnSpPr>
            <p:nvPr/>
          </p:nvCxnSpPr>
          <p:spPr>
            <a:xfrm flipH="1" flipV="1">
              <a:off x="3613166" y="3671266"/>
              <a:ext cx="1064176" cy="123414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9207977">
              <a:off x="3331290" y="3400640"/>
              <a:ext cx="367463" cy="306219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2" name="Straight Arrow Connector 51"/>
            <p:cNvCxnSpPr>
              <a:stCxn id="54" idx="0"/>
              <a:endCxn id="32" idx="7"/>
            </p:cNvCxnSpPr>
            <p:nvPr/>
          </p:nvCxnSpPr>
          <p:spPr>
            <a:xfrm flipH="1">
              <a:off x="3151121" y="4478285"/>
              <a:ext cx="351794" cy="33560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4" idx="3"/>
            </p:cNvCxnSpPr>
            <p:nvPr/>
          </p:nvCxnSpPr>
          <p:spPr>
            <a:xfrm flipH="1">
              <a:off x="3710299" y="2996952"/>
              <a:ext cx="1005718" cy="12400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3240908">
              <a:off x="3415722" y="4198583"/>
              <a:ext cx="381771" cy="318143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5" name="Straight Arrow Connector 54"/>
            <p:cNvCxnSpPr>
              <a:endCxn id="42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4283166" y="256490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211159" y="508518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6903" y="278092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21599" y="4725144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60031" y="2771636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60031" y="4725144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94932" y="409855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47063" y="337847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904183"/>
          </a:xfrm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815810"/>
            <a:ext cx="12020203" cy="59298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38546" y="4272677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delayReadPosition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(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delayWritePosition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- 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getSampleRate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           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+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%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2907" y="1804776"/>
            <a:ext cx="10587224" cy="20313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trike="sngStrike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linkDelaysParam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arrays of length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 which contain a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chnnel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’ audio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the circular buffers for implementing delay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8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2, loop over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79745" y="915398"/>
            <a:ext cx="11796822" cy="569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float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],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output of one delay buffer into other, producing ping-pong effect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the output samples in the buffer, replacing the input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57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delay: aesthetics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 dirty="0"/>
              <a:t>Takes audio and plays it back after </a:t>
            </a:r>
            <a:r>
              <a:rPr lang="en-US" dirty="0">
                <a:solidFill>
                  <a:srgbClr val="0000FF"/>
                </a:solidFill>
              </a:rPr>
              <a:t>delay time</a:t>
            </a:r>
          </a:p>
          <a:p>
            <a:pPr marL="803643" lvl="1"/>
            <a:r>
              <a:rPr lang="en-US" dirty="0"/>
              <a:t>One of the simplest audio effects</a:t>
            </a:r>
          </a:p>
          <a:p>
            <a:pPr marL="446469"/>
            <a:r>
              <a:rPr lang="en-US" dirty="0"/>
              <a:t>Use delay to:</a:t>
            </a:r>
          </a:p>
          <a:p>
            <a:pPr marL="803643" lvl="1"/>
            <a:r>
              <a:rPr lang="en-US" dirty="0"/>
              <a:t>Bring to life dull mixes</a:t>
            </a:r>
          </a:p>
          <a:p>
            <a:pPr marL="803643" lvl="1"/>
            <a:r>
              <a:rPr lang="en-US" dirty="0"/>
              <a:t>Widen an instrument’s sound</a:t>
            </a:r>
          </a:p>
          <a:p>
            <a:pPr marL="803643" lvl="1"/>
            <a:r>
              <a:rPr lang="en-US" dirty="0"/>
              <a:t>Solo over yourself</a:t>
            </a:r>
          </a:p>
          <a:p>
            <a:pPr marL="446469"/>
            <a:r>
              <a:rPr lang="en-US" dirty="0"/>
              <a:t>Delay is building block for other effects</a:t>
            </a:r>
          </a:p>
          <a:p>
            <a:pPr marL="803643" lvl="1"/>
            <a:r>
              <a:rPr lang="en-US" dirty="0"/>
              <a:t>Echo</a:t>
            </a:r>
          </a:p>
          <a:p>
            <a:pPr marL="803643" lvl="1"/>
            <a:r>
              <a:rPr lang="en-US" dirty="0"/>
              <a:t>Reverb</a:t>
            </a:r>
          </a:p>
          <a:p>
            <a:pPr marL="803643" lvl="1"/>
            <a:r>
              <a:rPr lang="en-US" dirty="0"/>
              <a:t>Chorus</a:t>
            </a:r>
          </a:p>
          <a:p>
            <a:pPr marL="803643" lvl="1"/>
            <a:r>
              <a:rPr lang="en-US" dirty="0"/>
              <a:t>Flanging</a:t>
            </a:r>
          </a:p>
          <a:p>
            <a:pPr marL="803643" lvl="1"/>
            <a:r>
              <a:rPr lang="en-US" dirty="0"/>
              <a:t>...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Delay with feedback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37268"/>
            <a:ext cx="8381999" cy="2972575"/>
          </a:xfrm>
        </p:spPr>
        <p:txBody>
          <a:bodyPr/>
          <a:lstStyle/>
          <a:p>
            <a:pPr eaLnBrk="1" hangingPunct="1"/>
            <a:r>
              <a:rPr lang="en-US" sz="2531" dirty="0"/>
              <a:t>Most delays have feedback control (</a:t>
            </a:r>
            <a:r>
              <a:rPr lang="en-US" sz="2531" dirty="0">
                <a:solidFill>
                  <a:srgbClr val="0000CC"/>
                </a:solidFill>
              </a:rPr>
              <a:t>regeneration</a:t>
            </a:r>
            <a:r>
              <a:rPr lang="en-US" sz="2531" dirty="0"/>
              <a:t>) </a:t>
            </a:r>
          </a:p>
          <a:p>
            <a:pPr lvl="1" eaLnBrk="1" hangingPunct="1"/>
            <a:r>
              <a:rPr lang="en-US" sz="2250" dirty="0"/>
              <a:t>takes delay output, sends it back to input</a:t>
            </a:r>
          </a:p>
          <a:p>
            <a:pPr lvl="1" eaLnBrk="1" hangingPunct="1"/>
            <a:r>
              <a:rPr lang="en-US" sz="2250" dirty="0"/>
              <a:t>repeat sound over and over</a:t>
            </a:r>
          </a:p>
          <a:p>
            <a:pPr eaLnBrk="1" hangingPunct="1"/>
            <a:r>
              <a:rPr lang="en-US" sz="2531" dirty="0"/>
              <a:t>Quieter each time it plays back </a:t>
            </a:r>
          </a:p>
          <a:p>
            <a:pPr lvl="1" eaLnBrk="1" hangingPunct="1"/>
            <a:r>
              <a:rPr lang="en-US" sz="2250" dirty="0"/>
              <a:t>assuming feedback gain is less than one</a:t>
            </a:r>
          </a:p>
          <a:p>
            <a:pPr lvl="2"/>
            <a:r>
              <a:rPr lang="en-US" sz="1828" dirty="0"/>
              <a:t>Most delay devices restrict gain to less than one for stability</a:t>
            </a:r>
          </a:p>
          <a:p>
            <a:pPr lvl="1" eaLnBrk="1" hangingPunct="1"/>
            <a:r>
              <a:rPr lang="en-US" sz="2250" dirty="0"/>
              <a:t>after some point, drops below </a:t>
            </a:r>
            <a:r>
              <a:rPr lang="en-US" sz="2250" dirty="0">
                <a:solidFill>
                  <a:srgbClr val="0000CC"/>
                </a:solidFill>
              </a:rPr>
              <a:t>noise floor </a:t>
            </a:r>
            <a:r>
              <a:rPr lang="en-US" sz="2250" dirty="0">
                <a:sym typeface="Wingdings" pitchFamily="2" charset="2"/>
              </a:rPr>
              <a:t></a:t>
            </a:r>
            <a:r>
              <a:rPr lang="en-US" sz="2250" dirty="0"/>
              <a:t> inaudible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8763000" y="2984952"/>
            <a:ext cx="2597406" cy="95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12" dirty="0">
                <a:solidFill>
                  <a:srgbClr val="FF0000"/>
                </a:solidFill>
                <a:latin typeface="Gill Sans" charset="0"/>
                <a:sym typeface="Gill Sans" charset="0"/>
              </a:rPr>
              <a:t>Basic delay unit with feedback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823870" y="788345"/>
            <a:ext cx="5318652" cy="2163556"/>
            <a:chOff x="2655068" y="2746800"/>
            <a:chExt cx="4202391" cy="1709476"/>
          </a:xfrm>
        </p:grpSpPr>
        <p:sp>
          <p:nvSpPr>
            <p:cNvPr id="7" name="Oval 6"/>
            <p:cNvSpPr/>
            <p:nvPr/>
          </p:nvSpPr>
          <p:spPr bwMode="auto">
            <a:xfrm>
              <a:off x="5889543" y="3647071"/>
              <a:ext cx="403225" cy="40322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5973460" y="3741749"/>
              <a:ext cx="230770" cy="278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687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11" idx="3"/>
              <a:endCxn id="7" idx="2"/>
            </p:cNvCxnSpPr>
            <p:nvPr/>
          </p:nvCxnSpPr>
          <p:spPr>
            <a:xfrm>
              <a:off x="4909799" y="3818291"/>
              <a:ext cx="979744" cy="30393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59832" y="3816000"/>
              <a:ext cx="0" cy="6336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046150" y="3645024"/>
              <a:ext cx="863649" cy="34653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2655068" y="3429000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endCxn id="26" idx="2"/>
            </p:cNvCxnSpPr>
            <p:nvPr/>
          </p:nvCxnSpPr>
          <p:spPr>
            <a:xfrm>
              <a:off x="2655068" y="3825636"/>
              <a:ext cx="688635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59832" y="4437112"/>
              <a:ext cx="331236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7" idx="6"/>
            </p:cNvCxnSpPr>
            <p:nvPr/>
          </p:nvCxnSpPr>
          <p:spPr>
            <a:xfrm>
              <a:off x="6292770" y="3848684"/>
              <a:ext cx="53067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</p:cNvCxnSpPr>
            <p:nvPr/>
          </p:nvCxnSpPr>
          <p:spPr>
            <a:xfrm>
              <a:off x="6091157" y="4050296"/>
              <a:ext cx="0" cy="4059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344244" y="3438292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639115" y="3019278"/>
              <a:ext cx="0" cy="8380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29" idx="3"/>
            </p:cNvCxnSpPr>
            <p:nvPr/>
          </p:nvCxnSpPr>
          <p:spPr>
            <a:xfrm>
              <a:off x="5076056" y="2998828"/>
              <a:ext cx="563059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7"/>
            <p:cNvGrpSpPr/>
            <p:nvPr/>
          </p:nvGrpSpPr>
          <p:grpSpPr>
            <a:xfrm>
              <a:off x="4572000" y="2746800"/>
              <a:ext cx="560771" cy="504056"/>
              <a:chOff x="3275857" y="2708921"/>
              <a:chExt cx="560771" cy="504056"/>
            </a:xfrm>
          </p:grpSpPr>
          <p:sp>
            <p:nvSpPr>
              <p:cNvPr id="29" name="Isosceles Triangle 28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5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91808" y="2725192"/>
                <a:ext cx="444820" cy="34653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250" i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g</a:t>
                </a:r>
                <a:r>
                  <a:rPr lang="en-GB" sz="2250" i="1" baseline="-250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FB</a:t>
                </a:r>
                <a:endParaRPr lang="en-US" sz="225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3524552" y="2998828"/>
              <a:ext cx="10368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3523723" y="2996952"/>
              <a:ext cx="0" cy="64868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343703" y="3645636"/>
              <a:ext cx="360040" cy="36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3343702" y="3666902"/>
              <a:ext cx="364202" cy="3465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250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11" idx="1"/>
            </p:cNvCxnSpPr>
            <p:nvPr/>
          </p:nvCxnSpPr>
          <p:spPr>
            <a:xfrm flipV="1">
              <a:off x="3703743" y="3818291"/>
              <a:ext cx="342406" cy="734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13" name="Rectangle 1"/>
          <p:cNvSpPr>
            <a:spLocks/>
          </p:cNvSpPr>
          <p:nvPr/>
        </p:nvSpPr>
        <p:spPr bwMode="auto">
          <a:xfrm>
            <a:off x="2161067" y="4118559"/>
            <a:ext cx="5986573" cy="286553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To derive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y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Gill Sans" charset="0"/>
                <a:cs typeface="Arial Italic" charset="0"/>
                <a:sym typeface="Arial Italic" charset="0"/>
              </a:rPr>
              <a:t> 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 terms of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x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: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 ,  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marL="457200" indent="-457200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à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          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          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(1-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)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25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an instrument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337" y="794742"/>
            <a:ext cx="10932606" cy="4080867"/>
          </a:xfrm>
          <a:ln/>
        </p:spPr>
        <p:txBody>
          <a:bodyPr/>
          <a:lstStyle/>
          <a:p>
            <a:pPr marL="446469"/>
            <a:r>
              <a:rPr lang="en-US" dirty="0"/>
              <a:t>Playing through delay unit with short echo, say 50 to 100 milliseconds, creates doubling effect</a:t>
            </a:r>
          </a:p>
          <a:p>
            <a:pPr marL="803643" lvl="1"/>
            <a:r>
              <a:rPr lang="en-US" dirty="0"/>
              <a:t>Useful for filling out an instrument's sound</a:t>
            </a:r>
          </a:p>
          <a:p>
            <a:pPr marL="803643" lvl="1"/>
            <a:r>
              <a:rPr lang="en-US" dirty="0"/>
              <a:t>Like two instruments being played in unison</a:t>
            </a:r>
          </a:p>
          <a:p>
            <a:pPr marL="803643" lvl="1"/>
            <a:r>
              <a:rPr lang="en-US" dirty="0"/>
              <a:t>Several delays together with feedback can create reverb-like sound</a:t>
            </a:r>
          </a:p>
        </p:txBody>
      </p:sp>
      <p:pic>
        <p:nvPicPr>
          <p:cNvPr id="1741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8343" y="5352964"/>
            <a:ext cx="685835" cy="685835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46631" y="5168828"/>
            <a:ext cx="3264917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simple guitar riff, followed by the same riff, but with added delay 40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, doubling the sound </a:t>
            </a:r>
          </a:p>
        </p:txBody>
      </p:sp>
    </p:spTree>
    <p:extLst>
      <p:ext uri="{BB962C8B-B14F-4D97-AF65-F5344CB8AC3E}">
        <p14:creationId xmlns:p14="http://schemas.microsoft.com/office/powerpoint/2010/main" val="4280607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Long delays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3578" y="794742"/>
            <a:ext cx="10852220" cy="4608852"/>
          </a:xfrm>
          <a:ln/>
        </p:spPr>
        <p:txBody>
          <a:bodyPr/>
          <a:lstStyle/>
          <a:p>
            <a:pPr marL="446469"/>
            <a:r>
              <a:rPr lang="en-US" sz="2883" dirty="0"/>
              <a:t>Delay times above 100ms no longer a subtle effect</a:t>
            </a:r>
          </a:p>
          <a:p>
            <a:pPr marL="803643" lvl="1"/>
            <a:r>
              <a:rPr lang="en-US" sz="2461" dirty="0"/>
              <a:t>Can match delay time to tempo of song </a:t>
            </a:r>
          </a:p>
          <a:p>
            <a:pPr marL="1071524" lvl="2"/>
            <a:r>
              <a:rPr lang="en-US" sz="2039" dirty="0"/>
              <a:t>Delayed copies of sound fall on a beat</a:t>
            </a:r>
          </a:p>
          <a:p>
            <a:pPr marL="446469"/>
            <a:r>
              <a:rPr lang="en-US" sz="2883" dirty="0"/>
              <a:t>Extending to very long delays: 1 second or more</a:t>
            </a:r>
          </a:p>
          <a:p>
            <a:pPr marL="803643" lvl="1"/>
            <a:r>
              <a:rPr lang="en-US" sz="2461" dirty="0"/>
              <a:t>Can play over yourself</a:t>
            </a:r>
          </a:p>
          <a:p>
            <a:pPr marL="803643" lvl="1"/>
            <a:r>
              <a:rPr lang="en-US" sz="2461" dirty="0"/>
              <a:t>develop harmonies even though you may only play one note at a time</a:t>
            </a:r>
          </a:p>
          <a:p>
            <a:pPr marL="446469"/>
            <a:r>
              <a:rPr lang="en-US" sz="2883" dirty="0"/>
              <a:t>See </a:t>
            </a:r>
            <a:r>
              <a:rPr lang="en-US" sz="2461" dirty="0">
                <a:latin typeface="Arial Italic" charset="0"/>
                <a:cs typeface="Arial Italic" charset="0"/>
                <a:sym typeface="Arial Italic" charset="0"/>
              </a:rPr>
              <a:t>A Study of The Edge’s (U2) Guitar Delay </a:t>
            </a:r>
            <a:r>
              <a:rPr lang="en-US" sz="2461" dirty="0"/>
              <a:t>by Tim Darling</a:t>
            </a:r>
          </a:p>
          <a:p>
            <a:pPr marL="803643" lvl="1"/>
            <a:r>
              <a:rPr lang="en-US" sz="2461" dirty="0">
                <a:hlinkClick r:id="rId5"/>
              </a:rPr>
              <a:t>http://www.amnesta.net/edge_delay/</a:t>
            </a:r>
            <a:r>
              <a:rPr lang="en-US" sz="2461" dirty="0"/>
              <a:t> </a:t>
            </a:r>
          </a:p>
        </p:txBody>
      </p:sp>
      <p:pic>
        <p:nvPicPr>
          <p:cNvPr id="19459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4469" y="5656748"/>
            <a:ext cx="890370" cy="89037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0235" y="5753036"/>
            <a:ext cx="4202918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can use long delay to layer notes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delay time used here is 1.5 seconds </a:t>
            </a:r>
          </a:p>
        </p:txBody>
      </p:sp>
    </p:spTree>
    <p:extLst>
      <p:ext uri="{BB962C8B-B14F-4D97-AF65-F5344CB8AC3E}">
        <p14:creationId xmlns:p14="http://schemas.microsoft.com/office/powerpoint/2010/main" val="226542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420" fill="hold"/>
                                        <p:tgtEl>
                                          <p:spTgt spid="194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5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Looping and sampling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4159" y="796207"/>
            <a:ext cx="9803842" cy="5805692"/>
          </a:xfrm>
          <a:ln/>
        </p:spPr>
        <p:txBody>
          <a:bodyPr/>
          <a:lstStyle/>
          <a:p>
            <a:pPr marL="446469">
              <a:spcBef>
                <a:spcPts val="0"/>
              </a:spcBef>
            </a:pPr>
            <a:r>
              <a:rPr lang="en-US" dirty="0"/>
              <a:t>Record only a segment of playing and loop it</a:t>
            </a:r>
          </a:p>
          <a:p>
            <a:pPr marL="803643" lvl="1"/>
            <a:r>
              <a:rPr lang="en-US" dirty="0"/>
              <a:t>e.g. a chord progression</a:t>
            </a:r>
          </a:p>
          <a:p>
            <a:pPr marL="803643" lvl="1"/>
            <a:r>
              <a:rPr lang="en-US" dirty="0"/>
              <a:t>Play recorded audio over and over</a:t>
            </a:r>
          </a:p>
          <a:p>
            <a:pPr marL="803643" lvl="1"/>
            <a:r>
              <a:rPr lang="en-US" dirty="0"/>
              <a:t>Solo over yourself, without rhythm player</a:t>
            </a:r>
          </a:p>
          <a:p>
            <a:pPr marL="446469"/>
            <a:r>
              <a:rPr lang="en-US" dirty="0"/>
              <a:t>Some delay pedals include </a:t>
            </a:r>
            <a:r>
              <a:rPr lang="en-US" dirty="0">
                <a:solidFill>
                  <a:srgbClr val="0000FF"/>
                </a:solidFill>
              </a:rPr>
              <a:t>sampling</a:t>
            </a:r>
            <a:r>
              <a:rPr lang="en-US" dirty="0"/>
              <a:t> capability </a:t>
            </a:r>
          </a:p>
          <a:p>
            <a:pPr marL="803643" lvl="1"/>
            <a:r>
              <a:rPr lang="en-US" dirty="0"/>
              <a:t>Length of sample often limited to 2 seconds or less</a:t>
            </a:r>
          </a:p>
          <a:p>
            <a:pPr marL="446469"/>
            <a:r>
              <a:rPr lang="en-US" dirty="0"/>
              <a:t>For serious looping, need longer recording time</a:t>
            </a:r>
          </a:p>
          <a:p>
            <a:pPr marL="803643" lvl="1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Memory </a:t>
            </a:r>
            <a:r>
              <a:rPr lang="en-US" dirty="0"/>
              <a:t>depends on duration, sample rate, bit depth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Popular units offer additional capabilities</a:t>
            </a:r>
          </a:p>
          <a:p>
            <a:pPr marL="803643" lvl="1"/>
            <a:r>
              <a:rPr lang="en-US" dirty="0"/>
              <a:t>Recording additional sounds onto sample</a:t>
            </a:r>
          </a:p>
          <a:p>
            <a:pPr marL="803643" lvl="1"/>
            <a:r>
              <a:rPr lang="en-US" dirty="0"/>
              <a:t>Playing loop backwards</a:t>
            </a:r>
          </a:p>
          <a:p>
            <a:pPr marL="803643" lvl="1"/>
            <a:r>
              <a:rPr lang="en-US" dirty="0"/>
              <a:t>Recording several different loops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mixing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4710113"/>
          </a:xfrm>
          <a:ln/>
        </p:spPr>
        <p:txBody>
          <a:bodyPr/>
          <a:lstStyle/>
          <a:p>
            <a:pPr marL="446469"/>
            <a:r>
              <a:rPr lang="en-US" sz="3094" dirty="0"/>
              <a:t>Important when mixing for stereo</a:t>
            </a:r>
          </a:p>
          <a:p>
            <a:pPr marL="803643" lvl="1"/>
            <a:r>
              <a:rPr lang="en-US" sz="2812" dirty="0"/>
              <a:t>Enhance stereo placement of instruments</a:t>
            </a:r>
          </a:p>
          <a:p>
            <a:pPr marL="803643" lvl="1"/>
            <a:r>
              <a:rPr lang="en-US" sz="2812" dirty="0"/>
              <a:t>Make mix sound “bigger”</a:t>
            </a:r>
          </a:p>
          <a:p>
            <a:pPr marL="446469"/>
            <a:r>
              <a:rPr lang="en-US" sz="3094" dirty="0"/>
              <a:t>Small delay can be more effective than panning for spreading tracks out in stereo field</a:t>
            </a:r>
          </a:p>
          <a:p>
            <a:pPr marL="803643" lvl="1"/>
            <a:r>
              <a:rPr lang="en-US" sz="2812" dirty="0"/>
              <a:t>Simple delay ca. 20ms can make big difference</a:t>
            </a:r>
          </a:p>
          <a:p>
            <a:pPr marL="446469"/>
            <a:r>
              <a:rPr lang="en-GB" sz="3094" dirty="0"/>
              <a:t>We discuss this when covering spatial effects</a:t>
            </a:r>
            <a:endParaRPr lang="en-US" sz="3094" dirty="0"/>
          </a:p>
          <a:p>
            <a:pPr marL="446469"/>
            <a:endParaRPr lang="en-US" dirty="0"/>
          </a:p>
        </p:txBody>
      </p:sp>
      <p:pic>
        <p:nvPicPr>
          <p:cNvPr id="23555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5550" y="5631842"/>
            <a:ext cx="846838" cy="8468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58163" y="5504856"/>
            <a:ext cx="7356684" cy="100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riff initially mixed to center of stereo mix.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followed by same riff with 20 ms delay between 2 channels.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NO panning involved - just pure delay with no feedback. </a:t>
            </a:r>
          </a:p>
        </p:txBody>
      </p:sp>
    </p:spTree>
    <p:extLst>
      <p:ext uri="{BB962C8B-B14F-4D97-AF65-F5344CB8AC3E}">
        <p14:creationId xmlns:p14="http://schemas.microsoft.com/office/powerpoint/2010/main" val="21782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235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Slapback and echo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4062" y="897469"/>
            <a:ext cx="10289512" cy="5960531"/>
          </a:xfrm>
          <a:ln/>
        </p:spPr>
        <p:txBody>
          <a:bodyPr/>
          <a:lstStyle/>
          <a:p>
            <a:pPr>
              <a:spcAft>
                <a:spcPts val="422"/>
              </a:spcAft>
            </a:pPr>
            <a:r>
              <a:rPr lang="en-US" sz="3094" dirty="0">
                <a:solidFill>
                  <a:srgbClr val="0000FF"/>
                </a:solidFill>
              </a:rPr>
              <a:t>Slapback </a:t>
            </a:r>
            <a:r>
              <a:rPr lang="en-US" sz="3094" dirty="0"/>
              <a:t>delay is not new algorithm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same as basic delay without feedback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Delay is called </a:t>
            </a:r>
            <a:r>
              <a:rPr lang="en-US" sz="3094" dirty="0" err="1"/>
              <a:t>slapback</a:t>
            </a:r>
            <a:r>
              <a:rPr lang="en-US" sz="3094" dirty="0"/>
              <a:t> delay if delay time fairly short 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between 40 and 120 milliseconds. 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Longer delay called </a:t>
            </a:r>
            <a:r>
              <a:rPr lang="en-US" sz="3094" dirty="0">
                <a:solidFill>
                  <a:srgbClr val="0000FF"/>
                </a:solidFill>
              </a:rPr>
              <a:t>echo</a:t>
            </a:r>
            <a:endParaRPr lang="en-US" sz="3094" dirty="0"/>
          </a:p>
          <a:p>
            <a:pPr marL="446469"/>
            <a:endParaRPr lang="en-GB" dirty="0"/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2972</Words>
  <Application>Microsoft Office PowerPoint</Application>
  <PresentationFormat>Widescreen</PresentationFormat>
  <Paragraphs>464</Paragraphs>
  <Slides>27</Slides>
  <Notes>20</Notes>
  <HiddenSlides>2</HiddenSlides>
  <MMClips>6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Italic</vt:lpstr>
      <vt:lpstr>Calibri</vt:lpstr>
      <vt:lpstr>Calibri Light</vt:lpstr>
      <vt:lpstr>Cascadia Mono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Basic delay</vt:lpstr>
      <vt:lpstr>Basic delay: aesthetics</vt:lpstr>
      <vt:lpstr>Delay with feedback</vt:lpstr>
      <vt:lpstr>Delay on an instrument</vt:lpstr>
      <vt:lpstr>Long delays</vt:lpstr>
      <vt:lpstr>Looping and sampling</vt:lpstr>
      <vt:lpstr>Delay and mixing</vt:lpstr>
      <vt:lpstr>Slapback and echo</vt:lpstr>
      <vt:lpstr>Typical effect delay times</vt:lpstr>
      <vt:lpstr>Multi-tap delay</vt:lpstr>
      <vt:lpstr>Multi-tap delay</vt:lpstr>
      <vt:lpstr>Delay in the recording process</vt:lpstr>
      <vt:lpstr>Digital delay implementation</vt:lpstr>
      <vt:lpstr>Delay on a circular buffer</vt:lpstr>
      <vt:lpstr>Delay code</vt:lpstr>
      <vt:lpstr>Define and initialise</vt:lpstr>
      <vt:lpstr>Define and initialise</vt:lpstr>
      <vt:lpstr>processBlock 1 - Define variables</vt:lpstr>
      <vt:lpstr>processBlock 2 – apply effects to each cannel </vt:lpstr>
      <vt:lpstr>processBlock 2 – apply delay</vt:lpstr>
      <vt:lpstr>Ping-pong delay</vt:lpstr>
      <vt:lpstr>Lets work out the transfer functions</vt:lpstr>
      <vt:lpstr>PowerPoint Presentation</vt:lpstr>
      <vt:lpstr>Define and initialise</vt:lpstr>
      <vt:lpstr>processBlock 1 - Define variables</vt:lpstr>
      <vt:lpstr>processBlock 2, loop over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34</cp:revision>
  <dcterms:created xsi:type="dcterms:W3CDTF">2023-06-20T09:57:25Z</dcterms:created>
  <dcterms:modified xsi:type="dcterms:W3CDTF">2024-02-07T07:30:39Z</dcterms:modified>
</cp:coreProperties>
</file>