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6"/>
  </p:notesMasterIdLst>
  <p:sldIdLst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39" y="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751D0-57F8-499D-85BB-B8D58637F769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B359B-1006-45A2-A990-EF29153A3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717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C66B-F19E-B767-949F-139BA4924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23598-3AFA-8FEE-D31B-9E7060603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23F68-F70E-D2A6-CA77-6C5785B1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BBEE-20E0-4F90-8291-F13F03CCC4FE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2E17C-F2CC-7B06-DC88-8DAF4571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9713A-F160-CFED-F868-CB47A4BB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C7A6-876C-46DE-9B48-6DBC35453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84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AEE9-6CDA-7A8B-EE9D-87233A92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B55A1-5386-724F-6F55-C18FA0BD9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68C80-9871-BD3D-329A-87A528F1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BBEE-20E0-4F90-8291-F13F03CCC4FE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A1006-D299-EA1A-1311-CAA52F82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0E1FF-F9D3-F49C-E38B-0B548554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C7A6-876C-46DE-9B48-6DBC35453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78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A3D72-F86E-769A-7DC8-E4F0A129B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4CF77-741D-CD48-82BF-97405112F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071E9-635A-062D-DA28-8D7C0C92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BBEE-20E0-4F90-8291-F13F03CCC4FE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65029-8C7C-DC22-4D18-71B9D5A6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9C520-FCEA-CAB4-7831-11A79AAD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C7A6-876C-46DE-9B48-6DBC35453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90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805" y="2130848"/>
            <a:ext cx="10364391" cy="147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098" y="3886647"/>
            <a:ext cx="8533805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9797408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08161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8" y="4406801"/>
            <a:ext cx="10362902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8" y="2906613"/>
            <a:ext cx="10362902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599500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156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297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941984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0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196" y="2174379"/>
            <a:ext cx="5386090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739" y="1534791"/>
            <a:ext cx="5389066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739" y="2174379"/>
            <a:ext cx="5389066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4471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061839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60614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3473"/>
            <a:ext cx="4010918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39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96" y="1435448"/>
            <a:ext cx="4010918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647284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EEBCF-B5FA-F838-4456-39EB6297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7A88D-23F4-00E8-AA51-B097C7294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33C-060A-4ED6-B16C-A73FF87DA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BBEE-20E0-4F90-8291-F13F03CCC4FE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DFA0E-936D-B0ED-FE26-5E293545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4A5F0-381D-DBAE-A63B-05BFBFDD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C7A6-876C-46DE-9B48-6DBC35453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7763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80" y="4800824"/>
            <a:ext cx="7314903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180" y="612800"/>
            <a:ext cx="7314903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180" y="5367859"/>
            <a:ext cx="7314903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042210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97142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1258" y="35719"/>
            <a:ext cx="3009305" cy="67687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344" y="35719"/>
            <a:ext cx="8885039" cy="67687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432947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63001-5EF7-A0AA-314C-34594F3DB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35C12-362A-4978-831B-C686FB5C2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FDB41-DC3B-EC21-FB22-6B85F81CF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BBEE-20E0-4F90-8291-F13F03CCC4FE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4BA62-E17C-051C-77FC-718E1590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A9BBB-FC1C-0931-6DFF-47247BC4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C7A6-876C-46DE-9B48-6DBC35453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4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2FDF-2F37-3AAF-2D38-E67175FB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7556E-91EB-3466-C679-FB7B0D8B1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719B6-DBE1-5D70-870E-30E73DF9B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EC6E0-A8FD-05AA-F7D3-3E4C16B5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BBEE-20E0-4F90-8291-F13F03CCC4FE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42306-417B-EC1F-5F90-385BD060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02EA9-E5F7-96BB-281E-46E2418E3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C7A6-876C-46DE-9B48-6DBC35453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69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4C0B-D31D-786E-67CC-DB79D62E7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65C87-C8BC-72FE-82A0-4F8B1F932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48C4C-71AB-CCED-83D7-3DFB5F29D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7B3FD-D9BB-2290-D265-CB3ADCC5F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619B28-6B9B-A1F0-CD1E-72A55FAC6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C93376-D984-8339-8592-FC822300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BBEE-20E0-4F90-8291-F13F03CCC4FE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88F834-9267-76F3-7669-31419014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BC562-11D9-BEBF-42C3-EDB74038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C7A6-876C-46DE-9B48-6DBC35453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68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3DFC-0874-0963-5206-8AC6F5B1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B3C5C4-9C9F-1972-7E46-5A0E71B3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BBEE-20E0-4F90-8291-F13F03CCC4FE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A31FB-6B52-7EF9-E879-54C1C50F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99285-484E-B91F-C713-A5D67498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C7A6-876C-46DE-9B48-6DBC35453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79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03293B-9A08-2D7E-1DBE-878D9E69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BBEE-20E0-4F90-8291-F13F03CCC4FE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074D7-0225-BB3D-75F1-8D33AA5C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CABDC-A78F-D5DB-0866-23F7D348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C7A6-876C-46DE-9B48-6DBC35453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4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87D9-DFB3-18C9-8C1A-AC94A814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7D217-4B0D-7399-6EA3-72C6C302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A322E-ACB6-89E4-14E7-B6D8E26EE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849A7-B52B-DDCC-13C7-78EDE4AA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BBEE-20E0-4F90-8291-F13F03CCC4FE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1BA56-A257-1064-BA97-BD32C656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1EE44-AD23-6975-20A0-FB0A267E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C7A6-876C-46DE-9B48-6DBC35453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92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42BD7-29EB-5006-A711-F4BA9CFF4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9FCBE4-7503-2AFA-F059-D9CB6D76D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CB329-78B4-9350-6CCA-A07D8E168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91195-645B-170D-83CB-C9E596FD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BBEE-20E0-4F90-8291-F13F03CCC4FE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A4B54-ADC9-23F5-B824-DD745F53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28213-7607-86DB-F2DE-157AFACE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C7A6-876C-46DE-9B48-6DBC35453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95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BEACEA-5BCA-7F80-B984-1FE16D818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6748B-2A16-D569-5004-760793467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A12BD-44CB-334B-62C0-EC2AE0F91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BBBEE-20E0-4F90-8291-F13F03CCC4FE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A61C7-83D1-E2DC-86AC-42BDC1DDC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D67C6-A661-4629-4BAE-E7AFF178E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EC7A6-876C-46DE-9B48-6DBC35453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89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344" y="35719"/>
            <a:ext cx="12013406" cy="6518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6" y="794742"/>
            <a:ext cx="12013406" cy="60096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 rot="10800000" flipH="1">
            <a:off x="1" y="740048"/>
            <a:ext cx="12189023" cy="1116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266"/>
          </a:p>
        </p:txBody>
      </p:sp>
    </p:spTree>
    <p:extLst>
      <p:ext uri="{BB962C8B-B14F-4D97-AF65-F5344CB8AC3E}">
        <p14:creationId xmlns:p14="http://schemas.microsoft.com/office/powerpoint/2010/main" val="179777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321457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642915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964372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285829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410751" indent="-267881" algn="l" rtl="0" fontAlgn="base">
        <a:spcBef>
          <a:spcPts val="422"/>
        </a:spcBef>
        <a:spcAft>
          <a:spcPct val="0"/>
        </a:spcAft>
        <a:buSzPct val="150000"/>
        <a:buFont typeface="Arial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67926" indent="-267881" algn="l" rtl="0" fontAlgn="base">
        <a:spcBef>
          <a:spcPts val="422"/>
        </a:spcBef>
        <a:spcAft>
          <a:spcPct val="0"/>
        </a:spcAft>
        <a:buSzPct val="100000"/>
        <a:buFont typeface="Lucida Grande" charset="0"/>
        <a:buChar char="‣"/>
        <a:defRPr sz="2531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03580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3483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1660863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982320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30377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26252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2946692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Aside: building real-time effects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446469"/>
            <a:r>
              <a:rPr lang="en-US" dirty="0"/>
              <a:t>Delay, Vibrato, </a:t>
            </a:r>
            <a:r>
              <a:rPr lang="en-US" dirty="0" err="1"/>
              <a:t>Flanger</a:t>
            </a:r>
            <a:r>
              <a:rPr lang="en-US" dirty="0"/>
              <a:t>, Chorus all use </a:t>
            </a:r>
            <a:r>
              <a:rPr lang="en-US" dirty="0">
                <a:solidFill>
                  <a:srgbClr val="0000FF"/>
                </a:solidFill>
              </a:rPr>
              <a:t>buffers</a:t>
            </a:r>
            <a:r>
              <a:rPr lang="en-US" dirty="0"/>
              <a:t> to hold delayed audio samples</a:t>
            </a:r>
          </a:p>
          <a:p>
            <a:pPr marL="803643" lvl="1"/>
            <a:r>
              <a:rPr lang="en-US" dirty="0"/>
              <a:t>How long does buffer need to be?</a:t>
            </a:r>
          </a:p>
          <a:p>
            <a:pPr marL="1071524" lvl="2"/>
            <a:r>
              <a:rPr lang="en-US" dirty="0"/>
              <a:t>As long as </a:t>
            </a:r>
            <a:r>
              <a:rPr lang="en-US" dirty="0">
                <a:solidFill>
                  <a:srgbClr val="0000FF"/>
                </a:solidFill>
              </a:rPr>
              <a:t>maximum delay </a:t>
            </a:r>
            <a:r>
              <a:rPr lang="en-US" dirty="0"/>
              <a:t>(for any point in the LFO cycle)</a:t>
            </a:r>
          </a:p>
          <a:p>
            <a:pPr marL="803643" lvl="1"/>
            <a:r>
              <a:rPr lang="en-US" dirty="0"/>
              <a:t>But how does audio get </a:t>
            </a:r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into</a:t>
            </a:r>
            <a:r>
              <a:rPr lang="en-US" dirty="0"/>
              <a:t> the buffer?</a:t>
            </a:r>
          </a:p>
          <a:p>
            <a:pPr marL="803643" lvl="1">
              <a:spcBef>
                <a:spcPts val="2039"/>
              </a:spcBef>
            </a:pPr>
            <a:endParaRPr lang="en-US" dirty="0"/>
          </a:p>
          <a:p>
            <a:pPr marL="446469"/>
            <a:endParaRPr lang="en-US" dirty="0"/>
          </a:p>
          <a:p>
            <a:pPr marL="446469"/>
            <a:r>
              <a:rPr lang="en-US" dirty="0"/>
              <a:t>Real-time audio systems break stream into discrete </a:t>
            </a:r>
            <a:r>
              <a:rPr lang="en-US" dirty="0">
                <a:solidFill>
                  <a:srgbClr val="0000FF"/>
                </a:solidFill>
              </a:rPr>
              <a:t>buffers</a:t>
            </a:r>
            <a:endParaRPr lang="en-US" dirty="0"/>
          </a:p>
          <a:p>
            <a:pPr marL="803643" lvl="1"/>
            <a:r>
              <a:rPr lang="en-US" dirty="0"/>
              <a:t>Can usually set </a:t>
            </a:r>
            <a:r>
              <a:rPr lang="en-US" dirty="0">
                <a:solidFill>
                  <a:srgbClr val="0000FF"/>
                </a:solidFill>
              </a:rPr>
              <a:t>buffer size</a:t>
            </a:r>
            <a:r>
              <a:rPr lang="en-US" dirty="0"/>
              <a:t> for audio device</a:t>
            </a:r>
          </a:p>
          <a:p>
            <a:pPr marL="1071524" lvl="2"/>
            <a:r>
              <a:rPr lang="en-US" dirty="0"/>
              <a:t>How much data at a time comes from the device?</a:t>
            </a:r>
          </a:p>
          <a:p>
            <a:pPr marL="803643" lvl="1"/>
            <a:r>
              <a:rPr lang="en-US" dirty="0">
                <a:solidFill>
                  <a:srgbClr val="FF0000"/>
                </a:solidFill>
              </a:rPr>
              <a:t>But this is different than the size of the delay buffer!</a:t>
            </a:r>
          </a:p>
        </p:txBody>
      </p:sp>
      <p:sp>
        <p:nvSpPr>
          <p:cNvPr id="28675" name="Rectangle 3"/>
          <p:cNvSpPr>
            <a:spLocks/>
          </p:cNvSpPr>
          <p:nvPr/>
        </p:nvSpPr>
        <p:spPr bwMode="auto">
          <a:xfrm>
            <a:off x="1609930" y="3125391"/>
            <a:ext cx="8992195" cy="428625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812">
                <a:solidFill>
                  <a:srgbClr val="FF0000"/>
                </a:solidFill>
                <a:latin typeface="Arial" charset="0"/>
                <a:cs typeface="Arial" charset="0"/>
                <a:sym typeface="Arial" charset="0"/>
              </a:rPr>
              <a:t>Audio Samples</a:t>
            </a: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3211711" y="3134320"/>
            <a:ext cx="0" cy="410766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4551164" y="3134320"/>
            <a:ext cx="0" cy="414115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5890617" y="3134320"/>
            <a:ext cx="0" cy="410766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7230070" y="3134320"/>
            <a:ext cx="0" cy="410766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8569523" y="3134320"/>
            <a:ext cx="0" cy="410766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9908977" y="3134320"/>
            <a:ext cx="0" cy="410766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3220641" y="3848695"/>
            <a:ext cx="1323826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triangle" w="med" len="sm"/>
            <a:tailEnd type="triangle" w="med" len="sm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8683" name="Rectangle 11"/>
          <p:cNvSpPr>
            <a:spLocks/>
          </p:cNvSpPr>
          <p:nvPr/>
        </p:nvSpPr>
        <p:spPr bwMode="auto">
          <a:xfrm>
            <a:off x="4683529" y="3667563"/>
            <a:ext cx="2958887" cy="33547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18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Audio device buffer size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uild="p" bldLvl="5" autoUpdateAnimBg="0" advAuto="0"/>
      <p:bldP spid="28675" grpId="0" animBg="1" autoUpdateAnimBg="0"/>
      <p:bldP spid="28676" grpId="0" animBg="1"/>
      <p:bldP spid="28677" grpId="0" animBg="1"/>
      <p:bldP spid="28678" grpId="0" animBg="1"/>
      <p:bldP spid="28679" grpId="0" animBg="1"/>
      <p:bldP spid="28680" grpId="0" animBg="1"/>
      <p:bldP spid="28681" grpId="0" animBg="1"/>
      <p:bldP spid="28682" grpId="0" animBg="1"/>
      <p:bldP spid="2868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Aside: building real-time effects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446469"/>
            <a:r>
              <a:rPr lang="en-US" dirty="0"/>
              <a:t>Audio hardware,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your program, controls when sound processed</a:t>
            </a:r>
          </a:p>
          <a:p>
            <a:pPr marL="803643" lvl="1"/>
            <a:r>
              <a:rPr lang="en-US" dirty="0"/>
              <a:t>You create </a:t>
            </a:r>
            <a:r>
              <a:rPr lang="en-US" dirty="0">
                <a:solidFill>
                  <a:srgbClr val="0000FF"/>
                </a:solidFill>
              </a:rPr>
              <a:t>callback function</a:t>
            </a:r>
            <a:r>
              <a:rPr lang="en-US" dirty="0"/>
              <a:t> to process audio</a:t>
            </a:r>
          </a:p>
          <a:p>
            <a:pPr marL="1071524" lvl="2"/>
            <a:r>
              <a:rPr lang="en-US" dirty="0"/>
              <a:t>System “calls you back” whenever there’s work to be done</a:t>
            </a:r>
          </a:p>
          <a:p>
            <a:pPr marL="803643" lvl="1"/>
            <a:r>
              <a:rPr lang="en-US" dirty="0"/>
              <a:t>System tells you </a:t>
            </a:r>
            <a:r>
              <a:rPr lang="en-US" dirty="0">
                <a:solidFill>
                  <a:srgbClr val="0000FF"/>
                </a:solidFill>
              </a:rPr>
              <a:t>buffer size</a:t>
            </a:r>
            <a:endParaRPr lang="en-US" dirty="0"/>
          </a:p>
          <a:p>
            <a:pPr marL="1071524" lvl="2"/>
            <a:r>
              <a:rPr lang="en-US" dirty="0"/>
              <a:t>i.e. how many audio samples are there to process </a:t>
            </a:r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right now</a:t>
            </a:r>
            <a:r>
              <a:rPr lang="en-US" dirty="0"/>
              <a:t>?</a:t>
            </a:r>
          </a:p>
          <a:p>
            <a:pPr marL="1071524" lvl="2"/>
            <a:endParaRPr lang="en-US" dirty="0"/>
          </a:p>
          <a:p>
            <a:pPr marL="1071524" lvl="2"/>
            <a:endParaRPr lang="en-US" dirty="0"/>
          </a:p>
          <a:p>
            <a:pPr marL="1071524" lvl="2"/>
            <a:endParaRPr lang="en-US" dirty="0"/>
          </a:p>
          <a:p>
            <a:pPr marL="1071524" lvl="2"/>
            <a:endParaRPr lang="en-US" dirty="0"/>
          </a:p>
          <a:p>
            <a:pPr marL="1071524" lvl="2"/>
            <a:endParaRPr lang="en-US" dirty="0"/>
          </a:p>
          <a:p>
            <a:pPr marL="1071524" lvl="2"/>
            <a:endParaRPr lang="en-US" dirty="0"/>
          </a:p>
          <a:p>
            <a:pPr marL="803643" lvl="1"/>
            <a:r>
              <a:rPr lang="en-US" dirty="0"/>
              <a:t>Your job now is to process</a:t>
            </a:r>
            <a:r>
              <a:rPr lang="en-US" dirty="0">
                <a:solidFill>
                  <a:srgbClr val="0000FF"/>
                </a:solidFill>
              </a:rPr>
              <a:t> only those samples</a:t>
            </a:r>
            <a:r>
              <a:rPr lang="en-US" dirty="0"/>
              <a:t> that just came in. Run your effect and return when finished.</a:t>
            </a:r>
          </a:p>
          <a:p>
            <a:pPr marL="1071524" lvl="2"/>
            <a:r>
              <a:rPr lang="en-US" dirty="0"/>
              <a:t>But you might need to remember what happened previously!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4367" y="3453834"/>
            <a:ext cx="9010055" cy="114411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9700" name="Rectangle 4"/>
          <p:cNvSpPr>
            <a:spLocks/>
          </p:cNvSpPr>
          <p:nvPr/>
        </p:nvSpPr>
        <p:spPr bwMode="auto">
          <a:xfrm>
            <a:off x="1949388" y="4497184"/>
            <a:ext cx="230833" cy="33547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18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...</a:t>
            </a:r>
          </a:p>
        </p:txBody>
      </p:sp>
      <p:sp>
        <p:nvSpPr>
          <p:cNvPr id="29701" name="Rectangle 5"/>
          <p:cNvSpPr>
            <a:spLocks/>
          </p:cNvSpPr>
          <p:nvPr/>
        </p:nvSpPr>
        <p:spPr bwMode="auto">
          <a:xfrm>
            <a:off x="4366685" y="4613270"/>
            <a:ext cx="2928430" cy="33547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180">
                <a:solidFill>
                  <a:srgbClr val="FF00FF"/>
                </a:solidFill>
                <a:latin typeface="Arial" charset="0"/>
                <a:cs typeface="Arial" charset="0"/>
                <a:sym typeface="Arial" charset="0"/>
              </a:rPr>
              <a:t>audio device buffer size</a:t>
            </a: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3301008" y="4562231"/>
            <a:ext cx="992312" cy="235521"/>
          </a:xfrm>
          <a:prstGeom prst="line">
            <a:avLst/>
          </a:prstGeom>
          <a:noFill/>
          <a:ln w="38100" cap="flat">
            <a:solidFill>
              <a:srgbClr val="FF00FF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5581588" y="3086294"/>
            <a:ext cx="2064669" cy="33547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180">
                <a:solidFill>
                  <a:srgbClr val="FF7F00"/>
                </a:solidFill>
                <a:latin typeface="Arial" charset="0"/>
                <a:cs typeface="Arial" charset="0"/>
                <a:sym typeface="Arial" charset="0"/>
              </a:rPr>
              <a:t>callback function</a:t>
            </a:r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 rot="10800000" flipH="1">
            <a:off x="4095750" y="3283053"/>
            <a:ext cx="1409775" cy="198686"/>
          </a:xfrm>
          <a:prstGeom prst="line">
            <a:avLst/>
          </a:prstGeom>
          <a:noFill/>
          <a:ln w="38100" cap="flat">
            <a:solidFill>
              <a:srgbClr val="FF7F00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uild="p" bldLvl="5" autoUpdateAnimBg="0" advAuto="0"/>
      <p:bldP spid="29700" grpId="0" autoUpdateAnimBg="0"/>
      <p:bldP spid="29701" grpId="0" autoUpdateAnimBg="0"/>
      <p:bldP spid="29702" grpId="0" animBg="1"/>
      <p:bldP spid="29703" grpId="0" autoUpdateAnimBg="0"/>
      <p:bldP spid="2970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Aside: building real-time effects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4563" y="3200400"/>
            <a:ext cx="11246310" cy="3604021"/>
          </a:xfrm>
          <a:ln/>
        </p:spPr>
        <p:txBody>
          <a:bodyPr anchor="t"/>
          <a:lstStyle/>
          <a:p>
            <a:pPr marL="446469"/>
            <a:r>
              <a:rPr lang="en-US" dirty="0"/>
              <a:t>What if we need delay </a:t>
            </a:r>
            <a:r>
              <a:rPr lang="en-US" dirty="0">
                <a:solidFill>
                  <a:srgbClr val="0000FF"/>
                </a:solidFill>
              </a:rPr>
              <a:t>longer</a:t>
            </a:r>
            <a:r>
              <a:rPr lang="en-US" dirty="0"/>
              <a:t> than audio buffer size?</a:t>
            </a:r>
          </a:p>
          <a:p>
            <a:pPr marL="803644" lvl="1"/>
            <a:r>
              <a:rPr lang="en-US" dirty="0"/>
              <a:t>Never have enough samples in </a:t>
            </a:r>
            <a:r>
              <a:rPr lang="en-US"/>
              <a:t>audio buffer</a:t>
            </a:r>
            <a:endParaRPr lang="en-US" dirty="0"/>
          </a:p>
          <a:p>
            <a:pPr marL="446469"/>
            <a:r>
              <a:rPr lang="en-US" sz="2742" dirty="0"/>
              <a:t>What if delay is </a:t>
            </a:r>
            <a:r>
              <a:rPr lang="en-US" sz="2742" dirty="0">
                <a:solidFill>
                  <a:srgbClr val="0000FF"/>
                </a:solidFill>
              </a:rPr>
              <a:t>shorter</a:t>
            </a:r>
            <a:r>
              <a:rPr lang="en-US" sz="2742" dirty="0"/>
              <a:t> than the audio buffer size?</a:t>
            </a:r>
          </a:p>
          <a:p>
            <a:pPr marL="803643" lvl="1"/>
            <a:r>
              <a:rPr lang="en-US" dirty="0"/>
              <a:t>Might need sample from last time callback function was run</a:t>
            </a:r>
          </a:p>
          <a:p>
            <a:pPr marL="446468"/>
            <a:r>
              <a:rPr lang="en-US" dirty="0"/>
              <a:t>Allocate </a:t>
            </a:r>
            <a:r>
              <a:rPr lang="en-US" dirty="0">
                <a:solidFill>
                  <a:srgbClr val="0000FF"/>
                </a:solidFill>
              </a:rPr>
              <a:t>separate delay buffer</a:t>
            </a:r>
          </a:p>
          <a:p>
            <a:pPr marL="803643" lvl="1"/>
            <a:r>
              <a:rPr lang="en-US" dirty="0"/>
              <a:t>Delay buffer holds past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/>
              <a:t> samples, regardless of how audio device chooses to deliver them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0723" name="Rectangle 3"/>
          <p:cNvSpPr>
            <a:spLocks/>
          </p:cNvSpPr>
          <p:nvPr/>
        </p:nvSpPr>
        <p:spPr bwMode="auto">
          <a:xfrm>
            <a:off x="1702594" y="919758"/>
            <a:ext cx="8992195" cy="428625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812">
                <a:solidFill>
                  <a:srgbClr val="FF0000"/>
                </a:solidFill>
                <a:latin typeface="Arial" charset="0"/>
                <a:cs typeface="Arial" charset="0"/>
                <a:sym typeface="Arial" charset="0"/>
              </a:rPr>
              <a:t>Audio Samples</a:t>
            </a: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3050977" y="928687"/>
            <a:ext cx="0" cy="410766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4390430" y="928688"/>
            <a:ext cx="0" cy="414115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5729883" y="928687"/>
            <a:ext cx="0" cy="410766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7069336" y="928687"/>
            <a:ext cx="0" cy="410766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8408789" y="928687"/>
            <a:ext cx="0" cy="410766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9748242" y="928687"/>
            <a:ext cx="0" cy="410766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3086696" y="1651992"/>
            <a:ext cx="1323826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triangle" w="med" len="sm"/>
            <a:tailEnd type="triangle" w="med" len="sm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0731" name="Rectangle 11"/>
          <p:cNvSpPr>
            <a:spLocks/>
          </p:cNvSpPr>
          <p:nvPr/>
        </p:nvSpPr>
        <p:spPr bwMode="auto">
          <a:xfrm>
            <a:off x="4549584" y="1470860"/>
            <a:ext cx="2958887" cy="33547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18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Audio device buffer size</a:t>
            </a:r>
          </a:p>
        </p:txBody>
      </p:sp>
      <p:grpSp>
        <p:nvGrpSpPr>
          <p:cNvPr id="30734" name="Group 14"/>
          <p:cNvGrpSpPr>
            <a:grpSpLocks/>
          </p:cNvGrpSpPr>
          <p:nvPr/>
        </p:nvGrpSpPr>
        <p:grpSpPr bwMode="auto">
          <a:xfrm>
            <a:off x="8953500" y="2229074"/>
            <a:ext cx="330398" cy="357187"/>
            <a:chOff x="0" y="21"/>
            <a:chExt cx="296" cy="320"/>
          </a:xfrm>
        </p:grpSpPr>
        <p:sp>
          <p:nvSpPr>
            <p:cNvPr id="30732" name="Oval 12"/>
            <p:cNvSpPr>
              <a:spLocks/>
            </p:cNvSpPr>
            <p:nvPr/>
          </p:nvSpPr>
          <p:spPr bwMode="auto">
            <a:xfrm>
              <a:off x="0" y="32"/>
              <a:ext cx="296" cy="296"/>
            </a:xfrm>
            <a:prstGeom prst="ellips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0733" name="Rectangle 13"/>
            <p:cNvSpPr>
              <a:spLocks/>
            </p:cNvSpPr>
            <p:nvPr/>
          </p:nvSpPr>
          <p:spPr bwMode="auto">
            <a:xfrm>
              <a:off x="72" y="21"/>
              <a:ext cx="155" cy="32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20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+</a:t>
              </a:r>
            </a:p>
          </p:txBody>
        </p:sp>
      </p:grpSp>
      <p:sp>
        <p:nvSpPr>
          <p:cNvPr id="30735" name="Line 15"/>
          <p:cNvSpPr>
            <a:spLocks noChangeShapeType="1"/>
          </p:cNvSpPr>
          <p:nvPr/>
        </p:nvSpPr>
        <p:spPr bwMode="auto">
          <a:xfrm flipH="1">
            <a:off x="9273853" y="2402086"/>
            <a:ext cx="78358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rot="10800000" flipH="1">
            <a:off x="9123164" y="1198811"/>
            <a:ext cx="0" cy="1038076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 rot="10800000">
            <a:off x="3693914" y="1157512"/>
            <a:ext cx="5251773" cy="1265783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 rot="10800000">
            <a:off x="8730258" y="1212205"/>
            <a:ext cx="282402" cy="105482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78059008" presetClass="entr" presetSubtype="9851886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78059008" presetClass="entr" presetSubtype="5086105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78059008" presetClass="entr" presetSubtype="5086096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78059008" presetClass="entr" presetSubtype="508602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78059008" presetClass="entr" presetSubtype="519380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 bldLvl="5" autoUpdateAnimBg="0" advAuto="0"/>
      <p:bldP spid="30723" grpId="0" animBg="1" autoUpdateAnimBg="0"/>
      <p:bldP spid="30724" grpId="0" animBg="1"/>
      <p:bldP spid="30725" grpId="0" animBg="1"/>
      <p:bldP spid="30726" grpId="0" animBg="1"/>
      <p:bldP spid="30727" grpId="0" animBg="1"/>
      <p:bldP spid="30728" grpId="0" animBg="1"/>
      <p:bldP spid="30729" grpId="0" animBg="1"/>
      <p:bldP spid="30730" grpId="0" animBg="1"/>
      <p:bldP spid="30731" grpId="0" autoUpdateAnimBg="0"/>
      <p:bldP spid="30735" grpId="0" animBg="1"/>
      <p:bldP spid="30736" grpId="0" animBg="1"/>
      <p:bldP spid="30737" grpId="0" animBg="1"/>
      <p:bldP spid="30738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3D3D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6E6E6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Arial Italic</vt:lpstr>
      <vt:lpstr>Calibri</vt:lpstr>
      <vt:lpstr>Calibri Light</vt:lpstr>
      <vt:lpstr>Gill Sans</vt:lpstr>
      <vt:lpstr>Lucida Grande</vt:lpstr>
      <vt:lpstr>Times New Roman</vt:lpstr>
      <vt:lpstr>Office Theme</vt:lpstr>
      <vt:lpstr>Title &amp; Bullets</vt:lpstr>
      <vt:lpstr>Aside: building real-time effects</vt:lpstr>
      <vt:lpstr>Aside: building real-time effects</vt:lpstr>
      <vt:lpstr>Aside: building real-time effects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Reiss</dc:creator>
  <cp:lastModifiedBy>Joshua Reiss</cp:lastModifiedBy>
  <cp:revision>2</cp:revision>
  <dcterms:created xsi:type="dcterms:W3CDTF">2023-12-21T16:20:36Z</dcterms:created>
  <dcterms:modified xsi:type="dcterms:W3CDTF">2023-12-21T16:49:58Z</dcterms:modified>
</cp:coreProperties>
</file>