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5" r:id="rId3"/>
    <p:sldId id="287" r:id="rId4"/>
    <p:sldId id="310" r:id="rId5"/>
    <p:sldId id="314" r:id="rId6"/>
    <p:sldId id="316" r:id="rId7"/>
    <p:sldId id="309" r:id="rId8"/>
    <p:sldId id="290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72" d="100"/>
          <a:sy n="72" d="100"/>
        </p:scale>
        <p:origin x="384" y="65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Check:</a:t>
            </a:r>
          </a:p>
          <a:p>
            <a:r>
              <a:rPr lang="en-GB" dirty="0"/>
              <a:t>Suppose </a:t>
            </a:r>
            <a:r>
              <a:rPr lang="en-GB" dirty="0" err="1"/>
              <a:t>x_t</a:t>
            </a:r>
            <a:r>
              <a:rPr lang="en-GB" dirty="0"/>
              <a:t> = 2t^2 –t +1</a:t>
            </a:r>
          </a:p>
          <a:p>
            <a:r>
              <a:rPr lang="en-GB" dirty="0"/>
              <a:t>X0=1</a:t>
            </a:r>
          </a:p>
          <a:p>
            <a:r>
              <a:rPr lang="en-GB" dirty="0"/>
              <a:t>X1=2</a:t>
            </a:r>
          </a:p>
          <a:p>
            <a:r>
              <a:rPr lang="en-GB" dirty="0"/>
              <a:t>X2=7</a:t>
            </a:r>
          </a:p>
          <a:p>
            <a:r>
              <a:rPr lang="en-GB" dirty="0"/>
              <a:t>X_0.5 = 2t^2 + -1 t 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2"/>
            <a:ext cx="7358063" cy="102195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 dirty="0">
                <a:latin typeface="Arial" charset="0"/>
                <a:cs typeface="Arial" charset="0"/>
                <a:sym typeface="Arial" charset="0"/>
              </a:rPr>
              <a:t>Fractional delay</a:t>
            </a:r>
          </a:p>
        </p:txBody>
      </p:sp>
      <p:pic>
        <p:nvPicPr>
          <p:cNvPr id="1028" name="Picture 4" descr="Linear interpolation - Wikipedia">
            <a:extLst>
              <a:ext uri="{FF2B5EF4-FFF2-40B4-BE49-F238E27FC236}">
                <a16:creationId xmlns:a16="http://schemas.microsoft.com/office/drawing/2014/main" id="{22128F57-CDB8-66E8-B671-966FFAFD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" y="2573138"/>
            <a:ext cx="4284862" cy="4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93EB1A1B-7F3E-EABD-59A0-E3D7BF3E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4" y="2507736"/>
            <a:ext cx="5634636" cy="450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2: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//quadratic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sample2 = (sample1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(sample1 - 1)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sample1;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(fraction * (fraction - 1)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- 2 * (fraction - 1)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fraction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[sample2]) / 2.0f;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83061-C463-0CEC-AA4B-05FDEB66BBB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966" y="2295381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1D541-01FF-060A-52C7-DD916370C7FB}"/>
              </a:ext>
            </a:extLst>
          </p:cNvPr>
          <p:cNvSpPr txBox="1"/>
          <p:nvPr/>
        </p:nvSpPr>
        <p:spPr>
          <a:xfrm>
            <a:off x="8486588" y="1633661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3 samples</a:t>
            </a:r>
          </a:p>
        </p:txBody>
      </p:sp>
    </p:spTree>
    <p:extLst>
      <p:ext uri="{BB962C8B-B14F-4D97-AF65-F5344CB8AC3E}">
        <p14:creationId xmlns:p14="http://schemas.microsoft.com/office/powerpoint/2010/main" val="70526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34936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What happens when we want </a:t>
            </a:r>
            <a:r>
              <a:rPr lang="en-US" dirty="0">
                <a:solidFill>
                  <a:srgbClr val="0000FF"/>
                </a:solidFill>
              </a:rPr>
              <a:t>non-integer</a:t>
            </a:r>
            <a:r>
              <a:rPr lang="en-US" dirty="0"/>
              <a:t>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dirty="0"/>
              <a:t>?</a:t>
            </a:r>
          </a:p>
          <a:p>
            <a:pPr marL="803643" lvl="1"/>
            <a:r>
              <a:rPr lang="en-US" dirty="0"/>
              <a:t>x[n] undefined if n is not an integer</a:t>
            </a:r>
          </a:p>
          <a:p>
            <a:pPr marL="446469"/>
            <a:r>
              <a:rPr lang="en-US" dirty="0"/>
              <a:t>Need to do interpolation</a:t>
            </a:r>
          </a:p>
          <a:p>
            <a:pPr marL="803644" lvl="1"/>
            <a:r>
              <a:rPr lang="en-US" dirty="0"/>
              <a:t>Estimate the value at some location based on values at other locations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891" y="1009055"/>
            <a:ext cx="325933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898" y="1009055"/>
            <a:ext cx="2259211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>
            <a:off x="1697207" y="1491970"/>
            <a:ext cx="7130978" cy="1883900"/>
            <a:chOff x="179512" y="2564904"/>
            <a:chExt cx="7702196" cy="2034808"/>
          </a:xfrm>
        </p:grpSpPr>
        <p:sp>
          <p:nvSpPr>
            <p:cNvPr id="27" name="Oval 26"/>
            <p:cNvSpPr/>
            <p:nvPr/>
          </p:nvSpPr>
          <p:spPr bwMode="auto">
            <a:xfrm>
              <a:off x="6153516" y="2928379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325488" y="2978904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9" name="Straight Arrow Connector 28"/>
            <p:cNvCxnSpPr>
              <a:stCxn id="31" idx="3"/>
              <a:endCxn id="34" idx="3"/>
            </p:cNvCxnSpPr>
            <p:nvPr/>
          </p:nvCxnSpPr>
          <p:spPr>
            <a:xfrm>
              <a:off x="3460334" y="3296686"/>
              <a:ext cx="1253022" cy="1839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4713355" y="2955044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27" idx="2"/>
            </p:cNvCxnSpPr>
            <p:nvPr/>
          </p:nvCxnSpPr>
          <p:spPr>
            <a:xfrm>
              <a:off x="5433435" y="3315084"/>
              <a:ext cx="720081" cy="1652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</p:cNvCxnSpPr>
            <p:nvPr/>
          </p:nvCxnSpPr>
          <p:spPr>
            <a:xfrm>
              <a:off x="6959966" y="3331604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4"/>
            </p:cNvCxnSpPr>
            <p:nvPr/>
          </p:nvCxnSpPr>
          <p:spPr>
            <a:xfrm>
              <a:off x="6556742" y="3734829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72583" y="3019554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Zeroth order interpolation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3223" y="16648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Just pick the nearest known value</a:t>
            </a:r>
          </a:p>
          <a:p>
            <a:pPr marL="803644"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i="1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</a:p>
          <a:p>
            <a:pPr marL="803644" lvl="1"/>
            <a:r>
              <a:rPr lang="en-GB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[2.3]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⌋]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marL="803644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1A7FFC-60C1-6441-91AC-138ECDD364C9}"/>
              </a:ext>
            </a:extLst>
          </p:cNvPr>
          <p:cNvCxnSpPr>
            <a:cxnSpLocks/>
          </p:cNvCxnSpPr>
          <p:nvPr/>
        </p:nvCxnSpPr>
        <p:spPr bwMode="auto">
          <a:xfrm>
            <a:off x="5058300" y="3511314"/>
            <a:ext cx="0" cy="19115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4932CE-FD8E-A78A-CE31-B19FA9745E63}"/>
              </a:ext>
            </a:extLst>
          </p:cNvPr>
          <p:cNvCxnSpPr>
            <a:cxnSpLocks/>
          </p:cNvCxnSpPr>
          <p:nvPr/>
        </p:nvCxnSpPr>
        <p:spPr bwMode="auto">
          <a:xfrm>
            <a:off x="5055097" y="5407424"/>
            <a:ext cx="2057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E6D82-AAA3-4E3D-A82A-9609703FA5CC}"/>
              </a:ext>
            </a:extLst>
          </p:cNvPr>
          <p:cNvSpPr txBox="1"/>
          <p:nvPr/>
        </p:nvSpPr>
        <p:spPr>
          <a:xfrm>
            <a:off x="4929309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BE6-953B-AB44-49F8-96AA0B060D0C}"/>
              </a:ext>
            </a:extLst>
          </p:cNvPr>
          <p:cNvSpPr txBox="1"/>
          <p:nvPr/>
        </p:nvSpPr>
        <p:spPr>
          <a:xfrm>
            <a:off x="6721815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3CB1F-B128-F40B-3815-51AC83514CD9}"/>
              </a:ext>
            </a:extLst>
          </p:cNvPr>
          <p:cNvCxnSpPr>
            <a:cxnSpLocks/>
          </p:cNvCxnSpPr>
          <p:nvPr/>
        </p:nvCxnSpPr>
        <p:spPr bwMode="auto">
          <a:xfrm>
            <a:off x="4001276" y="4949885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E4FCD0-D239-B3D6-0396-D075AEB9B3DD}"/>
              </a:ext>
            </a:extLst>
          </p:cNvPr>
          <p:cNvSpPr/>
          <p:nvPr/>
        </p:nvSpPr>
        <p:spPr bwMode="auto">
          <a:xfrm>
            <a:off x="5534584" y="4850776"/>
            <a:ext cx="179006" cy="16051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EA39D3-F7BC-2C5D-D0BD-E66A9B9CED90}"/>
              </a:ext>
            </a:extLst>
          </p:cNvPr>
          <p:cNvSpPr/>
          <p:nvPr/>
        </p:nvSpPr>
        <p:spPr bwMode="auto">
          <a:xfrm>
            <a:off x="4965594" y="485077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EE498D-7877-221F-3165-8D5711814EA8}"/>
              </a:ext>
            </a:extLst>
          </p:cNvPr>
          <p:cNvSpPr/>
          <p:nvPr/>
        </p:nvSpPr>
        <p:spPr bwMode="auto">
          <a:xfrm>
            <a:off x="6791184" y="381317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246F-0856-9992-9C81-DCECB949EF74}"/>
              </a:ext>
            </a:extLst>
          </p:cNvPr>
          <p:cNvSpPr txBox="1"/>
          <p:nvPr/>
        </p:nvSpPr>
        <p:spPr>
          <a:xfrm>
            <a:off x="4560768" y="472969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B8BB1-0FC7-8281-A7E3-F6BAA0F70BFC}"/>
              </a:ext>
            </a:extLst>
          </p:cNvPr>
          <p:cNvSpPr txBox="1"/>
          <p:nvPr/>
        </p:nvSpPr>
        <p:spPr>
          <a:xfrm>
            <a:off x="4560768" y="358650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15D70-9856-BDCD-601A-2847F50CEAEF}"/>
              </a:ext>
            </a:extLst>
          </p:cNvPr>
          <p:cNvCxnSpPr>
            <a:cxnSpLocks/>
          </p:cNvCxnSpPr>
          <p:nvPr/>
        </p:nvCxnSpPr>
        <p:spPr bwMode="auto">
          <a:xfrm>
            <a:off x="5974030" y="3885143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7997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First order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Weighted sum of two nearest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(1)+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(0)+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46469"/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i="1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GB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+(1−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blipFill>
                <a:blip r:embed="rId2"/>
                <a:stretch>
                  <a:fillRect l="-947" t="-7366" b="-20994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90786-41CF-DAFD-B36F-AFA924E23469}"/>
              </a:ext>
            </a:extLst>
          </p:cNvPr>
          <p:cNvCxnSpPr>
            <a:cxnSpLocks/>
          </p:cNvCxnSpPr>
          <p:nvPr/>
        </p:nvCxnSpPr>
        <p:spPr bwMode="auto">
          <a:xfrm>
            <a:off x="9420247" y="2936724"/>
            <a:ext cx="0" cy="1911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480820-7766-36B1-8EAF-B2E96AFD52E4}"/>
              </a:ext>
            </a:extLst>
          </p:cNvPr>
          <p:cNvCxnSpPr>
            <a:cxnSpLocks/>
          </p:cNvCxnSpPr>
          <p:nvPr/>
        </p:nvCxnSpPr>
        <p:spPr bwMode="auto">
          <a:xfrm>
            <a:off x="9417044" y="4832834"/>
            <a:ext cx="2057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862B4-87D6-F6E6-9C29-4FD100B2F0AE}"/>
              </a:ext>
            </a:extLst>
          </p:cNvPr>
          <p:cNvSpPr txBox="1"/>
          <p:nvPr/>
        </p:nvSpPr>
        <p:spPr>
          <a:xfrm>
            <a:off x="9291256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2DEA-DA9D-D0A5-93FC-1B504143B329}"/>
              </a:ext>
            </a:extLst>
          </p:cNvPr>
          <p:cNvSpPr txBox="1"/>
          <p:nvPr/>
        </p:nvSpPr>
        <p:spPr>
          <a:xfrm>
            <a:off x="11083762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5A539-D5D6-E16F-7D73-DB5FBDE9A625}"/>
              </a:ext>
            </a:extLst>
          </p:cNvPr>
          <p:cNvCxnSpPr>
            <a:cxnSpLocks/>
          </p:cNvCxnSpPr>
          <p:nvPr/>
        </p:nvCxnSpPr>
        <p:spPr bwMode="auto">
          <a:xfrm flipV="1">
            <a:off x="9417044" y="3309257"/>
            <a:ext cx="1821855" cy="103051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8EC496-CE45-643E-E938-5D458FF5727F}"/>
              </a:ext>
            </a:extLst>
          </p:cNvPr>
          <p:cNvSpPr/>
          <p:nvPr/>
        </p:nvSpPr>
        <p:spPr bwMode="auto">
          <a:xfrm>
            <a:off x="10326920" y="3693025"/>
            <a:ext cx="179006" cy="16051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90C16F-BF98-F10A-A491-400D80DADA3E}"/>
              </a:ext>
            </a:extLst>
          </p:cNvPr>
          <p:cNvSpPr/>
          <p:nvPr/>
        </p:nvSpPr>
        <p:spPr bwMode="auto">
          <a:xfrm>
            <a:off x="9327541" y="427618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CF646-1924-ACCC-278D-18954DB78895}"/>
              </a:ext>
            </a:extLst>
          </p:cNvPr>
          <p:cNvSpPr/>
          <p:nvPr/>
        </p:nvSpPr>
        <p:spPr bwMode="auto">
          <a:xfrm>
            <a:off x="11153131" y="323858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84706-55C6-86D0-FA28-935997A7FCF6}"/>
              </a:ext>
            </a:extLst>
          </p:cNvPr>
          <p:cNvSpPr txBox="1"/>
          <p:nvPr/>
        </p:nvSpPr>
        <p:spPr>
          <a:xfrm>
            <a:off x="8922715" y="415510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7FFDD-CF18-FCEA-8C0F-B0F99A7929B4}"/>
              </a:ext>
            </a:extLst>
          </p:cNvPr>
          <p:cNvSpPr txBox="1"/>
          <p:nvPr/>
        </p:nvSpPr>
        <p:spPr>
          <a:xfrm>
            <a:off x="8922715" y="30119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8808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Quadratic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polynomial from three nearby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blipFill>
                <a:blip r:embed="rId3"/>
                <a:stretch>
                  <a:fillRect l="-947" t="-7551" b="-6629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14B6F-CE85-2C45-BDF1-DBB20A71A6A9}"/>
              </a:ext>
            </a:extLst>
          </p:cNvPr>
          <p:cNvSpPr/>
          <p:nvPr/>
        </p:nvSpPr>
        <p:spPr bwMode="auto">
          <a:xfrm>
            <a:off x="8833271" y="2852869"/>
            <a:ext cx="2649037" cy="1776266"/>
          </a:xfrm>
          <a:custGeom>
            <a:avLst/>
            <a:gdLst>
              <a:gd name="connsiteX0" fmla="*/ 0 w 2346476"/>
              <a:gd name="connsiteY0" fmla="*/ 1476087 h 1476087"/>
              <a:gd name="connsiteX1" fmla="*/ 1074057 w 2346476"/>
              <a:gd name="connsiteY1" fmla="*/ 468 h 1476087"/>
              <a:gd name="connsiteX2" fmla="*/ 2346476 w 2346476"/>
              <a:gd name="connsiteY2" fmla="*/ 1301915 h 1476087"/>
              <a:gd name="connsiteX3" fmla="*/ 2346476 w 2346476"/>
              <a:gd name="connsiteY3" fmla="*/ 1301915 h 147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476" h="1476087">
                <a:moveTo>
                  <a:pt x="0" y="1476087"/>
                </a:moveTo>
                <a:cubicBezTo>
                  <a:pt x="341489" y="752792"/>
                  <a:pt x="682978" y="29497"/>
                  <a:pt x="1074057" y="468"/>
                </a:cubicBezTo>
                <a:cubicBezTo>
                  <a:pt x="1465136" y="-28561"/>
                  <a:pt x="2346476" y="1301915"/>
                  <a:pt x="2346476" y="1301915"/>
                </a:cubicBezTo>
                <a:lnTo>
                  <a:pt x="2346476" y="1301915"/>
                </a:ln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97E0C0-F14D-CB65-1E29-647331D8B7C1}"/>
              </a:ext>
            </a:extLst>
          </p:cNvPr>
          <p:cNvCxnSpPr>
            <a:cxnSpLocks/>
          </p:cNvCxnSpPr>
          <p:nvPr/>
        </p:nvCxnSpPr>
        <p:spPr bwMode="auto">
          <a:xfrm>
            <a:off x="8805810" y="2936724"/>
            <a:ext cx="0" cy="191151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9C2DA2-2242-8DF3-93FC-971658C9C623}"/>
              </a:ext>
            </a:extLst>
          </p:cNvPr>
          <p:cNvCxnSpPr>
            <a:cxnSpLocks/>
          </p:cNvCxnSpPr>
          <p:nvPr/>
        </p:nvCxnSpPr>
        <p:spPr bwMode="auto">
          <a:xfrm>
            <a:off x="8802607" y="4832834"/>
            <a:ext cx="2900746" cy="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3ED73-E8D3-F01C-499D-50AEEFE249F7}"/>
              </a:ext>
            </a:extLst>
          </p:cNvPr>
          <p:cNvSpPr txBox="1"/>
          <p:nvPr/>
        </p:nvSpPr>
        <p:spPr>
          <a:xfrm>
            <a:off x="8676819" y="49297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C15C4-4D85-8B4C-AE0D-EB2EA1AF92B6}"/>
              </a:ext>
            </a:extLst>
          </p:cNvPr>
          <p:cNvSpPr txBox="1"/>
          <p:nvPr/>
        </p:nvSpPr>
        <p:spPr>
          <a:xfrm>
            <a:off x="10065867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305C6A-D9D1-92A9-902A-0AA7B5570B91}"/>
              </a:ext>
            </a:extLst>
          </p:cNvPr>
          <p:cNvSpPr/>
          <p:nvPr/>
        </p:nvSpPr>
        <p:spPr bwMode="auto">
          <a:xfrm>
            <a:off x="9423422" y="3178117"/>
            <a:ext cx="179006" cy="16051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0285E8-D75A-CEBD-A39F-58785E70C5D9}"/>
              </a:ext>
            </a:extLst>
          </p:cNvPr>
          <p:cNvSpPr/>
          <p:nvPr/>
        </p:nvSpPr>
        <p:spPr bwMode="auto">
          <a:xfrm>
            <a:off x="8786398" y="4498539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381540-4E1B-94CB-8A3A-629D3B7761AD}"/>
              </a:ext>
            </a:extLst>
          </p:cNvPr>
          <p:cNvSpPr/>
          <p:nvPr/>
        </p:nvSpPr>
        <p:spPr bwMode="auto">
          <a:xfrm>
            <a:off x="10068038" y="2822947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CD2CE-771C-99DE-4568-D2237190E604}"/>
              </a:ext>
            </a:extLst>
          </p:cNvPr>
          <p:cNvSpPr txBox="1"/>
          <p:nvPr/>
        </p:nvSpPr>
        <p:spPr>
          <a:xfrm>
            <a:off x="8308278" y="41551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C02A2-81D3-1921-001F-9F931F831467}"/>
              </a:ext>
            </a:extLst>
          </p:cNvPr>
          <p:cNvSpPr txBox="1"/>
          <p:nvPr/>
        </p:nvSpPr>
        <p:spPr>
          <a:xfrm>
            <a:off x="8308278" y="30119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F95D4-43D4-5BC7-81F3-76CE7E40341C}"/>
              </a:ext>
            </a:extLst>
          </p:cNvPr>
          <p:cNvSpPr txBox="1"/>
          <p:nvPr/>
        </p:nvSpPr>
        <p:spPr>
          <a:xfrm>
            <a:off x="11268132" y="49297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232B3D-792B-2522-0F5C-DE92DC2997E2}"/>
              </a:ext>
            </a:extLst>
          </p:cNvPr>
          <p:cNvSpPr/>
          <p:nvPr/>
        </p:nvSpPr>
        <p:spPr bwMode="auto">
          <a:xfrm>
            <a:off x="11350175" y="4282664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73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interpolation</a:t>
            </a:r>
            <a:r>
              <a:rPr lang="en-US" dirty="0"/>
              <a:t> between samples</a:t>
            </a:r>
          </a:p>
          <a:p>
            <a:pPr marL="803643" lvl="1"/>
            <a:r>
              <a:rPr lang="en-US" sz="2400" dirty="0"/>
              <a:t>Linear (fast), second order or cubic (better quality)</a:t>
            </a:r>
          </a:p>
          <a:p>
            <a:pPr marL="446469"/>
            <a:r>
              <a:rPr lang="en-US" sz="2391" dirty="0" err="1"/>
              <a:t>Pseudocode</a:t>
            </a:r>
            <a:r>
              <a:rPr lang="en-US" sz="2391" dirty="0"/>
              <a:t> (next slide...)</a:t>
            </a:r>
          </a:p>
          <a:p>
            <a:pPr marL="803643" lvl="1"/>
            <a:r>
              <a:rPr lang="en-US" sz="2400" dirty="0"/>
              <a:t>Input: </a:t>
            </a:r>
          </a:p>
          <a:p>
            <a:pPr marL="1071524" lvl="2"/>
            <a:r>
              <a:rPr lang="en-US" sz="1800" dirty="0"/>
              <a:t>An input signal x[n] at sampling rate 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</a:t>
            </a:r>
            <a:endParaRPr lang="en-US" sz="1800" dirty="0"/>
          </a:p>
          <a:p>
            <a:pPr marL="1071524" lvl="2"/>
            <a:r>
              <a:rPr lang="en-US" sz="1800" dirty="0"/>
              <a:t>Required delay line size 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</a:t>
            </a:r>
            <a:endParaRPr lang="en-US" sz="1800" dirty="0"/>
          </a:p>
          <a:p>
            <a:pPr marL="1071524" lvl="2"/>
            <a:r>
              <a:rPr lang="en-US" sz="1800" dirty="0"/>
              <a:t>Starting delay for read pointer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initialdelay</a:t>
            </a:r>
            <a:endParaRPr lang="en-US" sz="1800" dirty="0"/>
          </a:p>
          <a:p>
            <a:pPr marL="1071524" lvl="2"/>
            <a:r>
              <a:rPr lang="en-US" sz="1800" dirty="0"/>
              <a:t>Read pointer update rate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updateread</a:t>
            </a:r>
            <a:r>
              <a:rPr lang="en-US" sz="1800" dirty="0"/>
              <a:t> (write pointer update rate=1)</a:t>
            </a:r>
            <a:endParaRPr lang="en-US" sz="1547" dirty="0"/>
          </a:p>
          <a:p>
            <a:pPr marL="803643" lvl="1"/>
            <a:r>
              <a:rPr lang="en-US" sz="2400" dirty="0"/>
              <a:t>Output: </a:t>
            </a:r>
          </a:p>
          <a:p>
            <a:pPr marL="1071524" lvl="2"/>
            <a:r>
              <a:rPr lang="en-US" sz="1800" i="1" dirty="0"/>
              <a:t>N</a:t>
            </a:r>
            <a:r>
              <a:rPr lang="en-US" sz="1800" dirty="0"/>
              <a:t> samples of signal </a:t>
            </a:r>
            <a:r>
              <a:rPr lang="en-US" sz="1800" i="1" dirty="0"/>
              <a:t>y</a:t>
            </a:r>
            <a:r>
              <a:rPr lang="en-US" sz="1800" dirty="0"/>
              <a:t>[</a:t>
            </a:r>
            <a:r>
              <a:rPr lang="en-US" sz="1800" i="1" dirty="0"/>
              <a:t>n</a:t>
            </a:r>
            <a:r>
              <a:rPr lang="en-US" sz="1800" dirty="0"/>
              <a:t>] at sampling rate </a:t>
            </a:r>
            <a:r>
              <a:rPr lang="en-US" sz="1800" i="1" dirty="0"/>
              <a:t>R</a:t>
            </a:r>
            <a:r>
              <a:rPr lang="en-US" sz="1800" dirty="0"/>
              <a:t> (output of read pointer)</a:t>
            </a:r>
          </a:p>
        </p:txBody>
      </p:sp>
      <p:pic>
        <p:nvPicPr>
          <p:cNvPr id="49155" name="Picture 3"/>
          <p:cNvPicPr>
            <a:picLocks noChangeArrowheads="1"/>
          </p:cNvPicPr>
          <p:nvPr/>
        </p:nvPicPr>
        <p:blipFill>
          <a:blip r:embed="rId2" cstate="print"/>
          <a:srcRect l="11131" t="24902" r="7420" b="36278"/>
          <a:stretch>
            <a:fillRect/>
          </a:stretch>
        </p:blipFill>
        <p:spPr bwMode="auto">
          <a:xfrm>
            <a:off x="6623223" y="4621428"/>
            <a:ext cx="5568778" cy="220085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596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4" y="2314189"/>
            <a:ext cx="12013406" cy="4355420"/>
          </a:xfrm>
          <a:ln/>
        </p:spPr>
        <p:txBody>
          <a:bodyPr vert="horz" wrap="square" lIns="50800" tIns="50800" rIns="28574" bIns="50800" numCol="1" anchor="t" anchorCtr="0" compatLnSpc="1">
            <a:prstTxWarp prst="textNoShape">
              <a:avLst/>
            </a:prstTxWarp>
          </a:bodyPr>
          <a:lstStyle/>
          <a:p>
            <a:pPr marL="27905" indent="0"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Allocate buffer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of size D for storing samples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=0;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pointer position, start at beginning of buffer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=(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+D-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initdelay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read pointer position, modulo keeps indexing correct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for (n=0; n&lt;=</a:t>
            </a:r>
            <a:r>
              <a:rPr lang="en-US" sz="1800" i="1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-1; n++) </a:t>
            </a:r>
            <a:r>
              <a:rPr lang="en-US" sz="1800" dirty="0">
                <a:latin typeface="Courier" pitchFamily="49" charset="0"/>
                <a:sym typeface="Courier" pitchFamily="49" charset="0"/>
              </a:rPr>
              <a:t>{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=floor(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previous integer index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next=(prev+1)%D;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next integer index; because of wraparound, need modulo for safety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t=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–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;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fractional position of read pointer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y[n]=(1-t)*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]+t*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[next];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Linear interpolation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</a:t>
            </a: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]=x[n];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current sample to delay line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readPosition+updateread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read pointer for next time, modulo wraps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+1)%D;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write pointer for next time, modulo wraps</a:t>
            </a:r>
            <a:endParaRPr lang="en-US" sz="18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8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}</a:t>
            </a:r>
            <a:endParaRPr lang="en-US" sz="1800" i="1" dirty="0">
              <a:latin typeface="Courier" pitchFamily="49" charset="0"/>
              <a:sym typeface="Courier" pitchFamily="49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1462441" y="797010"/>
            <a:ext cx="9255211" cy="21328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21457" indent="-321457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Code does not check whether pointers cross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won’t happen when moving at same speed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pointers moving at different speeds here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0: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NearestNeighbour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+ 0.5f);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2E0F8E-AC96-5386-2B23-A7D7C0486B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187577" y="1948528"/>
            <a:ext cx="4159623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134A7-EBE1-FBD5-330B-0A7340C033FE}"/>
              </a:ext>
            </a:extLst>
          </p:cNvPr>
          <p:cNvSpPr txBox="1"/>
          <p:nvPr/>
        </p:nvSpPr>
        <p:spPr>
          <a:xfrm>
            <a:off x="9347200" y="1286808"/>
            <a:ext cx="2468282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Round to nearest integer. If it rounds to end of buffer, roll back to beginning</a:t>
            </a:r>
          </a:p>
        </p:txBody>
      </p:sp>
    </p:spTree>
    <p:extLst>
      <p:ext uri="{BB962C8B-B14F-4D97-AF65-F5344CB8AC3E}">
        <p14:creationId xmlns:p14="http://schemas.microsoft.com/office/powerpoint/2010/main" val="178454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401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1: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(sample0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(1.0f - fraction)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3686EF-BAB9-98DF-D6E2-EFED7F55136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62657" y="2256316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83153-375D-6AD2-6708-B36C046F77B7}"/>
              </a:ext>
            </a:extLst>
          </p:cNvPr>
          <p:cNvSpPr txBox="1"/>
          <p:nvPr/>
        </p:nvSpPr>
        <p:spPr>
          <a:xfrm>
            <a:off x="9422279" y="1594596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2 samples</a:t>
            </a:r>
          </a:p>
        </p:txBody>
      </p:sp>
    </p:spTree>
    <p:extLst>
      <p:ext uri="{BB962C8B-B14F-4D97-AF65-F5344CB8AC3E}">
        <p14:creationId xmlns:p14="http://schemas.microsoft.com/office/powerpoint/2010/main" val="145965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Widescreen</PresentationFormat>
  <Paragraphs>134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 Italic</vt:lpstr>
      <vt:lpstr>Calibri</vt:lpstr>
      <vt:lpstr>Calibri Light</vt:lpstr>
      <vt:lpstr>Cambria Math</vt:lpstr>
      <vt:lpstr>Cascadia Mono</vt:lpstr>
      <vt:lpstr>Courier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Fractional delay</vt:lpstr>
      <vt:lpstr>Zeroth order interpolation</vt:lpstr>
      <vt:lpstr>First order interpolation</vt:lpstr>
      <vt:lpstr>Quadratic interpolation</vt:lpstr>
      <vt:lpstr>Fractional delay in practice</vt:lpstr>
      <vt:lpstr>Fractional delay in practice</vt:lpstr>
      <vt:lpstr>Interpolate sample</vt:lpstr>
      <vt:lpstr>Interpolate sample</vt:lpstr>
      <vt:lpstr>Interpolate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34</cp:revision>
  <dcterms:created xsi:type="dcterms:W3CDTF">2023-06-20T09:57:25Z</dcterms:created>
  <dcterms:modified xsi:type="dcterms:W3CDTF">2023-11-04T12:28:57Z</dcterms:modified>
</cp:coreProperties>
</file>