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</p:sldMasterIdLst>
  <p:notesMasterIdLst>
    <p:notesMasterId r:id="rId9"/>
  </p:notesMasterIdLst>
  <p:sldIdLst>
    <p:sldId id="292" r:id="rId3"/>
    <p:sldId id="294" r:id="rId4"/>
    <p:sldId id="280" r:id="rId5"/>
    <p:sldId id="298" r:id="rId6"/>
    <p:sldId id="336" r:id="rId7"/>
    <p:sldId id="33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139" y="8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338CC4-4E61-4E88-8B97-D8247B067FE5}" type="datetimeFigureOut">
              <a:rPr lang="en-GB" smtClean="0"/>
              <a:t>04/12/2023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F34A1D-90C9-4E28-9B64-2D28211970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8543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090909"/>
                </a:solidFill>
                <a:effectLst/>
                <a:latin typeface="Arial" panose="020B0604020202020204" pitchFamily="34" charset="0"/>
              </a:rPr>
              <a:t>MidiKeyboardComponent needs a </a:t>
            </a:r>
            <a:r>
              <a:rPr lang="en-GB" b="0" i="0" dirty="0" err="1">
                <a:solidFill>
                  <a:srgbClr val="090909"/>
                </a:solidFill>
                <a:effectLst/>
                <a:latin typeface="Arial" panose="020B0604020202020204" pitchFamily="34" charset="0"/>
              </a:rPr>
              <a:t>MidiKeyboardState</a:t>
            </a:r>
            <a:r>
              <a:rPr lang="en-GB" b="0" i="0" dirty="0">
                <a:solidFill>
                  <a:srgbClr val="090909"/>
                </a:solidFill>
                <a:effectLst/>
                <a:latin typeface="Arial" panose="020B0604020202020204" pitchFamily="34" charset="0"/>
              </a:rPr>
              <a:t> and the orientation as arguments.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EDB78B-1C29-47A0-98D1-C458191ECDD0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82159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090909"/>
                </a:solidFill>
                <a:effectLst/>
                <a:latin typeface="Arial" panose="020B0604020202020204" pitchFamily="34" charset="0"/>
              </a:rPr>
              <a:t>MidiKeyboardComponent needs a </a:t>
            </a:r>
            <a:r>
              <a:rPr lang="en-GB" b="0" i="0" dirty="0" err="1">
                <a:solidFill>
                  <a:srgbClr val="090909"/>
                </a:solidFill>
                <a:effectLst/>
                <a:latin typeface="Arial" panose="020B0604020202020204" pitchFamily="34" charset="0"/>
              </a:rPr>
              <a:t>MidiKeyboardState</a:t>
            </a:r>
            <a:r>
              <a:rPr lang="en-GB" b="0" i="0" dirty="0">
                <a:solidFill>
                  <a:srgbClr val="090909"/>
                </a:solidFill>
                <a:effectLst/>
                <a:latin typeface="Arial" panose="020B0604020202020204" pitchFamily="34" charset="0"/>
              </a:rPr>
              <a:t> and the orientation as arguments.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FEDB78B-1C29-47A0-98D1-C458191ECDD0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382159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 Having made a local copy of the state variables for each channel, now transfer the result</a:t>
            </a:r>
            <a:endParaRPr lang="en-GB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 back to the main state variable so they will be preserved for the next call of </a:t>
            </a:r>
            <a:r>
              <a:rPr lang="en-GB" sz="18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processBlock</a:t>
            </a:r>
            <a:r>
              <a:rPr lang="en-GB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()</a:t>
            </a:r>
            <a:endParaRPr lang="en-GB" sz="1200" dirty="0">
              <a:effectLst/>
              <a:ea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EDB78B-1C29-47A0-98D1-C458191ECDD0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88552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 Having made a local copy of the state variables for each channel, now transfer the result</a:t>
            </a:r>
            <a:endParaRPr lang="en-GB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 back to the main state variable so they will be preserved for the next call of </a:t>
            </a:r>
            <a:r>
              <a:rPr lang="en-GB" sz="18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processBlock</a:t>
            </a:r>
            <a:r>
              <a:rPr lang="en-GB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()</a:t>
            </a:r>
            <a:endParaRPr lang="en-GB" sz="1200" dirty="0">
              <a:effectLst/>
              <a:ea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EDB78B-1C29-47A0-98D1-C458191ECDD0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45691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3805" y="2130848"/>
            <a:ext cx="10364391" cy="147004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9098" y="3886647"/>
            <a:ext cx="8533805" cy="1752451"/>
          </a:xfrm>
        </p:spPr>
        <p:txBody>
          <a:bodyPr/>
          <a:lstStyle>
            <a:lvl1pPr marL="0" indent="0" algn="ctr">
              <a:buNone/>
              <a:defRPr/>
            </a:lvl1pPr>
            <a:lvl2pPr marL="321457" indent="0" algn="ctr">
              <a:buNone/>
              <a:defRPr/>
            </a:lvl2pPr>
            <a:lvl3pPr marL="642915" indent="0" algn="ctr">
              <a:buNone/>
              <a:defRPr/>
            </a:lvl3pPr>
            <a:lvl4pPr marL="964372" indent="0" algn="ctr">
              <a:buNone/>
              <a:defRPr/>
            </a:lvl4pPr>
            <a:lvl5pPr marL="1285829" indent="0" algn="ctr">
              <a:buNone/>
              <a:defRPr/>
            </a:lvl5pPr>
            <a:lvl6pPr marL="1607287" indent="0" algn="ctr">
              <a:buNone/>
              <a:defRPr/>
            </a:lvl6pPr>
            <a:lvl7pPr marL="1928744" indent="0" algn="ctr">
              <a:buNone/>
              <a:defRPr/>
            </a:lvl7pPr>
            <a:lvl8pPr marL="2250201" indent="0" algn="ctr">
              <a:buNone/>
              <a:defRPr/>
            </a:lvl8pPr>
            <a:lvl9pPr marL="2571659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138090815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93744651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11258" y="35719"/>
            <a:ext cx="3009305" cy="676870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344" y="35719"/>
            <a:ext cx="8885039" cy="67687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75078387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B20F1-1594-FD41-FDE1-F9DCF8992D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AEC5EE-B10C-C75C-0445-1C53358686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20876B-B6E2-E6A7-1A8B-4C37653BC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5948D-6B6B-4AEB-B022-F2A9ADD6F77D}" type="datetimeFigureOut">
              <a:rPr lang="en-GB" smtClean="0"/>
              <a:t>04/12/2023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116719-7EBA-9230-D9F3-132BB5243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1AB138-8394-DC1D-9709-BE840B0AE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20F6F-BB95-41DE-BF43-FF515BB2AB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32353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5B1C7-B7B1-4608-E8EB-0A830728A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901" y="0"/>
            <a:ext cx="10736345" cy="106051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89E9E4-5343-F54A-68E6-810B4D888D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2D2438-C3B5-95BC-33B9-5A8A7AA18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5948D-6B6B-4AEB-B022-F2A9ADD6F77D}" type="datetimeFigureOut">
              <a:rPr lang="en-GB" smtClean="0"/>
              <a:t>04/12/2023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8EA789-1EC6-DF94-C83C-17A76D2F8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59AF22-D4DF-B8BF-BC20-B5FDF69DD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20F6F-BB95-41DE-BF43-FF515BB2AB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71189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97D48-0B60-2A9A-7AAD-981885773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C6E586-D35C-F9CC-E27B-C4154BF3B9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053BC7-51D2-7949-362C-342ADAA2F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5948D-6B6B-4AEB-B022-F2A9ADD6F77D}" type="datetimeFigureOut">
              <a:rPr lang="en-GB" smtClean="0"/>
              <a:t>04/12/2023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20C10B-6349-39BE-9949-8B8E78577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C434F8-8B4A-B499-8A55-674E70955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20F6F-BB95-41DE-BF43-FF515BB2AB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39406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43520-30BC-ECBF-A43E-3422C7A16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12C838-ED97-EEA8-FECC-64A50E737A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6FD509-0E28-336B-9D3B-77B1296BD2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241D1C-804F-34B5-96F0-CF73C9EA0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5948D-6B6B-4AEB-B022-F2A9ADD6F77D}" type="datetimeFigureOut">
              <a:rPr lang="en-GB" smtClean="0"/>
              <a:t>04/12/2023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173D8E-4DE5-ED64-9C47-E3D9F5BDC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9805F2-0F67-8F05-A3DE-C23430510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20F6F-BB95-41DE-BF43-FF515BB2AB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1781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9B6AB-9530-1C8D-B3A4-34A563643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E2E87C-32A6-9900-3742-99CFB41466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7A4002-7BA2-BC5C-D50F-D5137E922C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E79011-FB71-B8E5-E167-8E93CD0E0E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60BAA1-1A70-D36E-692B-20D35F4AE9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D706C5-003C-0FB8-FEC1-5B225DD08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5948D-6B6B-4AEB-B022-F2A9ADD6F77D}" type="datetimeFigureOut">
              <a:rPr lang="en-GB" smtClean="0"/>
              <a:t>04/12/2023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01717D-F7AF-25A3-77D0-0A7762BF8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65075E-2634-C700-E368-CF95CE7A2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20F6F-BB95-41DE-BF43-FF515BB2AB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1134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B7F3D-314D-B467-64B0-C345D57D5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FB4CF5-55F8-83FC-1716-C9C0528EE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5948D-6B6B-4AEB-B022-F2A9ADD6F77D}" type="datetimeFigureOut">
              <a:rPr lang="en-GB" smtClean="0"/>
              <a:t>04/12/2023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A09E10-496D-8D08-D0C4-CF5E814C6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913C03-5E35-F979-F8F4-E1B07C657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20F6F-BB95-41DE-BF43-FF515BB2AB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01786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4732B7-572A-4498-78E4-F87312E54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5948D-6B6B-4AEB-B022-F2A9ADD6F77D}" type="datetimeFigureOut">
              <a:rPr lang="en-GB" smtClean="0"/>
              <a:t>04/12/2023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DDC112-1927-F4C4-76FD-EE9421DAF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7E93CC-7AE9-22C4-751C-F12FF2C0E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20F6F-BB95-41DE-BF43-FF515BB2AB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530914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29803-ED73-B584-AD0E-AC6C020F8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A2F9E7-CC74-CC13-26D5-ED0CD1B762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CF5217-9713-C9E3-4ED7-387D3B1BD9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3959C3-E15C-0EE9-F72E-2CF7B9769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5948D-6B6B-4AEB-B022-F2A9ADD6F77D}" type="datetimeFigureOut">
              <a:rPr lang="en-GB" smtClean="0"/>
              <a:t>04/12/2023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6896F6-1886-C75B-33D3-25304E5DF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4A43AE-0A19-6172-0289-A6A926A1A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20F6F-BB95-41DE-BF43-FF515BB2AB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1740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10345016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CD0B8-0AE9-3320-F5C4-E39C00C91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12179C-2095-56AD-BADA-6C73D109B8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E9E493-45E0-8BCF-BF74-57CB867351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643615-6A16-2788-E46D-25E00649C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5948D-6B6B-4AEB-B022-F2A9ADD6F77D}" type="datetimeFigureOut">
              <a:rPr lang="en-GB" smtClean="0"/>
              <a:t>04/12/2023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054FF3-18C3-9D87-6300-59CCBD6FF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9E6B72-7C96-DEFE-FA08-071D81678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20F6F-BB95-41DE-BF43-FF515BB2AB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875192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B8168-A340-5E94-C8EC-B3C710D78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8FCA33-5094-17B7-90EA-9DE1A0F654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3A5B84-477E-5ADE-7F54-601A296B7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5948D-6B6B-4AEB-B022-F2A9ADD6F77D}" type="datetimeFigureOut">
              <a:rPr lang="en-GB" smtClean="0"/>
              <a:t>04/12/2023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062A8E-0AEC-D5A7-1DE4-8EB3061EE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04326-39FE-2C31-7309-1E256E77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20F6F-BB95-41DE-BF43-FF515BB2AB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847147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E06169-A105-69F1-2450-D448F66448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01EE3E-7F82-2723-DDC0-811FA080AB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783F32-828E-3434-85FE-841A9451C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5948D-6B6B-4AEB-B022-F2A9ADD6F77D}" type="datetimeFigureOut">
              <a:rPr lang="en-GB" smtClean="0"/>
              <a:t>04/12/2023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5B999C-7A42-C6CF-9A44-7E72449AE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6C4698-3E37-F007-D0EA-404DC7D3A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20F6F-BB95-41DE-BF43-FF515BB2AB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1787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918" y="4406801"/>
            <a:ext cx="10362902" cy="1361777"/>
          </a:xfrm>
        </p:spPr>
        <p:txBody>
          <a:bodyPr anchor="t"/>
          <a:lstStyle>
            <a:lvl1pPr algn="l">
              <a:defRPr sz="2812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918" y="2906613"/>
            <a:ext cx="10362902" cy="1500188"/>
          </a:xfrm>
        </p:spPr>
        <p:txBody>
          <a:bodyPr anchor="b"/>
          <a:lstStyle>
            <a:lvl1pPr marL="0" indent="0">
              <a:buNone/>
              <a:defRPr sz="1406"/>
            </a:lvl1pPr>
            <a:lvl2pPr marL="321457" indent="0">
              <a:buNone/>
              <a:defRPr sz="1266"/>
            </a:lvl2pPr>
            <a:lvl3pPr marL="642915" indent="0">
              <a:buNone/>
              <a:defRPr sz="1125"/>
            </a:lvl3pPr>
            <a:lvl4pPr marL="964372" indent="0">
              <a:buNone/>
              <a:defRPr sz="984"/>
            </a:lvl4pPr>
            <a:lvl5pPr marL="1285829" indent="0">
              <a:buNone/>
              <a:defRPr sz="984"/>
            </a:lvl5pPr>
            <a:lvl6pPr marL="1607287" indent="0">
              <a:buNone/>
              <a:defRPr sz="984"/>
            </a:lvl6pPr>
            <a:lvl7pPr marL="1928744" indent="0">
              <a:buNone/>
              <a:defRPr sz="984"/>
            </a:lvl7pPr>
            <a:lvl8pPr marL="2250201" indent="0">
              <a:buNone/>
              <a:defRPr sz="984"/>
            </a:lvl8pPr>
            <a:lvl9pPr marL="2571659" indent="0">
              <a:buNone/>
              <a:defRPr sz="98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36343105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7156" y="794742"/>
            <a:ext cx="5935266" cy="6009680"/>
          </a:xfrm>
        </p:spPr>
        <p:txBody>
          <a:bodyPr/>
          <a:lstStyle>
            <a:lvl1pPr>
              <a:defRPr sz="1969"/>
            </a:lvl1pPr>
            <a:lvl2pPr>
              <a:defRPr sz="1687"/>
            </a:lvl2pPr>
            <a:lvl3pPr>
              <a:defRPr sz="1406"/>
            </a:lvl3pPr>
            <a:lvl4pPr>
              <a:defRPr sz="1266"/>
            </a:lvl4pPr>
            <a:lvl5pPr>
              <a:defRPr sz="1266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5297" y="794742"/>
            <a:ext cx="5935266" cy="6009680"/>
          </a:xfrm>
        </p:spPr>
        <p:txBody>
          <a:bodyPr/>
          <a:lstStyle>
            <a:lvl1pPr>
              <a:defRPr sz="1969"/>
            </a:lvl1pPr>
            <a:lvl2pPr>
              <a:defRPr sz="1687"/>
            </a:lvl2pPr>
            <a:lvl3pPr>
              <a:defRPr sz="1406"/>
            </a:lvl3pPr>
            <a:lvl4pPr>
              <a:defRPr sz="1266"/>
            </a:lvl4pPr>
            <a:lvl5pPr>
              <a:defRPr sz="1266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76357880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0196" y="274588"/>
            <a:ext cx="10971609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0196" y="1534791"/>
            <a:ext cx="5386090" cy="639589"/>
          </a:xfrm>
        </p:spPr>
        <p:txBody>
          <a:bodyPr anchor="b"/>
          <a:lstStyle>
            <a:lvl1pPr marL="0" indent="0">
              <a:buNone/>
              <a:defRPr sz="1687" b="1"/>
            </a:lvl1pPr>
            <a:lvl2pPr marL="321457" indent="0">
              <a:buNone/>
              <a:defRPr sz="1406" b="1"/>
            </a:lvl2pPr>
            <a:lvl3pPr marL="642915" indent="0">
              <a:buNone/>
              <a:defRPr sz="1266" b="1"/>
            </a:lvl3pPr>
            <a:lvl4pPr marL="964372" indent="0">
              <a:buNone/>
              <a:defRPr sz="1125" b="1"/>
            </a:lvl4pPr>
            <a:lvl5pPr marL="1285829" indent="0">
              <a:buNone/>
              <a:defRPr sz="1125" b="1"/>
            </a:lvl5pPr>
            <a:lvl6pPr marL="1607287" indent="0">
              <a:buNone/>
              <a:defRPr sz="1125" b="1"/>
            </a:lvl6pPr>
            <a:lvl7pPr marL="1928744" indent="0">
              <a:buNone/>
              <a:defRPr sz="1125" b="1"/>
            </a:lvl7pPr>
            <a:lvl8pPr marL="2250201" indent="0">
              <a:buNone/>
              <a:defRPr sz="1125" b="1"/>
            </a:lvl8pPr>
            <a:lvl9pPr marL="2571659" indent="0">
              <a:buNone/>
              <a:defRPr sz="112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0196" y="2174379"/>
            <a:ext cx="5386090" cy="3951387"/>
          </a:xfrm>
        </p:spPr>
        <p:txBody>
          <a:bodyPr/>
          <a:lstStyle>
            <a:lvl1pPr>
              <a:defRPr sz="1687"/>
            </a:lvl1pPr>
            <a:lvl2pPr>
              <a:defRPr sz="1406"/>
            </a:lvl2pPr>
            <a:lvl3pPr>
              <a:defRPr sz="1266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2739" y="1534791"/>
            <a:ext cx="5389066" cy="639589"/>
          </a:xfrm>
        </p:spPr>
        <p:txBody>
          <a:bodyPr anchor="b"/>
          <a:lstStyle>
            <a:lvl1pPr marL="0" indent="0">
              <a:buNone/>
              <a:defRPr sz="1687" b="1"/>
            </a:lvl1pPr>
            <a:lvl2pPr marL="321457" indent="0">
              <a:buNone/>
              <a:defRPr sz="1406" b="1"/>
            </a:lvl2pPr>
            <a:lvl3pPr marL="642915" indent="0">
              <a:buNone/>
              <a:defRPr sz="1266" b="1"/>
            </a:lvl3pPr>
            <a:lvl4pPr marL="964372" indent="0">
              <a:buNone/>
              <a:defRPr sz="1125" b="1"/>
            </a:lvl4pPr>
            <a:lvl5pPr marL="1285829" indent="0">
              <a:buNone/>
              <a:defRPr sz="1125" b="1"/>
            </a:lvl5pPr>
            <a:lvl6pPr marL="1607287" indent="0">
              <a:buNone/>
              <a:defRPr sz="1125" b="1"/>
            </a:lvl6pPr>
            <a:lvl7pPr marL="1928744" indent="0">
              <a:buNone/>
              <a:defRPr sz="1125" b="1"/>
            </a:lvl7pPr>
            <a:lvl8pPr marL="2250201" indent="0">
              <a:buNone/>
              <a:defRPr sz="1125" b="1"/>
            </a:lvl8pPr>
            <a:lvl9pPr marL="2571659" indent="0">
              <a:buNone/>
              <a:defRPr sz="112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2739" y="2174379"/>
            <a:ext cx="5389066" cy="3951387"/>
          </a:xfrm>
        </p:spPr>
        <p:txBody>
          <a:bodyPr/>
          <a:lstStyle>
            <a:lvl1pPr>
              <a:defRPr sz="1687"/>
            </a:lvl1pPr>
            <a:lvl2pPr>
              <a:defRPr sz="1406"/>
            </a:lvl2pPr>
            <a:lvl3pPr>
              <a:defRPr sz="1266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7588487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05989796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6063698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0196" y="273473"/>
            <a:ext cx="4010918" cy="1161975"/>
          </a:xfrm>
        </p:spPr>
        <p:txBody>
          <a:bodyPr anchor="b"/>
          <a:lstStyle>
            <a:lvl1pPr algn="l">
              <a:defRPr sz="1406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965" y="273472"/>
            <a:ext cx="6814839" cy="5852294"/>
          </a:xfrm>
        </p:spPr>
        <p:txBody>
          <a:bodyPr/>
          <a:lstStyle>
            <a:lvl1pPr>
              <a:defRPr sz="2250"/>
            </a:lvl1pPr>
            <a:lvl2pPr>
              <a:defRPr sz="1969"/>
            </a:lvl2pPr>
            <a:lvl3pPr>
              <a:defRPr sz="1687"/>
            </a:lvl3pPr>
            <a:lvl4pPr>
              <a:defRPr sz="1406"/>
            </a:lvl4pPr>
            <a:lvl5pPr>
              <a:defRPr sz="1406"/>
            </a:lvl5pPr>
            <a:lvl6pPr>
              <a:defRPr sz="1406"/>
            </a:lvl6pPr>
            <a:lvl7pPr>
              <a:defRPr sz="1406"/>
            </a:lvl7pPr>
            <a:lvl8pPr>
              <a:defRPr sz="1406"/>
            </a:lvl8pPr>
            <a:lvl9pPr>
              <a:defRPr sz="140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0196" y="1435448"/>
            <a:ext cx="4010918" cy="4690318"/>
          </a:xfrm>
        </p:spPr>
        <p:txBody>
          <a:bodyPr/>
          <a:lstStyle>
            <a:lvl1pPr marL="0" indent="0">
              <a:buNone/>
              <a:defRPr sz="984"/>
            </a:lvl1pPr>
            <a:lvl2pPr marL="321457" indent="0">
              <a:buNone/>
              <a:defRPr sz="844"/>
            </a:lvl2pPr>
            <a:lvl3pPr marL="642915" indent="0">
              <a:buNone/>
              <a:defRPr sz="703"/>
            </a:lvl3pPr>
            <a:lvl4pPr marL="964372" indent="0">
              <a:buNone/>
              <a:defRPr sz="633"/>
            </a:lvl4pPr>
            <a:lvl5pPr marL="1285829" indent="0">
              <a:buNone/>
              <a:defRPr sz="633"/>
            </a:lvl5pPr>
            <a:lvl6pPr marL="1607287" indent="0">
              <a:buNone/>
              <a:defRPr sz="633"/>
            </a:lvl6pPr>
            <a:lvl7pPr marL="1928744" indent="0">
              <a:buNone/>
              <a:defRPr sz="633"/>
            </a:lvl7pPr>
            <a:lvl8pPr marL="2250201" indent="0">
              <a:buNone/>
              <a:defRPr sz="633"/>
            </a:lvl8pPr>
            <a:lvl9pPr marL="2571659" indent="0">
              <a:buNone/>
              <a:defRPr sz="6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61697733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0180" y="4800824"/>
            <a:ext cx="7314903" cy="567035"/>
          </a:xfrm>
        </p:spPr>
        <p:txBody>
          <a:bodyPr anchor="b"/>
          <a:lstStyle>
            <a:lvl1pPr algn="l">
              <a:defRPr sz="1406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90180" y="612800"/>
            <a:ext cx="7314903" cy="4114354"/>
          </a:xfrm>
        </p:spPr>
        <p:txBody>
          <a:bodyPr/>
          <a:lstStyle>
            <a:lvl1pPr marL="0" indent="0">
              <a:buNone/>
              <a:defRPr sz="2250"/>
            </a:lvl1pPr>
            <a:lvl2pPr marL="321457" indent="0">
              <a:buNone/>
              <a:defRPr sz="1969"/>
            </a:lvl2pPr>
            <a:lvl3pPr marL="642915" indent="0">
              <a:buNone/>
              <a:defRPr sz="1687"/>
            </a:lvl3pPr>
            <a:lvl4pPr marL="964372" indent="0">
              <a:buNone/>
              <a:defRPr sz="1406"/>
            </a:lvl4pPr>
            <a:lvl5pPr marL="1285829" indent="0">
              <a:buNone/>
              <a:defRPr sz="1406"/>
            </a:lvl5pPr>
            <a:lvl6pPr marL="1607287" indent="0">
              <a:buNone/>
              <a:defRPr sz="1406"/>
            </a:lvl6pPr>
            <a:lvl7pPr marL="1928744" indent="0">
              <a:buNone/>
              <a:defRPr sz="1406"/>
            </a:lvl7pPr>
            <a:lvl8pPr marL="2250201" indent="0">
              <a:buNone/>
              <a:defRPr sz="1406"/>
            </a:lvl8pPr>
            <a:lvl9pPr marL="2571659" indent="0">
              <a:buNone/>
              <a:defRPr sz="1406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90180" y="5367859"/>
            <a:ext cx="7314903" cy="804788"/>
          </a:xfrm>
        </p:spPr>
        <p:txBody>
          <a:bodyPr/>
          <a:lstStyle>
            <a:lvl1pPr marL="0" indent="0">
              <a:buNone/>
              <a:defRPr sz="984"/>
            </a:lvl1pPr>
            <a:lvl2pPr marL="321457" indent="0">
              <a:buNone/>
              <a:defRPr sz="844"/>
            </a:lvl2pPr>
            <a:lvl3pPr marL="642915" indent="0">
              <a:buNone/>
              <a:defRPr sz="703"/>
            </a:lvl3pPr>
            <a:lvl4pPr marL="964372" indent="0">
              <a:buNone/>
              <a:defRPr sz="633"/>
            </a:lvl4pPr>
            <a:lvl5pPr marL="1285829" indent="0">
              <a:buNone/>
              <a:defRPr sz="633"/>
            </a:lvl5pPr>
            <a:lvl6pPr marL="1607287" indent="0">
              <a:buNone/>
              <a:defRPr sz="633"/>
            </a:lvl6pPr>
            <a:lvl7pPr marL="1928744" indent="0">
              <a:buNone/>
              <a:defRPr sz="633"/>
            </a:lvl7pPr>
            <a:lvl8pPr marL="2250201" indent="0">
              <a:buNone/>
              <a:defRPr sz="633"/>
            </a:lvl8pPr>
            <a:lvl9pPr marL="2571659" indent="0">
              <a:buNone/>
              <a:defRPr sz="6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73434355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83344" y="35719"/>
            <a:ext cx="12013406" cy="6518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Arial" charset="0"/>
              </a:rPr>
              <a:t>Click to edit Master title style</a:t>
            </a: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7156" y="794742"/>
            <a:ext cx="12013406" cy="600968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Arial" charset="0"/>
              </a:rPr>
              <a:t>Click to edit Master text styles</a:t>
            </a:r>
          </a:p>
          <a:p>
            <a:pPr lvl="1"/>
            <a:r>
              <a:rPr lang="en-US">
                <a:sym typeface="Arial" charset="0"/>
              </a:rPr>
              <a:t>Second level</a:t>
            </a:r>
          </a:p>
          <a:p>
            <a:pPr lvl="2"/>
            <a:r>
              <a:rPr lang="en-US">
                <a:sym typeface="Arial" charset="0"/>
              </a:rPr>
              <a:t>Third level</a:t>
            </a:r>
          </a:p>
          <a:p>
            <a:pPr lvl="3"/>
            <a:r>
              <a:rPr lang="en-US">
                <a:sym typeface="Arial" charset="0"/>
              </a:rPr>
              <a:t>Fourth level</a:t>
            </a:r>
          </a:p>
          <a:p>
            <a:pPr lvl="4"/>
            <a:r>
              <a:rPr lang="en-US">
                <a:sym typeface="Arial" charset="0"/>
              </a:rPr>
              <a:t>Fifth level</a:t>
            </a:r>
          </a:p>
        </p:txBody>
      </p:sp>
      <p:sp>
        <p:nvSpPr>
          <p:cNvPr id="2051" name="Line 3"/>
          <p:cNvSpPr>
            <a:spLocks noChangeShapeType="1"/>
          </p:cNvSpPr>
          <p:nvPr/>
        </p:nvSpPr>
        <p:spPr bwMode="auto">
          <a:xfrm rot="10800000" flipH="1">
            <a:off x="1" y="740048"/>
            <a:ext cx="12189023" cy="1116"/>
          </a:xfrm>
          <a:prstGeom prst="line">
            <a:avLst/>
          </a:prstGeom>
          <a:noFill/>
          <a:ln w="38100" cap="flat">
            <a:solidFill>
              <a:srgbClr val="254789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266"/>
          </a:p>
        </p:txBody>
      </p:sp>
    </p:spTree>
    <p:extLst>
      <p:ext uri="{BB962C8B-B14F-4D97-AF65-F5344CB8AC3E}">
        <p14:creationId xmlns:p14="http://schemas.microsoft.com/office/powerpoint/2010/main" val="994752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4219">
          <a:solidFill>
            <a:schemeClr val="tx1"/>
          </a:solidFill>
          <a:latin typeface="+mj-lt"/>
          <a:ea typeface="+mj-ea"/>
          <a:cs typeface="+mj-cs"/>
          <a:sym typeface="Arial" charset="0"/>
        </a:defRPr>
      </a:lvl1pPr>
      <a:lvl2pPr algn="l" rtl="0" fontAlgn="base">
        <a:spcBef>
          <a:spcPct val="0"/>
        </a:spcBef>
        <a:spcAft>
          <a:spcPct val="0"/>
        </a:spcAft>
        <a:defRPr sz="4219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4219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4219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4219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5pPr>
      <a:lvl6pPr marL="321457" algn="l" rtl="0" fontAlgn="base">
        <a:spcBef>
          <a:spcPct val="0"/>
        </a:spcBef>
        <a:spcAft>
          <a:spcPct val="0"/>
        </a:spcAft>
        <a:defRPr sz="4219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6pPr>
      <a:lvl7pPr marL="642915" algn="l" rtl="0" fontAlgn="base">
        <a:spcBef>
          <a:spcPct val="0"/>
        </a:spcBef>
        <a:spcAft>
          <a:spcPct val="0"/>
        </a:spcAft>
        <a:defRPr sz="4219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7pPr>
      <a:lvl8pPr marL="964372" algn="l" rtl="0" fontAlgn="base">
        <a:spcBef>
          <a:spcPct val="0"/>
        </a:spcBef>
        <a:spcAft>
          <a:spcPct val="0"/>
        </a:spcAft>
        <a:defRPr sz="4219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8pPr>
      <a:lvl9pPr marL="1285829" algn="l" rtl="0" fontAlgn="base">
        <a:spcBef>
          <a:spcPct val="0"/>
        </a:spcBef>
        <a:spcAft>
          <a:spcPct val="0"/>
        </a:spcAft>
        <a:defRPr sz="4219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9pPr>
    </p:titleStyle>
    <p:bodyStyle>
      <a:lvl1pPr marL="410751" indent="-267881" algn="l" rtl="0" fontAlgn="base">
        <a:spcBef>
          <a:spcPts val="422"/>
        </a:spcBef>
        <a:spcAft>
          <a:spcPct val="0"/>
        </a:spcAft>
        <a:buSzPct val="150000"/>
        <a:buFont typeface="Arial" charset="0"/>
        <a:buChar char="•"/>
        <a:defRPr sz="2953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1pPr>
      <a:lvl2pPr marL="767926" indent="-267881" algn="l" rtl="0" fontAlgn="base">
        <a:spcBef>
          <a:spcPts val="422"/>
        </a:spcBef>
        <a:spcAft>
          <a:spcPct val="0"/>
        </a:spcAft>
        <a:buSzPct val="100000"/>
        <a:buFont typeface="Lucida Grande" charset="0"/>
        <a:buChar char="‣"/>
        <a:defRPr sz="2531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2pPr>
      <a:lvl3pPr marL="1035807" indent="-223234" algn="l" rtl="0" fontAlgn="base">
        <a:spcBef>
          <a:spcPts val="422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2109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3pPr>
      <a:lvl4pPr marL="1348335" indent="-223234" algn="l" rtl="0" fontAlgn="base">
        <a:spcBef>
          <a:spcPts val="422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2109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4pPr>
      <a:lvl5pPr marL="1660863" indent="-223234" algn="l" rtl="0" fontAlgn="base">
        <a:spcBef>
          <a:spcPts val="422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2109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5pPr>
      <a:lvl6pPr marL="1982320" indent="-223234" algn="l" rtl="0" fontAlgn="base">
        <a:spcBef>
          <a:spcPts val="422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2109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6pPr>
      <a:lvl7pPr marL="2303777" indent="-223234" algn="l" rtl="0" fontAlgn="base">
        <a:spcBef>
          <a:spcPts val="422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2109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7pPr>
      <a:lvl8pPr marL="2625235" indent="-223234" algn="l" rtl="0" fontAlgn="base">
        <a:spcBef>
          <a:spcPts val="422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2109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8pPr>
      <a:lvl9pPr marL="2946692" indent="-223234" algn="l" rtl="0" fontAlgn="base">
        <a:spcBef>
          <a:spcPts val="422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2109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9pPr>
    </p:bodyStyle>
    <p:otherStyle>
      <a:defPPr>
        <a:defRPr lang="en-US"/>
      </a:defPPr>
      <a:lvl1pPr marL="0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1pPr>
      <a:lvl2pPr marL="321457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2pPr>
      <a:lvl3pPr marL="642915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3pPr>
      <a:lvl4pPr marL="964372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4pPr>
      <a:lvl5pPr marL="1285829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5pPr>
      <a:lvl6pPr marL="1607287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6pPr>
      <a:lvl7pPr marL="1928744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7pPr>
      <a:lvl8pPr marL="2250201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8pPr>
      <a:lvl9pPr marL="2571659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44DF26-1F7C-850A-B03E-9AA9E113B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E0536C-9DFF-D257-A7E0-0688F54051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F0B7B0-50C0-0BA9-8310-1EFB7D4C98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A5948D-6B6B-4AEB-B022-F2A9ADD6F77D}" type="datetimeFigureOut">
              <a:rPr lang="en-GB" smtClean="0"/>
              <a:t>04/12/2023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246CD6-FCDF-4D92-000A-DBC4526A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7F5B6B-8E64-3FFC-E859-7D7EB2D639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820F6F-BB95-41DE-BF43-FF515BB2AB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5986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C212E-98BB-B9A3-DFE9-B4F95E1EA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prstClr val="black"/>
                </a:solidFill>
              </a:rPr>
              <a:t>Define and initialise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320413-1026-D741-C185-8E2FCC1E5D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796" y="853865"/>
            <a:ext cx="11924953" cy="539297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GB" dirty="0">
                <a:solidFill>
                  <a:prstClr val="black"/>
                </a:solidFill>
              </a:rPr>
              <a:t>Start with Vibrato plugin</a:t>
            </a:r>
          </a:p>
          <a:p>
            <a:pPr>
              <a:lnSpc>
                <a:spcPct val="100000"/>
              </a:lnSpc>
            </a:pPr>
            <a:r>
              <a:rPr lang="en-GB" dirty="0">
                <a:solidFill>
                  <a:prstClr val="black"/>
                </a:solidFill>
              </a:rPr>
              <a:t>Add private parameters to </a:t>
            </a:r>
            <a:r>
              <a:rPr lang="en-GB" dirty="0" err="1">
                <a:solidFill>
                  <a:prstClr val="black"/>
                </a:solidFill>
              </a:rPr>
              <a:t>pluginProcessor.h</a:t>
            </a:r>
            <a:endParaRPr lang="en-GB" dirty="0">
              <a:solidFill>
                <a:prstClr val="black"/>
              </a:solidFill>
            </a:endParaRPr>
          </a:p>
          <a:p>
            <a:pPr>
              <a:lnSpc>
                <a:spcPct val="100000"/>
              </a:lnSpc>
            </a:pPr>
            <a:endParaRPr lang="en-GB" dirty="0">
              <a:solidFill>
                <a:prstClr val="black"/>
              </a:solidFill>
            </a:endParaRPr>
          </a:p>
          <a:p>
            <a:pPr>
              <a:lnSpc>
                <a:spcPct val="100000"/>
              </a:lnSpc>
            </a:pPr>
            <a:endParaRPr lang="en-GB" dirty="0">
              <a:solidFill>
                <a:prstClr val="black"/>
              </a:solidFill>
            </a:endParaRPr>
          </a:p>
          <a:p>
            <a:pPr>
              <a:lnSpc>
                <a:spcPct val="100000"/>
              </a:lnSpc>
            </a:pPr>
            <a:endParaRPr lang="en-GB" dirty="0">
              <a:solidFill>
                <a:prstClr val="black"/>
              </a:solidFill>
            </a:endParaRPr>
          </a:p>
          <a:p>
            <a:pPr>
              <a:lnSpc>
                <a:spcPct val="100000"/>
              </a:lnSpc>
            </a:pPr>
            <a:r>
              <a:rPr lang="en-GB" dirty="0">
                <a:solidFill>
                  <a:prstClr val="black"/>
                </a:solidFill>
              </a:rPr>
              <a:t>Add audio parameters &amp; adjust their ranges in pluginProcessor.cpp</a:t>
            </a:r>
          </a:p>
          <a:p>
            <a:pPr>
              <a:lnSpc>
                <a:spcPct val="100000"/>
              </a:lnSpc>
            </a:pPr>
            <a:endParaRPr lang="en-GB" dirty="0">
              <a:solidFill>
                <a:prstClr val="black"/>
              </a:solidFill>
            </a:endParaRPr>
          </a:p>
          <a:p>
            <a:pPr marL="142870" indent="0">
              <a:buNone/>
            </a:pPr>
            <a:r>
              <a:rPr lang="en-GB" sz="1900" dirty="0">
                <a:solidFill>
                  <a:srgbClr val="000000"/>
                </a:solidFill>
                <a:latin typeface="Cascadia Mono" panose="020B0609020000020004" pitchFamily="49" charset="0"/>
              </a:rPr>
              <a:t>…</a:t>
            </a:r>
          </a:p>
          <a:p>
            <a:pPr marL="142870" indent="0">
              <a:buNone/>
            </a:pPr>
            <a:r>
              <a:rPr lang="en-GB" sz="19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addParameter</a:t>
            </a:r>
            <a:r>
              <a:rPr lang="en-GB" sz="19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9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depthParam</a:t>
            </a:r>
            <a:r>
              <a:rPr lang="en-GB" sz="19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GB" sz="19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GB" sz="19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9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juce</a:t>
            </a:r>
            <a:r>
              <a:rPr lang="en-GB" sz="1900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GB" sz="19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AudioParameterFloat</a:t>
            </a:r>
            <a:r>
              <a:rPr lang="en-GB" sz="19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</a:p>
          <a:p>
            <a:pPr marL="142870" indent="0">
              <a:buNone/>
            </a:pPr>
            <a:r>
              <a:rPr lang="en-GB" sz="19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1900" dirty="0">
                <a:solidFill>
                  <a:srgbClr val="A31515"/>
                </a:solidFill>
                <a:latin typeface="Cascadia Mono" panose="020B0609020000020004" pitchFamily="49" charset="0"/>
              </a:rPr>
              <a:t>"depth"</a:t>
            </a:r>
            <a:r>
              <a:rPr lang="en-GB" sz="19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GB" sz="1900" dirty="0">
                <a:solidFill>
                  <a:srgbClr val="A31515"/>
                </a:solidFill>
                <a:latin typeface="Cascadia Mono" panose="020B0609020000020004" pitchFamily="49" charset="0"/>
              </a:rPr>
              <a:t>"Depth"</a:t>
            </a:r>
            <a:r>
              <a:rPr lang="en-GB" sz="1900" dirty="0">
                <a:solidFill>
                  <a:srgbClr val="000000"/>
                </a:solidFill>
                <a:latin typeface="Cascadia Mono" panose="020B0609020000020004" pitchFamily="49" charset="0"/>
              </a:rPr>
              <a:t>, { 0.0f, 100.0f, 1.0f }, 100.0f, </a:t>
            </a:r>
            <a:r>
              <a:rPr lang="en-GB" sz="1900" dirty="0">
                <a:solidFill>
                  <a:srgbClr val="A31515"/>
                </a:solidFill>
                <a:latin typeface="Cascadia Mono" panose="020B0609020000020004" pitchFamily="49" charset="0"/>
              </a:rPr>
              <a:t>"%"</a:t>
            </a:r>
            <a:r>
              <a:rPr lang="en-GB" sz="1900" dirty="0">
                <a:solidFill>
                  <a:srgbClr val="000000"/>
                </a:solidFill>
                <a:latin typeface="Cascadia Mono" panose="020B0609020000020004" pitchFamily="49" charset="0"/>
              </a:rPr>
              <a:t>));</a:t>
            </a:r>
          </a:p>
          <a:p>
            <a:pPr marL="142870" indent="0">
              <a:buNone/>
            </a:pPr>
            <a:r>
              <a:rPr lang="en-GB" sz="19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addParameter</a:t>
            </a:r>
            <a:r>
              <a:rPr lang="en-GB" sz="19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9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stereoParam</a:t>
            </a:r>
            <a:r>
              <a:rPr lang="en-GB" sz="19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GB" sz="19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GB" sz="19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9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juce</a:t>
            </a:r>
            <a:r>
              <a:rPr lang="en-GB" sz="1900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GB" sz="19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AudioParameterBool</a:t>
            </a:r>
            <a:r>
              <a:rPr lang="en-GB" sz="19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9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GB" sz="19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stereo"</a:t>
            </a:r>
            <a:r>
              <a:rPr lang="en-GB" sz="19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,</a:t>
            </a:r>
            <a:r>
              <a:rPr lang="en-GB" sz="19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"Stereo"</a:t>
            </a:r>
            <a:r>
              <a:rPr lang="en-GB" sz="19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,</a:t>
            </a:r>
            <a:r>
              <a:rPr lang="en-GB" sz="19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false</a:t>
            </a:r>
            <a:r>
              <a:rPr lang="en-GB" sz="1900" dirty="0">
                <a:solidFill>
                  <a:srgbClr val="000000"/>
                </a:solidFill>
                <a:latin typeface="Cascadia Mono" panose="020B0609020000020004" pitchFamily="49" charset="0"/>
              </a:rPr>
              <a:t>));</a:t>
            </a:r>
          </a:p>
          <a:p>
            <a:pPr marL="142870" indent="0">
              <a:buNone/>
            </a:pPr>
            <a:r>
              <a:rPr lang="en-GB" sz="1900" dirty="0">
                <a:solidFill>
                  <a:srgbClr val="000000"/>
                </a:solidFill>
                <a:latin typeface="Cascadia Mono" panose="020B0609020000020004" pitchFamily="49" charset="0"/>
              </a:rPr>
              <a:t>…</a:t>
            </a:r>
          </a:p>
          <a:p>
            <a:pPr marL="142870" indent="0">
              <a:lnSpc>
                <a:spcPct val="100000"/>
              </a:lnSpc>
              <a:buNone/>
            </a:pPr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7B1AAE-913C-6F01-8193-03F17736D115}"/>
              </a:ext>
            </a:extLst>
          </p:cNvPr>
          <p:cNvSpPr txBox="1"/>
          <p:nvPr/>
        </p:nvSpPr>
        <p:spPr>
          <a:xfrm>
            <a:off x="305672" y="1934325"/>
            <a:ext cx="11714531" cy="1200329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GB" dirty="0" err="1">
                <a:solidFill>
                  <a:srgbClr val="000000"/>
                </a:solidFill>
                <a:latin typeface="Cascadia Mono" panose="020B0609020000020004" pitchFamily="49" charset="0"/>
              </a:rPr>
              <a:t>juce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GB" dirty="0" err="1">
                <a:solidFill>
                  <a:srgbClr val="2B91AF"/>
                </a:solidFill>
                <a:latin typeface="Cascadia Mono" panose="020B0609020000020004" pitchFamily="49" charset="0"/>
              </a:rPr>
              <a:t>AudioParameterFloat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* </a:t>
            </a:r>
            <a:r>
              <a:rPr lang="en-GB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minimumDelayParam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GB" dirty="0" err="1">
                <a:solidFill>
                  <a:srgbClr val="000000"/>
                </a:solidFill>
                <a:latin typeface="Cascadia Mono" panose="020B0609020000020004" pitchFamily="49" charset="0"/>
              </a:rPr>
              <a:t>juce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GB" dirty="0" err="1">
                <a:solidFill>
                  <a:srgbClr val="2B91AF"/>
                </a:solidFill>
                <a:latin typeface="Cascadia Mono" panose="020B0609020000020004" pitchFamily="49" charset="0"/>
              </a:rPr>
              <a:t>AudioParameterFloat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* </a:t>
            </a:r>
            <a:r>
              <a:rPr lang="en-GB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depthParam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GB" dirty="0" err="1">
                <a:solidFill>
                  <a:srgbClr val="000000"/>
                </a:solidFill>
                <a:latin typeface="Cascadia Mono" panose="020B0609020000020004" pitchFamily="49" charset="0"/>
              </a:rPr>
              <a:t>juce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GB" dirty="0" err="1">
                <a:solidFill>
                  <a:srgbClr val="2B91AF"/>
                </a:solidFill>
                <a:latin typeface="Cascadia Mono" panose="020B0609020000020004" pitchFamily="49" charset="0"/>
              </a:rPr>
              <a:t>AudioParameterFloat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* </a:t>
            </a:r>
            <a:r>
              <a:rPr lang="en-GB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feedbackParam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GB" dirty="0" err="1">
                <a:solidFill>
                  <a:srgbClr val="000000"/>
                </a:solidFill>
                <a:latin typeface="Cascadia Mono" panose="020B0609020000020004" pitchFamily="49" charset="0"/>
              </a:rPr>
              <a:t>juce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GB" dirty="0" err="1">
                <a:solidFill>
                  <a:srgbClr val="2B91AF"/>
                </a:solidFill>
                <a:latin typeface="Cascadia Mono" panose="020B0609020000020004" pitchFamily="49" charset="0"/>
              </a:rPr>
              <a:t>AudioParameterBool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* </a:t>
            </a:r>
            <a:r>
              <a:rPr lang="en-GB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stereoParam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endParaRPr lang="en-GB" sz="8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02D4123-1918-8610-2126-A946CFB407C7}"/>
              </a:ext>
            </a:extLst>
          </p:cNvPr>
          <p:cNvSpPr/>
          <p:nvPr/>
        </p:nvSpPr>
        <p:spPr>
          <a:xfrm>
            <a:off x="316106" y="1928419"/>
            <a:ext cx="7082767" cy="1177365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D3BF33A-4816-8882-2AA6-14AC78C711EA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 flipV="1">
            <a:off x="7398873" y="1920131"/>
            <a:ext cx="1168426" cy="596971"/>
          </a:xfrm>
          <a:prstGeom prst="straightConnector1">
            <a:avLst/>
          </a:prstGeom>
          <a:ln w="25400">
            <a:headEnd type="arrow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ADDAB8F-E880-3E31-FFAE-8A51A7D2CB79}"/>
              </a:ext>
            </a:extLst>
          </p:cNvPr>
          <p:cNvSpPr txBox="1"/>
          <p:nvPr/>
        </p:nvSpPr>
        <p:spPr>
          <a:xfrm>
            <a:off x="8567299" y="1566188"/>
            <a:ext cx="2722742" cy="707886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dirty="0"/>
              <a:t>Additional parameters on interface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09709F0-CF9D-53C8-00AE-B2CB9E677F0B}"/>
              </a:ext>
            </a:extLst>
          </p:cNvPr>
          <p:cNvSpPr/>
          <p:nvPr/>
        </p:nvSpPr>
        <p:spPr>
          <a:xfrm>
            <a:off x="171796" y="4180336"/>
            <a:ext cx="11924953" cy="1763263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99814696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4" grpId="0" animBg="1"/>
      <p:bldP spid="4" grpId="1" animBg="1"/>
      <p:bldP spid="7" grpId="0" animBg="1"/>
      <p:bldP spid="7" grpId="1" animBg="1"/>
      <p:bldP spid="14" grpId="0" animBg="1"/>
      <p:bldP spid="14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C212E-98BB-B9A3-DFE9-B4F95E1EA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prstClr val="black"/>
                </a:solidFill>
              </a:rPr>
              <a:t>Define and initialise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320413-1026-D741-C185-8E2FCC1E5D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797" y="991985"/>
            <a:ext cx="11433568" cy="401781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GB" sz="2800" dirty="0">
                <a:solidFill>
                  <a:prstClr val="black"/>
                </a:solidFill>
              </a:rPr>
              <a:t>Set up delay buffer in </a:t>
            </a:r>
            <a:r>
              <a:rPr lang="en-GB" sz="2800" dirty="0" err="1">
                <a:solidFill>
                  <a:prstClr val="black"/>
                </a:solidFill>
              </a:rPr>
              <a:t>prepareToPlay</a:t>
            </a:r>
            <a:r>
              <a:rPr lang="en-GB" sz="2800" dirty="0">
                <a:solidFill>
                  <a:prstClr val="black"/>
                </a:solidFill>
              </a:rPr>
              <a:t> on pluginProcessor.cpp</a:t>
            </a:r>
          </a:p>
          <a:p>
            <a:pPr lvl="1">
              <a:lnSpc>
                <a:spcPct val="100000"/>
              </a:lnSpc>
            </a:pPr>
            <a:r>
              <a:rPr lang="en-GB" dirty="0">
                <a:solidFill>
                  <a:prstClr val="black"/>
                </a:solidFill>
              </a:rPr>
              <a:t>Allocate and zero the delay buffer</a:t>
            </a:r>
          </a:p>
          <a:p>
            <a:pPr lvl="2">
              <a:lnSpc>
                <a:spcPct val="100000"/>
              </a:lnSpc>
            </a:pPr>
            <a:r>
              <a:rPr lang="en-GB" dirty="0">
                <a:solidFill>
                  <a:prstClr val="black"/>
                </a:solidFill>
              </a:rPr>
              <a:t>size will depend on current sample rate)</a:t>
            </a:r>
          </a:p>
          <a:p>
            <a:pPr lvl="1">
              <a:lnSpc>
                <a:spcPct val="100000"/>
              </a:lnSpc>
            </a:pPr>
            <a:r>
              <a:rPr lang="en-GB" dirty="0">
                <a:solidFill>
                  <a:prstClr val="black"/>
                </a:solidFill>
              </a:rPr>
              <a:t>Add 3 extra samples to allow cubic interpolation even at maximum delay</a:t>
            </a:r>
          </a:p>
          <a:p>
            <a:pPr>
              <a:lnSpc>
                <a:spcPct val="100000"/>
              </a:lnSpc>
            </a:pPr>
            <a:endParaRPr lang="en-GB" dirty="0">
              <a:solidFill>
                <a:prstClr val="black"/>
              </a:solidFill>
            </a:endParaRPr>
          </a:p>
          <a:p>
            <a:pPr>
              <a:lnSpc>
                <a:spcPct val="100000"/>
              </a:lnSpc>
            </a:pPr>
            <a:endParaRPr lang="en-GB" dirty="0">
              <a:solidFill>
                <a:prstClr val="black"/>
              </a:solidFill>
            </a:endParaRPr>
          </a:p>
          <a:p>
            <a:pPr>
              <a:lnSpc>
                <a:spcPct val="100000"/>
              </a:lnSpc>
            </a:pPr>
            <a:endParaRPr lang="en-GB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A1139F4-3691-A71D-C20B-9DEAE00A0816}"/>
              </a:ext>
            </a:extLst>
          </p:cNvPr>
          <p:cNvSpPr txBox="1"/>
          <p:nvPr/>
        </p:nvSpPr>
        <p:spPr>
          <a:xfrm>
            <a:off x="370540" y="2920919"/>
            <a:ext cx="11284431" cy="3200876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FlangerAudioProcessor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prepareToPlay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sampleRate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samplesPerBlock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pPr>
              <a:spcAft>
                <a:spcPts val="600"/>
              </a:spcAft>
            </a:pP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>
              <a:spcAft>
                <a:spcPts val="600"/>
              </a:spcAft>
            </a:pP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maxDelaySec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0.001 * (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minimumDelayParam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-&gt;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getNormalisableRange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().end </a:t>
            </a:r>
          </a:p>
          <a:p>
            <a:pPr>
              <a:spcAft>
                <a:spcPts val="600"/>
              </a:spcAft>
            </a:pP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+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sweepWidthParam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-&gt;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getNormalisableRange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().end);</a:t>
            </a:r>
          </a:p>
          <a:p>
            <a:pPr>
              <a:spcAft>
                <a:spcPts val="600"/>
              </a:spcAft>
            </a:pP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delayBufferLength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(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)(</a:t>
            </a:r>
            <a:r>
              <a:rPr lang="en-GB" sz="1800">
                <a:solidFill>
                  <a:srgbClr val="000000"/>
                </a:solidFill>
                <a:latin typeface="Cascadia Mono" panose="020B0609020000020004" pitchFamily="49" charset="0"/>
              </a:rPr>
              <a:t>maxDelaySec 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* </a:t>
            </a:r>
            <a:r>
              <a:rPr lang="en-GB" sz="18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sampleRate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 + 3;</a:t>
            </a:r>
          </a:p>
          <a:p>
            <a:pPr>
              <a:spcAft>
                <a:spcPts val="600"/>
              </a:spcAft>
            </a:pP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delayBuffer.setSize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(2,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delayBufferLength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pPr>
              <a:spcAft>
                <a:spcPts val="600"/>
              </a:spcAft>
            </a:pP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delayBuffer.clear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pPr>
              <a:spcAft>
                <a:spcPts val="600"/>
              </a:spcAft>
            </a:pP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lfoPhase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0.0f;</a:t>
            </a:r>
          </a:p>
          <a:p>
            <a:pPr>
              <a:spcAft>
                <a:spcPts val="600"/>
              </a:spcAft>
            </a:pP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29D8B5D-680D-203E-4E27-AB174171AFD5}"/>
              </a:ext>
            </a:extLst>
          </p:cNvPr>
          <p:cNvSpPr/>
          <p:nvPr/>
        </p:nvSpPr>
        <p:spPr>
          <a:xfrm>
            <a:off x="603412" y="4292777"/>
            <a:ext cx="9188893" cy="319308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57C3562-619C-4BDD-89AA-D8804962A36E}"/>
              </a:ext>
            </a:extLst>
          </p:cNvPr>
          <p:cNvCxnSpPr>
            <a:cxnSpLocks/>
            <a:stCxn id="4" idx="3"/>
            <a:endCxn id="6" idx="2"/>
          </p:cNvCxnSpPr>
          <p:nvPr/>
        </p:nvCxnSpPr>
        <p:spPr>
          <a:xfrm flipV="1">
            <a:off x="9792305" y="3447491"/>
            <a:ext cx="307350" cy="1004940"/>
          </a:xfrm>
          <a:prstGeom prst="straightConnector1">
            <a:avLst/>
          </a:prstGeom>
          <a:ln w="25400">
            <a:headEnd type="arrow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681E7FE-0858-4974-20F6-33347183474A}"/>
              </a:ext>
            </a:extLst>
          </p:cNvPr>
          <p:cNvSpPr txBox="1"/>
          <p:nvPr/>
        </p:nvSpPr>
        <p:spPr>
          <a:xfrm>
            <a:off x="8195733" y="2801160"/>
            <a:ext cx="3807844" cy="646331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Add 3 extra samples to allow cubic interpolation even at maximum delay</a:t>
            </a:r>
            <a:endParaRPr lang="en-GB" sz="20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947DCAE-B71B-E5BD-9E58-94C4533E9436}"/>
              </a:ext>
            </a:extLst>
          </p:cNvPr>
          <p:cNvSpPr/>
          <p:nvPr/>
        </p:nvSpPr>
        <p:spPr>
          <a:xfrm>
            <a:off x="620038" y="4758604"/>
            <a:ext cx="9188893" cy="573888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256B6B4-260B-783B-5AEB-21ED10F7B38B}"/>
              </a:ext>
            </a:extLst>
          </p:cNvPr>
          <p:cNvCxnSpPr>
            <a:cxnSpLocks/>
            <a:stCxn id="11" idx="3"/>
            <a:endCxn id="13" idx="2"/>
          </p:cNvCxnSpPr>
          <p:nvPr/>
        </p:nvCxnSpPr>
        <p:spPr>
          <a:xfrm>
            <a:off x="9808931" y="5045548"/>
            <a:ext cx="375084" cy="1141437"/>
          </a:xfrm>
          <a:prstGeom prst="straightConnector1">
            <a:avLst/>
          </a:prstGeom>
          <a:ln w="25400">
            <a:headEnd type="arrow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8F548B5-D09E-F02E-029A-F8F85FA620EC}"/>
              </a:ext>
            </a:extLst>
          </p:cNvPr>
          <p:cNvSpPr txBox="1"/>
          <p:nvPr/>
        </p:nvSpPr>
        <p:spPr>
          <a:xfrm>
            <a:off x="8280093" y="5540654"/>
            <a:ext cx="3807844" cy="646331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Allocate and zero the delay buffer (size will depend on current sample rate)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976112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6" grpId="0" animBg="1"/>
      <p:bldP spid="6" grpId="1" animBg="1"/>
      <p:bldP spid="11" grpId="0" animBg="1"/>
      <p:bldP spid="11" grpId="1" animBg="1"/>
      <p:bldP spid="13" grpId="0" animBg="1"/>
      <p:bldP spid="13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C212E-98BB-B9A3-DFE9-B4F95E1EA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</a:t>
            </a:r>
            <a:r>
              <a:rPr lang="en-GB" dirty="0" err="1"/>
              <a:t>ProcessBlock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320413-1026-D741-C185-8E2FCC1E5D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49" y="417135"/>
            <a:ext cx="11830656" cy="1121379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GB" sz="2600" dirty="0">
                <a:solidFill>
                  <a:prstClr val="black"/>
                </a:solidFill>
              </a:rPr>
              <a:t>Set up the basics in the </a:t>
            </a:r>
            <a:r>
              <a:rPr lang="en-GB" sz="2600" dirty="0" err="1">
                <a:solidFill>
                  <a:prstClr val="black"/>
                </a:solidFill>
              </a:rPr>
              <a:t>processBlock</a:t>
            </a:r>
            <a:r>
              <a:rPr lang="en-GB" sz="2600" dirty="0">
                <a:solidFill>
                  <a:prstClr val="black"/>
                </a:solidFill>
              </a:rPr>
              <a:t> method on pluginProcessor.cpp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7B1AAE-913C-6F01-8193-03F17736D115}"/>
              </a:ext>
            </a:extLst>
          </p:cNvPr>
          <p:cNvSpPr txBox="1"/>
          <p:nvPr/>
        </p:nvSpPr>
        <p:spPr>
          <a:xfrm>
            <a:off x="131934" y="1316274"/>
            <a:ext cx="11916226" cy="517064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…</a:t>
            </a:r>
            <a:endParaRPr lang="en-GB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auto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depth =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depthParam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-&gt;get();</a:t>
            </a: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auto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feedback = 0.01f *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feedbackParam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-&gt;get();</a:t>
            </a: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auto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minimumDelay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minimumDelayParam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-&gt;get();</a:t>
            </a: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auto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stereo =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stereoParam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-&gt;get();</a:t>
            </a:r>
          </a:p>
          <a:p>
            <a:endParaRPr lang="en-GB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en-GB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 float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currentDelay;</a:t>
            </a: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channelLfoPhase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lfoPhase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endParaRPr lang="en-GB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0;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&lt;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numSamples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 ++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 {</a:t>
            </a:r>
          </a:p>
          <a:p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   for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j = 0; j &lt;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numInputChannels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 ++j) { … }</a:t>
            </a: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</a:t>
            </a:r>
          </a:p>
          <a:p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  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(++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delayWritePosition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&gt;=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delayBufferLength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delayWritePosition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0;</a:t>
            </a:r>
          </a:p>
          <a:p>
            <a:endParaRPr lang="en-GB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lfoPhase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+=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lfoFrequency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/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sampleRate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while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lfoPhase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&gt;= 1.0f)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lfoPhase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-= 1.0f;</a:t>
            </a:r>
          </a:p>
          <a:p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 }</a:t>
            </a:r>
            <a:endParaRPr lang="en-GB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…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5F11C3E-FF4B-7DE0-92B9-E776B49EFDBE}"/>
              </a:ext>
            </a:extLst>
          </p:cNvPr>
          <p:cNvSpPr/>
          <p:nvPr/>
        </p:nvSpPr>
        <p:spPr>
          <a:xfrm>
            <a:off x="398616" y="1637044"/>
            <a:ext cx="6426727" cy="1121379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60F1A7D-7D07-5F34-787C-0F00D4614C34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 flipV="1">
            <a:off x="6825343" y="1919930"/>
            <a:ext cx="513885" cy="277804"/>
          </a:xfrm>
          <a:prstGeom prst="straightConnector1">
            <a:avLst/>
          </a:prstGeom>
          <a:ln w="25400">
            <a:headEnd type="arrow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5561D624-43CC-E30D-A6DA-D15EC0ED58B3}"/>
              </a:ext>
            </a:extLst>
          </p:cNvPr>
          <p:cNvSpPr txBox="1"/>
          <p:nvPr/>
        </p:nvSpPr>
        <p:spPr>
          <a:xfrm>
            <a:off x="7339228" y="1565987"/>
            <a:ext cx="2353900" cy="707886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dirty="0"/>
              <a:t>Get new parameter values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BF4CB9D-C122-0AE7-4CAB-F9724241CFE0}"/>
              </a:ext>
            </a:extLst>
          </p:cNvPr>
          <p:cNvSpPr/>
          <p:nvPr/>
        </p:nvSpPr>
        <p:spPr>
          <a:xfrm>
            <a:off x="408292" y="3185493"/>
            <a:ext cx="4709549" cy="594726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72C4917-79AE-332C-907D-745CCD5EEA9A}"/>
              </a:ext>
            </a:extLst>
          </p:cNvPr>
          <p:cNvCxnSpPr>
            <a:cxnSpLocks/>
            <a:stCxn id="12" idx="3"/>
            <a:endCxn id="14" idx="1"/>
          </p:cNvCxnSpPr>
          <p:nvPr/>
        </p:nvCxnSpPr>
        <p:spPr>
          <a:xfrm flipV="1">
            <a:off x="5117841" y="3419325"/>
            <a:ext cx="1956320" cy="63531"/>
          </a:xfrm>
          <a:prstGeom prst="straightConnector1">
            <a:avLst/>
          </a:prstGeom>
          <a:ln w="25400">
            <a:headEnd type="arrow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6E624D0-A037-5D9F-05C3-C3F1787E8BE1}"/>
              </a:ext>
            </a:extLst>
          </p:cNvPr>
          <p:cNvSpPr txBox="1"/>
          <p:nvPr/>
        </p:nvSpPr>
        <p:spPr>
          <a:xfrm>
            <a:off x="7074161" y="3234659"/>
            <a:ext cx="2208758" cy="369332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Working variables</a:t>
            </a:r>
          </a:p>
        </p:txBody>
      </p:sp>
    </p:spTree>
    <p:extLst>
      <p:ext uri="{BB962C8B-B14F-4D97-AF65-F5344CB8AC3E}">
        <p14:creationId xmlns:p14="http://schemas.microsoft.com/office/powerpoint/2010/main" val="244805666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6" grpId="0" animBg="1"/>
      <p:bldP spid="6" grpId="1" animBg="1"/>
      <p:bldP spid="12" grpId="0" animBg="1"/>
      <p:bldP spid="12" grpId="1" animBg="1"/>
      <p:bldP spid="14" grpId="0" animBg="1"/>
      <p:bldP spid="14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C212E-98BB-B9A3-DFE9-B4F95E1EA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</a:t>
            </a:r>
            <a:r>
              <a:rPr lang="en-GB" dirty="0" err="1"/>
              <a:t>ProcessBlock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320413-1026-D741-C185-8E2FCC1E5D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49" y="417135"/>
            <a:ext cx="11830656" cy="1121379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GB" sz="2600" dirty="0">
                <a:solidFill>
                  <a:prstClr val="black"/>
                </a:solidFill>
              </a:rPr>
              <a:t>Iterate over channels &amp; samples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7B1AAE-913C-6F01-8193-03F17736D115}"/>
              </a:ext>
            </a:extLst>
          </p:cNvPr>
          <p:cNvSpPr txBox="1"/>
          <p:nvPr/>
        </p:nvSpPr>
        <p:spPr>
          <a:xfrm>
            <a:off x="130631" y="1447064"/>
            <a:ext cx="11916226" cy="454483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GB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const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in = </a:t>
            </a:r>
            <a:r>
              <a:rPr lang="en-GB" sz="18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buffer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.getWritePointer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(channel)[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];</a:t>
            </a:r>
          </a:p>
          <a:p>
            <a:pPr>
              <a:spcAft>
                <a:spcPts val="800"/>
              </a:spcAft>
            </a:pP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*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delayData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delayBuffer.getWritePointer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(channel);</a:t>
            </a:r>
          </a:p>
          <a:p>
            <a:pPr>
              <a:spcAft>
                <a:spcPts val="800"/>
              </a:spcAft>
            </a:pP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channelLfoPhase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lfoPhase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>
              <a:spcAft>
                <a:spcPts val="800"/>
              </a:spcAft>
            </a:pP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(stereo &amp;&amp; channel != 0)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channelLfoPhase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fmodf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lfoPhase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+ 0.25f, 1.0f);</a:t>
            </a:r>
          </a:p>
          <a:p>
            <a:pPr>
              <a:spcAft>
                <a:spcPts val="800"/>
              </a:spcAft>
            </a:pP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lfoSample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getLfoSample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channelLfoPhase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lfoType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pPr>
              <a:spcAft>
                <a:spcPts val="800"/>
              </a:spcAft>
            </a:pP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currentDelay = 0.001f * (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minimumDelay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+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lfoSample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*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sweepWidth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pPr>
              <a:spcAft>
                <a:spcPts val="600"/>
              </a:spcAft>
            </a:pP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delayReadPosition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fmodf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delayWritePosition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 -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(currentDelay *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sampleRate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pPr>
              <a:spcAft>
                <a:spcPts val="800"/>
              </a:spcAft>
            </a:pP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+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delayBufferLength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),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delayBufferLength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));</a:t>
            </a:r>
          </a:p>
          <a:p>
            <a:pPr>
              <a:spcAft>
                <a:spcPts val="600"/>
              </a:spcAft>
            </a:pP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interpolatedSample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interpolateSample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interpolationType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delayReadPosition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</a:p>
          <a:p>
            <a:pPr>
              <a:spcAft>
                <a:spcPts val="800"/>
              </a:spcAft>
            </a:pP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delayData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delayBufferLength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pPr>
              <a:spcAft>
                <a:spcPts val="800"/>
              </a:spcAft>
            </a:pP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delayData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delayWritePosition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] = in + (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interpolatedSample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* feedback);</a:t>
            </a:r>
          </a:p>
          <a:p>
            <a:pPr>
              <a:spcAft>
                <a:spcPts val="800"/>
              </a:spcAft>
            </a:pPr>
            <a:r>
              <a:rPr lang="en-GB" sz="18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buffer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.getWritePointer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(channel)[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] = in + depth *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interpolatedSample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endParaRPr lang="en-GB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6071129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Flanger</a:t>
            </a:r>
            <a:r>
              <a:rPr lang="en-GB" dirty="0"/>
              <a:t> with feedback code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9127" y="745577"/>
            <a:ext cx="9958873" cy="6112423"/>
          </a:xfrm>
        </p:spPr>
        <p:txBody>
          <a:bodyPr>
            <a:normAutofit fontScale="62500" lnSpcReduction="20000"/>
          </a:bodyPr>
          <a:lstStyle/>
          <a:p>
            <a:pPr>
              <a:spcAft>
                <a:spcPts val="0"/>
              </a:spcAft>
              <a:buNone/>
              <a:tabLst>
                <a:tab pos="236182" algn="l"/>
              </a:tabLst>
            </a:pPr>
            <a:r>
              <a:rPr lang="en-US" sz="3094" dirty="0">
                <a:solidFill>
                  <a:srgbClr val="007400"/>
                </a:solidFill>
                <a:latin typeface="Courier New"/>
                <a:ea typeface="ヒラギノ角ゴ Pro W3"/>
                <a:cs typeface="Times New Roman"/>
              </a:rPr>
              <a:t>// Variables whose values are set externally:</a:t>
            </a:r>
            <a:endParaRPr lang="en-US" sz="3375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236182" algn="l"/>
              </a:tabLst>
            </a:pPr>
            <a:r>
              <a:rPr lang="en-US" sz="3094" dirty="0" err="1">
                <a:solidFill>
                  <a:srgbClr val="AA0D91"/>
                </a:solidFill>
                <a:latin typeface="Courier New"/>
                <a:ea typeface="ヒラギノ角ゴ Pro W3"/>
                <a:cs typeface="Times New Roman"/>
              </a:rPr>
              <a:t>int</a:t>
            </a:r>
            <a:r>
              <a:rPr lang="en-US" sz="3094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</a:t>
            </a:r>
            <a:r>
              <a:rPr lang="en-US" sz="3094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numSamples</a:t>
            </a:r>
            <a:r>
              <a:rPr lang="en-US" sz="3094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;     </a:t>
            </a:r>
            <a:r>
              <a:rPr lang="en-US" sz="3094" dirty="0">
                <a:solidFill>
                  <a:srgbClr val="007400"/>
                </a:solidFill>
                <a:latin typeface="Courier New"/>
                <a:ea typeface="ヒラギノ角ゴ Pro W3"/>
                <a:cs typeface="Times New Roman"/>
              </a:rPr>
              <a:t>// Indicates how many audio samples to process</a:t>
            </a:r>
            <a:endParaRPr lang="en-US" sz="3375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236182" algn="l"/>
              </a:tabLst>
            </a:pPr>
            <a:r>
              <a:rPr lang="en-US" sz="3094" dirty="0">
                <a:solidFill>
                  <a:srgbClr val="AA0D91"/>
                </a:solidFill>
                <a:latin typeface="Courier New"/>
                <a:ea typeface="ヒラギノ角ゴ Pro W3"/>
                <a:cs typeface="Times New Roman"/>
              </a:rPr>
              <a:t>float</a:t>
            </a:r>
            <a:r>
              <a:rPr lang="en-US" sz="3094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*</a:t>
            </a:r>
            <a:r>
              <a:rPr lang="en-US" sz="3094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channelData</a:t>
            </a:r>
            <a:r>
              <a:rPr lang="en-US" sz="3094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; </a:t>
            </a:r>
            <a:r>
              <a:rPr lang="en-US" sz="3094" dirty="0">
                <a:solidFill>
                  <a:srgbClr val="007400"/>
                </a:solidFill>
                <a:latin typeface="Courier New"/>
                <a:ea typeface="ヒラギノ角ゴ Pro W3"/>
                <a:cs typeface="Times New Roman"/>
              </a:rPr>
              <a:t>// Array of audio samples, length </a:t>
            </a:r>
            <a:r>
              <a:rPr lang="en-US" sz="3094" dirty="0" err="1">
                <a:solidFill>
                  <a:srgbClr val="007400"/>
                </a:solidFill>
                <a:latin typeface="Courier New"/>
                <a:ea typeface="ヒラギノ角ゴ Pro W3"/>
                <a:cs typeface="Times New Roman"/>
              </a:rPr>
              <a:t>numSamples</a:t>
            </a:r>
            <a:endParaRPr lang="en-US" sz="3375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236182" algn="l"/>
              </a:tabLst>
            </a:pPr>
            <a:r>
              <a:rPr lang="en-US" sz="3094" dirty="0">
                <a:solidFill>
                  <a:srgbClr val="AA0D91"/>
                </a:solidFill>
                <a:latin typeface="Courier New"/>
                <a:ea typeface="ヒラギノ角ゴ Pro W3"/>
                <a:cs typeface="Times New Roman"/>
              </a:rPr>
              <a:t>float</a:t>
            </a:r>
            <a:r>
              <a:rPr lang="en-US" sz="3094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*</a:t>
            </a:r>
            <a:r>
              <a:rPr lang="en-US" sz="3094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delayData</a:t>
            </a:r>
            <a:r>
              <a:rPr lang="en-US" sz="3094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;   </a:t>
            </a:r>
            <a:r>
              <a:rPr lang="en-US" sz="3094" dirty="0">
                <a:solidFill>
                  <a:srgbClr val="007400"/>
                </a:solidFill>
                <a:latin typeface="Courier New"/>
                <a:ea typeface="ヒラギノ角ゴ Pro W3"/>
                <a:cs typeface="Times New Roman"/>
              </a:rPr>
              <a:t>// Our own circular delay buffer of audio samples</a:t>
            </a:r>
            <a:endParaRPr lang="en-US" sz="3375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236182" algn="l"/>
              </a:tabLst>
            </a:pPr>
            <a:r>
              <a:rPr lang="en-US" sz="3094" dirty="0" err="1">
                <a:solidFill>
                  <a:srgbClr val="AA0D91"/>
                </a:solidFill>
                <a:latin typeface="Courier New"/>
                <a:ea typeface="ヒラギノ角ゴ Pro W3"/>
                <a:cs typeface="Times New Roman"/>
              </a:rPr>
              <a:t>int</a:t>
            </a:r>
            <a:r>
              <a:rPr lang="en-US" sz="3094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</a:t>
            </a:r>
            <a:r>
              <a:rPr lang="en-US" sz="3094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delayBufLength</a:t>
            </a:r>
            <a:r>
              <a:rPr lang="en-US" sz="3094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; </a:t>
            </a:r>
            <a:r>
              <a:rPr lang="en-US" sz="3094" dirty="0">
                <a:solidFill>
                  <a:srgbClr val="007400"/>
                </a:solidFill>
                <a:latin typeface="Courier New"/>
                <a:ea typeface="ヒラギノ角ゴ Pro W3"/>
                <a:cs typeface="Times New Roman"/>
              </a:rPr>
              <a:t>// Length of our delay buffer in samples</a:t>
            </a:r>
            <a:endParaRPr lang="en-US" sz="3375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236182" algn="l"/>
              </a:tabLst>
            </a:pPr>
            <a:r>
              <a:rPr lang="en-US" sz="3094" dirty="0" err="1">
                <a:solidFill>
                  <a:srgbClr val="AA0D91"/>
                </a:solidFill>
                <a:latin typeface="Courier New"/>
                <a:ea typeface="ヒラギノ角ゴ Pro W3"/>
                <a:cs typeface="Times New Roman"/>
              </a:rPr>
              <a:t>int</a:t>
            </a:r>
            <a:r>
              <a:rPr lang="en-US" sz="3094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</a:t>
            </a:r>
            <a:r>
              <a:rPr lang="en-US" sz="3094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dpw</a:t>
            </a:r>
            <a:r>
              <a:rPr lang="en-US" sz="3094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;            </a:t>
            </a:r>
            <a:r>
              <a:rPr lang="en-US" sz="3094" dirty="0">
                <a:solidFill>
                  <a:srgbClr val="007400"/>
                </a:solidFill>
                <a:latin typeface="Courier New"/>
                <a:ea typeface="ヒラギノ角ゴ Pro W3"/>
                <a:cs typeface="Times New Roman"/>
              </a:rPr>
              <a:t>// Write pointer into the delay buffer</a:t>
            </a:r>
            <a:endParaRPr lang="en-US" sz="3375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236182" algn="l"/>
              </a:tabLst>
            </a:pPr>
            <a:r>
              <a:rPr lang="en-US" sz="3094" dirty="0">
                <a:solidFill>
                  <a:srgbClr val="AA0D91"/>
                </a:solidFill>
                <a:latin typeface="Courier New"/>
                <a:ea typeface="ヒラギノ角ゴ Pro W3"/>
                <a:cs typeface="Times New Roman"/>
              </a:rPr>
              <a:t>float</a:t>
            </a:r>
            <a:r>
              <a:rPr lang="en-US" sz="3094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ph;           </a:t>
            </a:r>
            <a:r>
              <a:rPr lang="en-US" sz="3094" dirty="0">
                <a:solidFill>
                  <a:srgbClr val="007400"/>
                </a:solidFill>
                <a:latin typeface="Courier New"/>
                <a:ea typeface="ヒラギノ角ゴ Pro W3"/>
                <a:cs typeface="Times New Roman"/>
              </a:rPr>
              <a:t>// Current phase of the LFO, always between 0-1</a:t>
            </a:r>
            <a:endParaRPr lang="en-US" sz="3375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236182" algn="l"/>
              </a:tabLst>
            </a:pPr>
            <a:r>
              <a:rPr lang="en-US" sz="3094" dirty="0">
                <a:solidFill>
                  <a:srgbClr val="AA0D91"/>
                </a:solidFill>
                <a:latin typeface="Courier New"/>
                <a:ea typeface="ヒラギノ角ゴ Pro W3"/>
                <a:cs typeface="Times New Roman"/>
              </a:rPr>
              <a:t>float</a:t>
            </a:r>
            <a:r>
              <a:rPr lang="en-US" sz="3094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</a:t>
            </a:r>
            <a:r>
              <a:rPr lang="en-US" sz="3094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inverseSampleRate</a:t>
            </a:r>
            <a:r>
              <a:rPr lang="en-US" sz="3094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; </a:t>
            </a:r>
            <a:r>
              <a:rPr lang="en-US" sz="3094" dirty="0">
                <a:solidFill>
                  <a:srgbClr val="007400"/>
                </a:solidFill>
                <a:latin typeface="Courier New"/>
                <a:ea typeface="ヒラギノ角ゴ Pro W3"/>
                <a:cs typeface="Times New Roman"/>
              </a:rPr>
              <a:t>// 1/</a:t>
            </a:r>
            <a:r>
              <a:rPr lang="en-US" sz="3094" dirty="0" err="1">
                <a:solidFill>
                  <a:srgbClr val="007400"/>
                </a:solidFill>
                <a:latin typeface="Courier New"/>
                <a:ea typeface="ヒラギノ角ゴ Pro W3"/>
                <a:cs typeface="Times New Roman"/>
              </a:rPr>
              <a:t>f_s</a:t>
            </a:r>
            <a:r>
              <a:rPr lang="en-US" sz="3094" dirty="0">
                <a:solidFill>
                  <a:srgbClr val="007400"/>
                </a:solidFill>
                <a:latin typeface="Courier New"/>
                <a:ea typeface="ヒラギノ角ゴ Pro W3"/>
                <a:cs typeface="Times New Roman"/>
              </a:rPr>
              <a:t>, where </a:t>
            </a:r>
            <a:r>
              <a:rPr lang="en-US" sz="3094" dirty="0" err="1">
                <a:solidFill>
                  <a:srgbClr val="007400"/>
                </a:solidFill>
                <a:latin typeface="Courier New"/>
                <a:ea typeface="ヒラギノ角ゴ Pro W3"/>
                <a:cs typeface="Times New Roman"/>
              </a:rPr>
              <a:t>f_s</a:t>
            </a:r>
            <a:r>
              <a:rPr lang="en-US" sz="3094" dirty="0">
                <a:solidFill>
                  <a:srgbClr val="007400"/>
                </a:solidFill>
                <a:latin typeface="Courier New"/>
                <a:ea typeface="ヒラギノ角ゴ Pro W3"/>
                <a:cs typeface="Times New Roman"/>
              </a:rPr>
              <a:t> is sampling frequency</a:t>
            </a:r>
            <a:endParaRPr lang="en-US" sz="3375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236182" algn="l"/>
              </a:tabLst>
            </a:pPr>
            <a:r>
              <a:rPr lang="en-US" sz="3094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   </a:t>
            </a:r>
            <a:endParaRPr lang="en-US" sz="3375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236182" algn="l"/>
              </a:tabLst>
            </a:pPr>
            <a:r>
              <a:rPr lang="en-US" sz="3094" dirty="0">
                <a:solidFill>
                  <a:srgbClr val="007400"/>
                </a:solidFill>
                <a:latin typeface="Courier New"/>
                <a:ea typeface="ヒラギノ角ゴ Pro W3"/>
                <a:cs typeface="Times New Roman"/>
              </a:rPr>
              <a:t>// User-adjustable effect parameters:</a:t>
            </a:r>
            <a:endParaRPr lang="en-US" sz="3375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236182" algn="l"/>
              </a:tabLst>
            </a:pPr>
            <a:r>
              <a:rPr lang="en-US" sz="3094" dirty="0">
                <a:solidFill>
                  <a:srgbClr val="AA0D91"/>
                </a:solidFill>
                <a:latin typeface="Courier New"/>
                <a:ea typeface="ヒラギノ角ゴ Pro W3"/>
                <a:cs typeface="Times New Roman"/>
              </a:rPr>
              <a:t>float</a:t>
            </a:r>
            <a:r>
              <a:rPr lang="en-US" sz="3094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frequency_;   </a:t>
            </a:r>
            <a:r>
              <a:rPr lang="en-US" sz="3094" dirty="0">
                <a:solidFill>
                  <a:srgbClr val="007400"/>
                </a:solidFill>
                <a:latin typeface="Courier New"/>
                <a:ea typeface="ヒラギノ角ゴ Pro W3"/>
                <a:cs typeface="Times New Roman"/>
              </a:rPr>
              <a:t>// Frequency of the low-frequency oscillator</a:t>
            </a:r>
            <a:endParaRPr lang="en-US" sz="3375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236182" algn="l"/>
              </a:tabLst>
            </a:pPr>
            <a:r>
              <a:rPr lang="en-US" sz="3094" dirty="0">
                <a:solidFill>
                  <a:srgbClr val="AA0D91"/>
                </a:solidFill>
                <a:latin typeface="Courier New"/>
                <a:ea typeface="ヒラギノ角ゴ Pro W3"/>
                <a:cs typeface="Times New Roman"/>
              </a:rPr>
              <a:t>float</a:t>
            </a:r>
            <a:r>
              <a:rPr lang="en-US" sz="3094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</a:t>
            </a:r>
            <a:r>
              <a:rPr lang="en-US" sz="3094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sweepWidth</a:t>
            </a:r>
            <a:r>
              <a:rPr lang="en-US" sz="3094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_;  </a:t>
            </a:r>
            <a:r>
              <a:rPr lang="en-US" sz="3094" dirty="0">
                <a:solidFill>
                  <a:srgbClr val="007400"/>
                </a:solidFill>
                <a:latin typeface="Courier New"/>
                <a:ea typeface="ヒラギノ角ゴ Pro W3"/>
                <a:cs typeface="Times New Roman"/>
              </a:rPr>
              <a:t>// Width of the LFO in samples</a:t>
            </a:r>
            <a:endParaRPr lang="en-US" sz="3375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236182" algn="l"/>
              </a:tabLst>
            </a:pPr>
            <a:r>
              <a:rPr lang="en-US" sz="3094" dirty="0">
                <a:solidFill>
                  <a:srgbClr val="AA0D91"/>
                </a:solidFill>
                <a:latin typeface="Courier New"/>
                <a:ea typeface="ヒラギノ角ゴ Pro W3"/>
                <a:cs typeface="Times New Roman"/>
              </a:rPr>
              <a:t>float</a:t>
            </a:r>
            <a:r>
              <a:rPr lang="en-US" sz="3094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depth_;       </a:t>
            </a:r>
            <a:r>
              <a:rPr lang="en-US" sz="3094" dirty="0">
                <a:solidFill>
                  <a:srgbClr val="007400"/>
                </a:solidFill>
                <a:latin typeface="Courier New"/>
                <a:ea typeface="ヒラギノ角ゴ Pro W3"/>
                <a:cs typeface="Times New Roman"/>
              </a:rPr>
              <a:t>// Amount of delayed signal mixed with original (0-1)</a:t>
            </a:r>
            <a:endParaRPr lang="en-US" sz="3375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spcAft>
                <a:spcPts val="0"/>
              </a:spcAft>
              <a:buNone/>
              <a:tabLst>
                <a:tab pos="236182" algn="l"/>
              </a:tabLst>
            </a:pPr>
            <a:r>
              <a:rPr lang="en-US" sz="3094" dirty="0">
                <a:solidFill>
                  <a:srgbClr val="AA0D91"/>
                </a:solidFill>
                <a:latin typeface="Courier New"/>
                <a:ea typeface="ヒラギノ角ゴ Pro W3"/>
                <a:cs typeface="Times New Roman"/>
              </a:rPr>
              <a:t>float</a:t>
            </a:r>
            <a:r>
              <a:rPr lang="en-US" sz="3094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feedback_;    </a:t>
            </a:r>
            <a:r>
              <a:rPr lang="en-US" sz="3094" dirty="0">
                <a:solidFill>
                  <a:srgbClr val="007400"/>
                </a:solidFill>
                <a:latin typeface="Courier New"/>
                <a:ea typeface="ヒラギノ角ゴ Pro W3"/>
                <a:cs typeface="Times New Roman"/>
              </a:rPr>
              <a:t>// Amount of feedback on the delay (&gt;= 0, &lt; 1)    </a:t>
            </a:r>
            <a:endParaRPr lang="en-US" sz="3375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Flanger</a:t>
            </a:r>
            <a:r>
              <a:rPr lang="en-GB" dirty="0"/>
              <a:t> with feedback code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745577"/>
            <a:ext cx="9144000" cy="6112423"/>
          </a:xfrm>
        </p:spPr>
        <p:txBody>
          <a:bodyPr>
            <a:noAutofit/>
          </a:bodyPr>
          <a:lstStyle/>
          <a:p>
            <a:pPr indent="-410751">
              <a:spcAft>
                <a:spcPts val="281"/>
              </a:spcAft>
              <a:buNone/>
              <a:tabLst>
                <a:tab pos="236182" algn="l"/>
              </a:tabLst>
            </a:pPr>
            <a:r>
              <a:rPr lang="en-US" sz="1195" dirty="0">
                <a:solidFill>
                  <a:srgbClr val="AA0D91"/>
                </a:solidFill>
                <a:latin typeface="Courier New"/>
                <a:ea typeface="ヒラギノ角ゴ Pro W3"/>
                <a:cs typeface="Times New Roman"/>
              </a:rPr>
              <a:t>for</a:t>
            </a:r>
            <a:r>
              <a:rPr lang="en-US" sz="119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(</a:t>
            </a:r>
            <a:r>
              <a:rPr lang="en-US" sz="1195" dirty="0" err="1">
                <a:solidFill>
                  <a:srgbClr val="AA0D91"/>
                </a:solidFill>
                <a:latin typeface="Courier New"/>
                <a:ea typeface="ヒラギノ角ゴ Pro W3"/>
                <a:cs typeface="Times New Roman"/>
              </a:rPr>
              <a:t>int</a:t>
            </a:r>
            <a:r>
              <a:rPr lang="en-US" sz="119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</a:t>
            </a:r>
            <a:r>
              <a:rPr lang="en-US" sz="1195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i</a:t>
            </a:r>
            <a:r>
              <a:rPr lang="en-US" sz="119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= </a:t>
            </a:r>
            <a:r>
              <a:rPr lang="en-US" sz="1195" dirty="0">
                <a:solidFill>
                  <a:srgbClr val="1C00CF"/>
                </a:solidFill>
                <a:latin typeface="Courier New"/>
                <a:ea typeface="ヒラギノ角ゴ Pro W3"/>
                <a:cs typeface="Times New Roman"/>
              </a:rPr>
              <a:t>0</a:t>
            </a:r>
            <a:r>
              <a:rPr lang="en-US" sz="119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; </a:t>
            </a:r>
            <a:r>
              <a:rPr lang="en-US" sz="1195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i</a:t>
            </a:r>
            <a:r>
              <a:rPr lang="en-US" sz="119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&lt; </a:t>
            </a:r>
            <a:r>
              <a:rPr lang="en-US" sz="1195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numSamples</a:t>
            </a:r>
            <a:r>
              <a:rPr lang="en-US" sz="119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; ++</a:t>
            </a:r>
            <a:r>
              <a:rPr lang="en-US" sz="1195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i</a:t>
            </a:r>
            <a:r>
              <a:rPr lang="en-US" sz="119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) {</a:t>
            </a:r>
            <a:endParaRPr lang="en-US" sz="1195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 indent="-410751">
              <a:spcAft>
                <a:spcPts val="281"/>
              </a:spcAft>
              <a:buNone/>
              <a:tabLst>
                <a:tab pos="236182" algn="l"/>
              </a:tabLst>
            </a:pPr>
            <a:r>
              <a:rPr lang="en-US" sz="1195" dirty="0">
                <a:solidFill>
                  <a:srgbClr val="AA0D91"/>
                </a:solidFill>
                <a:latin typeface="Courier New"/>
                <a:ea typeface="ヒラギノ角ゴ Pro W3"/>
                <a:cs typeface="Times New Roman"/>
              </a:rPr>
              <a:t>  float</a:t>
            </a:r>
            <a:r>
              <a:rPr lang="en-US" sz="119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in = </a:t>
            </a:r>
            <a:r>
              <a:rPr lang="en-US" sz="1195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channelData</a:t>
            </a:r>
            <a:r>
              <a:rPr lang="en-US" sz="119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[</a:t>
            </a:r>
            <a:r>
              <a:rPr lang="en-US" sz="1195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i</a:t>
            </a:r>
            <a:r>
              <a:rPr lang="en-US" sz="119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], </a:t>
            </a:r>
            <a:r>
              <a:rPr lang="en-US" sz="1195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interpolatedSample</a:t>
            </a:r>
            <a:r>
              <a:rPr lang="en-US" sz="119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= </a:t>
            </a:r>
            <a:r>
              <a:rPr lang="en-US" sz="1195" dirty="0">
                <a:solidFill>
                  <a:srgbClr val="1C00CF"/>
                </a:solidFill>
                <a:latin typeface="Courier New"/>
                <a:ea typeface="ヒラギノ角ゴ Pro W3"/>
                <a:cs typeface="Times New Roman"/>
              </a:rPr>
              <a:t>0.0</a:t>
            </a:r>
            <a:r>
              <a:rPr lang="en-US" sz="119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;</a:t>
            </a:r>
            <a:endParaRPr lang="en-US" sz="1195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 indent="-410751">
              <a:spcAft>
                <a:spcPts val="281"/>
              </a:spcAft>
              <a:buNone/>
              <a:tabLst>
                <a:tab pos="236182" algn="l"/>
              </a:tabLst>
            </a:pPr>
            <a:r>
              <a:rPr lang="en-US" sz="119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 </a:t>
            </a:r>
            <a:r>
              <a:rPr lang="en-US" sz="1195" dirty="0">
                <a:solidFill>
                  <a:srgbClr val="AA0D91"/>
                </a:solidFill>
                <a:latin typeface="Courier New"/>
                <a:ea typeface="ヒラギノ角ゴ Pro W3"/>
                <a:cs typeface="Times New Roman"/>
              </a:rPr>
              <a:t>float</a:t>
            </a:r>
            <a:r>
              <a:rPr lang="en-US" sz="119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</a:t>
            </a:r>
            <a:r>
              <a:rPr lang="en-US" sz="1195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currentDelay</a:t>
            </a:r>
            <a:r>
              <a:rPr lang="en-US" sz="119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=</a:t>
            </a:r>
            <a:r>
              <a:rPr lang="en-US" sz="1195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sweepWidth</a:t>
            </a:r>
            <a:r>
              <a:rPr lang="en-US" sz="119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_*</a:t>
            </a:r>
            <a:r>
              <a:rPr lang="en-US" sz="1195" dirty="0">
                <a:solidFill>
                  <a:srgbClr val="1C00CF"/>
                </a:solidFill>
                <a:latin typeface="Courier New"/>
                <a:ea typeface="ヒラギノ角ゴ Pro W3"/>
                <a:cs typeface="Times New Roman"/>
              </a:rPr>
              <a:t>f*</a:t>
            </a:r>
            <a:r>
              <a:rPr lang="en-US" sz="119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(</a:t>
            </a:r>
            <a:r>
              <a:rPr lang="en-US" sz="1195" dirty="0">
                <a:solidFill>
                  <a:srgbClr val="1C00CF"/>
                </a:solidFill>
                <a:latin typeface="Courier New"/>
                <a:ea typeface="ヒラギノ角ゴ Pro W3"/>
                <a:cs typeface="Times New Roman"/>
              </a:rPr>
              <a:t>1</a:t>
            </a:r>
            <a:r>
              <a:rPr lang="en-US" sz="119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+sinf(</a:t>
            </a:r>
            <a:r>
              <a:rPr lang="en-US" sz="1195" dirty="0">
                <a:solidFill>
                  <a:srgbClr val="1C00CF"/>
                </a:solidFill>
                <a:latin typeface="Courier New"/>
                <a:ea typeface="ヒラギノ角ゴ Pro W3"/>
                <a:cs typeface="Times New Roman"/>
              </a:rPr>
              <a:t>2</a:t>
            </a:r>
            <a:r>
              <a:rPr lang="en-US" sz="119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*M_PI*</a:t>
            </a:r>
            <a:r>
              <a:rPr lang="en-US" sz="1195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ph</a:t>
            </a:r>
            <a:r>
              <a:rPr lang="en-US" sz="119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))/2; </a:t>
            </a:r>
            <a:r>
              <a:rPr lang="en-US" sz="1195" dirty="0">
                <a:solidFill>
                  <a:srgbClr val="007400"/>
                </a:solidFill>
                <a:latin typeface="Courier New"/>
                <a:ea typeface="ヒラギノ角ゴ Pro W3"/>
                <a:cs typeface="Times New Roman"/>
              </a:rPr>
              <a:t>//Read to write pointer position </a:t>
            </a:r>
            <a:endParaRPr lang="en-US" sz="1195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 indent="-410751">
              <a:spcAft>
                <a:spcPts val="281"/>
              </a:spcAft>
              <a:buNone/>
              <a:tabLst>
                <a:tab pos="236182" algn="l"/>
              </a:tabLst>
            </a:pPr>
            <a:r>
              <a:rPr lang="en-US" sz="119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 </a:t>
            </a:r>
            <a:r>
              <a:rPr lang="en-US" sz="1195" dirty="0">
                <a:solidFill>
                  <a:srgbClr val="007400"/>
                </a:solidFill>
                <a:latin typeface="Courier New"/>
                <a:ea typeface="ヒラギノ角ゴ Pro W3"/>
                <a:cs typeface="Times New Roman"/>
              </a:rPr>
              <a:t>//Subtract 3 samples to delay pointer to ensure enough written samples to interpolate with</a:t>
            </a:r>
            <a:endParaRPr lang="en-US" sz="1195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 indent="-410751">
              <a:spcAft>
                <a:spcPts val="281"/>
              </a:spcAft>
              <a:buNone/>
              <a:tabLst>
                <a:tab pos="236182" algn="l"/>
              </a:tabLst>
            </a:pPr>
            <a:r>
              <a:rPr lang="en-US" sz="119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 </a:t>
            </a:r>
            <a:r>
              <a:rPr lang="en-US" sz="1195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dpr</a:t>
            </a:r>
            <a:r>
              <a:rPr lang="en-US" sz="119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= </a:t>
            </a:r>
            <a:r>
              <a:rPr lang="en-US" sz="1195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fmodf</a:t>
            </a:r>
            <a:r>
              <a:rPr lang="en-US" sz="119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((</a:t>
            </a:r>
            <a:r>
              <a:rPr lang="en-US" sz="1195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dpw</a:t>
            </a:r>
            <a:r>
              <a:rPr lang="en-US" sz="119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– (</a:t>
            </a:r>
            <a:r>
              <a:rPr lang="en-US" sz="1195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currentDelay</a:t>
            </a:r>
            <a:r>
              <a:rPr lang="en-US" sz="119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* </a:t>
            </a:r>
            <a:r>
              <a:rPr lang="en-US" sz="1195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getSampleRate</a:t>
            </a:r>
            <a:r>
              <a:rPr lang="en-US" sz="119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()) + </a:t>
            </a:r>
            <a:r>
              <a:rPr lang="en-US" sz="1195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delayBufLength</a:t>
            </a:r>
            <a:r>
              <a:rPr lang="en-US" sz="119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– </a:t>
            </a:r>
            <a:r>
              <a:rPr lang="en-US" sz="1195" dirty="0">
                <a:solidFill>
                  <a:srgbClr val="1C00CF"/>
                </a:solidFill>
                <a:latin typeface="Courier New"/>
                <a:ea typeface="ヒラギノ角ゴ Pro W3"/>
                <a:cs typeface="Times New Roman"/>
              </a:rPr>
              <a:t>3</a:t>
            </a:r>
            <a:r>
              <a:rPr lang="en-US" sz="119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, </a:t>
            </a:r>
            <a:r>
              <a:rPr lang="en-US" sz="1195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delayBufLength</a:t>
            </a:r>
            <a:r>
              <a:rPr lang="en-US" sz="119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);</a:t>
            </a:r>
            <a:endParaRPr lang="en-US" sz="1195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 indent="-410751">
              <a:spcAft>
                <a:spcPts val="281"/>
              </a:spcAft>
              <a:buNone/>
              <a:tabLst>
                <a:tab pos="236182" algn="l"/>
              </a:tabLst>
            </a:pPr>
            <a:r>
              <a:rPr lang="en-US" sz="119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 </a:t>
            </a:r>
            <a:r>
              <a:rPr lang="en-US" sz="1195" dirty="0">
                <a:solidFill>
                  <a:srgbClr val="007400"/>
                </a:solidFill>
                <a:latin typeface="Courier New"/>
                <a:ea typeface="ヒラギノ角ゴ Pro W3"/>
                <a:cs typeface="Times New Roman"/>
              </a:rPr>
              <a:t>// Linear interpolation to read fractional index into buffer. </a:t>
            </a:r>
            <a:endParaRPr lang="en-US" sz="1195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 indent="-410751">
              <a:spcAft>
                <a:spcPts val="281"/>
              </a:spcAft>
              <a:buNone/>
              <a:tabLst>
                <a:tab pos="236182" algn="l"/>
              </a:tabLst>
            </a:pPr>
            <a:r>
              <a:rPr lang="en-US" sz="119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 </a:t>
            </a:r>
            <a:r>
              <a:rPr lang="en-US" sz="1195" dirty="0">
                <a:solidFill>
                  <a:srgbClr val="007400"/>
                </a:solidFill>
                <a:latin typeface="Courier New"/>
                <a:ea typeface="ヒラギノ角ゴ Pro W3"/>
                <a:cs typeface="Times New Roman"/>
              </a:rPr>
              <a:t>// Find fraction by which read pointer sits between 2 samples, use to adjust weights of samples</a:t>
            </a:r>
            <a:endParaRPr lang="en-US" sz="1195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 indent="-410751">
              <a:spcAft>
                <a:spcPts val="281"/>
              </a:spcAft>
              <a:buNone/>
              <a:tabLst>
                <a:tab pos="236182" algn="l"/>
              </a:tabLst>
            </a:pPr>
            <a:r>
              <a:rPr lang="en-US" sz="119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 </a:t>
            </a:r>
            <a:r>
              <a:rPr lang="en-US" sz="1195" dirty="0">
                <a:solidFill>
                  <a:srgbClr val="AA0D91"/>
                </a:solidFill>
                <a:latin typeface="Courier New"/>
                <a:ea typeface="ヒラギノ角ゴ Pro W3"/>
                <a:cs typeface="Times New Roman"/>
              </a:rPr>
              <a:t>float</a:t>
            </a:r>
            <a:r>
              <a:rPr lang="en-US" sz="119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fraction = </a:t>
            </a:r>
            <a:r>
              <a:rPr lang="en-US" sz="1195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dpr</a:t>
            </a:r>
            <a:r>
              <a:rPr lang="en-US" sz="119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- </a:t>
            </a:r>
            <a:r>
              <a:rPr lang="en-US" sz="1195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floorf</a:t>
            </a:r>
            <a:r>
              <a:rPr lang="en-US" sz="119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(</a:t>
            </a:r>
            <a:r>
              <a:rPr lang="en-US" sz="1195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dpr</a:t>
            </a:r>
            <a:r>
              <a:rPr lang="en-US" sz="119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);</a:t>
            </a:r>
            <a:endParaRPr lang="en-US" sz="1195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 indent="-410751">
              <a:spcAft>
                <a:spcPts val="281"/>
              </a:spcAft>
              <a:buNone/>
              <a:tabLst>
                <a:tab pos="236182" algn="l"/>
              </a:tabLst>
            </a:pPr>
            <a:r>
              <a:rPr lang="en-US" sz="119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 </a:t>
            </a:r>
            <a:r>
              <a:rPr lang="en-US" sz="1195" dirty="0" err="1">
                <a:solidFill>
                  <a:srgbClr val="AA0D91"/>
                </a:solidFill>
                <a:latin typeface="Courier New"/>
                <a:ea typeface="ヒラギノ角ゴ Pro W3"/>
                <a:cs typeface="Times New Roman"/>
              </a:rPr>
              <a:t>int</a:t>
            </a:r>
            <a:r>
              <a:rPr lang="en-US" sz="119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</a:t>
            </a:r>
            <a:r>
              <a:rPr lang="en-US" sz="1195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previousSample</a:t>
            </a:r>
            <a:r>
              <a:rPr lang="en-US" sz="119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= (</a:t>
            </a:r>
            <a:r>
              <a:rPr lang="en-US" sz="1195" dirty="0" err="1">
                <a:solidFill>
                  <a:srgbClr val="AA0D91"/>
                </a:solidFill>
                <a:latin typeface="Courier New"/>
                <a:ea typeface="ヒラギノ角ゴ Pro W3"/>
                <a:cs typeface="Times New Roman"/>
              </a:rPr>
              <a:t>int</a:t>
            </a:r>
            <a:r>
              <a:rPr lang="en-US" sz="119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)</a:t>
            </a:r>
            <a:r>
              <a:rPr lang="en-US" sz="1195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floorf</a:t>
            </a:r>
            <a:r>
              <a:rPr lang="en-US" sz="119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(</a:t>
            </a:r>
            <a:r>
              <a:rPr lang="en-US" sz="1195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dpr</a:t>
            </a:r>
            <a:r>
              <a:rPr lang="en-US" sz="119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);</a:t>
            </a:r>
            <a:endParaRPr lang="en-US" sz="1195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 indent="-410751">
              <a:spcAft>
                <a:spcPts val="281"/>
              </a:spcAft>
              <a:buNone/>
              <a:tabLst>
                <a:tab pos="236182" algn="l"/>
              </a:tabLst>
            </a:pPr>
            <a:r>
              <a:rPr lang="en-US" sz="119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 </a:t>
            </a:r>
            <a:r>
              <a:rPr lang="en-US" sz="1195" dirty="0" err="1">
                <a:solidFill>
                  <a:srgbClr val="AA0D91"/>
                </a:solidFill>
                <a:latin typeface="Courier New"/>
                <a:ea typeface="ヒラギノ角ゴ Pro W3"/>
                <a:cs typeface="Times New Roman"/>
              </a:rPr>
              <a:t>int</a:t>
            </a:r>
            <a:r>
              <a:rPr lang="en-US" sz="119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</a:t>
            </a:r>
            <a:r>
              <a:rPr lang="en-US" sz="1195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nextSample</a:t>
            </a:r>
            <a:r>
              <a:rPr lang="en-US" sz="119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= (</a:t>
            </a:r>
            <a:r>
              <a:rPr lang="en-US" sz="1195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previousSample</a:t>
            </a:r>
            <a:r>
              <a:rPr lang="en-US" sz="119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+ </a:t>
            </a:r>
            <a:r>
              <a:rPr lang="en-US" sz="1195" dirty="0">
                <a:solidFill>
                  <a:srgbClr val="1C00CF"/>
                </a:solidFill>
                <a:latin typeface="Courier New"/>
                <a:ea typeface="ヒラギノ角ゴ Pro W3"/>
                <a:cs typeface="Times New Roman"/>
              </a:rPr>
              <a:t>1</a:t>
            </a:r>
            <a:r>
              <a:rPr lang="en-US" sz="119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) % </a:t>
            </a:r>
            <a:r>
              <a:rPr lang="en-US" sz="1195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delayBufLength</a:t>
            </a:r>
            <a:r>
              <a:rPr lang="en-US" sz="119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;</a:t>
            </a:r>
            <a:endParaRPr lang="en-US" sz="1195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 indent="-410751">
              <a:spcAft>
                <a:spcPts val="281"/>
              </a:spcAft>
              <a:buNone/>
              <a:tabLst>
                <a:tab pos="236182" algn="l"/>
              </a:tabLst>
            </a:pPr>
            <a:r>
              <a:rPr lang="en-US" sz="119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 </a:t>
            </a:r>
            <a:r>
              <a:rPr lang="en-US" sz="1195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interpolatedSample</a:t>
            </a:r>
            <a:r>
              <a:rPr lang="en-US" sz="119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= fraction*</a:t>
            </a:r>
            <a:r>
              <a:rPr lang="en-US" sz="1195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delayData</a:t>
            </a:r>
            <a:r>
              <a:rPr lang="en-US" sz="119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[</a:t>
            </a:r>
            <a:r>
              <a:rPr lang="en-US" sz="1195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nextSample</a:t>
            </a:r>
            <a:r>
              <a:rPr lang="en-US" sz="119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] + (</a:t>
            </a:r>
            <a:r>
              <a:rPr lang="en-US" sz="1195" dirty="0">
                <a:solidFill>
                  <a:srgbClr val="1C00CF"/>
                </a:solidFill>
                <a:latin typeface="Courier New"/>
                <a:ea typeface="ヒラギノ角ゴ Pro W3"/>
                <a:cs typeface="Times New Roman"/>
              </a:rPr>
              <a:t>1.0f</a:t>
            </a:r>
            <a:r>
              <a:rPr lang="en-US" sz="119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-fraction)*</a:t>
            </a:r>
            <a:r>
              <a:rPr lang="en-US" sz="1195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delayData</a:t>
            </a:r>
            <a:r>
              <a:rPr lang="en-US" sz="119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[</a:t>
            </a:r>
            <a:r>
              <a:rPr lang="en-US" sz="1195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previousSample</a:t>
            </a:r>
            <a:r>
              <a:rPr lang="en-US" sz="119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];    </a:t>
            </a:r>
            <a:endParaRPr lang="en-US" sz="1195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 indent="-410751">
              <a:spcAft>
                <a:spcPts val="281"/>
              </a:spcAft>
              <a:buNone/>
              <a:tabLst>
                <a:tab pos="236182" algn="l"/>
              </a:tabLst>
            </a:pPr>
            <a:r>
              <a:rPr lang="en-US" sz="119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 </a:t>
            </a:r>
            <a:r>
              <a:rPr lang="en-US" sz="1195" dirty="0">
                <a:solidFill>
                  <a:srgbClr val="007400"/>
                </a:solidFill>
                <a:latin typeface="Courier New"/>
                <a:ea typeface="ヒラギノ角ゴ Pro W3"/>
                <a:cs typeface="Times New Roman"/>
              </a:rPr>
              <a:t>// Store current information in delay buffer. With feedback, what we read is included in what</a:t>
            </a:r>
          </a:p>
          <a:p>
            <a:pPr indent="-410751">
              <a:spcAft>
                <a:spcPts val="281"/>
              </a:spcAft>
              <a:buNone/>
              <a:tabLst>
                <a:tab pos="236182" algn="l"/>
              </a:tabLst>
            </a:pPr>
            <a:r>
              <a:rPr lang="en-US" sz="1195" dirty="0">
                <a:solidFill>
                  <a:srgbClr val="007400"/>
                </a:solidFill>
                <a:latin typeface="Courier New"/>
                <a:ea typeface="ヒラギノ角ゴ Pro W3"/>
                <a:cs typeface="Times New Roman"/>
              </a:rPr>
              <a:t>  // gets stored in buffer, otherwise it's just a simple delay line of the input signal.</a:t>
            </a:r>
            <a:endParaRPr lang="en-US" sz="1195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 indent="-410751">
              <a:spcAft>
                <a:spcPts val="281"/>
              </a:spcAft>
              <a:buNone/>
              <a:tabLst>
                <a:tab pos="236182" algn="l"/>
              </a:tabLst>
            </a:pPr>
            <a:r>
              <a:rPr lang="en-US" sz="119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 </a:t>
            </a:r>
            <a:r>
              <a:rPr lang="en-US" sz="1195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delayData</a:t>
            </a:r>
            <a:r>
              <a:rPr lang="en-US" sz="119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[</a:t>
            </a:r>
            <a:r>
              <a:rPr lang="en-US" sz="1195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dpw</a:t>
            </a:r>
            <a:r>
              <a:rPr lang="en-US" sz="119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] = in + (</a:t>
            </a:r>
            <a:r>
              <a:rPr lang="en-US" sz="1195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interpolatedSample</a:t>
            </a:r>
            <a:r>
              <a:rPr lang="en-US" sz="119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* feedback_);    </a:t>
            </a:r>
            <a:endParaRPr lang="en-US" sz="1195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 indent="-410751">
              <a:spcAft>
                <a:spcPts val="281"/>
              </a:spcAft>
              <a:buNone/>
              <a:tabLst>
                <a:tab pos="236182" algn="l"/>
              </a:tabLst>
            </a:pPr>
            <a:r>
              <a:rPr lang="en-US" sz="119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 </a:t>
            </a:r>
            <a:r>
              <a:rPr lang="en-US" sz="1195" dirty="0">
                <a:solidFill>
                  <a:srgbClr val="007400"/>
                </a:solidFill>
                <a:latin typeface="Courier New"/>
                <a:ea typeface="ヒラギノ角ゴ Pro W3"/>
                <a:cs typeface="Times New Roman"/>
              </a:rPr>
              <a:t>//Write pointer moves at constant rate. Read pointer rate depends on LFO delay &amp; sweep width.</a:t>
            </a:r>
            <a:endParaRPr lang="en-US" sz="1195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 indent="-410751">
              <a:spcAft>
                <a:spcPts val="281"/>
              </a:spcAft>
              <a:buNone/>
              <a:tabLst>
                <a:tab pos="236182" algn="l"/>
              </a:tabLst>
            </a:pPr>
            <a:r>
              <a:rPr lang="en-US" sz="119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 </a:t>
            </a:r>
            <a:r>
              <a:rPr lang="en-US" sz="1195" dirty="0">
                <a:solidFill>
                  <a:srgbClr val="AA0D91"/>
                </a:solidFill>
                <a:latin typeface="Courier New"/>
                <a:ea typeface="ヒラギノ角ゴ Pro W3"/>
                <a:cs typeface="Times New Roman"/>
              </a:rPr>
              <a:t>if</a:t>
            </a:r>
            <a:r>
              <a:rPr lang="en-US" sz="119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(++</a:t>
            </a:r>
            <a:r>
              <a:rPr lang="en-US" sz="1195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dpw</a:t>
            </a:r>
            <a:r>
              <a:rPr lang="en-US" sz="119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&gt;= </a:t>
            </a:r>
            <a:r>
              <a:rPr lang="en-US" sz="1195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delayBufLength</a:t>
            </a:r>
            <a:r>
              <a:rPr lang="en-US" sz="119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) </a:t>
            </a:r>
            <a:r>
              <a:rPr lang="en-US" sz="1195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dpw</a:t>
            </a:r>
            <a:r>
              <a:rPr lang="en-US" sz="119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= </a:t>
            </a:r>
            <a:r>
              <a:rPr lang="en-US" sz="1195" dirty="0">
                <a:solidFill>
                  <a:srgbClr val="1C00CF"/>
                </a:solidFill>
                <a:latin typeface="Courier New"/>
                <a:ea typeface="ヒラギノ角ゴ Pro W3"/>
                <a:cs typeface="Times New Roman"/>
              </a:rPr>
              <a:t>0</a:t>
            </a:r>
            <a:r>
              <a:rPr lang="en-US" sz="119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;</a:t>
            </a:r>
            <a:endParaRPr lang="en-US" sz="1195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 indent="-410751">
              <a:spcAft>
                <a:spcPts val="281"/>
              </a:spcAft>
              <a:buNone/>
              <a:tabLst>
                <a:tab pos="236182" algn="l"/>
              </a:tabLst>
            </a:pPr>
            <a:r>
              <a:rPr lang="en-US" sz="119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 </a:t>
            </a:r>
            <a:r>
              <a:rPr lang="en-US" sz="1195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channelData</a:t>
            </a:r>
            <a:r>
              <a:rPr lang="en-US" sz="119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[</a:t>
            </a:r>
            <a:r>
              <a:rPr lang="en-US" sz="1195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i</a:t>
            </a:r>
            <a:r>
              <a:rPr lang="en-US" sz="119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] = in + depth_ * </a:t>
            </a:r>
            <a:r>
              <a:rPr lang="en-US" sz="1195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interpolatedSample</a:t>
            </a:r>
            <a:r>
              <a:rPr lang="en-US" sz="119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; </a:t>
            </a:r>
            <a:r>
              <a:rPr lang="en-US" sz="1195" dirty="0">
                <a:solidFill>
                  <a:srgbClr val="007400"/>
                </a:solidFill>
                <a:latin typeface="Courier New"/>
                <a:ea typeface="ヒラギノ角ゴ Pro W3"/>
                <a:cs typeface="Times New Roman"/>
              </a:rPr>
              <a:t>//Store </a:t>
            </a:r>
            <a:r>
              <a:rPr lang="en-US" sz="1195">
                <a:solidFill>
                  <a:srgbClr val="007400"/>
                </a:solidFill>
                <a:latin typeface="Courier New"/>
                <a:ea typeface="ヒラギノ角ゴ Pro W3"/>
                <a:cs typeface="Times New Roman"/>
              </a:rPr>
              <a:t>output in </a:t>
            </a:r>
            <a:r>
              <a:rPr lang="en-US" sz="1195" dirty="0">
                <a:solidFill>
                  <a:srgbClr val="007400"/>
                </a:solidFill>
                <a:latin typeface="Courier New"/>
                <a:ea typeface="ヒラギノ角ゴ Pro W3"/>
                <a:cs typeface="Times New Roman"/>
              </a:rPr>
              <a:t>buffer, replace input</a:t>
            </a:r>
            <a:r>
              <a:rPr lang="en-US" sz="119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  </a:t>
            </a:r>
            <a:endParaRPr lang="en-US" sz="1195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 indent="-410751">
              <a:spcAft>
                <a:spcPts val="281"/>
              </a:spcAft>
              <a:buNone/>
              <a:tabLst>
                <a:tab pos="236182" algn="l"/>
              </a:tabLst>
            </a:pPr>
            <a:r>
              <a:rPr lang="en-US" sz="119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 </a:t>
            </a:r>
            <a:r>
              <a:rPr lang="en-US" sz="1195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ph</a:t>
            </a:r>
            <a:r>
              <a:rPr lang="en-US" sz="119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+= frequency_*</a:t>
            </a:r>
            <a:r>
              <a:rPr lang="en-US" sz="1195" dirty="0" err="1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inverseSampleRate</a:t>
            </a:r>
            <a:r>
              <a:rPr lang="en-US" sz="119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; </a:t>
            </a:r>
            <a:r>
              <a:rPr lang="en-US" sz="1195" dirty="0">
                <a:solidFill>
                  <a:srgbClr val="007400"/>
                </a:solidFill>
                <a:latin typeface="Courier New"/>
                <a:ea typeface="ヒラギノ角ゴ Pro W3"/>
                <a:cs typeface="Times New Roman"/>
              </a:rPr>
              <a:t>//Update LFO phase, keeping it in range 0-1</a:t>
            </a:r>
            <a:endParaRPr lang="en-US" sz="1195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 indent="-410751">
              <a:spcAft>
                <a:spcPts val="281"/>
              </a:spcAft>
              <a:buNone/>
              <a:tabLst>
                <a:tab pos="236182" algn="l"/>
              </a:tabLst>
            </a:pPr>
            <a:r>
              <a:rPr lang="en-US" sz="119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  </a:t>
            </a:r>
            <a:r>
              <a:rPr lang="en-US" sz="1195" dirty="0">
                <a:solidFill>
                  <a:srgbClr val="AA0D91"/>
                </a:solidFill>
                <a:latin typeface="Courier New"/>
                <a:ea typeface="ヒラギノ角ゴ Pro W3"/>
                <a:cs typeface="Times New Roman"/>
              </a:rPr>
              <a:t>if</a:t>
            </a:r>
            <a:r>
              <a:rPr lang="en-US" sz="119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(ph &gt;= </a:t>
            </a:r>
            <a:r>
              <a:rPr lang="en-US" sz="1195" dirty="0">
                <a:solidFill>
                  <a:srgbClr val="1C00CF"/>
                </a:solidFill>
                <a:latin typeface="Courier New"/>
                <a:ea typeface="ヒラギノ角ゴ Pro W3"/>
                <a:cs typeface="Times New Roman"/>
              </a:rPr>
              <a:t>1.0</a:t>
            </a:r>
            <a:r>
              <a:rPr lang="en-US" sz="119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) ph -= </a:t>
            </a:r>
            <a:r>
              <a:rPr lang="en-US" sz="1195" dirty="0">
                <a:solidFill>
                  <a:srgbClr val="1C00CF"/>
                </a:solidFill>
                <a:latin typeface="Courier New"/>
                <a:ea typeface="ヒラギノ角ゴ Pro W3"/>
                <a:cs typeface="Times New Roman"/>
              </a:rPr>
              <a:t>1.0</a:t>
            </a:r>
            <a:r>
              <a:rPr lang="en-US" sz="119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;</a:t>
            </a:r>
            <a:endParaRPr lang="en-US" sz="1195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  <a:p>
            <a:pPr indent="-410751">
              <a:spcAft>
                <a:spcPts val="281"/>
              </a:spcAft>
              <a:buNone/>
              <a:tabLst>
                <a:tab pos="236182" algn="l"/>
              </a:tabLst>
            </a:pPr>
            <a:r>
              <a:rPr lang="en-US" sz="1195" dirty="0">
                <a:solidFill>
                  <a:srgbClr val="000000"/>
                </a:solidFill>
                <a:latin typeface="Courier New"/>
                <a:ea typeface="ヒラギノ角ゴ Pro W3"/>
                <a:cs typeface="Times New Roman"/>
              </a:rPr>
              <a:t>}</a:t>
            </a:r>
            <a:endParaRPr lang="en-US" sz="1195" dirty="0">
              <a:solidFill>
                <a:srgbClr val="000000"/>
              </a:solidFill>
              <a:latin typeface="Lucida Grande"/>
              <a:ea typeface="ヒラギノ角ゴ Pro W3"/>
              <a:cs typeface="Times New Roman"/>
            </a:endParaRPr>
          </a:p>
        </p:txBody>
      </p:sp>
    </p:spTree>
  </p:cSld>
  <p:clrMapOvr>
    <a:masterClrMapping/>
  </p:clrMapOvr>
  <p:transition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itle &amp; Bullets">
  <a:themeElements>
    <a:clrScheme name="Title &amp; Bullet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">
      <a:majorFont>
        <a:latin typeface="Arial"/>
        <a:ea typeface="ヒラギノ角ゴ ProN W3"/>
        <a:cs typeface="ヒラギノ角ゴ ProN W3"/>
      </a:majorFont>
      <a:minorFont>
        <a:latin typeface="Arial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&amp; 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1064</Words>
  <Application>Microsoft Office PowerPoint</Application>
  <PresentationFormat>Widescreen</PresentationFormat>
  <Paragraphs>118</Paragraphs>
  <Slides>6</Slides>
  <Notes>4</Notes>
  <HiddenSlides>2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Calibri</vt:lpstr>
      <vt:lpstr>Calibri Light</vt:lpstr>
      <vt:lpstr>Cascadia Mono</vt:lpstr>
      <vt:lpstr>Courier New</vt:lpstr>
      <vt:lpstr>Lucida Grande</vt:lpstr>
      <vt:lpstr>Title &amp; Bullets</vt:lpstr>
      <vt:lpstr>1_Office Theme</vt:lpstr>
      <vt:lpstr>Define and initialise</vt:lpstr>
      <vt:lpstr>Define and initialise</vt:lpstr>
      <vt:lpstr>The ProcessBlock</vt:lpstr>
      <vt:lpstr>The ProcessBlock</vt:lpstr>
      <vt:lpstr>Flanger with feedback code (1)</vt:lpstr>
      <vt:lpstr>Flanger with feedback code (2)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Joshua Reiss</dc:creator>
  <cp:lastModifiedBy>Joshua Reiss</cp:lastModifiedBy>
  <cp:revision>18</cp:revision>
  <dcterms:created xsi:type="dcterms:W3CDTF">2023-10-15T11:43:45Z</dcterms:created>
  <dcterms:modified xsi:type="dcterms:W3CDTF">2023-12-04T09:52:33Z</dcterms:modified>
</cp:coreProperties>
</file>