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19" r:id="rId2"/>
    <p:sldId id="311" r:id="rId3"/>
    <p:sldId id="312" r:id="rId4"/>
    <p:sldId id="329" r:id="rId5"/>
    <p:sldId id="333" r:id="rId6"/>
    <p:sldId id="316" r:id="rId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6798" algn="l" rtl="0" fontAlgn="base">
      <a:spcBef>
        <a:spcPct val="0"/>
      </a:spcBef>
      <a:spcAft>
        <a:spcPct val="0"/>
      </a:spcAft>
      <a:defRPr kern="1200">
        <a:solidFill>
          <a:schemeClr val="tx1"/>
        </a:solidFill>
        <a:latin typeface="Arial" pitchFamily="34" charset="0"/>
        <a:ea typeface="+mn-ea"/>
        <a:cs typeface="+mn-cs"/>
      </a:defRPr>
    </a:lvl2pPr>
    <a:lvl3pPr marL="913603" algn="l" rtl="0" fontAlgn="base">
      <a:spcBef>
        <a:spcPct val="0"/>
      </a:spcBef>
      <a:spcAft>
        <a:spcPct val="0"/>
      </a:spcAft>
      <a:defRPr kern="1200">
        <a:solidFill>
          <a:schemeClr val="tx1"/>
        </a:solidFill>
        <a:latin typeface="Arial" pitchFamily="34" charset="0"/>
        <a:ea typeface="+mn-ea"/>
        <a:cs typeface="+mn-cs"/>
      </a:defRPr>
    </a:lvl3pPr>
    <a:lvl4pPr marL="1370410" algn="l" rtl="0" fontAlgn="base">
      <a:spcBef>
        <a:spcPct val="0"/>
      </a:spcBef>
      <a:spcAft>
        <a:spcPct val="0"/>
      </a:spcAft>
      <a:defRPr kern="1200">
        <a:solidFill>
          <a:schemeClr val="tx1"/>
        </a:solidFill>
        <a:latin typeface="Arial" pitchFamily="34" charset="0"/>
        <a:ea typeface="+mn-ea"/>
        <a:cs typeface="+mn-cs"/>
      </a:defRPr>
    </a:lvl4pPr>
    <a:lvl5pPr marL="1827211" algn="l" rtl="0" fontAlgn="base">
      <a:spcBef>
        <a:spcPct val="0"/>
      </a:spcBef>
      <a:spcAft>
        <a:spcPct val="0"/>
      </a:spcAft>
      <a:defRPr kern="1200">
        <a:solidFill>
          <a:schemeClr val="tx1"/>
        </a:solidFill>
        <a:latin typeface="Arial" pitchFamily="34" charset="0"/>
        <a:ea typeface="+mn-ea"/>
        <a:cs typeface="+mn-cs"/>
      </a:defRPr>
    </a:lvl5pPr>
    <a:lvl6pPr marL="2284011" algn="l" defTabSz="913603" rtl="0" eaLnBrk="1" latinLnBrk="0" hangingPunct="1">
      <a:defRPr kern="1200">
        <a:solidFill>
          <a:schemeClr val="tx1"/>
        </a:solidFill>
        <a:latin typeface="Arial" pitchFamily="34" charset="0"/>
        <a:ea typeface="+mn-ea"/>
        <a:cs typeface="+mn-cs"/>
      </a:defRPr>
    </a:lvl6pPr>
    <a:lvl7pPr marL="2740817" algn="l" defTabSz="913603" rtl="0" eaLnBrk="1" latinLnBrk="0" hangingPunct="1">
      <a:defRPr kern="1200">
        <a:solidFill>
          <a:schemeClr val="tx1"/>
        </a:solidFill>
        <a:latin typeface="Arial" pitchFamily="34" charset="0"/>
        <a:ea typeface="+mn-ea"/>
        <a:cs typeface="+mn-cs"/>
      </a:defRPr>
    </a:lvl7pPr>
    <a:lvl8pPr marL="3197614" algn="l" defTabSz="913603" rtl="0" eaLnBrk="1" latinLnBrk="0" hangingPunct="1">
      <a:defRPr kern="1200">
        <a:solidFill>
          <a:schemeClr val="tx1"/>
        </a:solidFill>
        <a:latin typeface="Arial" pitchFamily="34" charset="0"/>
        <a:ea typeface="+mn-ea"/>
        <a:cs typeface="+mn-cs"/>
      </a:defRPr>
    </a:lvl8pPr>
    <a:lvl9pPr marL="3654421" algn="l" defTabSz="913603"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871" autoAdjust="0"/>
    <p:restoredTop sz="87361" autoAdjust="0"/>
  </p:normalViewPr>
  <p:slideViewPr>
    <p:cSldViewPr>
      <p:cViewPr varScale="1">
        <p:scale>
          <a:sx n="84" d="100"/>
          <a:sy n="84" d="100"/>
        </p:scale>
        <p:origin x="14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2253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2253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F7E21DAB-256E-4BBD-85E7-45C1C4ACE19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6798" algn="l" rtl="0" eaLnBrk="0" fontAlgn="base" hangingPunct="0">
      <a:spcBef>
        <a:spcPct val="30000"/>
      </a:spcBef>
      <a:spcAft>
        <a:spcPct val="0"/>
      </a:spcAft>
      <a:defRPr sz="1200" kern="1200">
        <a:solidFill>
          <a:schemeClr val="tx1"/>
        </a:solidFill>
        <a:latin typeface="Arial" charset="0"/>
        <a:ea typeface="+mn-ea"/>
        <a:cs typeface="+mn-cs"/>
      </a:defRPr>
    </a:lvl2pPr>
    <a:lvl3pPr marL="913603" algn="l" rtl="0" eaLnBrk="0" fontAlgn="base" hangingPunct="0">
      <a:spcBef>
        <a:spcPct val="30000"/>
      </a:spcBef>
      <a:spcAft>
        <a:spcPct val="0"/>
      </a:spcAft>
      <a:defRPr sz="1200" kern="1200">
        <a:solidFill>
          <a:schemeClr val="tx1"/>
        </a:solidFill>
        <a:latin typeface="Arial" charset="0"/>
        <a:ea typeface="+mn-ea"/>
        <a:cs typeface="+mn-cs"/>
      </a:defRPr>
    </a:lvl3pPr>
    <a:lvl4pPr marL="1370410" algn="l" rtl="0" eaLnBrk="0" fontAlgn="base" hangingPunct="0">
      <a:spcBef>
        <a:spcPct val="30000"/>
      </a:spcBef>
      <a:spcAft>
        <a:spcPct val="0"/>
      </a:spcAft>
      <a:defRPr sz="1200" kern="1200">
        <a:solidFill>
          <a:schemeClr val="tx1"/>
        </a:solidFill>
        <a:latin typeface="Arial" charset="0"/>
        <a:ea typeface="+mn-ea"/>
        <a:cs typeface="+mn-cs"/>
      </a:defRPr>
    </a:lvl4pPr>
    <a:lvl5pPr marL="1827211" algn="l" rtl="0" eaLnBrk="0" fontAlgn="base" hangingPunct="0">
      <a:spcBef>
        <a:spcPct val="30000"/>
      </a:spcBef>
      <a:spcAft>
        <a:spcPct val="0"/>
      </a:spcAft>
      <a:defRPr sz="1200" kern="1200">
        <a:solidFill>
          <a:schemeClr val="tx1"/>
        </a:solidFill>
        <a:latin typeface="Arial" charset="0"/>
        <a:ea typeface="+mn-ea"/>
        <a:cs typeface="+mn-cs"/>
      </a:defRPr>
    </a:lvl5pPr>
    <a:lvl6pPr marL="2284011" algn="l" defTabSz="913603" rtl="0" eaLnBrk="1" latinLnBrk="0" hangingPunct="1">
      <a:defRPr sz="1200" kern="1200">
        <a:solidFill>
          <a:schemeClr val="tx1"/>
        </a:solidFill>
        <a:latin typeface="+mn-lt"/>
        <a:ea typeface="+mn-ea"/>
        <a:cs typeface="+mn-cs"/>
      </a:defRPr>
    </a:lvl6pPr>
    <a:lvl7pPr marL="2740817" algn="l" defTabSz="913603" rtl="0" eaLnBrk="1" latinLnBrk="0" hangingPunct="1">
      <a:defRPr sz="1200" kern="1200">
        <a:solidFill>
          <a:schemeClr val="tx1"/>
        </a:solidFill>
        <a:latin typeface="+mn-lt"/>
        <a:ea typeface="+mn-ea"/>
        <a:cs typeface="+mn-cs"/>
      </a:defRPr>
    </a:lvl7pPr>
    <a:lvl8pPr marL="3197614" algn="l" defTabSz="913603" rtl="0" eaLnBrk="1" latinLnBrk="0" hangingPunct="1">
      <a:defRPr sz="1200" kern="1200">
        <a:solidFill>
          <a:schemeClr val="tx1"/>
        </a:solidFill>
        <a:latin typeface="+mn-lt"/>
        <a:ea typeface="+mn-ea"/>
        <a:cs typeface="+mn-cs"/>
      </a:defRPr>
    </a:lvl8pPr>
    <a:lvl9pPr marL="3654421" algn="l" defTabSz="9136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4819"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a:solidFill>
                  <a:srgbClr val="000000"/>
                </a:solidFill>
                <a:latin typeface="Arial" pitchFamily="34" charset="0"/>
                <a:cs typeface="Arial" pitchFamily="34" charset="0"/>
                <a:sym typeface="Arial" pitchFamily="34" charset="0"/>
              </a:rPr>
              <a:t>The parametric equaliser is the ultimate as far as flexibility goes, but they require a little more care to use effectively. A single parametric EQ allows you to set not only the amount of boost or cut, but also the center frequency and the bandwidth. With experience, you can learn where to apply some boost to help an instrument cut through the mix or achieve a fuller sound. For feedback cancellation, a parametric EQ with a lot of cut (also called a notch filter) can be positioned right at the frequency where the feedback is occurring. To minimize the filter's effect on the rest of the sound, you can use a small bandwidth. You might be able to control the feedback with a graphic EQ as well, but if its bands are quite wide, you will be cutting more of the sounds that you do want to be heard. A similar application would be removing the 60 Hz hum in a recording (but you have to notch out the harmonics as well). The shelving and peaking filters are essentially specific types of parametric equalisers, at least mathematically, but most commercial products do have limits on parameters available.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5843"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a:solidFill>
                  <a:srgbClr val="000000"/>
                </a:solidFill>
                <a:latin typeface="Arial" pitchFamily="34" charset="0"/>
                <a:cs typeface="Arial" pitchFamily="34" charset="0"/>
                <a:sym typeface="Arial" pitchFamily="34" charset="0"/>
              </a:rPr>
              <a:t>For feedback cancellation, a parametric EQ with a lot of cut (also called a notch filter) can be positioned right at the frequency where the feedback is occurring. To minimize the filter's effect on the rest of the sound, you can use a small bandwidth. You might be able to control the feedback with a graphic EQ as well, but if its bands are quite wide, you will be cutting more of the sounds that you do want to be heard. A similar application would be removing the 60 Hz hum in a recording (but you have to notch out the harmonics as well). The shelving and peaking filters are essentially specific types of parametric equalisers, at least mathematically, but most commercial products do have limits on parameters available.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798" indent="0" algn="ctr">
              <a:buNone/>
              <a:defRPr/>
            </a:lvl2pPr>
            <a:lvl3pPr marL="913603" indent="0" algn="ctr">
              <a:buNone/>
              <a:defRPr/>
            </a:lvl3pPr>
            <a:lvl4pPr marL="1370410" indent="0" algn="ctr">
              <a:buNone/>
              <a:defRPr/>
            </a:lvl4pPr>
            <a:lvl5pPr marL="1827211" indent="0" algn="ctr">
              <a:buNone/>
              <a:defRPr/>
            </a:lvl5pPr>
            <a:lvl6pPr marL="2284011" indent="0" algn="ctr">
              <a:buNone/>
              <a:defRPr/>
            </a:lvl6pPr>
            <a:lvl7pPr marL="2740817" indent="0" algn="ctr">
              <a:buNone/>
              <a:defRPr/>
            </a:lvl7pPr>
            <a:lvl8pPr marL="3197614" indent="0" algn="ctr">
              <a:buNone/>
              <a:defRPr/>
            </a:lvl8pPr>
            <a:lvl9pPr marL="3654421"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4" y="0"/>
            <a:ext cx="2178050" cy="645318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50825" y="0"/>
            <a:ext cx="6383338" cy="6453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0" y="765175"/>
            <a:ext cx="9144000" cy="0"/>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latin typeface="Arial" charset="0"/>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7"/>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30"/>
            <a:ext cx="7772400" cy="1500187"/>
          </a:xfrm>
        </p:spPr>
        <p:txBody>
          <a:bodyPr anchor="b"/>
          <a:lstStyle>
            <a:lvl1pPr marL="0" indent="0">
              <a:buNone/>
              <a:defRPr sz="2000"/>
            </a:lvl1pPr>
            <a:lvl2pPr marL="456798" indent="0">
              <a:buNone/>
              <a:defRPr sz="1800"/>
            </a:lvl2pPr>
            <a:lvl3pPr marL="913603" indent="0">
              <a:buNone/>
              <a:defRPr sz="1600"/>
            </a:lvl3pPr>
            <a:lvl4pPr marL="1370410" indent="0">
              <a:buNone/>
              <a:defRPr sz="1400"/>
            </a:lvl4pPr>
            <a:lvl5pPr marL="1827211" indent="0">
              <a:buNone/>
              <a:defRPr sz="1400"/>
            </a:lvl5pPr>
            <a:lvl6pPr marL="2284011" indent="0">
              <a:buNone/>
              <a:defRPr sz="1400"/>
            </a:lvl6pPr>
            <a:lvl7pPr marL="2740817" indent="0">
              <a:buNone/>
              <a:defRPr sz="1400"/>
            </a:lvl7pPr>
            <a:lvl8pPr marL="3197614" indent="0">
              <a:buNone/>
              <a:defRPr sz="1400"/>
            </a:lvl8pPr>
            <a:lvl9pPr marL="3654421"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50825" y="836613"/>
            <a:ext cx="42799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3126" y="836613"/>
            <a:ext cx="4281488"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98" indent="0">
              <a:buNone/>
              <a:defRPr sz="2000" b="1"/>
            </a:lvl2pPr>
            <a:lvl3pPr marL="913603" indent="0">
              <a:buNone/>
              <a:defRPr sz="1800" b="1"/>
            </a:lvl3pPr>
            <a:lvl4pPr marL="1370410" indent="0">
              <a:buNone/>
              <a:defRPr sz="1600" b="1"/>
            </a:lvl4pPr>
            <a:lvl5pPr marL="1827211" indent="0">
              <a:buNone/>
              <a:defRPr sz="1600" b="1"/>
            </a:lvl5pPr>
            <a:lvl6pPr marL="2284011" indent="0">
              <a:buNone/>
              <a:defRPr sz="1600" b="1"/>
            </a:lvl6pPr>
            <a:lvl7pPr marL="2740817" indent="0">
              <a:buNone/>
              <a:defRPr sz="1600" b="1"/>
            </a:lvl7pPr>
            <a:lvl8pPr marL="3197614" indent="0">
              <a:buNone/>
              <a:defRPr sz="1600" b="1"/>
            </a:lvl8pPr>
            <a:lvl9pPr marL="3654421"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798" indent="0">
              <a:buNone/>
              <a:defRPr sz="2000" b="1"/>
            </a:lvl2pPr>
            <a:lvl3pPr marL="913603" indent="0">
              <a:buNone/>
              <a:defRPr sz="1800" b="1"/>
            </a:lvl3pPr>
            <a:lvl4pPr marL="1370410" indent="0">
              <a:buNone/>
              <a:defRPr sz="1600" b="1"/>
            </a:lvl4pPr>
            <a:lvl5pPr marL="1827211" indent="0">
              <a:buNone/>
              <a:defRPr sz="1600" b="1"/>
            </a:lvl5pPr>
            <a:lvl6pPr marL="2284011" indent="0">
              <a:buNone/>
              <a:defRPr sz="1600" b="1"/>
            </a:lvl6pPr>
            <a:lvl7pPr marL="2740817" indent="0">
              <a:buNone/>
              <a:defRPr sz="1600" b="1"/>
            </a:lvl7pPr>
            <a:lvl8pPr marL="3197614" indent="0">
              <a:buNone/>
              <a:defRPr sz="1600" b="1"/>
            </a:lvl8pPr>
            <a:lvl9pPr marL="365442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6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6798" indent="0">
              <a:buNone/>
              <a:defRPr sz="1200"/>
            </a:lvl2pPr>
            <a:lvl3pPr marL="913603" indent="0">
              <a:buNone/>
              <a:defRPr sz="1000"/>
            </a:lvl3pPr>
            <a:lvl4pPr marL="1370410" indent="0">
              <a:buNone/>
              <a:defRPr sz="900"/>
            </a:lvl4pPr>
            <a:lvl5pPr marL="1827211" indent="0">
              <a:buNone/>
              <a:defRPr sz="900"/>
            </a:lvl5pPr>
            <a:lvl6pPr marL="2284011" indent="0">
              <a:buNone/>
              <a:defRPr sz="900"/>
            </a:lvl6pPr>
            <a:lvl7pPr marL="2740817" indent="0">
              <a:buNone/>
              <a:defRPr sz="900"/>
            </a:lvl7pPr>
            <a:lvl8pPr marL="3197614" indent="0">
              <a:buNone/>
              <a:defRPr sz="900"/>
            </a:lvl8pPr>
            <a:lvl9pPr marL="3654421"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98" indent="0">
              <a:buNone/>
              <a:defRPr sz="2800"/>
            </a:lvl2pPr>
            <a:lvl3pPr marL="913603" indent="0">
              <a:buNone/>
              <a:defRPr sz="2400"/>
            </a:lvl3pPr>
            <a:lvl4pPr marL="1370410" indent="0">
              <a:buNone/>
              <a:defRPr sz="2000"/>
            </a:lvl4pPr>
            <a:lvl5pPr marL="1827211" indent="0">
              <a:buNone/>
              <a:defRPr sz="2000"/>
            </a:lvl5pPr>
            <a:lvl6pPr marL="2284011" indent="0">
              <a:buNone/>
              <a:defRPr sz="2000"/>
            </a:lvl6pPr>
            <a:lvl7pPr marL="2740817" indent="0">
              <a:buNone/>
              <a:defRPr sz="2000"/>
            </a:lvl7pPr>
            <a:lvl8pPr marL="3197614" indent="0">
              <a:buNone/>
              <a:defRPr sz="2000"/>
            </a:lvl8pPr>
            <a:lvl9pPr marL="3654421"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98" indent="0">
              <a:buNone/>
              <a:defRPr sz="1200"/>
            </a:lvl2pPr>
            <a:lvl3pPr marL="913603" indent="0">
              <a:buNone/>
              <a:defRPr sz="1000"/>
            </a:lvl3pPr>
            <a:lvl4pPr marL="1370410" indent="0">
              <a:buNone/>
              <a:defRPr sz="900"/>
            </a:lvl4pPr>
            <a:lvl5pPr marL="1827211" indent="0">
              <a:buNone/>
              <a:defRPr sz="900"/>
            </a:lvl5pPr>
            <a:lvl6pPr marL="2284011" indent="0">
              <a:buNone/>
              <a:defRPr sz="900"/>
            </a:lvl6pPr>
            <a:lvl7pPr marL="2740817" indent="0">
              <a:buNone/>
              <a:defRPr sz="900"/>
            </a:lvl7pPr>
            <a:lvl8pPr marL="3197614" indent="0">
              <a:buNone/>
              <a:defRPr sz="900"/>
            </a:lvl8pPr>
            <a:lvl9pPr marL="3654421"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
            <a:ext cx="8229600" cy="620713"/>
          </a:xfrm>
          <a:prstGeom prst="rect">
            <a:avLst/>
          </a:prstGeom>
          <a:noFill/>
          <a:ln w="9525">
            <a:noFill/>
            <a:miter lim="800000"/>
            <a:headEnd/>
            <a:tailEnd/>
          </a:ln>
        </p:spPr>
        <p:txBody>
          <a:bodyPr vert="horz" wrap="square" lIns="91359" tIns="45680" rIns="91359" bIns="4568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250825" y="836613"/>
            <a:ext cx="8713788" cy="5616575"/>
          </a:xfrm>
          <a:prstGeom prst="rect">
            <a:avLst/>
          </a:prstGeom>
          <a:noFill/>
          <a:ln w="9525">
            <a:noFill/>
            <a:miter lim="800000"/>
            <a:headEnd/>
            <a:tailEnd/>
          </a:ln>
        </p:spPr>
        <p:txBody>
          <a:bodyPr vert="horz" wrap="square" lIns="91359" tIns="45680" rIns="91359" bIns="456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6798" algn="ctr" rtl="0" fontAlgn="base">
        <a:spcBef>
          <a:spcPct val="0"/>
        </a:spcBef>
        <a:spcAft>
          <a:spcPct val="0"/>
        </a:spcAft>
        <a:defRPr sz="4400">
          <a:solidFill>
            <a:schemeClr val="tx2"/>
          </a:solidFill>
          <a:latin typeface="Arial" charset="0"/>
        </a:defRPr>
      </a:lvl6pPr>
      <a:lvl7pPr marL="913603" algn="ctr" rtl="0" fontAlgn="base">
        <a:spcBef>
          <a:spcPct val="0"/>
        </a:spcBef>
        <a:spcAft>
          <a:spcPct val="0"/>
        </a:spcAft>
        <a:defRPr sz="4400">
          <a:solidFill>
            <a:schemeClr val="tx2"/>
          </a:solidFill>
          <a:latin typeface="Arial" charset="0"/>
        </a:defRPr>
      </a:lvl7pPr>
      <a:lvl8pPr marL="1370410" algn="ctr" rtl="0" fontAlgn="base">
        <a:spcBef>
          <a:spcPct val="0"/>
        </a:spcBef>
        <a:spcAft>
          <a:spcPct val="0"/>
        </a:spcAft>
        <a:defRPr sz="4400">
          <a:solidFill>
            <a:schemeClr val="tx2"/>
          </a:solidFill>
          <a:latin typeface="Arial" charset="0"/>
        </a:defRPr>
      </a:lvl8pPr>
      <a:lvl9pPr marL="1827211" algn="ctr" rtl="0" fontAlgn="base">
        <a:spcBef>
          <a:spcPct val="0"/>
        </a:spcBef>
        <a:spcAft>
          <a:spcPct val="0"/>
        </a:spcAft>
        <a:defRPr sz="4400">
          <a:solidFill>
            <a:schemeClr val="tx2"/>
          </a:solidFill>
          <a:latin typeface="Arial" charset="0"/>
        </a:defRPr>
      </a:lvl9pPr>
    </p:titleStyle>
    <p:bodyStyle>
      <a:lvl1pPr marL="342605" indent="-342605" algn="l" rtl="0" eaLnBrk="0" fontAlgn="base" hangingPunct="0">
        <a:spcBef>
          <a:spcPct val="20000"/>
        </a:spcBef>
        <a:spcAft>
          <a:spcPct val="0"/>
        </a:spcAft>
        <a:buChar char="•"/>
        <a:defRPr sz="3200">
          <a:solidFill>
            <a:schemeClr val="tx1"/>
          </a:solidFill>
          <a:latin typeface="+mn-lt"/>
          <a:ea typeface="+mn-ea"/>
          <a:cs typeface="+mn-cs"/>
        </a:defRPr>
      </a:lvl1pPr>
      <a:lvl2pPr marL="742304" indent="-285504" algn="l" rtl="0" eaLnBrk="0" fontAlgn="base" hangingPunct="0">
        <a:spcBef>
          <a:spcPct val="20000"/>
        </a:spcBef>
        <a:spcAft>
          <a:spcPct val="0"/>
        </a:spcAft>
        <a:buChar char="–"/>
        <a:defRPr sz="2800">
          <a:solidFill>
            <a:schemeClr val="tx1"/>
          </a:solidFill>
          <a:latin typeface="+mn-lt"/>
        </a:defRPr>
      </a:lvl2pPr>
      <a:lvl3pPr marL="1142004" indent="-228399" algn="l" rtl="0" eaLnBrk="0" fontAlgn="base" hangingPunct="0">
        <a:spcBef>
          <a:spcPct val="20000"/>
        </a:spcBef>
        <a:spcAft>
          <a:spcPct val="0"/>
        </a:spcAft>
        <a:buChar char="•"/>
        <a:defRPr sz="2400">
          <a:solidFill>
            <a:schemeClr val="tx1"/>
          </a:solidFill>
          <a:latin typeface="+mn-lt"/>
        </a:defRPr>
      </a:lvl3pPr>
      <a:lvl4pPr marL="1598807" indent="-228399" algn="l" rtl="0" eaLnBrk="0" fontAlgn="base" hangingPunct="0">
        <a:spcBef>
          <a:spcPct val="20000"/>
        </a:spcBef>
        <a:spcAft>
          <a:spcPct val="0"/>
        </a:spcAft>
        <a:buChar char="–"/>
        <a:defRPr sz="2000">
          <a:solidFill>
            <a:schemeClr val="tx1"/>
          </a:solidFill>
          <a:latin typeface="+mn-lt"/>
        </a:defRPr>
      </a:lvl4pPr>
      <a:lvl5pPr marL="2055615" indent="-228399" algn="l" rtl="0" eaLnBrk="0" fontAlgn="base" hangingPunct="0">
        <a:spcBef>
          <a:spcPct val="20000"/>
        </a:spcBef>
        <a:spcAft>
          <a:spcPct val="0"/>
        </a:spcAft>
        <a:buChar char="»"/>
        <a:defRPr sz="2000">
          <a:solidFill>
            <a:schemeClr val="tx1"/>
          </a:solidFill>
          <a:latin typeface="+mn-lt"/>
        </a:defRPr>
      </a:lvl5pPr>
      <a:lvl6pPr marL="2512416" indent="-228399" algn="l" rtl="0" fontAlgn="base">
        <a:spcBef>
          <a:spcPct val="20000"/>
        </a:spcBef>
        <a:spcAft>
          <a:spcPct val="0"/>
        </a:spcAft>
        <a:buChar char="»"/>
        <a:defRPr sz="2000">
          <a:solidFill>
            <a:schemeClr val="tx1"/>
          </a:solidFill>
          <a:latin typeface="+mn-lt"/>
        </a:defRPr>
      </a:lvl6pPr>
      <a:lvl7pPr marL="2969216" indent="-228399" algn="l" rtl="0" fontAlgn="base">
        <a:spcBef>
          <a:spcPct val="20000"/>
        </a:spcBef>
        <a:spcAft>
          <a:spcPct val="0"/>
        </a:spcAft>
        <a:buChar char="»"/>
        <a:defRPr sz="2000">
          <a:solidFill>
            <a:schemeClr val="tx1"/>
          </a:solidFill>
          <a:latin typeface="+mn-lt"/>
        </a:defRPr>
      </a:lvl7pPr>
      <a:lvl8pPr marL="3426021" indent="-228399" algn="l" rtl="0" fontAlgn="base">
        <a:spcBef>
          <a:spcPct val="20000"/>
        </a:spcBef>
        <a:spcAft>
          <a:spcPct val="0"/>
        </a:spcAft>
        <a:buChar char="»"/>
        <a:defRPr sz="2000">
          <a:solidFill>
            <a:schemeClr val="tx1"/>
          </a:solidFill>
          <a:latin typeface="+mn-lt"/>
        </a:defRPr>
      </a:lvl8pPr>
      <a:lvl9pPr marL="3882818" indent="-228399" algn="l" rtl="0" fontAlgn="base">
        <a:spcBef>
          <a:spcPct val="20000"/>
        </a:spcBef>
        <a:spcAft>
          <a:spcPct val="0"/>
        </a:spcAft>
        <a:buChar char="»"/>
        <a:defRPr sz="2000">
          <a:solidFill>
            <a:schemeClr val="tx1"/>
          </a:solidFill>
          <a:latin typeface="+mn-lt"/>
        </a:defRPr>
      </a:lvl9pPr>
    </p:bodyStyle>
    <p:otherStyle>
      <a:defPPr>
        <a:defRPr lang="en-US"/>
      </a:defPPr>
      <a:lvl1pPr marL="0" algn="l" defTabSz="913603" rtl="0" eaLnBrk="1" latinLnBrk="0" hangingPunct="1">
        <a:defRPr sz="1800" kern="1200">
          <a:solidFill>
            <a:schemeClr val="tx1"/>
          </a:solidFill>
          <a:latin typeface="+mn-lt"/>
          <a:ea typeface="+mn-ea"/>
          <a:cs typeface="+mn-cs"/>
        </a:defRPr>
      </a:lvl1pPr>
      <a:lvl2pPr marL="456798" algn="l" defTabSz="913603" rtl="0" eaLnBrk="1" latinLnBrk="0" hangingPunct="1">
        <a:defRPr sz="1800" kern="1200">
          <a:solidFill>
            <a:schemeClr val="tx1"/>
          </a:solidFill>
          <a:latin typeface="+mn-lt"/>
          <a:ea typeface="+mn-ea"/>
          <a:cs typeface="+mn-cs"/>
        </a:defRPr>
      </a:lvl2pPr>
      <a:lvl3pPr marL="913603" algn="l" defTabSz="913603" rtl="0" eaLnBrk="1" latinLnBrk="0" hangingPunct="1">
        <a:defRPr sz="1800" kern="1200">
          <a:solidFill>
            <a:schemeClr val="tx1"/>
          </a:solidFill>
          <a:latin typeface="+mn-lt"/>
          <a:ea typeface="+mn-ea"/>
          <a:cs typeface="+mn-cs"/>
        </a:defRPr>
      </a:lvl3pPr>
      <a:lvl4pPr marL="1370410" algn="l" defTabSz="913603" rtl="0" eaLnBrk="1" latinLnBrk="0" hangingPunct="1">
        <a:defRPr sz="1800" kern="1200">
          <a:solidFill>
            <a:schemeClr val="tx1"/>
          </a:solidFill>
          <a:latin typeface="+mn-lt"/>
          <a:ea typeface="+mn-ea"/>
          <a:cs typeface="+mn-cs"/>
        </a:defRPr>
      </a:lvl4pPr>
      <a:lvl5pPr marL="1827211" algn="l" defTabSz="913603" rtl="0" eaLnBrk="1" latinLnBrk="0" hangingPunct="1">
        <a:defRPr sz="1800" kern="1200">
          <a:solidFill>
            <a:schemeClr val="tx1"/>
          </a:solidFill>
          <a:latin typeface="+mn-lt"/>
          <a:ea typeface="+mn-ea"/>
          <a:cs typeface="+mn-cs"/>
        </a:defRPr>
      </a:lvl5pPr>
      <a:lvl6pPr marL="2284011" algn="l" defTabSz="913603" rtl="0" eaLnBrk="1" latinLnBrk="0" hangingPunct="1">
        <a:defRPr sz="1800" kern="1200">
          <a:solidFill>
            <a:schemeClr val="tx1"/>
          </a:solidFill>
          <a:latin typeface="+mn-lt"/>
          <a:ea typeface="+mn-ea"/>
          <a:cs typeface="+mn-cs"/>
        </a:defRPr>
      </a:lvl6pPr>
      <a:lvl7pPr marL="2740817" algn="l" defTabSz="913603" rtl="0" eaLnBrk="1" latinLnBrk="0" hangingPunct="1">
        <a:defRPr sz="1800" kern="1200">
          <a:solidFill>
            <a:schemeClr val="tx1"/>
          </a:solidFill>
          <a:latin typeface="+mn-lt"/>
          <a:ea typeface="+mn-ea"/>
          <a:cs typeface="+mn-cs"/>
        </a:defRPr>
      </a:lvl7pPr>
      <a:lvl8pPr marL="3197614" algn="l" defTabSz="913603" rtl="0" eaLnBrk="1" latinLnBrk="0" hangingPunct="1">
        <a:defRPr sz="1800" kern="1200">
          <a:solidFill>
            <a:schemeClr val="tx1"/>
          </a:solidFill>
          <a:latin typeface="+mn-lt"/>
          <a:ea typeface="+mn-ea"/>
          <a:cs typeface="+mn-cs"/>
        </a:defRPr>
      </a:lvl8pPr>
      <a:lvl9pPr marL="3654421" algn="l" defTabSz="91360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5.png"/><Relationship Id="rId5" Type="http://schemas.microsoft.com/office/2007/relationships/media" Target="../media/media3.WAV"/><Relationship Id="rId10" Type="http://schemas.openxmlformats.org/officeDocument/2006/relationships/hyperlink" Target="http://sonicflow.sourceforge.net/sounds/" TargetMode="External"/><Relationship Id="rId4" Type="http://schemas.openxmlformats.org/officeDocument/2006/relationships/audio" Target="../media/media2.WAV"/><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p:cNvSpPr>
          <p:nvPr/>
        </p:nvSpPr>
        <p:spPr bwMode="auto">
          <a:xfrm>
            <a:off x="893764" y="268305"/>
            <a:ext cx="7358062" cy="2320925"/>
          </a:xfrm>
          <a:prstGeom prst="rect">
            <a:avLst/>
          </a:prstGeom>
          <a:noFill/>
          <a:ln w="12700">
            <a:noFill/>
            <a:miter lim="800000"/>
            <a:headEnd/>
            <a:tailEnd/>
          </a:ln>
        </p:spPr>
        <p:txBody>
          <a:bodyPr lIns="0" tIns="0" rIns="0" bIns="0" anchor="b"/>
          <a:lstStyle/>
          <a:p>
            <a:r>
              <a:rPr lang="en-US" sz="5900" dirty="0">
                <a:cs typeface="Arial" pitchFamily="34" charset="0"/>
                <a:sym typeface="Arial" pitchFamily="34" charset="0"/>
              </a:rPr>
              <a:t>Parametric EQ</a:t>
            </a:r>
          </a:p>
        </p:txBody>
      </p:sp>
      <p:pic>
        <p:nvPicPr>
          <p:cNvPr id="10243" name="Picture 3"/>
          <p:cNvPicPr>
            <a:picLocks noChangeAspect="1" noChangeArrowheads="1"/>
          </p:cNvPicPr>
          <p:nvPr/>
        </p:nvPicPr>
        <p:blipFill>
          <a:blip r:embed="rId2" cstate="print"/>
          <a:srcRect l="29207" t="1138" r="35541" b="682"/>
          <a:stretch>
            <a:fillRect/>
          </a:stretch>
        </p:blipFill>
        <p:spPr bwMode="auto">
          <a:xfrm>
            <a:off x="1687513" y="3217863"/>
            <a:ext cx="5759450" cy="2935287"/>
          </a:xfrm>
          <a:prstGeom prst="rect">
            <a:avLst/>
          </a:prstGeom>
          <a:noFill/>
          <a:ln w="12700">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1"/>
            <a:ext cx="6734429" cy="620713"/>
          </a:xfrm>
        </p:spPr>
        <p:txBody>
          <a:bodyPr/>
          <a:lstStyle/>
          <a:p>
            <a:r>
              <a:rPr lang="en-US" dirty="0"/>
              <a:t>Parametric </a:t>
            </a:r>
            <a:r>
              <a:rPr lang="en-US" dirty="0" err="1"/>
              <a:t>Equalisers</a:t>
            </a:r>
            <a:endParaRPr lang="en-US" dirty="0"/>
          </a:p>
        </p:txBody>
      </p:sp>
      <p:sp>
        <p:nvSpPr>
          <p:cNvPr id="12291" name="Rectangle 2"/>
          <p:cNvSpPr>
            <a:spLocks noGrp="1" noChangeArrowheads="1"/>
          </p:cNvSpPr>
          <p:nvPr>
            <p:ph type="body" idx="1"/>
          </p:nvPr>
        </p:nvSpPr>
        <p:spPr>
          <a:xfrm>
            <a:off x="1" y="836613"/>
            <a:ext cx="7158037" cy="7632947"/>
          </a:xfrm>
        </p:spPr>
        <p:txBody>
          <a:bodyPr/>
          <a:lstStyle/>
          <a:p>
            <a:pPr marL="402879"/>
            <a:r>
              <a:rPr lang="en-US" sz="2400" dirty="0"/>
              <a:t>Used to adjust frequency content of audio signal</a:t>
            </a:r>
          </a:p>
          <a:p>
            <a:pPr marL="445704"/>
            <a:r>
              <a:rPr lang="en-US" sz="2400" dirty="0"/>
              <a:t>Flexible, but requires care</a:t>
            </a:r>
          </a:p>
          <a:p>
            <a:pPr marL="445704"/>
            <a:r>
              <a:rPr lang="en-US" sz="2400" dirty="0"/>
              <a:t>Graphic EQs only control gain for each band</a:t>
            </a:r>
          </a:p>
          <a:p>
            <a:pPr marL="445704"/>
            <a:r>
              <a:rPr lang="en-US" sz="2400" dirty="0"/>
              <a:t>Parametric EQ allows control over</a:t>
            </a:r>
          </a:p>
          <a:p>
            <a:pPr marL="802578" lvl="1"/>
            <a:r>
              <a:rPr lang="en-US" sz="2000" dirty="0">
                <a:solidFill>
                  <a:srgbClr val="0000FF"/>
                </a:solidFill>
              </a:rPr>
              <a:t>Boost</a:t>
            </a:r>
            <a:r>
              <a:rPr lang="en-US" sz="2000" dirty="0"/>
              <a:t> or </a:t>
            </a:r>
            <a:r>
              <a:rPr lang="en-US" sz="2000" dirty="0">
                <a:solidFill>
                  <a:srgbClr val="0000FF"/>
                </a:solidFill>
              </a:rPr>
              <a:t>cut</a:t>
            </a:r>
            <a:r>
              <a:rPr lang="en-US" sz="2000" dirty="0"/>
              <a:t> amount</a:t>
            </a:r>
          </a:p>
          <a:p>
            <a:pPr marL="802578" lvl="1"/>
            <a:r>
              <a:rPr lang="en-US" sz="2000" dirty="0">
                <a:solidFill>
                  <a:srgbClr val="0000FF"/>
                </a:solidFill>
              </a:rPr>
              <a:t>Centre frequency</a:t>
            </a:r>
            <a:r>
              <a:rPr lang="en-US" sz="2000" dirty="0"/>
              <a:t>  </a:t>
            </a:r>
          </a:p>
          <a:p>
            <a:pPr marL="802578" lvl="1"/>
            <a:r>
              <a:rPr lang="en-US" sz="2000" dirty="0">
                <a:solidFill>
                  <a:srgbClr val="0000FF"/>
                </a:solidFill>
              </a:rPr>
              <a:t>Bandwidth</a:t>
            </a:r>
            <a:r>
              <a:rPr lang="en-US" sz="2000" dirty="0"/>
              <a:t> or </a:t>
            </a:r>
            <a:r>
              <a:rPr lang="en-US" sz="2000" dirty="0">
                <a:solidFill>
                  <a:srgbClr val="0000FF"/>
                </a:solidFill>
              </a:rPr>
              <a:t>Q</a:t>
            </a:r>
            <a:endParaRPr lang="en-US" sz="2000" dirty="0"/>
          </a:p>
          <a:p>
            <a:pPr marL="445704"/>
            <a:r>
              <a:rPr lang="en-US" sz="2400" dirty="0"/>
              <a:t>Combination of </a:t>
            </a:r>
            <a:r>
              <a:rPr lang="en-US" sz="2400" dirty="0">
                <a:solidFill>
                  <a:srgbClr val="0000FF"/>
                </a:solidFill>
              </a:rPr>
              <a:t>2nd-order IIR</a:t>
            </a:r>
            <a:r>
              <a:rPr lang="en-US" sz="2400" dirty="0"/>
              <a:t> filters</a:t>
            </a:r>
          </a:p>
          <a:p>
            <a:pPr marL="802578" lvl="1"/>
            <a:r>
              <a:rPr lang="en-US" sz="2000" dirty="0">
                <a:solidFill>
                  <a:srgbClr val="0000FF"/>
                </a:solidFill>
              </a:rPr>
              <a:t>Shelving</a:t>
            </a:r>
            <a:r>
              <a:rPr lang="en-US" sz="2000" dirty="0"/>
              <a:t> and </a:t>
            </a:r>
            <a:r>
              <a:rPr lang="en-US" sz="2000" dirty="0">
                <a:solidFill>
                  <a:srgbClr val="0000FF"/>
                </a:solidFill>
              </a:rPr>
              <a:t>Peaking</a:t>
            </a:r>
            <a:r>
              <a:rPr lang="en-US" sz="2000" dirty="0"/>
              <a:t> filters</a:t>
            </a:r>
          </a:p>
          <a:p>
            <a:pPr marL="802578" lvl="1"/>
            <a:r>
              <a:rPr lang="en-US" sz="2000" dirty="0"/>
              <a:t>Simplest design allowing specification of all parameters</a:t>
            </a:r>
          </a:p>
          <a:p>
            <a:pPr marL="802578" lvl="1"/>
            <a:r>
              <a:rPr lang="en-US" sz="2000" dirty="0"/>
              <a:t>Relatively large </a:t>
            </a:r>
            <a:r>
              <a:rPr lang="en-US" sz="2000" dirty="0">
                <a:solidFill>
                  <a:srgbClr val="0000FF"/>
                </a:solidFill>
              </a:rPr>
              <a:t>transition regions</a:t>
            </a:r>
            <a:endParaRPr lang="en-US" sz="2000" dirty="0"/>
          </a:p>
          <a:p>
            <a:pPr marL="802578" lvl="1"/>
            <a:r>
              <a:rPr lang="en-US" sz="2000" dirty="0"/>
              <a:t>May overlap when several are connected in cascade</a:t>
            </a:r>
          </a:p>
        </p:txBody>
      </p:sp>
      <p:pic>
        <p:nvPicPr>
          <p:cNvPr id="12292" name="Picture 3"/>
          <p:cNvPicPr>
            <a:picLocks noChangeArrowheads="1"/>
          </p:cNvPicPr>
          <p:nvPr/>
        </p:nvPicPr>
        <p:blipFill>
          <a:blip r:embed="rId3" cstate="print"/>
          <a:srcRect/>
          <a:stretch>
            <a:fillRect/>
          </a:stretch>
        </p:blipFill>
        <p:spPr bwMode="auto">
          <a:xfrm>
            <a:off x="7242175" y="0"/>
            <a:ext cx="1901825" cy="5259388"/>
          </a:xfrm>
          <a:prstGeom prst="rect">
            <a:avLst/>
          </a:prstGeom>
          <a:noFill/>
          <a:ln w="9525">
            <a:noFill/>
            <a:miter lim="800000"/>
            <a:headEnd/>
            <a:tailEnd/>
          </a:ln>
        </p:spPr>
      </p:pic>
      <p:sp>
        <p:nvSpPr>
          <p:cNvPr id="12293" name="Rectangle 4"/>
          <p:cNvSpPr>
            <a:spLocks/>
          </p:cNvSpPr>
          <p:nvPr/>
        </p:nvSpPr>
        <p:spPr bwMode="auto">
          <a:xfrm>
            <a:off x="6782594" y="7389440"/>
            <a:ext cx="4722812" cy="758825"/>
          </a:xfrm>
          <a:prstGeom prst="rect">
            <a:avLst/>
          </a:prstGeom>
          <a:noFill/>
          <a:ln w="12700">
            <a:noFill/>
            <a:miter lim="800000"/>
            <a:headEnd/>
            <a:tailEnd/>
          </a:ln>
        </p:spPr>
        <p:txBody>
          <a:bodyPr lIns="0" tIns="0" rIns="40604" bIns="0"/>
          <a:lstStyle/>
          <a:p>
            <a:pPr marL="39654" algn="r">
              <a:spcBef>
                <a:spcPts val="350"/>
              </a:spcBef>
            </a:pPr>
            <a:r>
              <a:rPr lang="en-US" sz="1500" dirty="0" err="1">
                <a:cs typeface="Arial" pitchFamily="34" charset="0"/>
                <a:sym typeface="Arial" pitchFamily="34" charset="0"/>
              </a:rPr>
              <a:t>Equaliser</a:t>
            </a:r>
            <a:r>
              <a:rPr lang="en-US" sz="1500" dirty="0">
                <a:cs typeface="Arial" pitchFamily="34" charset="0"/>
                <a:sym typeface="Arial" pitchFamily="34" charset="0"/>
              </a:rPr>
              <a:t> section from Audient ASP8024 Mixing console. Upper section has high &amp; low shelving EQ, lower section has fully parametric EQ.</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r>
              <a:rPr lang="en-US"/>
              <a:t>Why parametric EQ? </a:t>
            </a:r>
          </a:p>
        </p:txBody>
      </p:sp>
      <p:sp>
        <p:nvSpPr>
          <p:cNvPr id="13315" name="Rectangle 2"/>
          <p:cNvSpPr>
            <a:spLocks noGrp="1" noChangeArrowheads="1"/>
          </p:cNvSpPr>
          <p:nvPr>
            <p:ph type="body" idx="1"/>
          </p:nvPr>
        </p:nvSpPr>
        <p:spPr/>
        <p:txBody>
          <a:bodyPr/>
          <a:lstStyle/>
          <a:p>
            <a:pPr marL="445704"/>
            <a:r>
              <a:rPr lang="en-US" dirty="0"/>
              <a:t>Apply </a:t>
            </a:r>
            <a:r>
              <a:rPr lang="en-US" dirty="0">
                <a:solidFill>
                  <a:srgbClr val="0000FF"/>
                </a:solidFill>
              </a:rPr>
              <a:t>cut</a:t>
            </a:r>
            <a:r>
              <a:rPr lang="en-US" dirty="0"/>
              <a:t> for</a:t>
            </a:r>
          </a:p>
          <a:p>
            <a:pPr marL="802578" lvl="1"/>
            <a:r>
              <a:rPr lang="en-US" dirty="0"/>
              <a:t>Feedback cancellation</a:t>
            </a:r>
          </a:p>
          <a:p>
            <a:pPr marL="1069045" lvl="2"/>
            <a:r>
              <a:rPr lang="en-US" dirty="0"/>
              <a:t>Put </a:t>
            </a:r>
            <a:r>
              <a:rPr lang="en-US" dirty="0">
                <a:solidFill>
                  <a:srgbClr val="0000FF"/>
                </a:solidFill>
              </a:rPr>
              <a:t>notch</a:t>
            </a:r>
            <a:r>
              <a:rPr lang="en-US" dirty="0"/>
              <a:t> at feedback frequency</a:t>
            </a:r>
          </a:p>
          <a:p>
            <a:pPr marL="1069045" lvl="2"/>
            <a:r>
              <a:rPr lang="en-US" dirty="0"/>
              <a:t>Can do more precisely than graphic EQ</a:t>
            </a:r>
          </a:p>
          <a:p>
            <a:pPr marL="1069045" lvl="2"/>
            <a:r>
              <a:rPr lang="en-US" dirty="0"/>
              <a:t>Small bandwidth to avoid affecting other sounds</a:t>
            </a:r>
          </a:p>
          <a:p>
            <a:pPr marL="802578" lvl="1"/>
            <a:r>
              <a:rPr lang="en-US" dirty="0"/>
              <a:t>Line noise / hum removal</a:t>
            </a:r>
          </a:p>
          <a:p>
            <a:pPr marL="1069045" lvl="2"/>
            <a:r>
              <a:rPr lang="en-US" dirty="0"/>
              <a:t>Apply a cut at 50Hz or 60Hz</a:t>
            </a:r>
          </a:p>
          <a:p>
            <a:pPr marL="1069045" lvl="2"/>
            <a:r>
              <a:rPr lang="en-US" dirty="0"/>
              <a:t>Also at harmonics</a:t>
            </a:r>
          </a:p>
          <a:p>
            <a:pPr marL="445704"/>
            <a:r>
              <a:rPr lang="en-US" sz="2800" dirty="0"/>
              <a:t>Apply </a:t>
            </a:r>
            <a:r>
              <a:rPr lang="en-US" sz="2800" dirty="0">
                <a:solidFill>
                  <a:srgbClr val="0000FF"/>
                </a:solidFill>
              </a:rPr>
              <a:t>boost</a:t>
            </a:r>
            <a:r>
              <a:rPr lang="en-US" sz="2800" dirty="0"/>
              <a:t> to </a:t>
            </a:r>
          </a:p>
          <a:p>
            <a:pPr marL="802578" lvl="1"/>
            <a:r>
              <a:rPr lang="en-US" sz="2400" dirty="0"/>
              <a:t>Help instrument cut through mix </a:t>
            </a:r>
          </a:p>
          <a:p>
            <a:pPr marL="802578" lvl="1"/>
            <a:r>
              <a:rPr lang="en-US" sz="2400" dirty="0"/>
              <a:t>Achieve fuller sound</a:t>
            </a:r>
          </a:p>
          <a:p>
            <a:pPr marL="802578" lvl="1"/>
            <a:r>
              <a:rPr lang="en-US" sz="2400" dirty="0"/>
              <a:t>Use small </a:t>
            </a:r>
            <a:r>
              <a:rPr lang="en-US" sz="2400" dirty="0">
                <a:solidFill>
                  <a:srgbClr val="0000FF"/>
                </a:solidFill>
              </a:rPr>
              <a:t>bandwidth</a:t>
            </a:r>
            <a:r>
              <a:rPr lang="en-US" sz="2400" dirty="0"/>
              <a:t> to </a:t>
            </a:r>
            <a:r>
              <a:rPr lang="en-US" sz="2400" dirty="0" err="1"/>
              <a:t>minimise</a:t>
            </a:r>
            <a:r>
              <a:rPr lang="en-US" sz="2400" dirty="0"/>
              <a:t> effect on rest of sound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mathworks.com/products/demos/shipping/filterdesign/parameqdemo_07.png">
            <a:extLst>
              <a:ext uri="{FF2B5EF4-FFF2-40B4-BE49-F238E27FC236}">
                <a16:creationId xmlns:a16="http://schemas.microsoft.com/office/drawing/2014/main" id="{EF9E4208-B136-B9A2-DD88-3715575CB07F}"/>
              </a:ext>
            </a:extLst>
          </p:cNvPr>
          <p:cNvPicPr>
            <a:picLocks noChangeAspect="1" noChangeArrowheads="1"/>
          </p:cNvPicPr>
          <p:nvPr/>
        </p:nvPicPr>
        <p:blipFill>
          <a:blip r:embed="rId2" cstate="print"/>
          <a:srcRect l="7677" t="3729" r="10036" b="4303"/>
          <a:stretch>
            <a:fillRect/>
          </a:stretch>
        </p:blipFill>
        <p:spPr bwMode="auto">
          <a:xfrm>
            <a:off x="3833484" y="2712709"/>
            <a:ext cx="5311680" cy="4145290"/>
          </a:xfrm>
          <a:prstGeom prst="rect">
            <a:avLst/>
          </a:prstGeom>
          <a:noFill/>
          <a:ln w="9525">
            <a:noFill/>
            <a:miter lim="800000"/>
            <a:headEnd/>
            <a:tailEnd/>
          </a:ln>
        </p:spPr>
      </p:pic>
      <p:sp>
        <p:nvSpPr>
          <p:cNvPr id="14338" name="Rectangle 1"/>
          <p:cNvSpPr>
            <a:spLocks noGrp="1" noChangeArrowheads="1"/>
          </p:cNvSpPr>
          <p:nvPr>
            <p:ph type="title"/>
          </p:nvPr>
        </p:nvSpPr>
        <p:spPr/>
        <p:txBody>
          <a:bodyPr/>
          <a:lstStyle/>
          <a:p>
            <a:r>
              <a:rPr lang="en-US"/>
              <a:t>Parametric EQ plots</a:t>
            </a:r>
          </a:p>
        </p:txBody>
      </p:sp>
      <p:sp>
        <p:nvSpPr>
          <p:cNvPr id="14339" name="Rectangle 2"/>
          <p:cNvSpPr>
            <a:spLocks noGrp="1" noChangeArrowheads="1"/>
          </p:cNvSpPr>
          <p:nvPr>
            <p:ph type="body" idx="1"/>
          </p:nvPr>
        </p:nvSpPr>
        <p:spPr>
          <a:xfrm>
            <a:off x="32443" y="908721"/>
            <a:ext cx="8964613" cy="2160240"/>
          </a:xfrm>
        </p:spPr>
        <p:txBody>
          <a:bodyPr/>
          <a:lstStyle/>
          <a:p>
            <a:pPr marL="445704"/>
            <a:r>
              <a:rPr lang="en-US" sz="2400" dirty="0"/>
              <a:t>Combination of low shelf, peaking, high shelf filters</a:t>
            </a:r>
          </a:p>
          <a:p>
            <a:pPr marL="845403" lvl="1"/>
            <a:r>
              <a:rPr lang="en-US" sz="2000" dirty="0"/>
              <a:t>Connect in series</a:t>
            </a:r>
          </a:p>
          <a:p>
            <a:pPr marL="845403" lvl="1"/>
            <a:endParaRPr lang="en-US" sz="2000" dirty="0"/>
          </a:p>
          <a:p>
            <a:pPr marL="845403" lvl="1"/>
            <a:endParaRPr lang="en-US" sz="2000" dirty="0"/>
          </a:p>
          <a:p>
            <a:pPr marL="845403" lvl="1"/>
            <a:endParaRPr lang="en-US" sz="2000" dirty="0"/>
          </a:p>
        </p:txBody>
      </p:sp>
      <p:sp>
        <p:nvSpPr>
          <p:cNvPr id="5" name="TextBox 32"/>
          <p:cNvSpPr txBox="1">
            <a:spLocks noChangeArrowheads="1"/>
          </p:cNvSpPr>
          <p:nvPr/>
        </p:nvSpPr>
        <p:spPr bwMode="auto">
          <a:xfrm>
            <a:off x="322780" y="1824503"/>
            <a:ext cx="568325" cy="369887"/>
          </a:xfrm>
          <a:prstGeom prst="rect">
            <a:avLst/>
          </a:prstGeom>
          <a:noFill/>
          <a:ln w="19050">
            <a:noFill/>
            <a:miter lim="800000"/>
            <a:headEnd/>
            <a:tailEnd/>
          </a:ln>
        </p:spPr>
        <p:txBody>
          <a:bodyPr wrap="none">
            <a:spAutoFit/>
          </a:bodyPr>
          <a:lstStyle/>
          <a:p>
            <a:r>
              <a:rPr lang="en-GB" i="1">
                <a:latin typeface="Times New Roman" pitchFamily="18" charset="0"/>
                <a:cs typeface="Times New Roman" pitchFamily="18" charset="0"/>
              </a:rPr>
              <a:t>x</a:t>
            </a:r>
            <a:r>
              <a:rPr lang="en-GB">
                <a:latin typeface="Times New Roman" pitchFamily="18" charset="0"/>
                <a:cs typeface="Times New Roman" pitchFamily="18" charset="0"/>
              </a:rPr>
              <a:t>[</a:t>
            </a:r>
            <a:r>
              <a:rPr lang="en-GB" i="1">
                <a:latin typeface="Times New Roman" pitchFamily="18" charset="0"/>
                <a:cs typeface="Times New Roman" pitchFamily="18" charset="0"/>
              </a:rPr>
              <a:t>n</a:t>
            </a:r>
            <a:r>
              <a:rPr lang="en-GB">
                <a:latin typeface="Times New Roman" pitchFamily="18" charset="0"/>
                <a:cs typeface="Times New Roman" pitchFamily="18" charset="0"/>
              </a:rPr>
              <a:t>]</a:t>
            </a:r>
            <a:endParaRPr lang="en-US">
              <a:latin typeface="Times New Roman" pitchFamily="18" charset="0"/>
              <a:cs typeface="Times New Roman" pitchFamily="18" charset="0"/>
            </a:endParaRPr>
          </a:p>
        </p:txBody>
      </p:sp>
      <p:cxnSp>
        <p:nvCxnSpPr>
          <p:cNvPr id="6" name="Straight Arrow Connector 5"/>
          <p:cNvCxnSpPr>
            <a:cxnSpLocks/>
          </p:cNvCxnSpPr>
          <p:nvPr/>
        </p:nvCxnSpPr>
        <p:spPr bwMode="auto">
          <a:xfrm>
            <a:off x="251342" y="2292021"/>
            <a:ext cx="115252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 name="TextBox 12"/>
          <p:cNvSpPr txBox="1">
            <a:spLocks noChangeArrowheads="1"/>
          </p:cNvSpPr>
          <p:nvPr/>
        </p:nvSpPr>
        <p:spPr bwMode="auto">
          <a:xfrm>
            <a:off x="2987824" y="2107355"/>
            <a:ext cx="1008063" cy="369332"/>
          </a:xfrm>
          <a:prstGeom prst="rect">
            <a:avLst/>
          </a:prstGeom>
          <a:noFill/>
          <a:ln w="19050">
            <a:solidFill>
              <a:schemeClr val="tx1"/>
            </a:solidFill>
            <a:miter lim="800000"/>
            <a:headEnd/>
            <a:tailEnd/>
          </a:ln>
        </p:spPr>
        <p:txBody>
          <a:bodyPr>
            <a:spAutoFit/>
          </a:bodyPr>
          <a:lstStyle/>
          <a:p>
            <a:r>
              <a:rPr lang="en-GB" dirty="0">
                <a:latin typeface="Times New Roman" pitchFamily="18" charset="0"/>
                <a:cs typeface="Times New Roman" pitchFamily="18" charset="0"/>
              </a:rPr>
              <a:t>Peaking</a:t>
            </a:r>
          </a:p>
        </p:txBody>
      </p:sp>
      <p:sp>
        <p:nvSpPr>
          <p:cNvPr id="8" name="TextBox 12"/>
          <p:cNvSpPr txBox="1">
            <a:spLocks noChangeArrowheads="1"/>
          </p:cNvSpPr>
          <p:nvPr/>
        </p:nvSpPr>
        <p:spPr bwMode="auto">
          <a:xfrm>
            <a:off x="1403867" y="1968965"/>
            <a:ext cx="719138" cy="646113"/>
          </a:xfrm>
          <a:prstGeom prst="rect">
            <a:avLst/>
          </a:prstGeom>
          <a:noFill/>
          <a:ln w="19050">
            <a:solidFill>
              <a:schemeClr val="tx1"/>
            </a:solidFill>
            <a:miter lim="800000"/>
            <a:headEnd/>
            <a:tailEnd/>
          </a:ln>
        </p:spPr>
        <p:txBody>
          <a:bodyPr>
            <a:spAutoFit/>
          </a:bodyPr>
          <a:lstStyle/>
          <a:p>
            <a:r>
              <a:rPr lang="en-GB">
                <a:latin typeface="Times New Roman" pitchFamily="18" charset="0"/>
                <a:cs typeface="Times New Roman" pitchFamily="18" charset="0"/>
              </a:rPr>
              <a:t>Low shelf</a:t>
            </a:r>
          </a:p>
        </p:txBody>
      </p:sp>
      <p:cxnSp>
        <p:nvCxnSpPr>
          <p:cNvPr id="9" name="Straight Arrow Connector 8"/>
          <p:cNvCxnSpPr>
            <a:cxnSpLocks/>
          </p:cNvCxnSpPr>
          <p:nvPr/>
        </p:nvCxnSpPr>
        <p:spPr bwMode="auto">
          <a:xfrm>
            <a:off x="2123005" y="2291625"/>
            <a:ext cx="864819" cy="79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bwMode="auto">
          <a:xfrm>
            <a:off x="3995887" y="2292021"/>
            <a:ext cx="792162"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2"/>
          <p:cNvSpPr txBox="1">
            <a:spLocks noChangeArrowheads="1"/>
          </p:cNvSpPr>
          <p:nvPr/>
        </p:nvSpPr>
        <p:spPr bwMode="auto">
          <a:xfrm>
            <a:off x="6947793" y="1968965"/>
            <a:ext cx="792162" cy="646113"/>
          </a:xfrm>
          <a:prstGeom prst="rect">
            <a:avLst/>
          </a:prstGeom>
          <a:noFill/>
          <a:ln w="19050">
            <a:solidFill>
              <a:schemeClr val="tx1"/>
            </a:solidFill>
            <a:miter lim="800000"/>
            <a:headEnd/>
            <a:tailEnd/>
          </a:ln>
        </p:spPr>
        <p:txBody>
          <a:bodyPr>
            <a:spAutoFit/>
          </a:bodyPr>
          <a:lstStyle/>
          <a:p>
            <a:r>
              <a:rPr lang="en-GB">
                <a:latin typeface="Times New Roman" pitchFamily="18" charset="0"/>
                <a:cs typeface="Times New Roman" pitchFamily="18" charset="0"/>
              </a:rPr>
              <a:t>High shelf</a:t>
            </a:r>
          </a:p>
        </p:txBody>
      </p:sp>
      <p:cxnSp>
        <p:nvCxnSpPr>
          <p:cNvPr id="12" name="Straight Arrow Connector 11"/>
          <p:cNvCxnSpPr>
            <a:cxnSpLocks/>
          </p:cNvCxnSpPr>
          <p:nvPr/>
        </p:nvCxnSpPr>
        <p:spPr bwMode="auto">
          <a:xfrm>
            <a:off x="7739955" y="2292021"/>
            <a:ext cx="115252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 name="TextBox 32"/>
          <p:cNvSpPr txBox="1">
            <a:spLocks noChangeArrowheads="1"/>
          </p:cNvSpPr>
          <p:nvPr/>
        </p:nvSpPr>
        <p:spPr bwMode="auto">
          <a:xfrm>
            <a:off x="8171755" y="1824503"/>
            <a:ext cx="568325" cy="369887"/>
          </a:xfrm>
          <a:prstGeom prst="rect">
            <a:avLst/>
          </a:prstGeom>
          <a:noFill/>
          <a:ln w="19050">
            <a:noFill/>
            <a:miter lim="800000"/>
            <a:headEnd/>
            <a:tailEnd/>
          </a:ln>
        </p:spPr>
        <p:txBody>
          <a:bodyPr wrap="none">
            <a:spAutoFit/>
          </a:bodyPr>
          <a:lstStyle/>
          <a:p>
            <a:r>
              <a:rPr lang="en-GB" i="1">
                <a:latin typeface="Times New Roman" pitchFamily="18" charset="0"/>
                <a:cs typeface="Times New Roman" pitchFamily="18" charset="0"/>
              </a:rPr>
              <a:t>y</a:t>
            </a:r>
            <a:r>
              <a:rPr lang="en-GB">
                <a:latin typeface="Times New Roman" pitchFamily="18" charset="0"/>
                <a:cs typeface="Times New Roman" pitchFamily="18" charset="0"/>
              </a:rPr>
              <a:t>[</a:t>
            </a:r>
            <a:r>
              <a:rPr lang="en-GB" i="1">
                <a:latin typeface="Times New Roman" pitchFamily="18" charset="0"/>
                <a:cs typeface="Times New Roman" pitchFamily="18" charset="0"/>
              </a:rPr>
              <a:t>n</a:t>
            </a:r>
            <a:r>
              <a:rPr lang="en-GB">
                <a:latin typeface="Times New Roman" pitchFamily="18" charset="0"/>
                <a:cs typeface="Times New Roman" pitchFamily="18" charset="0"/>
              </a:rPr>
              <a:t>]</a:t>
            </a:r>
            <a:endParaRPr lang="en-US">
              <a:latin typeface="Times New Roman" pitchFamily="18" charset="0"/>
              <a:cs typeface="Times New Roman" pitchFamily="18" charset="0"/>
            </a:endParaRPr>
          </a:p>
        </p:txBody>
      </p:sp>
      <p:sp>
        <p:nvSpPr>
          <p:cNvPr id="15" name="TextBox 12"/>
          <p:cNvSpPr txBox="1">
            <a:spLocks noChangeArrowheads="1"/>
          </p:cNvSpPr>
          <p:nvPr/>
        </p:nvSpPr>
        <p:spPr bwMode="auto">
          <a:xfrm>
            <a:off x="5291236" y="2107355"/>
            <a:ext cx="1008063" cy="369332"/>
          </a:xfrm>
          <a:prstGeom prst="rect">
            <a:avLst/>
          </a:prstGeom>
          <a:noFill/>
          <a:ln w="19050">
            <a:solidFill>
              <a:schemeClr val="tx1"/>
            </a:solidFill>
            <a:miter lim="800000"/>
            <a:headEnd/>
            <a:tailEnd/>
          </a:ln>
        </p:spPr>
        <p:txBody>
          <a:bodyPr>
            <a:spAutoFit/>
          </a:bodyPr>
          <a:lstStyle/>
          <a:p>
            <a:r>
              <a:rPr lang="en-GB" dirty="0">
                <a:latin typeface="Times New Roman" pitchFamily="18" charset="0"/>
                <a:cs typeface="Times New Roman" pitchFamily="18" charset="0"/>
              </a:rPr>
              <a:t>Peaking</a:t>
            </a:r>
          </a:p>
        </p:txBody>
      </p:sp>
      <p:cxnSp>
        <p:nvCxnSpPr>
          <p:cNvPr id="16" name="Straight Arrow Connector 15"/>
          <p:cNvCxnSpPr>
            <a:cxnSpLocks/>
          </p:cNvCxnSpPr>
          <p:nvPr/>
        </p:nvCxnSpPr>
        <p:spPr bwMode="auto">
          <a:xfrm flipV="1">
            <a:off x="6299299" y="2291625"/>
            <a:ext cx="648494" cy="79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152573" y="1815657"/>
            <a:ext cx="1828800" cy="369332"/>
          </a:xfrm>
          <a:prstGeom prst="rect">
            <a:avLst/>
          </a:prstGeom>
          <a:noFill/>
        </p:spPr>
        <p:txBody>
          <a:bodyPr wrap="square" rtlCol="0">
            <a:spAutoFit/>
          </a:bodyPr>
          <a:lstStyle/>
          <a:p>
            <a:r>
              <a:rPr lang="en-US" kern="1200" dirty="0">
                <a:solidFill>
                  <a:schemeClr val="tx1"/>
                </a:solidFill>
                <a:latin typeface="Arial" pitchFamily="34" charset="0"/>
                <a:ea typeface="+mn-ea"/>
                <a:cs typeface="+mn-cs"/>
              </a:rPr>
              <a:t>…</a:t>
            </a:r>
          </a:p>
        </p:txBody>
      </p:sp>
      <p:sp>
        <p:nvSpPr>
          <p:cNvPr id="19" name="TextBox 18">
            <a:extLst>
              <a:ext uri="{FF2B5EF4-FFF2-40B4-BE49-F238E27FC236}">
                <a16:creationId xmlns:a16="http://schemas.microsoft.com/office/drawing/2014/main" id="{402CDF23-1BEA-7708-98CD-DA127B4B14B3}"/>
              </a:ext>
            </a:extLst>
          </p:cNvPr>
          <p:cNvSpPr txBox="1"/>
          <p:nvPr/>
        </p:nvSpPr>
        <p:spPr>
          <a:xfrm>
            <a:off x="10237" y="3416419"/>
            <a:ext cx="4249016" cy="2628412"/>
          </a:xfrm>
          <a:prstGeom prst="rect">
            <a:avLst/>
          </a:prstGeom>
          <a:noFill/>
        </p:spPr>
        <p:txBody>
          <a:bodyPr wrap="square">
            <a:spAutoFit/>
          </a:bodyPr>
          <a:lstStyle/>
          <a:p>
            <a:pPr marL="445704" marR="0" lvl="0" indent="-342605"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ea typeface="+mn-ea"/>
                <a:cs typeface="+mn-cs"/>
              </a:rPr>
              <a:t>Low and high shelves</a:t>
            </a:r>
          </a:p>
          <a:p>
            <a:pPr marL="845403" marR="0" lvl="1" indent="-285504" algn="l" defTabSz="914400" rtl="0" eaLnBrk="0" fontAlgn="base" latinLnBrk="0" hangingPunct="0">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rgbClr val="000000"/>
                </a:solidFill>
                <a:effectLst/>
                <a:uLnTx/>
                <a:uFillTx/>
                <a:latin typeface="Arial"/>
              </a:rPr>
              <a:t>Control </a:t>
            </a:r>
            <a:r>
              <a:rPr kumimoji="0" lang="en-US" sz="2000" b="0" i="0" u="none" strike="noStrike" kern="0" cap="none" spc="0" normalizeH="0" baseline="0" noProof="0" dirty="0">
                <a:ln>
                  <a:noFill/>
                </a:ln>
                <a:solidFill>
                  <a:srgbClr val="0000FF"/>
                </a:solidFill>
                <a:effectLst/>
                <a:uLnTx/>
                <a:uFillTx/>
                <a:latin typeface="Arial"/>
              </a:rPr>
              <a:t>cutoff frequency</a:t>
            </a:r>
            <a:r>
              <a:rPr kumimoji="0" lang="en-US" sz="2000" b="0" i="0" u="none" strike="noStrike" kern="0" cap="none" spc="0" normalizeH="0" baseline="0" noProof="0" dirty="0">
                <a:ln>
                  <a:noFill/>
                </a:ln>
                <a:solidFill>
                  <a:srgbClr val="000000"/>
                </a:solidFill>
                <a:effectLst/>
                <a:uLnTx/>
                <a:uFillTx/>
                <a:latin typeface="Arial"/>
              </a:rPr>
              <a:t>, </a:t>
            </a:r>
            <a:r>
              <a:rPr kumimoji="0" lang="en-US" sz="2000" b="0" i="0" u="none" strike="noStrike" kern="0" cap="none" spc="0" normalizeH="0" baseline="0" noProof="0" dirty="0">
                <a:ln>
                  <a:noFill/>
                </a:ln>
                <a:solidFill>
                  <a:srgbClr val="0000FF"/>
                </a:solidFill>
                <a:effectLst/>
                <a:uLnTx/>
                <a:uFillTx/>
                <a:latin typeface="Arial"/>
              </a:rPr>
              <a:t>gain</a:t>
            </a:r>
            <a:endParaRPr kumimoji="0" lang="en-US" sz="2000" b="0" i="0" u="none" strike="noStrike" kern="0" cap="none" spc="0" normalizeH="0" baseline="0" noProof="0" dirty="0">
              <a:ln>
                <a:noFill/>
              </a:ln>
              <a:solidFill>
                <a:srgbClr val="000000"/>
              </a:solidFill>
              <a:effectLst/>
              <a:uLnTx/>
              <a:uFillTx/>
              <a:latin typeface="Arial"/>
            </a:endParaRPr>
          </a:p>
          <a:p>
            <a:pPr marL="845403" marR="0" lvl="1" indent="-285504" algn="l" defTabSz="914400" rtl="0" eaLnBrk="0" fontAlgn="base" latinLnBrk="0" hangingPunct="0">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rgbClr val="000000"/>
                </a:solidFill>
                <a:effectLst/>
                <a:uLnTx/>
                <a:uFillTx/>
                <a:latin typeface="Arial"/>
              </a:rPr>
              <a:t>Typically not bandwidth</a:t>
            </a:r>
          </a:p>
          <a:p>
            <a:pPr marL="445704" marR="0" lvl="0" indent="-342605"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ea typeface="+mn-ea"/>
                <a:cs typeface="+mn-cs"/>
              </a:rPr>
              <a:t>Peak filter</a:t>
            </a:r>
          </a:p>
          <a:p>
            <a:pPr marL="845403" marR="0" lvl="1" indent="-285504" algn="l" defTabSz="914400" rtl="0" eaLnBrk="0" fontAlgn="base" latinLnBrk="0" hangingPunct="0">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rgbClr val="000000"/>
                </a:solidFill>
                <a:effectLst/>
                <a:uLnTx/>
                <a:uFillTx/>
                <a:latin typeface="Arial"/>
              </a:rPr>
              <a:t>Control </a:t>
            </a:r>
            <a:r>
              <a:rPr kumimoji="0" lang="en-US" sz="2000" b="0" i="0" u="none" strike="noStrike" kern="0" cap="none" spc="0" normalizeH="0" baseline="0" noProof="0" dirty="0" err="1">
                <a:ln>
                  <a:noFill/>
                </a:ln>
                <a:solidFill>
                  <a:srgbClr val="0000FF"/>
                </a:solidFill>
                <a:effectLst/>
                <a:uLnTx/>
                <a:uFillTx/>
                <a:latin typeface="Arial"/>
              </a:rPr>
              <a:t>centre</a:t>
            </a:r>
            <a:r>
              <a:rPr kumimoji="0" lang="en-US" sz="2000" b="0" i="0" u="none" strike="noStrike" kern="0" cap="none" spc="0" normalizeH="0" baseline="0" noProof="0" dirty="0">
                <a:ln>
                  <a:noFill/>
                </a:ln>
                <a:solidFill>
                  <a:srgbClr val="0000FF"/>
                </a:solidFill>
                <a:effectLst/>
                <a:uLnTx/>
                <a:uFillTx/>
                <a:latin typeface="Arial"/>
              </a:rPr>
              <a:t> frequency</a:t>
            </a:r>
            <a:r>
              <a:rPr kumimoji="0" lang="en-US" sz="2000" b="0" i="0" u="none" strike="noStrike" kern="0" cap="none" spc="0" normalizeH="0" baseline="0" noProof="0" dirty="0">
                <a:ln>
                  <a:noFill/>
                </a:ln>
                <a:solidFill>
                  <a:srgbClr val="000000"/>
                </a:solidFill>
                <a:effectLst/>
                <a:uLnTx/>
                <a:uFillTx/>
                <a:latin typeface="Arial"/>
              </a:rPr>
              <a:t>, </a:t>
            </a:r>
            <a:r>
              <a:rPr kumimoji="0" lang="en-US" sz="2000" b="0" i="0" u="none" strike="noStrike" kern="0" cap="none" spc="0" normalizeH="0" baseline="0" noProof="0" dirty="0">
                <a:ln>
                  <a:noFill/>
                </a:ln>
                <a:solidFill>
                  <a:srgbClr val="0000FF"/>
                </a:solidFill>
                <a:effectLst/>
                <a:uLnTx/>
                <a:uFillTx/>
                <a:latin typeface="Arial"/>
              </a:rPr>
              <a:t>gain</a:t>
            </a:r>
            <a:r>
              <a:rPr kumimoji="0" lang="en-US" sz="2000" b="0" i="0" u="none" strike="noStrike" kern="0" cap="none" spc="0" normalizeH="0" baseline="0" noProof="0" dirty="0">
                <a:ln>
                  <a:noFill/>
                </a:ln>
                <a:solidFill>
                  <a:srgbClr val="000000"/>
                </a:solidFill>
                <a:effectLst/>
                <a:uLnTx/>
                <a:uFillTx/>
                <a:latin typeface="Arial"/>
              </a:rPr>
              <a:t>, </a:t>
            </a:r>
            <a:r>
              <a:rPr kumimoji="0" lang="en-US" sz="2000" b="0" i="0" u="none" strike="noStrike" kern="0" cap="none" spc="0" normalizeH="0" baseline="0" noProof="0" dirty="0">
                <a:ln>
                  <a:noFill/>
                </a:ln>
                <a:solidFill>
                  <a:srgbClr val="0000FF"/>
                </a:solidFill>
                <a:effectLst/>
                <a:uLnTx/>
                <a:uFillTx/>
                <a:latin typeface="Arial"/>
              </a:rPr>
              <a:t>bandwidth</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5152" y="1"/>
            <a:ext cx="9118848" cy="908719"/>
          </a:xfrm>
        </p:spPr>
        <p:txBody>
          <a:bodyPr/>
          <a:lstStyle/>
          <a:p>
            <a:r>
              <a:rPr lang="en-GB" sz="2800" dirty="0"/>
              <a:t>Complementary Peak and Notch Parametric Equalizers</a:t>
            </a:r>
          </a:p>
        </p:txBody>
      </p:sp>
      <p:sp>
        <p:nvSpPr>
          <p:cNvPr id="30723" name="Content Placeholder 2"/>
          <p:cNvSpPr>
            <a:spLocks noGrp="1"/>
          </p:cNvSpPr>
          <p:nvPr>
            <p:ph idx="1"/>
          </p:nvPr>
        </p:nvSpPr>
        <p:spPr>
          <a:xfrm>
            <a:off x="25152" y="764704"/>
            <a:ext cx="9144000" cy="2143125"/>
          </a:xfrm>
        </p:spPr>
        <p:txBody>
          <a:bodyPr/>
          <a:lstStyle/>
          <a:p>
            <a:r>
              <a:rPr lang="en-GB" sz="2400" dirty="0"/>
              <a:t>A boost and a cut of equal amounts should cancel out their effect on the magnitude response </a:t>
            </a:r>
          </a:p>
          <a:p>
            <a:pPr>
              <a:buFontTx/>
              <a:buNone/>
            </a:pPr>
            <a:endParaRPr lang="en-GB"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764" y="1673423"/>
            <a:ext cx="8206584" cy="5150049"/>
          </a:xfrm>
          <a:prstGeom prst="rect">
            <a:avLst/>
          </a:prstGeom>
        </p:spPr>
      </p:pic>
    </p:spTree>
    <p:extLst>
      <p:ext uri="{BB962C8B-B14F-4D97-AF65-F5344CB8AC3E}">
        <p14:creationId xmlns:p14="http://schemas.microsoft.com/office/powerpoint/2010/main" val="173350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r>
              <a:rPr lang="en-US"/>
              <a:t>Sound examples</a:t>
            </a:r>
          </a:p>
        </p:txBody>
      </p:sp>
      <p:sp>
        <p:nvSpPr>
          <p:cNvPr id="19459" name="Rectangle 2"/>
          <p:cNvSpPr>
            <a:spLocks noGrp="1" noChangeArrowheads="1"/>
          </p:cNvSpPr>
          <p:nvPr>
            <p:ph type="body" idx="1"/>
          </p:nvPr>
        </p:nvSpPr>
        <p:spPr/>
        <p:txBody>
          <a:bodyPr/>
          <a:lstStyle/>
          <a:p>
            <a:pPr marL="445704"/>
            <a:r>
              <a:rPr lang="en-US" sz="2800" dirty="0"/>
              <a:t>From </a:t>
            </a:r>
            <a:r>
              <a:rPr lang="en-US" sz="2400" u="sng" dirty="0">
                <a:hlinkClick r:id="rId10"/>
              </a:rPr>
              <a:t>http://sonicflow.sourceforge.net/sounds/</a:t>
            </a:r>
            <a:endParaRPr lang="en-US" sz="2800" dirty="0"/>
          </a:p>
          <a:p>
            <a:pPr marL="802578" lvl="1"/>
            <a:r>
              <a:rPr lang="en-US" sz="2400" dirty="0">
                <a:solidFill>
                  <a:srgbClr val="0000FF"/>
                </a:solidFill>
              </a:rPr>
              <a:t>Original</a:t>
            </a:r>
          </a:p>
          <a:p>
            <a:pPr marL="802578" lvl="1"/>
            <a:r>
              <a:rPr lang="en-US" sz="2400" dirty="0">
                <a:solidFill>
                  <a:srgbClr val="0000FF"/>
                </a:solidFill>
              </a:rPr>
              <a:t>Example 1</a:t>
            </a:r>
          </a:p>
          <a:p>
            <a:pPr marL="1069045" lvl="2"/>
            <a:r>
              <a:rPr lang="en-US" sz="2000" dirty="0"/>
              <a:t>Low band corner frequency 300Hz, gain -20dB</a:t>
            </a:r>
          </a:p>
          <a:p>
            <a:pPr marL="1069045" lvl="2"/>
            <a:r>
              <a:rPr lang="en-US" sz="2000" dirty="0"/>
              <a:t>Mid band centre frequency 800Hz, width 300Hz, gain +10dB</a:t>
            </a:r>
          </a:p>
          <a:p>
            <a:pPr marL="1069045" lvl="2"/>
            <a:r>
              <a:rPr lang="en-US" sz="2000" dirty="0"/>
              <a:t>High band corner frequency 5000Hz, gain -20dB  </a:t>
            </a:r>
          </a:p>
          <a:p>
            <a:pPr marL="802578" lvl="1"/>
            <a:r>
              <a:rPr lang="en-US" sz="2400" dirty="0">
                <a:solidFill>
                  <a:srgbClr val="0000FF"/>
                </a:solidFill>
              </a:rPr>
              <a:t>Example 2</a:t>
            </a:r>
          </a:p>
          <a:p>
            <a:pPr marL="1069045" lvl="2"/>
            <a:r>
              <a:rPr lang="en-US" sz="2000" dirty="0"/>
              <a:t>Low band corner frequency 100Hz, +10dB</a:t>
            </a:r>
          </a:p>
          <a:p>
            <a:pPr marL="1069045" lvl="2"/>
            <a:r>
              <a:rPr lang="en-US" sz="2000" dirty="0"/>
              <a:t>Mid band centre frequency 400Hz, width 200Hz, gain -20dB</a:t>
            </a:r>
          </a:p>
          <a:p>
            <a:pPr marL="1069045" lvl="2"/>
            <a:r>
              <a:rPr lang="en-US" sz="2000" dirty="0"/>
              <a:t>High band corner frequency 5000Hz, gain -20dB  </a:t>
            </a:r>
          </a:p>
          <a:p>
            <a:pPr marL="802578" lvl="1"/>
            <a:r>
              <a:rPr lang="en-US" sz="2400" dirty="0">
                <a:solidFill>
                  <a:srgbClr val="0000FF"/>
                </a:solidFill>
              </a:rPr>
              <a:t>Example 3</a:t>
            </a:r>
          </a:p>
          <a:p>
            <a:pPr marL="1069045" lvl="2"/>
            <a:r>
              <a:rPr lang="en-US" sz="2000" dirty="0"/>
              <a:t>Low band corner frequency 200Hz, -20 dB</a:t>
            </a:r>
          </a:p>
          <a:p>
            <a:pPr marL="1069045" lvl="2"/>
            <a:r>
              <a:rPr lang="en-US" sz="2000" dirty="0"/>
              <a:t>Mid band center frequency 400Hz, width 100Hz, gain +20dB</a:t>
            </a:r>
          </a:p>
          <a:p>
            <a:pPr marL="1069045" lvl="2"/>
            <a:r>
              <a:rPr lang="en-US" sz="2000" dirty="0"/>
              <a:t>High band corner frequency 10000Hz, gain +20dB  </a:t>
            </a:r>
          </a:p>
        </p:txBody>
      </p:sp>
      <p:pic>
        <p:nvPicPr>
          <p:cNvPr id="22531" name="Picture 3">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11" cstate="print"/>
          <a:srcRect/>
          <a:stretch>
            <a:fillRect/>
          </a:stretch>
        </p:blipFill>
        <p:spPr bwMode="auto">
          <a:xfrm>
            <a:off x="2730500" y="1412876"/>
            <a:ext cx="473075" cy="473075"/>
          </a:xfrm>
          <a:prstGeom prst="rect">
            <a:avLst/>
          </a:prstGeom>
          <a:noFill/>
          <a:ln w="9525">
            <a:noFill/>
            <a:miter lim="800000"/>
            <a:headEnd/>
            <a:tailEnd/>
          </a:ln>
        </p:spPr>
      </p:pic>
      <p:pic>
        <p:nvPicPr>
          <p:cNvPr id="22532" name="Picture 4">
            <a:hlinkClick r:id="" action="ppaction://media"/>
          </p:cNvPr>
          <p:cNvPicPr>
            <a:picLocks noChangeAspect="1" noChangeArrowheads="1"/>
          </p:cNvPicPr>
          <p:nvPr>
            <a:audioFile r:link="rId4"/>
            <p:extLst>
              <p:ext uri="{DAA4B4D4-6D71-4841-9C94-3DE7FCFB9230}">
                <p14:media xmlns:p14="http://schemas.microsoft.com/office/powerpoint/2010/main" r:embed="rId3"/>
              </p:ext>
            </p:extLst>
          </p:nvPr>
        </p:nvPicPr>
        <p:blipFill>
          <a:blip r:embed="rId11" cstate="print"/>
          <a:srcRect/>
          <a:stretch>
            <a:fillRect/>
          </a:stretch>
        </p:blipFill>
        <p:spPr bwMode="auto">
          <a:xfrm>
            <a:off x="2730500" y="1814513"/>
            <a:ext cx="473075" cy="473075"/>
          </a:xfrm>
          <a:prstGeom prst="rect">
            <a:avLst/>
          </a:prstGeom>
          <a:noFill/>
          <a:ln w="9525">
            <a:noFill/>
            <a:miter lim="800000"/>
            <a:headEnd/>
            <a:tailEnd/>
          </a:ln>
        </p:spPr>
      </p:pic>
      <p:pic>
        <p:nvPicPr>
          <p:cNvPr id="22533" name="Picture 5">
            <a:hlinkClick r:id="" action="ppaction://media"/>
          </p:cNvPr>
          <p:cNvPicPr>
            <a:picLocks noChangeAspect="1" noChangeArrowheads="1"/>
          </p:cNvPicPr>
          <p:nvPr>
            <a:audioFile r:link="rId6"/>
            <p:extLst>
              <p:ext uri="{DAA4B4D4-6D71-4841-9C94-3DE7FCFB9230}">
                <p14:media xmlns:p14="http://schemas.microsoft.com/office/powerpoint/2010/main" r:embed="rId5"/>
              </p:ext>
            </p:extLst>
          </p:nvPr>
        </p:nvPicPr>
        <p:blipFill>
          <a:blip r:embed="rId11" cstate="print"/>
          <a:srcRect/>
          <a:stretch>
            <a:fillRect/>
          </a:stretch>
        </p:blipFill>
        <p:spPr bwMode="auto">
          <a:xfrm>
            <a:off x="2730500" y="3341690"/>
            <a:ext cx="473075" cy="473075"/>
          </a:xfrm>
          <a:prstGeom prst="rect">
            <a:avLst/>
          </a:prstGeom>
          <a:noFill/>
          <a:ln w="9525">
            <a:noFill/>
            <a:miter lim="800000"/>
            <a:headEnd/>
            <a:tailEnd/>
          </a:ln>
        </p:spPr>
      </p:pic>
      <p:pic>
        <p:nvPicPr>
          <p:cNvPr id="22534" name="Picture 6">
            <a:hlinkClick r:id="" action="ppaction://media"/>
          </p:cNvPr>
          <p:cNvPicPr>
            <a:picLocks noChangeAspect="1" noChangeArrowheads="1"/>
          </p:cNvPicPr>
          <p:nvPr>
            <a:audioFile r:link="rId8"/>
            <p:extLst>
              <p:ext uri="{DAA4B4D4-6D71-4841-9C94-3DE7FCFB9230}">
                <p14:media xmlns:p14="http://schemas.microsoft.com/office/powerpoint/2010/main" r:embed="rId7"/>
              </p:ext>
            </p:extLst>
          </p:nvPr>
        </p:nvPicPr>
        <p:blipFill>
          <a:blip r:embed="rId11" cstate="print"/>
          <a:srcRect/>
          <a:stretch>
            <a:fillRect/>
          </a:stretch>
        </p:blipFill>
        <p:spPr bwMode="auto">
          <a:xfrm>
            <a:off x="2730500" y="4868864"/>
            <a:ext cx="473075" cy="4730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531"/>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22531"/>
                                        </p:tgtEl>
                                      </p:cBhvr>
                                    </p:cmd>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22532"/>
                                        </p:tgtEl>
                                        <p:attrNameLst>
                                          <p:attrName>style.visibility</p:attrName>
                                        </p:attrNameLst>
                                      </p:cBhvr>
                                      <p:to>
                                        <p:strVal val="visible"/>
                                      </p:to>
                                    </p:set>
                                  </p:childTnLst>
                                </p:cTn>
                              </p:par>
                            </p:childTnLst>
                          </p:cTn>
                        </p:par>
                        <p:par>
                          <p:cTn id="14" fill="hold">
                            <p:stCondLst>
                              <p:cond delay="500"/>
                            </p:stCondLst>
                            <p:childTnLst>
                              <p:par>
                                <p:cTn id="15" presetID="1" presetClass="mediacall" presetSubtype="0" fill="hold" nodeType="afterEffect">
                                  <p:stCondLst>
                                    <p:cond delay="0"/>
                                  </p:stCondLst>
                                  <p:childTnLst>
                                    <p:cmd type="call" cmd="playFrom(0.0)">
                                      <p:cBhvr>
                                        <p:cTn id="16" dur="1" fill="hold"/>
                                        <p:tgtEl>
                                          <p:spTgt spid="22532"/>
                                        </p:tgtEl>
                                      </p:cBhvr>
                                    </p:cmd>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2533"/>
                                        </p:tgtEl>
                                        <p:attrNameLst>
                                          <p:attrName>style.visibility</p:attrName>
                                        </p:attrNameLst>
                                      </p:cBhvr>
                                      <p:to>
                                        <p:strVal val="visible"/>
                                      </p:to>
                                    </p:set>
                                  </p:childTnLst>
                                </p:cTn>
                              </p:par>
                            </p:childTnLst>
                          </p:cTn>
                        </p:par>
                        <p:par>
                          <p:cTn id="21" fill="hold">
                            <p:stCondLst>
                              <p:cond delay="500"/>
                            </p:stCondLst>
                            <p:childTnLst>
                              <p:par>
                                <p:cTn id="22" presetID="1" presetClass="mediacall" presetSubtype="0" fill="hold" nodeType="afterEffect">
                                  <p:stCondLst>
                                    <p:cond delay="0"/>
                                  </p:stCondLst>
                                  <p:childTnLst>
                                    <p:cmd type="call" cmd="playFrom(0.0)">
                                      <p:cBhvr>
                                        <p:cTn id="23" dur="1" fill="hold"/>
                                        <p:tgtEl>
                                          <p:spTgt spid="22533"/>
                                        </p:tgtEl>
                                      </p:cBhvr>
                                    </p:cmd>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2534"/>
                                        </p:tgtEl>
                                        <p:attrNameLst>
                                          <p:attrName>style.visibility</p:attrName>
                                        </p:attrNameLst>
                                      </p:cBhvr>
                                      <p:to>
                                        <p:strVal val="visible"/>
                                      </p:to>
                                    </p:set>
                                  </p:childTnLst>
                                </p:cTn>
                              </p:par>
                            </p:childTnLst>
                          </p:cTn>
                        </p:par>
                        <p:par>
                          <p:cTn id="28" fill="hold">
                            <p:stCondLst>
                              <p:cond delay="500"/>
                            </p:stCondLst>
                            <p:childTnLst>
                              <p:par>
                                <p:cTn id="29" presetID="1" presetClass="mediacall" presetSubtype="0" fill="hold" nodeType="afterEffect">
                                  <p:stCondLst>
                                    <p:cond delay="0"/>
                                  </p:stCondLst>
                                  <p:childTnLst>
                                    <p:cmd type="call" cmd="playFrom(0.0)">
                                      <p:cBhvr>
                                        <p:cTn id="30" dur="1" fill="hold"/>
                                        <p:tgtEl>
                                          <p:spTgt spid="2253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2531"/>
                </p:tgtEl>
              </p:cMediaNode>
            </p:audio>
            <p:audio>
              <p:cMediaNode>
                <p:cTn id="32" fill="hold" display="0">
                  <p:stCondLst>
                    <p:cond delay="indefinite"/>
                  </p:stCondLst>
                  <p:endCondLst>
                    <p:cond evt="onNext" delay="0">
                      <p:tgtEl>
                        <p:sldTgt/>
                      </p:tgtEl>
                    </p:cond>
                    <p:cond evt="onPrev" delay="0">
                      <p:tgtEl>
                        <p:sldTgt/>
                      </p:tgtEl>
                    </p:cond>
                    <p:cond evt="onStopAudio" delay="0">
                      <p:tgtEl>
                        <p:sldTgt/>
                      </p:tgtEl>
                    </p:cond>
                  </p:endCondLst>
                </p:cTn>
                <p:tgtEl>
                  <p:spTgt spid="22532"/>
                </p:tgtEl>
              </p:cMediaNode>
            </p:audio>
            <p:audio>
              <p:cMediaNode>
                <p:cTn id="33" fill="hold" display="0">
                  <p:stCondLst>
                    <p:cond delay="indefinite"/>
                  </p:stCondLst>
                  <p:endCondLst>
                    <p:cond evt="onNext" delay="0">
                      <p:tgtEl>
                        <p:sldTgt/>
                      </p:tgtEl>
                    </p:cond>
                    <p:cond evt="onPrev" delay="0">
                      <p:tgtEl>
                        <p:sldTgt/>
                      </p:tgtEl>
                    </p:cond>
                    <p:cond evt="onStopAudio" delay="0">
                      <p:tgtEl>
                        <p:sldTgt/>
                      </p:tgtEl>
                    </p:cond>
                  </p:endCondLst>
                </p:cTn>
                <p:tgtEl>
                  <p:spTgt spid="22533"/>
                </p:tgtEl>
              </p:cMediaNode>
            </p:audio>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22534"/>
                </p:tgtEl>
              </p:cMediaNode>
            </p:audio>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699</Words>
  <Application>Microsoft Office PowerPoint</Application>
  <PresentationFormat>On-screen Show (4:3)</PresentationFormat>
  <Paragraphs>63</Paragraphs>
  <Slides>6</Slides>
  <Notes>2</Notes>
  <HiddenSlides>0</HiddenSlides>
  <MMClips>4</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Default Design</vt:lpstr>
      <vt:lpstr>PowerPoint Presentation</vt:lpstr>
      <vt:lpstr>Parametric Equalisers</vt:lpstr>
      <vt:lpstr>Why parametric EQ? </vt:lpstr>
      <vt:lpstr>Parametric EQ plots</vt:lpstr>
      <vt:lpstr>Complementary Peak and Notch Parametric Equalizers</vt:lpstr>
      <vt:lpstr>Sound examples</vt:lpstr>
    </vt:vector>
  </TitlesOfParts>
  <Company>QMUL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Chorus</dc:title>
  <dc:creator>josh</dc:creator>
  <cp:lastModifiedBy>Joshua Reiss</cp:lastModifiedBy>
  <cp:revision>134</cp:revision>
  <dcterms:created xsi:type="dcterms:W3CDTF">2003-12-15T14:07:12Z</dcterms:created>
  <dcterms:modified xsi:type="dcterms:W3CDTF">2024-02-05T11:19:51Z</dcterms:modified>
</cp:coreProperties>
</file>