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284" r:id="rId3"/>
    <p:sldId id="290" r:id="rId4"/>
    <p:sldId id="291" r:id="rId5"/>
    <p:sldId id="293" r:id="rId6"/>
    <p:sldId id="294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" y="20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3" d="100"/>
        <a:sy n="163" d="100"/>
      </p:scale>
      <p:origin x="0" y="-22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845D6-57EF-483E-A145-663C7E6E58E6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31D04-FE06-4779-A17A-6FBD6ED7F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48148">
              <a:spcBef>
                <a:spcPts val="447"/>
              </a:spcBef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4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0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06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3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70503">
              <a:spcBef>
                <a:spcPts val="637"/>
              </a:spcBef>
            </a:pPr>
            <a:endParaRPr lang="en-US" sz="1700" dirty="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088" y="9721869"/>
            <a:ext cx="3076672" cy="511053"/>
          </a:xfrm>
          <a:prstGeom prst="rect">
            <a:avLst/>
          </a:prstGeom>
          <a:noFill/>
        </p:spPr>
        <p:txBody>
          <a:bodyPr lIns="93689" tIns="46845" rIns="93689" bIns="46845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F21921-4C61-48B1-AAE0-E117EFBBD61D}" type="slidenum"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71CF-AE76-19FE-1E92-F0B56B20B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45003-4AB7-1760-D577-64C06CC45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2853-8CEA-48A3-F622-D19B8B77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272F-72D7-E173-8F6A-245B4D5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ED38-2E35-9A69-C3EC-F865F9B3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5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4FC5-3F6C-6CBC-A264-E3C84BD8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250AC-440C-1128-0B2D-85660933A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94690-F961-0AFD-0EC8-861C97B7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A6BA-7AD9-6ECD-D467-EB1DD4A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94C59-6DE7-0C4E-2EA8-202128B8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B93-1FC0-A298-E709-590B3BFC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76EA1-BE99-2604-E49F-AA35FA38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C0FC2-0F15-CF7C-6285-72682D07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CB5C-0149-3E11-2459-90D329FD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6082A-18A5-4A27-7CAB-822EEEA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9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69825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0311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152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2908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65792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009632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0978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3322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3A46-05ED-53DB-FB4D-917EFB8B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3BFD-EE5F-87C2-F95A-E8A0EE42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4F38-517F-9CF9-3915-4A352CAF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2225-2650-ED94-2655-C604333C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4F4B-E016-9867-52D6-CF46C79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68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1168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739275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498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7BCA-F7F7-310B-D0B4-99B2067B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7D9AC-A7F7-2A59-86F6-3C1A876B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1139-F93E-3114-9CF9-306D113B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8442-0AED-6D86-D2E1-A624CF19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82206-72BD-8E27-20EE-25E311B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4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A2AF-86D6-7BDA-5CF1-237A4193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7555-9286-939E-D175-4083D126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27C1-C458-9192-A43D-6F3EE5D0B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0A3-A227-AE57-3A7F-4240369C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34A9B-DE73-E863-FB28-445FBF13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EF3D-CC77-6AD2-B977-E5EA210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6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564C-1A57-5748-5357-BBF5E840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6F6-7747-0F52-A858-836AAEC7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0FC27-2029-BDBF-7174-69BB8CE2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CBE71-737E-BC43-A4EE-FB561D073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DBC0C-1215-F67A-B250-5F2646CD1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499FC-3EDF-4F09-ED84-FCA21DEF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5CC38-0695-346D-FC50-34D15A36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CD737-D7C5-190A-62C8-C76BE554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3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28C-CD7A-325E-15DC-D54B9A03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52FD1-313A-1520-1E92-634632DD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92094-CDDA-427D-2D06-4830A556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5BEA6-4CB6-B421-B477-6DBC28B8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95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2D1F1-1D25-9C97-20BC-ACBB5E29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64C17-0EAF-D973-A1F6-CDCEF40B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1318F-A884-7B82-09D8-61B708E3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84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965E-ACC3-42D1-6129-68B41797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D8C2-EAB9-B216-E17E-88A008FA2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80AD5-9520-2F49-4D68-1AF06B3F6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36BC-626B-0084-F23F-234AD72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5885-0C49-8C42-EBC6-4B12C6C4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E59EE-D3A5-A2AE-0D75-BD3CA7D8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0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B8F6-87AD-8AD8-13FA-C2D0B526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8521D-E1CF-2C20-81F3-AEECC5AC6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F4B3-B7CE-3950-76FA-53C8E58C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874BE-62B3-E363-E779-7FEB4B9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23B0C-1A66-5598-D114-320BE4DD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5098E-3FC8-E8DC-6F23-4365A29E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1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296E4-307A-B8A9-ADEA-2297F7C9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F6971-5299-A2F9-7192-4BC1B1AA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96BB-9142-F7CF-00F6-BA7247C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DD-FFCC-4200-98D9-D4975AB225A3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796C-D911-83A9-1874-87E2A152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88DBD-FB15-5569-55DB-E79380622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2F466-D84B-4265-B310-D2CABE0AF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6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41802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1437" y="2112604"/>
            <a:ext cx="4670227" cy="467022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/>
          </p:cNvSpPr>
          <p:nvPr/>
        </p:nvSpPr>
        <p:spPr bwMode="auto">
          <a:xfrm>
            <a:off x="2416969" y="267891"/>
            <a:ext cx="7358063" cy="232171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>
                <a:latin typeface="Arial" charset="0"/>
                <a:cs typeface="Arial" charset="0"/>
                <a:sym typeface="Arial" charset="0"/>
              </a:rPr>
              <a:t>Wah-wah</a:t>
            </a:r>
          </a:p>
        </p:txBody>
      </p:sp>
    </p:spTree>
    <p:extLst>
      <p:ext uri="{BB962C8B-B14F-4D97-AF65-F5344CB8AC3E}">
        <p14:creationId xmlns:p14="http://schemas.microsoft.com/office/powerpoint/2010/main" val="41855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1845" y="794742"/>
            <a:ext cx="10552922" cy="6009680"/>
          </a:xfrm>
          <a:ln/>
        </p:spPr>
        <p:txBody>
          <a:bodyPr anchor="t"/>
          <a:lstStyle/>
          <a:p>
            <a:pPr marL="446469"/>
            <a:r>
              <a:rPr lang="en-US" sz="2672" dirty="0"/>
              <a:t>Originally developed by jazz trumpeters using mutes</a:t>
            </a:r>
          </a:p>
          <a:p>
            <a:pPr marL="446469"/>
            <a:r>
              <a:rPr lang="en-US" sz="2672" dirty="0"/>
              <a:t>Guitar effect since Jimi Hendrix </a:t>
            </a:r>
            <a:r>
              <a:rPr lang="en-US" sz="2672" dirty="0" err="1"/>
              <a:t>popularised</a:t>
            </a:r>
            <a:r>
              <a:rPr lang="en-US" sz="2672" dirty="0"/>
              <a:t> Vox Crybaby pedal in late 1960s</a:t>
            </a:r>
          </a:p>
          <a:p>
            <a:pPr marL="803643" lvl="1"/>
            <a:endParaRPr lang="en-US" sz="2250" dirty="0"/>
          </a:p>
          <a:p>
            <a:pPr marL="803643" lvl="1"/>
            <a:endParaRPr lang="en-US" sz="2250" dirty="0"/>
          </a:p>
          <a:p>
            <a:pPr marL="803643" lvl="1"/>
            <a:endParaRPr lang="en-US" sz="2250" dirty="0"/>
          </a:p>
          <a:p>
            <a:pPr marL="803643" lvl="1"/>
            <a:endParaRPr lang="en-US" sz="2250" dirty="0"/>
          </a:p>
          <a:p>
            <a:pPr marL="446469"/>
            <a:endParaRPr lang="en-US" sz="2672" dirty="0"/>
          </a:p>
          <a:p>
            <a:pPr marL="446469"/>
            <a:endParaRPr lang="en-US" sz="2672" dirty="0"/>
          </a:p>
          <a:p>
            <a:pPr marL="446469"/>
            <a:r>
              <a:rPr lang="en-US" sz="2672" dirty="0" err="1"/>
              <a:t>Wah-wah</a:t>
            </a:r>
            <a:r>
              <a:rPr lang="en-US" sz="2672" dirty="0"/>
              <a:t> pedal</a:t>
            </a:r>
          </a:p>
          <a:p>
            <a:pPr marL="803643" lvl="1"/>
            <a:r>
              <a:rPr lang="en-US" sz="2250" dirty="0"/>
              <a:t>Resonant (high-Q) filter</a:t>
            </a:r>
          </a:p>
          <a:p>
            <a:pPr marL="803643" lvl="1"/>
            <a:r>
              <a:rPr lang="en-US" sz="2250" dirty="0"/>
              <a:t>Pedal controls variable </a:t>
            </a:r>
            <a:r>
              <a:rPr lang="en-US" sz="2250" dirty="0" err="1"/>
              <a:t>centre</a:t>
            </a:r>
            <a:r>
              <a:rPr lang="en-US" sz="2250" dirty="0"/>
              <a:t> frequency</a:t>
            </a:r>
          </a:p>
          <a:p>
            <a:pPr marL="803643" lvl="1"/>
            <a:r>
              <a:rPr lang="en-US" sz="2250" dirty="0"/>
              <a:t>Knob controls dry/wet mix</a:t>
            </a:r>
          </a:p>
        </p:txBody>
      </p:sp>
      <p:pic>
        <p:nvPicPr>
          <p:cNvPr id="25602" name="Picture 2" descr="http://upload.wikimedia.org/wikipedia/commons/d/d8/Crybab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7351" y="2061972"/>
            <a:ext cx="4077416" cy="305806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437802" y="2669541"/>
            <a:ext cx="1635424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87" dirty="0">
                <a:solidFill>
                  <a:srgbClr val="000000"/>
                </a:solidFill>
                <a:latin typeface="Gill Sans" charset="0"/>
                <a:sym typeface="Gill Sans" charset="0"/>
              </a:rPr>
              <a:t>Original GCB95 Cry Baby Wah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Block diagram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298703" y="998730"/>
            <a:ext cx="6977053" cy="4660120"/>
            <a:chOff x="1476375" y="1468467"/>
            <a:chExt cx="5856824" cy="3911896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 flipH="1">
              <a:off x="2124075" y="2563813"/>
              <a:ext cx="1081088" cy="1512887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 bwMode="auto">
            <a:xfrm>
              <a:off x="4572000" y="1771650"/>
              <a:ext cx="936625" cy="2520950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375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 bwMode="auto">
            <a:xfrm flipH="1">
              <a:off x="4429125" y="4292600"/>
              <a:ext cx="358775" cy="792163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headEnd type="arrow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10"/>
            <p:cNvSpPr txBox="1">
              <a:spLocks noChangeArrowheads="1"/>
            </p:cNvSpPr>
            <p:nvPr/>
          </p:nvSpPr>
          <p:spPr bwMode="auto">
            <a:xfrm>
              <a:off x="3898737" y="5084917"/>
              <a:ext cx="1303374" cy="295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>
                  <a:solidFill>
                    <a:srgbClr val="C00000"/>
                  </a:solidFill>
                  <a:latin typeface="Gill Sans" charset="0"/>
                  <a:sym typeface="Gill Sans" charset="0"/>
                </a:rPr>
                <a:t>Variable Mixing</a:t>
              </a:r>
              <a:endParaRPr lang="en-US" sz="1687" i="1" dirty="0">
                <a:solidFill>
                  <a:srgbClr val="C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0" name="TextBox 11"/>
            <p:cNvSpPr txBox="1">
              <a:spLocks noChangeArrowheads="1"/>
            </p:cNvSpPr>
            <p:nvPr/>
          </p:nvSpPr>
          <p:spPr bwMode="auto">
            <a:xfrm>
              <a:off x="1476375" y="4076659"/>
              <a:ext cx="2952111" cy="513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87" i="1" dirty="0" err="1">
                  <a:solidFill>
                    <a:srgbClr val="C00000"/>
                  </a:solidFill>
                  <a:latin typeface="Gill Sans" charset="0"/>
                  <a:sym typeface="Gill Sans" charset="0"/>
                </a:rPr>
                <a:t>Bandpass</a:t>
              </a:r>
              <a:r>
                <a:rPr lang="en-GB" sz="1687" i="1" dirty="0">
                  <a:solidFill>
                    <a:srgbClr val="C00000"/>
                  </a:solidFill>
                  <a:latin typeface="Gill Sans" charset="0"/>
                  <a:sym typeface="Gill Sans" charset="0"/>
                </a:rPr>
                <a:t> or peaking filter with variable </a:t>
              </a:r>
              <a:r>
                <a:rPr lang="en-GB" sz="1687" i="1" dirty="0" err="1">
                  <a:solidFill>
                    <a:srgbClr val="C00000"/>
                  </a:solidFill>
                  <a:latin typeface="Gill Sans" charset="0"/>
                  <a:sym typeface="Gill Sans" charset="0"/>
                </a:rPr>
                <a:t>center</a:t>
              </a:r>
              <a:r>
                <a:rPr lang="en-GB" sz="1687" i="1" dirty="0">
                  <a:solidFill>
                    <a:srgbClr val="C00000"/>
                  </a:solidFill>
                  <a:latin typeface="Gill Sans" charset="0"/>
                  <a:sym typeface="Gill Sans" charset="0"/>
                </a:rPr>
                <a:t> frequency</a:t>
              </a:r>
              <a:endParaRPr lang="en-US" sz="1687" i="1" dirty="0">
                <a:solidFill>
                  <a:srgbClr val="C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 flipV="1">
              <a:off x="3354695" y="1468467"/>
              <a:ext cx="738133" cy="13717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2" name="Rectangle 10"/>
            <p:cNvSpPr>
              <a:spLocks noChangeArrowheads="1"/>
            </p:cNvSpPr>
            <p:nvPr/>
          </p:nvSpPr>
          <p:spPr bwMode="auto">
            <a:xfrm>
              <a:off x="2186381" y="1806653"/>
              <a:ext cx="585745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3" name="Rectangle 11"/>
            <p:cNvSpPr>
              <a:spLocks noChangeArrowheads="1"/>
            </p:cNvSpPr>
            <p:nvPr/>
          </p:nvSpPr>
          <p:spPr bwMode="auto">
            <a:xfrm>
              <a:off x="2126735" y="1763524"/>
              <a:ext cx="390232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50" i="1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x</a:t>
              </a:r>
              <a:r>
                <a:rPr lang="en-US" sz="2250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[</a:t>
              </a:r>
              <a:r>
                <a:rPr lang="en-US" sz="2250" i="1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n</a:t>
              </a:r>
              <a:r>
                <a:rPr lang="en-US" sz="2250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]</a:t>
              </a:r>
              <a:endParaRPr lang="en-US" sz="3375" i="1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2048278" y="2186120"/>
              <a:ext cx="10835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3148335" y="1874926"/>
              <a:ext cx="1147678" cy="601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 flipV="1">
              <a:off x="4283968" y="2204863"/>
              <a:ext cx="648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7" name="Line 17"/>
            <p:cNvSpPr>
              <a:spLocks noChangeShapeType="1"/>
            </p:cNvSpPr>
            <p:nvPr/>
          </p:nvSpPr>
          <p:spPr bwMode="auto">
            <a:xfrm>
              <a:off x="2707043" y="2186120"/>
              <a:ext cx="1587" cy="1301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>
              <a:off x="2708630" y="3488058"/>
              <a:ext cx="2158842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4894457" y="1924145"/>
              <a:ext cx="439705" cy="536652"/>
            </a:xfrm>
            <a:custGeom>
              <a:avLst/>
              <a:gdLst>
                <a:gd name="T0" fmla="*/ 0 w 277"/>
                <a:gd name="T1" fmla="*/ 338 h 338"/>
                <a:gd name="T2" fmla="*/ 0 w 277"/>
                <a:gd name="T3" fmla="*/ 0 h 338"/>
                <a:gd name="T4" fmla="*/ 277 w 277"/>
                <a:gd name="T5" fmla="*/ 169 h 338"/>
                <a:gd name="T6" fmla="*/ 0 w 277"/>
                <a:gd name="T7" fmla="*/ 338 h 3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"/>
                <a:gd name="T13" fmla="*/ 0 h 338"/>
                <a:gd name="T14" fmla="*/ 277 w 277"/>
                <a:gd name="T15" fmla="*/ 338 h 3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" h="338">
                  <a:moveTo>
                    <a:pt x="0" y="338"/>
                  </a:moveTo>
                  <a:lnTo>
                    <a:pt x="0" y="0"/>
                  </a:lnTo>
                  <a:lnTo>
                    <a:pt x="277" y="169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0" name="Oval 20"/>
            <p:cNvSpPr>
              <a:spLocks noChangeArrowheads="1"/>
            </p:cNvSpPr>
            <p:nvPr/>
          </p:nvSpPr>
          <p:spPr bwMode="auto">
            <a:xfrm>
              <a:off x="5770693" y="1898741"/>
              <a:ext cx="565109" cy="56840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6018356" y="2008078"/>
              <a:ext cx="137254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50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+</a:t>
              </a:r>
              <a:endParaRPr lang="en-US" sz="3375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5334162" y="2194058"/>
              <a:ext cx="446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3" name="Line 24"/>
            <p:cNvSpPr>
              <a:spLocks noChangeShapeType="1"/>
            </p:cNvSpPr>
            <p:nvPr/>
          </p:nvSpPr>
          <p:spPr bwMode="auto">
            <a:xfrm>
              <a:off x="6335999" y="2192471"/>
              <a:ext cx="9972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lg" len="lg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6502477" y="1765372"/>
              <a:ext cx="820677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5" name="Rectangle 27"/>
            <p:cNvSpPr>
              <a:spLocks noChangeArrowheads="1"/>
            </p:cNvSpPr>
            <p:nvPr/>
          </p:nvSpPr>
          <p:spPr bwMode="auto">
            <a:xfrm>
              <a:off x="6649500" y="1763524"/>
              <a:ext cx="390232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50" i="1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y</a:t>
              </a:r>
              <a:r>
                <a:rPr lang="en-US" sz="2250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[</a:t>
              </a:r>
              <a:r>
                <a:rPr lang="en-US" sz="2250" i="1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n</a:t>
              </a:r>
              <a:r>
                <a:rPr lang="en-US" sz="2250" dirty="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]</a:t>
              </a:r>
              <a:endParaRPr lang="en-US" sz="2250" i="1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6" name="Line 28"/>
            <p:cNvSpPr>
              <a:spLocks noChangeShapeType="1"/>
            </p:cNvSpPr>
            <p:nvPr/>
          </p:nvSpPr>
          <p:spPr bwMode="auto">
            <a:xfrm flipH="1">
              <a:off x="6048000" y="2469600"/>
              <a:ext cx="0" cy="102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640476" y="2454447"/>
              <a:ext cx="709561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4779002" y="2456034"/>
              <a:ext cx="605532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5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1-Mix</a:t>
              </a: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9" name="Freeform 32"/>
            <p:cNvSpPr>
              <a:spLocks/>
            </p:cNvSpPr>
            <p:nvPr/>
          </p:nvSpPr>
          <p:spPr bwMode="auto">
            <a:xfrm>
              <a:off x="4867472" y="3219732"/>
              <a:ext cx="439705" cy="538240"/>
            </a:xfrm>
            <a:custGeom>
              <a:avLst/>
              <a:gdLst>
                <a:gd name="T0" fmla="*/ 0 w 277"/>
                <a:gd name="T1" fmla="*/ 339 h 339"/>
                <a:gd name="T2" fmla="*/ 0 w 277"/>
                <a:gd name="T3" fmla="*/ 0 h 339"/>
                <a:gd name="T4" fmla="*/ 277 w 277"/>
                <a:gd name="T5" fmla="*/ 169 h 339"/>
                <a:gd name="T6" fmla="*/ 0 w 277"/>
                <a:gd name="T7" fmla="*/ 339 h 3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7"/>
                <a:gd name="T13" fmla="*/ 0 h 339"/>
                <a:gd name="T14" fmla="*/ 277 w 277"/>
                <a:gd name="T15" fmla="*/ 339 h 3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7" h="339">
                  <a:moveTo>
                    <a:pt x="0" y="339"/>
                  </a:moveTo>
                  <a:lnTo>
                    <a:pt x="0" y="0"/>
                  </a:lnTo>
                  <a:lnTo>
                    <a:pt x="277" y="169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flipV="1">
              <a:off x="5307177" y="3488058"/>
              <a:ext cx="755595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4694447" y="3861175"/>
              <a:ext cx="463516" cy="328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4806904" y="3861175"/>
              <a:ext cx="403688" cy="290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50">
                  <a:solidFill>
                    <a:srgbClr val="000000"/>
                  </a:solidFill>
                  <a:latin typeface="Times New Roman" pitchFamily="18" charset="0"/>
                  <a:sym typeface="Gill Sans" charset="0"/>
                </a:rPr>
                <a:t>Mix</a:t>
              </a:r>
              <a:endParaRPr lang="en-US" sz="3375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pic>
          <p:nvPicPr>
            <p:cNvPr id="93" name="Picture 4" descr="C:\Users\josh\Desktop\Graph0.e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8" y="1916832"/>
              <a:ext cx="1008112" cy="504056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446469"/>
            <a:r>
              <a:rPr lang="en-US" sz="3375" i="1" dirty="0"/>
              <a:t>Wah-wah</a:t>
            </a:r>
            <a:r>
              <a:rPr lang="en-US" sz="3375" dirty="0"/>
              <a:t> resembles human </a:t>
            </a:r>
            <a:r>
              <a:rPr lang="en-US" sz="3375" dirty="0" err="1"/>
              <a:t>vocalisation</a:t>
            </a:r>
            <a:endParaRPr lang="en-US" sz="3375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1041" y="920806"/>
            <a:ext cx="6951639" cy="5707378"/>
          </a:xfrm>
          <a:ln/>
        </p:spPr>
        <p:txBody>
          <a:bodyPr anchor="t"/>
          <a:lstStyle/>
          <a:p>
            <a:pPr marL="446469"/>
            <a:r>
              <a:rPr lang="en-US" sz="2250" dirty="0"/>
              <a:t>Spectral characteristics of phonemes </a:t>
            </a:r>
            <a:r>
              <a:rPr lang="en-US" sz="2250" dirty="0">
                <a:solidFill>
                  <a:srgbClr val="0000FF"/>
                </a:solidFill>
              </a:rPr>
              <a:t>[u],[a]</a:t>
            </a:r>
            <a:endParaRPr lang="en-US" sz="2250" dirty="0"/>
          </a:p>
          <a:p>
            <a:pPr marL="446469"/>
            <a:r>
              <a:rPr lang="en-US" sz="2250" dirty="0"/>
              <a:t>Vocal folds are </a:t>
            </a:r>
            <a:r>
              <a:rPr lang="en-US" sz="2250" dirty="0">
                <a:solidFill>
                  <a:srgbClr val="0000FF"/>
                </a:solidFill>
              </a:rPr>
              <a:t>harmonic</a:t>
            </a:r>
            <a:r>
              <a:rPr lang="en-US" sz="2250" dirty="0"/>
              <a:t> source filtered by </a:t>
            </a:r>
            <a:r>
              <a:rPr lang="en-US" sz="2250" dirty="0">
                <a:solidFill>
                  <a:srgbClr val="0000FF"/>
                </a:solidFill>
              </a:rPr>
              <a:t>formants</a:t>
            </a:r>
            <a:r>
              <a:rPr lang="en-US" sz="2250" dirty="0"/>
              <a:t> depending on shape of mouth</a:t>
            </a:r>
          </a:p>
          <a:p>
            <a:pPr marL="803643" lvl="1"/>
            <a:r>
              <a:rPr lang="en-US" sz="1969" dirty="0"/>
              <a:t>[u] vowel: first formant ~350 Hz </a:t>
            </a:r>
          </a:p>
          <a:p>
            <a:pPr marL="803643" lvl="1"/>
            <a:r>
              <a:rPr lang="en-US" sz="1969" dirty="0"/>
              <a:t>[a] vowel: first formant ~700 Hz </a:t>
            </a:r>
          </a:p>
          <a:p>
            <a:pPr marL="803643" lvl="1"/>
            <a:r>
              <a:rPr lang="en-US" sz="1969" dirty="0"/>
              <a:t>[u] to [a] articulation produces modulated sound </a:t>
            </a:r>
          </a:p>
          <a:p>
            <a:pPr marL="803643" lvl="1"/>
            <a:r>
              <a:rPr lang="en-US" sz="1969" dirty="0"/>
              <a:t>1st formant moves up in frequency</a:t>
            </a:r>
          </a:p>
          <a:p>
            <a:pPr marL="446469"/>
            <a:r>
              <a:rPr lang="en-US" sz="2531" dirty="0"/>
              <a:t>[a] ‘ah’ first formant in range 700-1200Hz</a:t>
            </a:r>
          </a:p>
          <a:p>
            <a:pPr marL="803643" lvl="1"/>
            <a:r>
              <a:rPr lang="en-US" sz="1687" dirty="0"/>
              <a:t>Matches range of resonant peak in </a:t>
            </a:r>
            <a:r>
              <a:rPr lang="en-US" sz="1687" dirty="0" err="1"/>
              <a:t>wah-wah</a:t>
            </a:r>
            <a:r>
              <a:rPr lang="en-US" sz="1687" dirty="0"/>
              <a:t> circuit</a:t>
            </a:r>
          </a:p>
          <a:p>
            <a:pPr marL="803643" lvl="1"/>
            <a:r>
              <a:rPr lang="en-US" sz="1687" dirty="0"/>
              <a:t>Pedal range covers frequencies where first 2 formants overlap</a:t>
            </a:r>
          </a:p>
          <a:p>
            <a:pPr marL="446469"/>
            <a:r>
              <a:rPr lang="en-US" sz="2531" dirty="0"/>
              <a:t>Missing </a:t>
            </a:r>
            <a:r>
              <a:rPr lang="en-US" sz="2531" dirty="0">
                <a:solidFill>
                  <a:srgbClr val="0000FF"/>
                </a:solidFill>
              </a:rPr>
              <a:t>second formant</a:t>
            </a:r>
          </a:p>
          <a:p>
            <a:pPr marL="803643" lvl="1"/>
            <a:r>
              <a:rPr lang="en-US" sz="1687" dirty="0"/>
              <a:t>Only one resonant peak in </a:t>
            </a:r>
            <a:r>
              <a:rPr lang="en-US" sz="1687" dirty="0" err="1"/>
              <a:t>wah-wah</a:t>
            </a:r>
            <a:r>
              <a:rPr lang="en-US" sz="1687" dirty="0"/>
              <a:t> circuit</a:t>
            </a:r>
          </a:p>
          <a:p>
            <a:pPr marL="803643" lvl="1"/>
            <a:r>
              <a:rPr lang="en-US" sz="1687" dirty="0"/>
              <a:t>Electro-</a:t>
            </a:r>
            <a:r>
              <a:rPr lang="en-US" sz="1687" dirty="0" err="1"/>
              <a:t>Harmonix</a:t>
            </a:r>
            <a:r>
              <a:rPr lang="en-US" sz="1687" dirty="0"/>
              <a:t> “Talking Pedal” uses two peaks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11BE4C6-AEC8-871A-2831-86A1BC62C899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14082"/>
          <a:stretch>
            <a:fillRect/>
          </a:stretch>
        </p:blipFill>
        <p:spPr bwMode="auto">
          <a:xfrm>
            <a:off x="7516505" y="2564522"/>
            <a:ext cx="4232672" cy="241994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Varieties of wah-wah effects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62820" y="794742"/>
            <a:ext cx="5577142" cy="6009680"/>
          </a:xfrm>
          <a:ln/>
        </p:spPr>
        <p:txBody>
          <a:bodyPr anchor="t"/>
          <a:lstStyle/>
          <a:p>
            <a:pPr marL="446469"/>
            <a:r>
              <a:rPr lang="en-US" sz="2601" dirty="0"/>
              <a:t>Resonant filter</a:t>
            </a:r>
          </a:p>
          <a:p>
            <a:pPr marL="803644" lvl="1"/>
            <a:r>
              <a:rPr lang="en-US" sz="2179" dirty="0"/>
              <a:t>lowpass, </a:t>
            </a:r>
            <a:r>
              <a:rPr lang="en-US" sz="2179" dirty="0">
                <a:solidFill>
                  <a:srgbClr val="0000FF"/>
                </a:solidFill>
              </a:rPr>
              <a:t>bandpass</a:t>
            </a:r>
            <a:r>
              <a:rPr lang="en-US" sz="2179" dirty="0"/>
              <a:t> or </a:t>
            </a:r>
            <a:r>
              <a:rPr lang="en-US" sz="2179" dirty="0">
                <a:solidFill>
                  <a:srgbClr val="0000FF"/>
                </a:solidFill>
              </a:rPr>
              <a:t>peaking </a:t>
            </a:r>
            <a:r>
              <a:rPr lang="en-US" sz="2179" dirty="0"/>
              <a:t>filter</a:t>
            </a:r>
          </a:p>
          <a:p>
            <a:pPr marL="803643" lvl="1"/>
            <a:r>
              <a:rPr lang="en-US" sz="2180" dirty="0"/>
              <a:t>Variable centre frequency </a:t>
            </a:r>
          </a:p>
          <a:p>
            <a:pPr marL="1071525" lvl="2"/>
            <a:r>
              <a:rPr lang="en-US" sz="1757" dirty="0"/>
              <a:t>can vary from near 0 to f</a:t>
            </a:r>
            <a:r>
              <a:rPr lang="en-US" sz="1757" baseline="-6000" dirty="0"/>
              <a:t>s</a:t>
            </a:r>
            <a:r>
              <a:rPr lang="en-US" sz="1757" dirty="0"/>
              <a:t>/2</a:t>
            </a:r>
          </a:p>
          <a:p>
            <a:pPr marL="1071524" lvl="2"/>
            <a:r>
              <a:rPr lang="en-US" sz="1758" dirty="0"/>
              <a:t>In practice, varies across midrange only</a:t>
            </a:r>
          </a:p>
          <a:p>
            <a:pPr marL="803643" lvl="1"/>
            <a:r>
              <a:rPr lang="en-US" sz="2180" dirty="0">
                <a:solidFill>
                  <a:srgbClr val="0000FF"/>
                </a:solidFill>
              </a:rPr>
              <a:t>Small bandwidth</a:t>
            </a:r>
            <a:r>
              <a:rPr lang="en-US" sz="2180" dirty="0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sz="2180" dirty="0">
                <a:solidFill>
                  <a:srgbClr val="0000FF"/>
                </a:solidFill>
              </a:rPr>
              <a:t> high Q</a:t>
            </a:r>
            <a:endParaRPr lang="en-US" sz="2180" dirty="0"/>
          </a:p>
          <a:p>
            <a:pPr marL="446469"/>
            <a:r>
              <a:rPr lang="en-US" sz="2601" dirty="0"/>
              <a:t>Standard </a:t>
            </a:r>
            <a:r>
              <a:rPr lang="en-US" sz="2601" dirty="0" err="1"/>
              <a:t>wah-wah</a:t>
            </a:r>
            <a:endParaRPr lang="en-US" sz="2601" dirty="0"/>
          </a:p>
          <a:p>
            <a:pPr marL="803643" lvl="1"/>
            <a:r>
              <a:rPr lang="en-US" sz="2180" dirty="0"/>
              <a:t>Centre frequency manually controlled by pedal</a:t>
            </a:r>
          </a:p>
          <a:p>
            <a:pPr marL="446469">
              <a:buClr>
                <a:srgbClr val="0000FF"/>
              </a:buClr>
            </a:pPr>
            <a:r>
              <a:rPr lang="en-US" sz="2601" dirty="0">
                <a:solidFill>
                  <a:srgbClr val="0000FF"/>
                </a:solidFill>
              </a:rPr>
              <a:t>Auto-</a:t>
            </a:r>
            <a:r>
              <a:rPr lang="en-US" sz="2601" dirty="0" err="1">
                <a:solidFill>
                  <a:srgbClr val="0000FF"/>
                </a:solidFill>
              </a:rPr>
              <a:t>wah</a:t>
            </a:r>
            <a:r>
              <a:rPr lang="en-US" sz="2600" dirty="0"/>
              <a:t>, </a:t>
            </a:r>
            <a:r>
              <a:rPr lang="en-US" sz="2600" dirty="0" err="1"/>
              <a:t>centre</a:t>
            </a:r>
            <a:r>
              <a:rPr lang="en-US" sz="2600" dirty="0"/>
              <a:t> frequency controlled by</a:t>
            </a:r>
          </a:p>
          <a:p>
            <a:pPr marL="803643" lvl="1"/>
            <a:r>
              <a:rPr lang="en-US" sz="2180" dirty="0">
                <a:solidFill>
                  <a:srgbClr val="0000FF"/>
                </a:solidFill>
              </a:rPr>
              <a:t>LFO,</a:t>
            </a:r>
            <a:r>
              <a:rPr lang="en-US" sz="2180" dirty="0"/>
              <a:t> frequency usually 1-2 Hz </a:t>
            </a:r>
            <a:r>
              <a:rPr lang="en-US" sz="2180" dirty="0">
                <a:solidFill>
                  <a:srgbClr val="FF0000"/>
                </a:solidFill>
              </a:rPr>
              <a:t>OR</a:t>
            </a:r>
            <a:r>
              <a:rPr lang="en-US" sz="2180" dirty="0"/>
              <a:t>, </a:t>
            </a:r>
          </a:p>
          <a:p>
            <a:pPr marL="803643" lvl="1"/>
            <a:r>
              <a:rPr lang="en-US" sz="2180" dirty="0">
                <a:solidFill>
                  <a:srgbClr val="0000FF"/>
                </a:solidFill>
              </a:rPr>
              <a:t>Envelope</a:t>
            </a:r>
            <a:r>
              <a:rPr lang="en-US" sz="2180" dirty="0"/>
              <a:t> of input signal </a:t>
            </a:r>
          </a:p>
          <a:p>
            <a:pPr marL="446469"/>
            <a:r>
              <a:rPr lang="en-US" sz="2601" dirty="0">
                <a:solidFill>
                  <a:srgbClr val="0000FF"/>
                </a:solidFill>
              </a:rPr>
              <a:t>Tremolo-</a:t>
            </a:r>
            <a:r>
              <a:rPr lang="en-US" sz="2601" dirty="0" err="1">
                <a:solidFill>
                  <a:srgbClr val="0000FF"/>
                </a:solidFill>
              </a:rPr>
              <a:t>wah</a:t>
            </a:r>
            <a:endParaRPr lang="en-US" sz="2601" dirty="0">
              <a:solidFill>
                <a:srgbClr val="0000FF"/>
              </a:solidFill>
            </a:endParaRPr>
          </a:p>
          <a:p>
            <a:pPr marL="803644" lvl="1"/>
            <a:r>
              <a:rPr lang="en-US" sz="2179" dirty="0"/>
              <a:t>also amplitude variations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BC894-DF25-2939-D6AF-BEFBA6207BE4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2850" y="687586"/>
            <a:ext cx="7474594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5D5C73-2FDE-DDE4-6E4B-7B6C86E191FC}"/>
              </a:ext>
            </a:extLst>
          </p:cNvPr>
          <p:cNvSpPr/>
          <p:nvPr/>
        </p:nvSpPr>
        <p:spPr>
          <a:xfrm>
            <a:off x="6882429" y="1144745"/>
            <a:ext cx="2226669" cy="711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magnitude 12 dB (</a:t>
            </a:r>
            <a:r>
              <a:rPr lang="en-US" sz="1969" i="1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G</a:t>
            </a:r>
            <a:r>
              <a:rPr lang="en-US" sz="1969" i="1" baseline="-250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c</a:t>
            </a:r>
            <a:r>
              <a:rPr lang="en-US" sz="1969" i="1" dirty="0">
                <a:solidFill>
                  <a:srgbClr val="000000"/>
                </a:solidFill>
                <a:latin typeface="Gill Sans" charset="0"/>
                <a:sym typeface="Gill Sans" charset="0"/>
              </a:rPr>
              <a:t> </a:t>
            </a:r>
            <a:r>
              <a:rPr lang="en-US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~ 20) at </a:t>
            </a:r>
            <a:r>
              <a:rPr lang="en-US" sz="1969" i="1" dirty="0" err="1">
                <a:solidFill>
                  <a:srgbClr val="000000"/>
                </a:solidFill>
                <a:latin typeface="Symbol" pitchFamily="18" charset="2"/>
                <a:sym typeface="Gill Sans" charset="0"/>
              </a:rPr>
              <a:t>w</a:t>
            </a:r>
            <a:r>
              <a:rPr lang="en-US" sz="1969" i="1" baseline="-25000" dirty="0" err="1">
                <a:solidFill>
                  <a:srgbClr val="000000"/>
                </a:solidFill>
                <a:latin typeface="Gill Sans" charset="0"/>
                <a:sym typeface="Gill Sans" charset="0"/>
              </a:rPr>
              <a:t>c</a:t>
            </a:r>
            <a:r>
              <a:rPr lang="en-US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=</a:t>
            </a:r>
            <a:r>
              <a:rPr lang="en-US" sz="1969" i="1" dirty="0">
                <a:solidFill>
                  <a:srgbClr val="000000"/>
                </a:solidFill>
                <a:latin typeface="Symbol" pitchFamily="18" charset="2"/>
                <a:sym typeface="Gill Sans" charset="0"/>
              </a:rPr>
              <a:t>p</a:t>
            </a:r>
            <a:r>
              <a:rPr lang="en-US" sz="1969" dirty="0">
                <a:solidFill>
                  <a:srgbClr val="000000"/>
                </a:solidFill>
                <a:latin typeface="Gill Sans" charset="0"/>
                <a:sym typeface="Gill Sans" charset="0"/>
              </a:rPr>
              <a:t>/2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2463F-0512-012E-C7CD-19EEE166C692}"/>
              </a:ext>
            </a:extLst>
          </p:cNvPr>
          <p:cNvSpPr txBox="1"/>
          <p:nvPr/>
        </p:nvSpPr>
        <p:spPr>
          <a:xfrm>
            <a:off x="6709449" y="6304210"/>
            <a:ext cx="5482551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2915" fontAlgn="base">
              <a:spcBef>
                <a:spcPct val="0"/>
              </a:spcBef>
              <a:spcAft>
                <a:spcPct val="0"/>
              </a:spcAft>
            </a:pPr>
            <a:r>
              <a:rPr lang="en-GB" sz="1687" dirty="0">
                <a:solidFill>
                  <a:srgbClr val="C00000"/>
                </a:solidFill>
                <a:latin typeface="Gill Sans" charset="0"/>
                <a:sym typeface="Gill Sans" charset="0"/>
              </a:rPr>
              <a:t>	Magnitude Response of Resonant lowpass filter</a:t>
            </a:r>
            <a:endParaRPr lang="en-US" sz="1687" dirty="0">
              <a:solidFill>
                <a:srgbClr val="C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547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wah</a:t>
            </a:r>
            <a:r>
              <a:rPr lang="en-US" dirty="0"/>
              <a:t> - LFO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83" dirty="0"/>
              <a:t>One auto-</a:t>
            </a:r>
            <a:r>
              <a:rPr lang="en-US" sz="2883" dirty="0" err="1"/>
              <a:t>wah</a:t>
            </a:r>
            <a:r>
              <a:rPr lang="en-US" sz="2883" dirty="0"/>
              <a:t> effect uses </a:t>
            </a:r>
            <a:r>
              <a:rPr lang="en-US" sz="2883" dirty="0">
                <a:solidFill>
                  <a:srgbClr val="0000FF"/>
                </a:solidFill>
              </a:rPr>
              <a:t>low-frequency oscillator</a:t>
            </a:r>
          </a:p>
          <a:p>
            <a:pPr marL="803643" lvl="1"/>
            <a:r>
              <a:rPr lang="en-US" sz="2883" dirty="0"/>
              <a:t>LFO controls filter’s </a:t>
            </a:r>
            <a:r>
              <a:rPr lang="en-US" sz="2883" dirty="0" err="1">
                <a:solidFill>
                  <a:srgbClr val="0000FF"/>
                </a:solidFill>
              </a:rPr>
              <a:t>centre</a:t>
            </a:r>
            <a:r>
              <a:rPr lang="en-US" sz="2883" dirty="0">
                <a:solidFill>
                  <a:srgbClr val="0000FF"/>
                </a:solidFill>
              </a:rPr>
              <a:t> frequency</a:t>
            </a:r>
            <a:endParaRPr lang="en-US" sz="2883" dirty="0"/>
          </a:p>
          <a:p>
            <a:pPr marL="803643" lvl="1"/>
            <a:r>
              <a:rPr lang="en-US" sz="2883" dirty="0"/>
              <a:t>Similar parameters to other LFO effects:</a:t>
            </a:r>
          </a:p>
          <a:p>
            <a:pPr marL="1071524" lvl="2">
              <a:buClr>
                <a:srgbClr val="0000FF"/>
              </a:buClr>
            </a:pPr>
            <a:r>
              <a:rPr lang="en-US" sz="2883" dirty="0">
                <a:solidFill>
                  <a:srgbClr val="0000FF"/>
                </a:solidFill>
              </a:rPr>
              <a:t>Sweep rate</a:t>
            </a:r>
          </a:p>
          <a:p>
            <a:pPr marL="1071524" lvl="2">
              <a:buClr>
                <a:srgbClr val="0000FF"/>
              </a:buClr>
            </a:pPr>
            <a:r>
              <a:rPr lang="en-US" sz="2883" dirty="0">
                <a:solidFill>
                  <a:srgbClr val="0000FF"/>
                </a:solidFill>
              </a:rPr>
              <a:t>Sweep width</a:t>
            </a:r>
          </a:p>
          <a:p>
            <a:pPr marL="1071524" lvl="2">
              <a:buClr>
                <a:srgbClr val="0000FF"/>
              </a:buClr>
            </a:pPr>
            <a:r>
              <a:rPr lang="en-US" sz="2883" dirty="0">
                <a:solidFill>
                  <a:srgbClr val="0000FF"/>
                </a:solidFill>
              </a:rPr>
              <a:t>Minimum frequency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969" y="2294930"/>
            <a:ext cx="714375" cy="303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0492" y="2821781"/>
            <a:ext cx="330398" cy="2411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3339704"/>
            <a:ext cx="607219" cy="30360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58" name="Freeform 6"/>
          <p:cNvSpPr>
            <a:spLocks/>
          </p:cNvSpPr>
          <p:nvPr/>
        </p:nvSpPr>
        <p:spPr bwMode="auto">
          <a:xfrm>
            <a:off x="2478844" y="4802827"/>
            <a:ext cx="6527602" cy="642938"/>
          </a:xfrm>
          <a:custGeom>
            <a:avLst/>
            <a:gdLst/>
            <a:ahLst/>
            <a:cxnLst>
              <a:cxn ang="0">
                <a:pos x="0" y="20713"/>
              </a:cxn>
              <a:cxn ang="0">
                <a:pos x="2694" y="0"/>
              </a:cxn>
              <a:cxn ang="0">
                <a:pos x="5587" y="20903"/>
              </a:cxn>
              <a:cxn ang="0">
                <a:pos x="8181" y="0"/>
              </a:cxn>
              <a:cxn ang="0">
                <a:pos x="10925" y="20903"/>
              </a:cxn>
              <a:cxn ang="0">
                <a:pos x="13569" y="0"/>
              </a:cxn>
              <a:cxn ang="0">
                <a:pos x="16212" y="21473"/>
              </a:cxn>
              <a:cxn ang="0">
                <a:pos x="18956" y="190"/>
              </a:cxn>
              <a:cxn ang="0">
                <a:pos x="21600" y="21093"/>
              </a:cxn>
            </a:cxnLst>
            <a:rect l="0" t="0" r="r" b="b"/>
            <a:pathLst>
              <a:path w="21600" h="21474">
                <a:moveTo>
                  <a:pt x="0" y="20713"/>
                </a:moveTo>
                <a:cubicBezTo>
                  <a:pt x="881" y="10341"/>
                  <a:pt x="1763" y="-32"/>
                  <a:pt x="2694" y="0"/>
                </a:cubicBezTo>
                <a:cubicBezTo>
                  <a:pt x="3625" y="32"/>
                  <a:pt x="4673" y="20903"/>
                  <a:pt x="5587" y="20903"/>
                </a:cubicBezTo>
                <a:cubicBezTo>
                  <a:pt x="6502" y="20903"/>
                  <a:pt x="7291" y="0"/>
                  <a:pt x="8181" y="0"/>
                </a:cubicBezTo>
                <a:cubicBezTo>
                  <a:pt x="9071" y="0"/>
                  <a:pt x="10027" y="20903"/>
                  <a:pt x="10925" y="20903"/>
                </a:cubicBezTo>
                <a:cubicBezTo>
                  <a:pt x="11823" y="20903"/>
                  <a:pt x="12687" y="-95"/>
                  <a:pt x="13569" y="0"/>
                </a:cubicBezTo>
                <a:cubicBezTo>
                  <a:pt x="14450" y="95"/>
                  <a:pt x="15315" y="21442"/>
                  <a:pt x="16212" y="21473"/>
                </a:cubicBezTo>
                <a:cubicBezTo>
                  <a:pt x="17110" y="21505"/>
                  <a:pt x="18058" y="253"/>
                  <a:pt x="18956" y="190"/>
                </a:cubicBezTo>
                <a:cubicBezTo>
                  <a:pt x="19854" y="127"/>
                  <a:pt x="20727" y="10610"/>
                  <a:pt x="21600" y="21093"/>
                </a:cubicBezTo>
              </a:path>
            </a:pathLst>
          </a:custGeom>
          <a:noFill/>
          <a:ln w="25400" cap="flat">
            <a:solidFill>
              <a:srgbClr val="4A7E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2458753" y="4421083"/>
            <a:ext cx="1116" cy="1846213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450939" y="6258366"/>
            <a:ext cx="6845722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561" name="Rectangle 9"/>
          <p:cNvSpPr>
            <a:spLocks/>
          </p:cNvSpPr>
          <p:nvPr/>
        </p:nvSpPr>
        <p:spPr bwMode="auto">
          <a:xfrm>
            <a:off x="5363012" y="6341751"/>
            <a:ext cx="471284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Time</a:t>
            </a:r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9984" y="3754737"/>
            <a:ext cx="5831086" cy="732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3563" name="Rectangle 11"/>
          <p:cNvSpPr>
            <a:spLocks/>
          </p:cNvSpPr>
          <p:nvPr/>
        </p:nvSpPr>
        <p:spPr bwMode="auto">
          <a:xfrm>
            <a:off x="2185972" y="5145173"/>
            <a:ext cx="131446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1687" baseline="-6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c</a:t>
            </a:r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397361" y="5449113"/>
            <a:ext cx="6904881" cy="0"/>
          </a:xfrm>
          <a:prstGeom prst="line">
            <a:avLst/>
          </a:prstGeom>
          <a:noFill/>
          <a:ln w="25400" cap="flat">
            <a:solidFill>
              <a:srgbClr val="7F007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397361" y="4788316"/>
            <a:ext cx="6904881" cy="0"/>
          </a:xfrm>
          <a:prstGeom prst="line">
            <a:avLst/>
          </a:prstGeom>
          <a:noFill/>
          <a:ln w="25400" cap="flat">
            <a:solidFill>
              <a:srgbClr val="7F007F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8052435" y="5466641"/>
            <a:ext cx="291747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f</a:t>
            </a:r>
            <a:r>
              <a:rPr lang="en-US" sz="1687" baseline="-60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min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9418669" y="4993368"/>
            <a:ext cx="203582" cy="25962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r>
              <a:rPr lang="en-US" sz="1687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rPr>
              <a:t>W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9282149" y="4807292"/>
            <a:ext cx="0" cy="597173"/>
          </a:xfrm>
          <a:prstGeom prst="line">
            <a:avLst/>
          </a:prstGeom>
          <a:noFill/>
          <a:ln w="38100" cap="flat">
            <a:solidFill>
              <a:srgbClr val="7F007F"/>
            </a:solidFill>
            <a:prstDash val="solid"/>
            <a:miter lim="800000"/>
            <a:headEnd type="stealth" w="med" len="med"/>
            <a:tailEnd type="stealth" w="med" len="med"/>
          </a:ln>
        </p:spPr>
        <p:txBody>
          <a:bodyPr lIns="0" tIns="0" rIns="0" bIns="0"/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2953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Auto-</a:t>
            </a:r>
            <a:r>
              <a:rPr lang="en-US" dirty="0" err="1"/>
              <a:t>wah</a:t>
            </a:r>
            <a:r>
              <a:rPr lang="en-US" dirty="0"/>
              <a:t> – envelope follower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anchor="t"/>
          <a:lstStyle/>
          <a:p>
            <a:pPr marL="446469"/>
            <a:r>
              <a:rPr lang="en-US" sz="2812" dirty="0"/>
              <a:t>Can also refer to </a:t>
            </a:r>
            <a:r>
              <a:rPr lang="en-US" sz="2812" dirty="0">
                <a:solidFill>
                  <a:srgbClr val="0000FF"/>
                </a:solidFill>
              </a:rPr>
              <a:t>envelope follower</a:t>
            </a:r>
            <a:r>
              <a:rPr lang="en-US" sz="2812" dirty="0"/>
              <a:t> </a:t>
            </a:r>
            <a:r>
              <a:rPr lang="en-US" sz="2812" dirty="0" err="1"/>
              <a:t>wah</a:t>
            </a:r>
            <a:r>
              <a:rPr lang="en-US" sz="2812" dirty="0"/>
              <a:t> effect</a:t>
            </a:r>
          </a:p>
          <a:p>
            <a:pPr marL="803643" lvl="1"/>
            <a:r>
              <a:rPr lang="en-US" sz="2250" dirty="0"/>
              <a:t>Centre frequency scales with signal </a:t>
            </a:r>
            <a:r>
              <a:rPr lang="en-US" sz="2250" dirty="0">
                <a:solidFill>
                  <a:srgbClr val="0000FF"/>
                </a:solidFill>
              </a:rPr>
              <a:t>envelope</a:t>
            </a:r>
          </a:p>
          <a:p>
            <a:pPr marL="1071524" lvl="2"/>
            <a:r>
              <a:rPr lang="en-US" sz="1969" dirty="0"/>
              <a:t>Envelope is </a:t>
            </a:r>
            <a:r>
              <a:rPr lang="en-US" sz="1969" dirty="0">
                <a:solidFill>
                  <a:srgbClr val="0000FF"/>
                </a:solidFill>
              </a:rPr>
              <a:t>local average signal level</a:t>
            </a:r>
            <a:endParaRPr lang="en-US" sz="1969" dirty="0"/>
          </a:p>
          <a:p>
            <a:pPr marL="803643" lvl="1"/>
            <a:r>
              <a:rPr lang="en-US" sz="2250" dirty="0"/>
              <a:t>Envelope </a:t>
            </a:r>
            <a:r>
              <a:rPr lang="en-US" sz="2250" dirty="0" err="1"/>
              <a:t>characterised</a:t>
            </a:r>
            <a:r>
              <a:rPr lang="en-US" sz="2250" dirty="0"/>
              <a:t> by </a:t>
            </a:r>
            <a:r>
              <a:rPr lang="en-US" sz="2250" dirty="0">
                <a:solidFill>
                  <a:srgbClr val="0000FF"/>
                </a:solidFill>
              </a:rPr>
              <a:t>attack</a:t>
            </a:r>
            <a:r>
              <a:rPr lang="en-US" sz="2250" dirty="0"/>
              <a:t> and </a:t>
            </a:r>
            <a:r>
              <a:rPr lang="en-US" sz="2250" dirty="0">
                <a:solidFill>
                  <a:srgbClr val="0000FF"/>
                </a:solidFill>
              </a:rPr>
              <a:t>decay times</a:t>
            </a:r>
          </a:p>
          <a:p>
            <a:pPr marL="1071524" lvl="2"/>
            <a:r>
              <a:rPr lang="en-US" sz="1969" dirty="0"/>
              <a:t>How fast does it respond to increasing and decreasing signal?</a:t>
            </a:r>
          </a:p>
          <a:p>
            <a:pPr marL="1071524" lvl="2"/>
            <a:r>
              <a:rPr lang="en-US" sz="1969" dirty="0"/>
              <a:t>Usually, attack time &lt;&lt; decay time</a:t>
            </a:r>
          </a:p>
          <a:p>
            <a:pPr marL="446469"/>
            <a:r>
              <a:rPr lang="en-US" sz="2812" dirty="0"/>
              <a:t>Other parameters:</a:t>
            </a: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Minimum frequency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 </a:t>
            </a:r>
            <a:r>
              <a:rPr lang="en-US" sz="2250" dirty="0" err="1">
                <a:latin typeface="Arial Italic" charset="0"/>
                <a:cs typeface="Arial Italic" charset="0"/>
                <a:sym typeface="Arial Italic" charset="0"/>
              </a:rPr>
              <a:t>f</a:t>
            </a:r>
            <a:r>
              <a:rPr lang="en-US" sz="2250" baseline="-25000" dirty="0" err="1">
                <a:latin typeface="Arial Italic" charset="0"/>
                <a:cs typeface="Arial Italic" charset="0"/>
                <a:sym typeface="Arial Italic" charset="0"/>
              </a:rPr>
              <a:t>min</a:t>
            </a:r>
            <a:endParaRPr lang="en-US" sz="2250" dirty="0">
              <a:solidFill>
                <a:srgbClr val="0000FF"/>
              </a:solidFill>
            </a:endParaRPr>
          </a:p>
          <a:p>
            <a:pPr marL="803643" lvl="1"/>
            <a:r>
              <a:rPr lang="en-US" sz="2250" dirty="0">
                <a:solidFill>
                  <a:srgbClr val="0000FF"/>
                </a:solidFill>
              </a:rPr>
              <a:t>Sensitivity </a:t>
            </a:r>
            <a:r>
              <a:rPr lang="en-US" sz="2250" dirty="0">
                <a:latin typeface="Arial Italic" charset="0"/>
                <a:cs typeface="Arial Italic" charset="0"/>
                <a:sym typeface="Arial Italic" charset="0"/>
              </a:rPr>
              <a:t>S</a:t>
            </a:r>
            <a:endParaRPr lang="en-US" sz="2250" dirty="0">
              <a:latin typeface="Arial Italic" charset="0"/>
              <a:sym typeface="Arial Italic" charset="0"/>
            </a:endParaRPr>
          </a:p>
          <a:p>
            <a:pPr marL="803643" lvl="1"/>
            <a:endParaRPr lang="en-US" sz="2250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9334" y="4421599"/>
            <a:ext cx="5720127" cy="240961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4580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/Users/apm/Documents/Queen Mary/ELE036/DAFX 2013/Lectures/Week 5/02 wah-wah.ppt_media/sgt_pepper_excerpt_stereo-1.mov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75640" y="5150441"/>
            <a:ext cx="473273" cy="473273"/>
          </a:xfrm>
          <a:prstGeom prst="rect">
            <a:avLst/>
          </a:prstGeom>
          <a:noFill/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96797B4-D980-6125-F561-DDDD255E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8523" y="3874336"/>
            <a:ext cx="3848695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5154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45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0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58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M-fold wah-wah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256" y="735353"/>
            <a:ext cx="10832841" cy="188355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12" dirty="0"/>
              <a:t>Replace unit delay in resonant bandpass filter by </a:t>
            </a:r>
            <a:r>
              <a:rPr lang="en-US" sz="2812" i="1" dirty="0"/>
              <a:t>M</a:t>
            </a:r>
            <a:r>
              <a:rPr lang="en-US" sz="2812" dirty="0"/>
              <a:t> tap delay</a:t>
            </a:r>
          </a:p>
          <a:p>
            <a:pPr eaLnBrk="1" hangingPunct="1">
              <a:lnSpc>
                <a:spcPct val="90000"/>
              </a:lnSpc>
            </a:pPr>
            <a:r>
              <a:rPr lang="en-US" sz="2812" i="1" dirty="0"/>
              <a:t>M</a:t>
            </a:r>
            <a:r>
              <a:rPr lang="en-US" sz="2812" dirty="0"/>
              <a:t> bandpass filters spread over entire spectrum</a:t>
            </a:r>
          </a:p>
          <a:p>
            <a:pPr eaLnBrk="1" hangingPunct="1">
              <a:lnSpc>
                <a:spcPct val="90000"/>
              </a:lnSpc>
            </a:pPr>
            <a:r>
              <a:rPr lang="en-US" sz="2812" dirty="0"/>
              <a:t>Simultaneously change their center frequency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584" y="2902141"/>
            <a:ext cx="4495663" cy="217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1062D77-2000-7805-E7AC-09BBC74B8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4806" y="2618911"/>
            <a:ext cx="4929292" cy="4267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C691382-E7A0-3752-D568-F862CE6B3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335" y="5138554"/>
            <a:ext cx="3088467" cy="1520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9" tIns="35719" rIns="35719" bIns="35719" numCol="1" anchor="ctr" anchorCtr="0" compatLnSpc="1">
            <a:prstTxWarp prst="textNoShape">
              <a:avLst/>
            </a:prstTxWarp>
          </a:bodyPr>
          <a:lstStyle>
            <a:lvl1pPr marL="584200" indent="-381000" algn="l" rtl="0" fontAlgn="base">
              <a:spcBef>
                <a:spcPts val="600"/>
              </a:spcBef>
              <a:spcAft>
                <a:spcPct val="0"/>
              </a:spcAft>
              <a:buSzPct val="150000"/>
              <a:buFont typeface="Arial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092200" indent="-381000" algn="l" rtl="0" fontAlgn="base">
              <a:spcBef>
                <a:spcPts val="600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473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9177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3622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28194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2766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7338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191000" indent="-317500" algn="l" rtl="0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410751" indent="-267881" defTabSz="642915">
              <a:lnSpc>
                <a:spcPct val="90000"/>
              </a:lnSpc>
              <a:spcBef>
                <a:spcPts val="422"/>
              </a:spcBef>
            </a:pPr>
            <a:r>
              <a:rPr lang="en-US" sz="1969" i="1" kern="0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1969" kern="0" dirty="0">
                <a:solidFill>
                  <a:srgbClr val="000000"/>
                </a:solidFill>
                <a:latin typeface="Arial"/>
              </a:rPr>
              <a:t>-fold wah-wah with white noise input</a:t>
            </a:r>
          </a:p>
          <a:p>
            <a:pPr marL="410751" indent="-267881" defTabSz="642915">
              <a:lnSpc>
                <a:spcPct val="90000"/>
              </a:lnSpc>
              <a:spcBef>
                <a:spcPts val="422"/>
              </a:spcBef>
            </a:pPr>
            <a:r>
              <a:rPr lang="en-US" sz="1969" kern="0" dirty="0">
                <a:solidFill>
                  <a:srgbClr val="000000"/>
                </a:solidFill>
                <a:latin typeface="Arial"/>
              </a:rPr>
              <a:t>Periodic enhancement of output spectrum</a:t>
            </a:r>
          </a:p>
        </p:txBody>
      </p:sp>
    </p:spTree>
    <p:extLst>
      <p:ext uri="{BB962C8B-B14F-4D97-AF65-F5344CB8AC3E}">
        <p14:creationId xmlns:p14="http://schemas.microsoft.com/office/powerpoint/2010/main" val="389195337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80</Paragraphs>
  <Slides>8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Italic</vt:lpstr>
      <vt:lpstr>Calibri</vt:lpstr>
      <vt:lpstr>Calibri Light</vt:lpstr>
      <vt:lpstr>Gill Sans</vt:lpstr>
      <vt:lpstr>Lucida Grande</vt:lpstr>
      <vt:lpstr>Symbol</vt:lpstr>
      <vt:lpstr>Times New Roman</vt:lpstr>
      <vt:lpstr>Office Theme</vt:lpstr>
      <vt:lpstr>Title &amp; Bullets</vt:lpstr>
      <vt:lpstr>PowerPoint Presentation</vt:lpstr>
      <vt:lpstr>Background</vt:lpstr>
      <vt:lpstr>Block diagram</vt:lpstr>
      <vt:lpstr>Wah-wah resembles human vocalisation</vt:lpstr>
      <vt:lpstr>Varieties of wah-wah effects</vt:lpstr>
      <vt:lpstr>Auto-wah - LFO</vt:lpstr>
      <vt:lpstr>Auto-wah – envelope follower</vt:lpstr>
      <vt:lpstr>M-fold wah-wah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2</cp:revision>
  <dcterms:created xsi:type="dcterms:W3CDTF">2024-01-04T19:56:42Z</dcterms:created>
  <dcterms:modified xsi:type="dcterms:W3CDTF">2024-01-05T02:35:31Z</dcterms:modified>
</cp:coreProperties>
</file>