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7"/>
  </p:notesMasterIdLst>
  <p:sldIdLst>
    <p:sldId id="257" r:id="rId6"/>
    <p:sldId id="258" r:id="rId7"/>
    <p:sldId id="282" r:id="rId8"/>
    <p:sldId id="283" r:id="rId9"/>
    <p:sldId id="275" r:id="rId10"/>
    <p:sldId id="276" r:id="rId11"/>
    <p:sldId id="277" r:id="rId12"/>
    <p:sldId id="281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5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9F2D-D39F-4A92-AA51-BDA2141CEF09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83277-E580-480C-9706-A1481EA55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35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8148" eaLnBrk="1" hangingPunct="1">
              <a:spcBef>
                <a:spcPts val="447"/>
              </a:spcBef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1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8148" eaLnBrk="1" hangingPunct="1">
              <a:spcBef>
                <a:spcPts val="447"/>
              </a:spcBef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72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8148" eaLnBrk="1" hangingPunct="1">
              <a:spcBef>
                <a:spcPts val="447"/>
              </a:spcBef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6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8148" eaLnBrk="1" hangingPunct="1">
              <a:spcBef>
                <a:spcPts val="447"/>
              </a:spcBef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6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8148" eaLnBrk="1" hangingPunct="1">
              <a:spcBef>
                <a:spcPts val="447"/>
              </a:spcBef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61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8148" eaLnBrk="1" hangingPunct="1">
              <a:spcBef>
                <a:spcPts val="447"/>
              </a:spcBef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8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2F1274-C33C-40C1-A60C-3789770E4C08}" type="slidenum">
              <a:rPr kumimoji="0" lang="en-US" sz="4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5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914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78940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48687" y="1151929"/>
            <a:ext cx="2452688" cy="321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25" y="1151929"/>
            <a:ext cx="7215188" cy="321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04922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42535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847648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24538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514781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909774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827551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44595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5194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605111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744921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69883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23607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2442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25" y="3536156"/>
            <a:ext cx="4833938" cy="83046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437" y="3536156"/>
            <a:ext cx="4833938" cy="83046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34144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2793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867083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67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85643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14741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25" y="3536156"/>
            <a:ext cx="9810750" cy="8304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90625" y="1151930"/>
            <a:ext cx="9810750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14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6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227249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eaLnBrk="0" fontAlgn="base" hangingPunct="0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eaLnBrk="0" fontAlgn="base" hangingPunct="0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eaLnBrk="0" fontAlgn="base" hangingPunct="0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eaLnBrk="0" fontAlgn="base" hangingPunct="0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eaLnBrk="0" fontAlgn="base" hangingPunct="0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2416969" y="267891"/>
            <a:ext cx="7358063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4992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Expansion / Noise Gating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1930" y="2786063"/>
            <a:ext cx="2262560" cy="38844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Companding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 dirty="0">
                <a:solidFill>
                  <a:srgbClr val="0000FF"/>
                </a:solidFill>
              </a:rPr>
              <a:t>Compression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expansion</a:t>
            </a:r>
            <a:r>
              <a:rPr lang="en-US" dirty="0"/>
              <a:t> are complementary</a:t>
            </a:r>
          </a:p>
          <a:p>
            <a:pPr marL="803643" lvl="1" eaLnBrk="1" hangingPunct="1"/>
            <a:r>
              <a:rPr lang="en-US" dirty="0"/>
              <a:t>Reduce effects of noise when transmitting signal</a:t>
            </a:r>
          </a:p>
          <a:p>
            <a:pPr marL="803643" lvl="1" eaLnBrk="1" hangingPunct="1"/>
            <a:r>
              <a:rPr lang="en-US" dirty="0"/>
              <a:t>Not just for audio systems</a:t>
            </a:r>
          </a:p>
          <a:p>
            <a:pPr marL="446469" eaLnBrk="1" hangingPunct="1"/>
            <a:r>
              <a:rPr lang="en-US" dirty="0"/>
              <a:t>Assume transmission channel has limited</a:t>
            </a:r>
            <a:r>
              <a:rPr lang="en-US" dirty="0">
                <a:solidFill>
                  <a:srgbClr val="0000FF"/>
                </a:solidFill>
              </a:rPr>
              <a:t> dynamic range</a:t>
            </a:r>
          </a:p>
          <a:p>
            <a:pPr marL="803643" lvl="1" eaLnBrk="1" hangingPunct="1"/>
            <a:r>
              <a:rPr lang="en-US" dirty="0"/>
              <a:t>Compress before you transmit</a:t>
            </a:r>
          </a:p>
          <a:p>
            <a:pPr marL="1071524" lvl="2" eaLnBrk="1" hangingPunct="1"/>
            <a:r>
              <a:rPr lang="en-US" dirty="0"/>
              <a:t>Increase average signal level with respect to channel noise</a:t>
            </a:r>
          </a:p>
          <a:p>
            <a:pPr marL="803643" lvl="1" eaLnBrk="1" hangingPunct="1"/>
            <a:r>
              <a:rPr lang="en-US" dirty="0"/>
              <a:t>Expand after you receive</a:t>
            </a:r>
          </a:p>
          <a:p>
            <a:pPr marL="1071524" lvl="2" eaLnBrk="1" hangingPunct="1"/>
            <a:r>
              <a:rPr lang="en-US" dirty="0"/>
              <a:t>Restore signal to its original range </a:t>
            </a:r>
            <a:r>
              <a:rPr lang="en-US"/>
              <a:t>(artifacts)</a:t>
            </a:r>
            <a:endParaRPr lang="en-US" dirty="0"/>
          </a:p>
          <a:p>
            <a:pPr marL="1071524" lvl="2" eaLnBrk="1" hangingPunct="1"/>
            <a:r>
              <a:rPr lang="en-US" dirty="0"/>
              <a:t>Noise is attenuated</a:t>
            </a:r>
          </a:p>
          <a:p>
            <a:pPr marL="446469" eaLnBrk="1" hangingPunct="1"/>
            <a:r>
              <a:rPr lang="en-US" dirty="0"/>
              <a:t>Used in analogue audio recording</a:t>
            </a:r>
          </a:p>
          <a:p>
            <a:pPr marL="803643" lvl="1" eaLnBrk="1" hangingPunct="1"/>
            <a:r>
              <a:rPr lang="en-US" dirty="0"/>
              <a:t>e.g. Dolby A noise reduction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8" b="1" dirty="0"/>
              <a:t>Placement in the Effects Chain</a:t>
            </a:r>
            <a:r>
              <a:rPr lang="en-US" sz="4008" dirty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Noise gate often  near end of effects chain</a:t>
            </a:r>
          </a:p>
          <a:p>
            <a:pPr lvl="1" eaLnBrk="1" hangingPunct="1"/>
            <a:r>
              <a:rPr lang="en-US" dirty="0"/>
              <a:t>other effects can produce noise</a:t>
            </a:r>
          </a:p>
          <a:p>
            <a:pPr lvl="1" eaLnBrk="1" hangingPunct="1"/>
            <a:r>
              <a:rPr lang="en-US" dirty="0"/>
              <a:t>have noise gate after them so noise not heard &amp; amplified when not playing. </a:t>
            </a:r>
          </a:p>
          <a:p>
            <a:pPr eaLnBrk="1" hangingPunct="1"/>
            <a:r>
              <a:rPr lang="en-US" dirty="0"/>
              <a:t>If using delay and reverb effects, place them after noise gate </a:t>
            </a:r>
          </a:p>
          <a:p>
            <a:pPr lvl="1" eaLnBrk="1" hangingPunct="1"/>
            <a:r>
              <a:rPr lang="en-US" dirty="0"/>
              <a:t>sound trails off naturally rather than abrupt silence.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46469" eaLnBrk="1" hangingPunct="1"/>
            <a:r>
              <a:rPr lang="en-US" sz="3600" dirty="0">
                <a:solidFill>
                  <a:srgbClr val="0000FF"/>
                </a:solidFill>
              </a:rPr>
              <a:t>Expanders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0000FF"/>
                </a:solidFill>
              </a:rPr>
              <a:t>noise gates</a:t>
            </a:r>
            <a:r>
              <a:rPr lang="en-US" sz="3600" dirty="0"/>
              <a:t> are </a:t>
            </a:r>
            <a:r>
              <a:rPr lang="en-US" sz="3600" dirty="0">
                <a:solidFill>
                  <a:srgbClr val="0000FF"/>
                </a:solidFill>
              </a:rPr>
              <a:t>dynamics processors</a:t>
            </a:r>
            <a:endParaRPr lang="en-US" sz="3600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946" y="1098222"/>
            <a:ext cx="7495881" cy="5613663"/>
          </a:xfrm>
        </p:spPr>
        <p:txBody>
          <a:bodyPr anchor="t"/>
          <a:lstStyle/>
          <a:p>
            <a:pPr marL="446469" eaLnBrk="1" hangingPunct="1"/>
            <a:r>
              <a:rPr lang="en-US" sz="2400" dirty="0"/>
              <a:t>Function is opposite of compression</a:t>
            </a:r>
          </a:p>
          <a:p>
            <a:pPr marL="803643" lvl="1" eaLnBrk="1" hangingPunct="1"/>
            <a:r>
              <a:rPr lang="en-US" sz="2000" dirty="0">
                <a:latin typeface="Arial Italic" charset="0"/>
                <a:cs typeface="Arial Italic" charset="0"/>
                <a:sym typeface="Arial Italic" charset="0"/>
              </a:rPr>
              <a:t>Increase</a:t>
            </a:r>
            <a:r>
              <a:rPr lang="en-US" sz="2000" dirty="0"/>
              <a:t> perceived dynamic range of signal</a:t>
            </a:r>
          </a:p>
          <a:p>
            <a:pPr marL="803643" lvl="1" eaLnBrk="1" hangingPunct="1"/>
            <a:r>
              <a:rPr lang="en-US" sz="2000" dirty="0"/>
              <a:t>Attenuate low level signals</a:t>
            </a:r>
          </a:p>
          <a:p>
            <a:pPr marL="803643" lvl="1" eaLnBrk="1" hangingPunct="1"/>
            <a:r>
              <a:rPr lang="en-US" sz="2000" dirty="0"/>
              <a:t>Leave high level signals unchanged</a:t>
            </a:r>
          </a:p>
          <a:p>
            <a:pPr marL="446469" eaLnBrk="1" hangingPunct="1">
              <a:spcAft>
                <a:spcPts val="422"/>
              </a:spcAft>
            </a:pPr>
            <a:r>
              <a:rPr lang="en-US" sz="2400" dirty="0"/>
              <a:t>Expander uses </a:t>
            </a:r>
            <a:r>
              <a:rPr lang="en-US" sz="2400" dirty="0">
                <a:solidFill>
                  <a:srgbClr val="0000FF"/>
                </a:solidFill>
              </a:rPr>
              <a:t>variable gain control</a:t>
            </a:r>
          </a:p>
          <a:p>
            <a:pPr marL="803643" lvl="1" eaLnBrk="1" hangingPunct="1">
              <a:spcAft>
                <a:spcPts val="422"/>
              </a:spcAft>
            </a:pPr>
            <a:r>
              <a:rPr lang="en-US" sz="2000" dirty="0"/>
              <a:t>Controlled by </a:t>
            </a:r>
            <a:r>
              <a:rPr lang="en-US" sz="2000" dirty="0">
                <a:solidFill>
                  <a:srgbClr val="0000FF"/>
                </a:solidFill>
              </a:rPr>
              <a:t>level detector</a:t>
            </a:r>
          </a:p>
          <a:p>
            <a:pPr marL="803643" lvl="1" eaLnBrk="1" hangingPunct="1">
              <a:spcAft>
                <a:spcPts val="422"/>
              </a:spcAft>
            </a:pPr>
            <a:r>
              <a:rPr lang="en-US" sz="2000" dirty="0"/>
              <a:t>Gain never greater than 1</a:t>
            </a:r>
          </a:p>
          <a:p>
            <a:pPr marL="803643" lvl="1" eaLnBrk="1" hangingPunct="1">
              <a:spcAft>
                <a:spcPts val="422"/>
              </a:spcAft>
            </a:pPr>
            <a:r>
              <a:rPr lang="en-US" sz="2000" dirty="0"/>
              <a:t>Gain = 1 for loud signals, &lt; 1 for soft signals</a:t>
            </a:r>
          </a:p>
          <a:p>
            <a:pPr marL="1071524" lvl="2" eaLnBrk="1" hangingPunct="1">
              <a:spcAft>
                <a:spcPts val="422"/>
              </a:spcAft>
            </a:pPr>
            <a:r>
              <a:rPr lang="en-US" sz="1800" dirty="0"/>
              <a:t>Opposite of compressor</a:t>
            </a:r>
          </a:p>
          <a:p>
            <a:pPr marL="1071524" lvl="2" eaLnBrk="1" hangingPunct="1">
              <a:spcAft>
                <a:spcPts val="422"/>
              </a:spcAft>
            </a:pPr>
            <a:r>
              <a:rPr lang="en-US" sz="1800" dirty="0">
                <a:solidFill>
                  <a:srgbClr val="0000FF"/>
                </a:solidFill>
              </a:rPr>
              <a:t>soft signals get softer </a:t>
            </a:r>
          </a:p>
          <a:p>
            <a:pPr marL="446468" eaLnBrk="1" hangingPunct="1">
              <a:spcAft>
                <a:spcPts val="422"/>
              </a:spcAft>
            </a:pPr>
            <a:r>
              <a:rPr lang="en-US" sz="2400" dirty="0"/>
              <a:t>Noise gating is expansion taken to extreme</a:t>
            </a:r>
          </a:p>
          <a:p>
            <a:pPr marL="803643" lvl="1" eaLnBrk="1" hangingPunct="1"/>
            <a:r>
              <a:rPr lang="en-US" sz="2000" dirty="0"/>
              <a:t>Heavily attenuate or eliminate low-level input</a:t>
            </a:r>
          </a:p>
          <a:p>
            <a:pPr marL="803643" lvl="1" eaLnBrk="1" hangingPunct="1"/>
            <a:r>
              <a:rPr lang="en-US" sz="2000" dirty="0"/>
              <a:t>Used to eliminate signals containing only noise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A96A9A5-8C71-CF66-713F-E4304B675151}"/>
              </a:ext>
            </a:extLst>
          </p:cNvPr>
          <p:cNvSpPr>
            <a:spLocks/>
          </p:cNvSpPr>
          <p:nvPr/>
        </p:nvSpPr>
        <p:spPr bwMode="auto">
          <a:xfrm>
            <a:off x="8564350" y="4634169"/>
            <a:ext cx="1415452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 dirty="0">
                <a:solidFill>
                  <a:srgbClr val="FF0000"/>
                </a:solidFill>
                <a:latin typeface="Arial Italic" charset="0"/>
                <a:cs typeface="Arial Italic" charset="0"/>
                <a:sym typeface="Arial Italic" charset="0"/>
              </a:rPr>
              <a:t>(look familiar?)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EAAFD9-69DE-36D5-CDCE-19D6DA4E6E9B}"/>
              </a:ext>
            </a:extLst>
          </p:cNvPr>
          <p:cNvGrpSpPr>
            <a:grpSpLocks noChangeAspect="1"/>
          </p:cNvGrpSpPr>
          <p:nvPr/>
        </p:nvGrpSpPr>
        <p:grpSpPr>
          <a:xfrm>
            <a:off x="7689612" y="2709782"/>
            <a:ext cx="3417280" cy="1438435"/>
            <a:chOff x="2829992" y="1937568"/>
            <a:chExt cx="3240088" cy="136384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53CF10-070B-C2DA-9674-74BFF7E1F121}"/>
                </a:ext>
              </a:extLst>
            </p:cNvPr>
            <p:cNvSpPr/>
            <p:nvPr/>
          </p:nvSpPr>
          <p:spPr bwMode="auto">
            <a:xfrm>
              <a:off x="4731817" y="2082899"/>
              <a:ext cx="403225" cy="40322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3375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811EB5-489F-5F33-87F5-C32DBB0B2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9810" y="2057499"/>
              <a:ext cx="316441" cy="4158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X</a:t>
              </a:r>
              <a:endParaRPr lang="en-US" sz="2250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87F9E2-188E-41A2-BAB5-8D7657DAAE91}"/>
                </a:ext>
              </a:extLst>
            </p:cNvPr>
            <p:cNvCxnSpPr>
              <a:stCxn id="17" idx="0"/>
              <a:endCxn id="11" idx="4"/>
            </p:cNvCxnSpPr>
            <p:nvPr/>
          </p:nvCxnSpPr>
          <p:spPr>
            <a:xfrm flipH="1" flipV="1">
              <a:off x="4933429" y="2486125"/>
              <a:ext cx="16331" cy="31749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D13BDC-D133-D01E-F1CA-099C5EF8BA35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 flipV="1">
              <a:off x="3972101" y="3052520"/>
              <a:ext cx="633891" cy="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BE1D324-00F2-1529-9BB4-0287E9FC7685}"/>
                </a:ext>
              </a:extLst>
            </p:cNvPr>
            <p:cNvCxnSpPr/>
            <p:nvPr/>
          </p:nvCxnSpPr>
          <p:spPr>
            <a:xfrm>
              <a:off x="3622155" y="2282924"/>
              <a:ext cx="1587" cy="52705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715FF170-67D4-B444-2508-83BCD52B5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8874" y="2803624"/>
              <a:ext cx="783227" cy="49779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6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Level</a:t>
              </a:r>
            </a:p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6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Detector</a:t>
              </a:r>
              <a:endParaRPr lang="en-US" sz="1406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152736ED-1F47-91F3-A34A-7E2D94FEF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992" y="2803623"/>
              <a:ext cx="687535" cy="49779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6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Gain</a:t>
              </a:r>
            </a:p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6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Control</a:t>
              </a:r>
              <a:endParaRPr lang="en-US" sz="1406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5F5C841E-8626-49D8-3E7E-9F797F7EA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650" y="1937568"/>
              <a:ext cx="448670" cy="2926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6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406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406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406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D4407A-3617-219B-F352-AAC93BA3E59B}"/>
                </a:ext>
              </a:extLst>
            </p:cNvPr>
            <p:cNvCxnSpPr>
              <a:stCxn id="11" idx="6"/>
            </p:cNvCxnSpPr>
            <p:nvPr/>
          </p:nvCxnSpPr>
          <p:spPr>
            <a:xfrm>
              <a:off x="5135042" y="2284512"/>
              <a:ext cx="93503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2">
              <a:extLst>
                <a:ext uri="{FF2B5EF4-FFF2-40B4-BE49-F238E27FC236}">
                  <a16:creationId xmlns:a16="http://schemas.microsoft.com/office/drawing/2014/main" id="{35369A1A-B1CB-B8B0-3DE2-87692B5D6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075" y="1937568"/>
              <a:ext cx="448670" cy="2926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6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406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406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406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C1E8C3B-4007-EBD8-CBB3-66E69303671D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2829992" y="2284512"/>
              <a:ext cx="190182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97" y="1"/>
            <a:ext cx="8875603" cy="745577"/>
          </a:xfrm>
        </p:spPr>
        <p:txBody>
          <a:bodyPr/>
          <a:lstStyle/>
          <a:p>
            <a:r>
              <a:rPr lang="en-US" sz="1969" dirty="0"/>
              <a:t>(a) Audio from </a:t>
            </a:r>
            <a:r>
              <a:rPr lang="en-GB" sz="1969" dirty="0"/>
              <a:t>snare drum microphone with spill from cymbals and kick drum</a:t>
            </a:r>
            <a:br>
              <a:rPr lang="en-GB" sz="1969" dirty="0"/>
            </a:br>
            <a:r>
              <a:rPr lang="en-GB" sz="1969" dirty="0"/>
              <a:t>(b) same recording with noise gate applied to remove low level bleed</a:t>
            </a:r>
            <a:endParaRPr lang="en-US" sz="1969" dirty="0"/>
          </a:p>
        </p:txBody>
      </p:sp>
      <p:grpSp>
        <p:nvGrpSpPr>
          <p:cNvPr id="3" name="Group 7"/>
          <p:cNvGrpSpPr>
            <a:grpSpLocks noChangeAspect="1"/>
          </p:cNvGrpSpPr>
          <p:nvPr/>
        </p:nvGrpSpPr>
        <p:grpSpPr>
          <a:xfrm>
            <a:off x="761349" y="980728"/>
            <a:ext cx="7983855" cy="5688978"/>
            <a:chOff x="1835696" y="2476817"/>
            <a:chExt cx="5322570" cy="3792652"/>
          </a:xfrm>
        </p:grpSpPr>
        <p:pic>
          <p:nvPicPr>
            <p:cNvPr id="4" name="Picture 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5696" y="2476817"/>
              <a:ext cx="5322570" cy="1904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4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5696" y="4365104"/>
              <a:ext cx="5322570" cy="1904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925615" y="2636912"/>
              <a:ext cx="272725" cy="227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dirty="0">
                  <a:solidFill>
                    <a:srgbClr val="000000"/>
                  </a:solidFill>
                  <a:latin typeface="Gill Sans" charset="0"/>
                  <a:sym typeface="Gill Sans" charset="0"/>
                </a:rPr>
                <a:t>(a)</a:t>
              </a:r>
              <a:endParaRPr lang="en-US" sz="1617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2409" y="4530606"/>
              <a:ext cx="279136" cy="227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dirty="0">
                  <a:solidFill>
                    <a:srgbClr val="000000"/>
                  </a:solidFill>
                  <a:latin typeface="Gill Sans" charset="0"/>
                  <a:sym typeface="Gill Sans" charset="0"/>
                </a:rPr>
                <a:t>(b)</a:t>
              </a:r>
              <a:endParaRPr lang="en-US" sz="1617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840389A-338E-7E21-324A-FAD498B33A33}"/>
              </a:ext>
            </a:extLst>
          </p:cNvPr>
          <p:cNvSpPr txBox="1"/>
          <p:nvPr/>
        </p:nvSpPr>
        <p:spPr>
          <a:xfrm>
            <a:off x="8148295" y="1817703"/>
            <a:ext cx="28830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Audio from </a:t>
            </a:r>
            <a:r>
              <a:rPr lang="en-GB" sz="1800" dirty="0"/>
              <a:t>snare drum microphone with spill from cymbals and kick drum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951B0-B7F3-0C7B-B709-87E13AF62172}"/>
              </a:ext>
            </a:extLst>
          </p:cNvPr>
          <p:cNvSpPr txBox="1"/>
          <p:nvPr/>
        </p:nvSpPr>
        <p:spPr>
          <a:xfrm>
            <a:off x="8148295" y="4670137"/>
            <a:ext cx="2711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same recording with noise gate applied 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Title 16"/>
          <p:cNvSpPr>
            <a:spLocks noGrp="1"/>
          </p:cNvSpPr>
          <p:nvPr>
            <p:ph type="title"/>
          </p:nvPr>
        </p:nvSpPr>
        <p:spPr>
          <a:xfrm>
            <a:off x="1524000" y="44624"/>
            <a:ext cx="9144000" cy="650322"/>
          </a:xfrm>
        </p:spPr>
        <p:txBody>
          <a:bodyPr/>
          <a:lstStyle/>
          <a:p>
            <a:pPr algn="ctr"/>
            <a:r>
              <a:rPr lang="en-US" sz="2391" kern="1200" dirty="0"/>
              <a:t>Expander reduces signal level only when it drops below threshold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98913" y="5144071"/>
            <a:ext cx="46666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998912" y="1038797"/>
            <a:ext cx="0" cy="41052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998913" y="1038797"/>
            <a:ext cx="4105275" cy="410527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511008" y="1929384"/>
            <a:ext cx="1728788" cy="324088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268244" y="1929384"/>
            <a:ext cx="971550" cy="324088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3" name="TextBox 53"/>
          <p:cNvSpPr txBox="1">
            <a:spLocks noChangeArrowheads="1"/>
          </p:cNvSpPr>
          <p:nvPr/>
        </p:nvSpPr>
        <p:spPr bwMode="auto">
          <a:xfrm>
            <a:off x="6887527" y="2360391"/>
            <a:ext cx="1260728" cy="182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406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No expansion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GB" sz="1406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406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2:1 expansion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GB" sz="1406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406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3:1 expansion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GB" sz="1406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406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∞:1 expansion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406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(noise gate)</a:t>
            </a:r>
            <a:endParaRPr lang="en-US" sz="1406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4104" name="TextBox 54"/>
          <p:cNvSpPr txBox="1">
            <a:spLocks noChangeArrowheads="1"/>
          </p:cNvSpPr>
          <p:nvPr/>
        </p:nvSpPr>
        <p:spPr bwMode="auto">
          <a:xfrm>
            <a:off x="7261834" y="5308754"/>
            <a:ext cx="1463988" cy="34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617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Input level (dB)</a:t>
            </a:r>
            <a:endParaRPr lang="en-US" sz="1617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sp>
        <p:nvSpPr>
          <p:cNvPr id="4105" name="TextBox 55"/>
          <p:cNvSpPr txBox="1">
            <a:spLocks noChangeArrowheads="1"/>
          </p:cNvSpPr>
          <p:nvPr/>
        </p:nvSpPr>
        <p:spPr bwMode="auto">
          <a:xfrm>
            <a:off x="1701141" y="1362646"/>
            <a:ext cx="968661" cy="59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617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Output 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617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level (dB)</a:t>
            </a:r>
            <a:endParaRPr lang="en-US" sz="1617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239794" y="1929385"/>
            <a:ext cx="0" cy="31313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7" name="TextBox 58"/>
          <p:cNvSpPr txBox="1">
            <a:spLocks noChangeArrowheads="1"/>
          </p:cNvSpPr>
          <p:nvPr/>
        </p:nvSpPr>
        <p:spPr bwMode="auto">
          <a:xfrm>
            <a:off x="5803192" y="5215261"/>
            <a:ext cx="1023484" cy="34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617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Threshold</a:t>
            </a:r>
            <a:endParaRPr lang="en-US" sz="1617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837237" y="2577084"/>
            <a:ext cx="2159795" cy="757238"/>
          </a:xfrm>
          <a:prstGeom prst="straightConnector1">
            <a:avLst/>
          </a:prstGeom>
          <a:ln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268244" y="3224785"/>
            <a:ext cx="1728788" cy="540545"/>
          </a:xfrm>
          <a:prstGeom prst="straightConnector1">
            <a:avLst/>
          </a:prstGeom>
          <a:ln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484938" y="3765329"/>
            <a:ext cx="1512095" cy="540543"/>
          </a:xfrm>
          <a:prstGeom prst="straightConnector1">
            <a:avLst/>
          </a:prstGeom>
          <a:ln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239795" y="4305872"/>
            <a:ext cx="864393" cy="540545"/>
          </a:xfrm>
          <a:prstGeom prst="straightConnector1">
            <a:avLst/>
          </a:prstGeom>
          <a:ln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"/>
          <p:cNvSpPr>
            <a:spLocks/>
          </p:cNvSpPr>
          <p:nvPr/>
        </p:nvSpPr>
        <p:spPr bwMode="auto">
          <a:xfrm>
            <a:off x="2711624" y="5575300"/>
            <a:ext cx="3312368" cy="1282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17" dirty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Threshold </a:t>
            </a:r>
            <a:r>
              <a:rPr lang="en-US" sz="1617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= input level at which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17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expander activates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17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(above this, gain = 1)</a:t>
            </a:r>
          </a:p>
        </p:txBody>
      </p:sp>
      <p:sp>
        <p:nvSpPr>
          <p:cNvPr id="19" name="Rectangle 4"/>
          <p:cNvSpPr>
            <a:spLocks/>
          </p:cNvSpPr>
          <p:nvPr/>
        </p:nvSpPr>
        <p:spPr bwMode="auto">
          <a:xfrm>
            <a:off x="3863752" y="836712"/>
            <a:ext cx="2664296" cy="17281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17" dirty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Knee </a:t>
            </a:r>
            <a:r>
              <a:rPr lang="en-US" sz="1617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= transition between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17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expanded and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17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unexpanded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17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regions</a:t>
            </a:r>
          </a:p>
        </p:txBody>
      </p:sp>
      <p:sp>
        <p:nvSpPr>
          <p:cNvPr id="20" name="Rectangle 5"/>
          <p:cNvSpPr>
            <a:spLocks/>
          </p:cNvSpPr>
          <p:nvPr/>
        </p:nvSpPr>
        <p:spPr bwMode="auto">
          <a:xfrm>
            <a:off x="8475639" y="2492896"/>
            <a:ext cx="2192361" cy="1584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 dirty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Ratio </a:t>
            </a:r>
            <a:r>
              <a:rPr lang="en-US" sz="1687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= amount that decreasing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input level affects output level</a:t>
            </a:r>
          </a:p>
        </p:txBody>
      </p:sp>
      <p:sp>
        <p:nvSpPr>
          <p:cNvPr id="21" name="Oval 6"/>
          <p:cNvSpPr>
            <a:spLocks/>
          </p:cNvSpPr>
          <p:nvPr/>
        </p:nvSpPr>
        <p:spPr bwMode="auto">
          <a:xfrm>
            <a:off x="5498559" y="5100498"/>
            <a:ext cx="1559423" cy="556250"/>
          </a:xfrm>
          <a:prstGeom prst="ellipse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1125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" name="Oval 7"/>
          <p:cNvSpPr>
            <a:spLocks/>
          </p:cNvSpPr>
          <p:nvPr/>
        </p:nvSpPr>
        <p:spPr bwMode="auto">
          <a:xfrm>
            <a:off x="6744072" y="2046908"/>
            <a:ext cx="1512168" cy="2448272"/>
          </a:xfrm>
          <a:prstGeom prst="ellipse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1125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3" name="Oval 8"/>
          <p:cNvSpPr>
            <a:spLocks/>
          </p:cNvSpPr>
          <p:nvPr/>
        </p:nvSpPr>
        <p:spPr bwMode="auto">
          <a:xfrm>
            <a:off x="5735960" y="1542853"/>
            <a:ext cx="901700" cy="876300"/>
          </a:xfrm>
          <a:prstGeom prst="ellipse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1125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20" grpId="0" autoUpdateAnimBg="0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 notes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7645" y="796207"/>
            <a:ext cx="10300355" cy="6061793"/>
          </a:xfrm>
        </p:spPr>
        <p:txBody>
          <a:bodyPr anchor="t"/>
          <a:lstStyle/>
          <a:p>
            <a:pPr marL="446469" eaLnBrk="1" hangingPunct="1">
              <a:spcAft>
                <a:spcPts val="422"/>
              </a:spcAft>
            </a:pPr>
            <a:r>
              <a:rPr lang="en-US" dirty="0">
                <a:solidFill>
                  <a:srgbClr val="0000FF"/>
                </a:solidFill>
              </a:rPr>
              <a:t>Level detector</a:t>
            </a:r>
            <a:r>
              <a:rPr lang="en-US" dirty="0"/>
              <a:t> calculates signal level over period of time</a:t>
            </a:r>
          </a:p>
          <a:p>
            <a:pPr marL="803643" lvl="1" eaLnBrk="1" hangingPunct="1">
              <a:spcAft>
                <a:spcPts val="422"/>
              </a:spcAft>
            </a:pPr>
            <a:r>
              <a:rPr lang="en-US" dirty="0"/>
              <a:t>Not instantaneous sample value</a:t>
            </a:r>
          </a:p>
          <a:p>
            <a:pPr marL="803643" lvl="1" eaLnBrk="1" hangingPunct="1">
              <a:spcAft>
                <a:spcPts val="422"/>
              </a:spcAft>
            </a:pPr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RMS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envelope </a:t>
            </a:r>
            <a:r>
              <a:rPr lang="en-US" dirty="0"/>
              <a:t>calculations</a:t>
            </a:r>
          </a:p>
          <a:p>
            <a:pPr marL="803643" lvl="1" eaLnBrk="1" hangingPunct="1">
              <a:spcAft>
                <a:spcPts val="422"/>
              </a:spcAft>
            </a:pPr>
            <a:r>
              <a:rPr lang="en-US" dirty="0"/>
              <a:t>Example: sine wave is 0 at certain times, but doesn’t mean there’s no signal at these points</a:t>
            </a:r>
          </a:p>
          <a:p>
            <a:pPr marL="446469" eaLnBrk="1" hangingPunct="1">
              <a:spcAft>
                <a:spcPts val="422"/>
              </a:spcAft>
            </a:pPr>
            <a:r>
              <a:rPr lang="en-US" dirty="0"/>
              <a:t>Amount of expansion expressed as </a:t>
            </a:r>
            <a:r>
              <a:rPr lang="en-US" dirty="0">
                <a:solidFill>
                  <a:srgbClr val="0000FF"/>
                </a:solidFill>
              </a:rPr>
              <a:t>ratio</a:t>
            </a:r>
            <a:endParaRPr lang="en-US" dirty="0"/>
          </a:p>
          <a:p>
            <a:pPr marL="803643" lvl="1" eaLnBrk="1" hangingPunct="1">
              <a:spcAft>
                <a:spcPts val="422"/>
              </a:spcAft>
            </a:pPr>
            <a:r>
              <a:rPr lang="en-US" dirty="0"/>
              <a:t>Change in input dB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change in output dB</a:t>
            </a:r>
          </a:p>
          <a:p>
            <a:pPr marL="803643" lvl="1" eaLnBrk="1" hangingPunct="1">
              <a:spcAft>
                <a:spcPts val="422"/>
              </a:spcAft>
            </a:pP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Not</a:t>
            </a:r>
            <a:r>
              <a:rPr lang="en-US" dirty="0"/>
              <a:t> the same as gain</a:t>
            </a:r>
          </a:p>
          <a:p>
            <a:pPr marL="803643" lvl="1" eaLnBrk="1" hangingPunct="1">
              <a:spcAft>
                <a:spcPts val="422"/>
              </a:spcAft>
            </a:pPr>
            <a:r>
              <a:rPr lang="en-GB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baseline="-25000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=20 log</a:t>
            </a:r>
            <a:r>
              <a:rPr lang="en-GB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03643" lvl="1" eaLnBrk="1" hangingPunct="1">
              <a:spcAft>
                <a:spcPts val="422"/>
              </a:spcAft>
            </a:pPr>
            <a:r>
              <a:rPr lang="en-US" dirty="0"/>
              <a:t>Example: 4:1 expansion ratio</a:t>
            </a:r>
          </a:p>
          <a:p>
            <a:pPr marL="1071524" lvl="2" eaLnBrk="1" hangingPunct="1">
              <a:spcAft>
                <a:spcPts val="422"/>
              </a:spcAft>
            </a:pPr>
            <a:r>
              <a:rPr lang="en-US" dirty="0"/>
              <a:t>3dB input drop produces 12dB output drop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Noise gating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796208"/>
            <a:ext cx="9090422" cy="6008214"/>
          </a:xfrm>
        </p:spPr>
        <p:txBody>
          <a:bodyPr anchor="t"/>
          <a:lstStyle/>
          <a:p>
            <a:pPr marL="446469" eaLnBrk="1" hangingPunct="1"/>
            <a:r>
              <a:rPr lang="en-US" dirty="0">
                <a:solidFill>
                  <a:srgbClr val="0000FF"/>
                </a:solidFill>
              </a:rPr>
              <a:t>Large ratio</a:t>
            </a:r>
            <a:r>
              <a:rPr lang="en-US" dirty="0"/>
              <a:t> = noise gating</a:t>
            </a:r>
          </a:p>
          <a:p>
            <a:pPr marL="803643" lvl="1" eaLnBrk="1" hangingPunct="1"/>
            <a:r>
              <a:rPr lang="en-US" dirty="0"/>
              <a:t>10:1 or higher expansion ratio</a:t>
            </a:r>
          </a:p>
          <a:p>
            <a:pPr marL="803643" lvl="1" eaLnBrk="1" hangingPunct="1"/>
            <a:r>
              <a:rPr lang="en-US" dirty="0"/>
              <a:t>Line approaches vertical below</a:t>
            </a:r>
            <a:br>
              <a:rPr lang="en-US" dirty="0"/>
            </a:br>
            <a:r>
              <a:rPr lang="en-US" dirty="0"/>
              <a:t>threshold</a:t>
            </a:r>
          </a:p>
          <a:p>
            <a:pPr marL="803643" lvl="1" eaLnBrk="1" hangingPunct="1"/>
            <a:r>
              <a:rPr lang="en-GB" dirty="0"/>
              <a:t>Signal may be completely removed</a:t>
            </a:r>
          </a:p>
          <a:p>
            <a:pPr marL="1071524" lvl="2" eaLnBrk="1" hangingPunct="1"/>
            <a:r>
              <a:rPr lang="en-GB" dirty="0"/>
              <a:t>An on/off switch for audio</a:t>
            </a:r>
            <a:endParaRPr lang="en-US" dirty="0"/>
          </a:p>
          <a:p>
            <a:pPr marL="446469" eaLnBrk="1" hangingPunct="1"/>
            <a:r>
              <a:rPr lang="en-US" dirty="0"/>
              <a:t>Most important parameter?</a:t>
            </a:r>
          </a:p>
          <a:p>
            <a:pPr marL="803643" lvl="1" eaLnBrk="1" hangingPunct="1"/>
            <a:r>
              <a:rPr lang="en-US" dirty="0">
                <a:solidFill>
                  <a:srgbClr val="0000FF"/>
                </a:solidFill>
              </a:rPr>
              <a:t>Threshold</a:t>
            </a:r>
          </a:p>
          <a:p>
            <a:pPr marL="803643" lvl="1" eaLnBrk="1" hangingPunct="1"/>
            <a:r>
              <a:rPr lang="en-US" dirty="0"/>
              <a:t>Where gate “opens” and “closes”</a:t>
            </a:r>
          </a:p>
          <a:p>
            <a:pPr marL="1071524" lvl="2" eaLnBrk="1" hangingPunct="1"/>
            <a:r>
              <a:rPr lang="en-GB" dirty="0"/>
              <a:t>High signal </a:t>
            </a:r>
            <a:r>
              <a:rPr lang="en-GB" dirty="0">
                <a:sym typeface="Wingdings" pitchFamily="2" charset="2"/>
              </a:rPr>
              <a:t> gate open</a:t>
            </a:r>
          </a:p>
          <a:p>
            <a:pPr marL="1071524" lvl="2" eaLnBrk="1" hangingPunct="1"/>
            <a:r>
              <a:rPr lang="en-GB" dirty="0">
                <a:sym typeface="Wingdings" pitchFamily="2" charset="2"/>
              </a:rPr>
              <a:t>Low signal  gate closed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bldLvl="5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Attack and release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 dirty="0"/>
              <a:t>(not quite) analogous to compressor</a:t>
            </a:r>
          </a:p>
          <a:p>
            <a:pPr marL="803643" lvl="1" eaLnBrk="1" hangingPunct="1"/>
            <a:r>
              <a:rPr lang="en-GB" dirty="0"/>
              <a:t>Provides ballistics  and smoothing</a:t>
            </a:r>
            <a:endParaRPr lang="en-US" dirty="0"/>
          </a:p>
          <a:p>
            <a:pPr marL="803643" lvl="1" eaLnBrk="1" hangingPunct="1"/>
            <a:r>
              <a:rPr lang="en-US" dirty="0">
                <a:solidFill>
                  <a:srgbClr val="0000FF"/>
                </a:solidFill>
              </a:rPr>
              <a:t>Attack time</a:t>
            </a:r>
            <a:r>
              <a:rPr lang="en-US" dirty="0"/>
              <a:t>: time required for expander to respond to </a:t>
            </a:r>
            <a:r>
              <a:rPr lang="en-US" dirty="0">
                <a:solidFill>
                  <a:srgbClr val="0000FF"/>
                </a:solidFill>
              </a:rPr>
              <a:t>increasing</a:t>
            </a:r>
            <a:r>
              <a:rPr lang="en-US" dirty="0"/>
              <a:t> signal level (gain reaches 1)</a:t>
            </a:r>
          </a:p>
          <a:p>
            <a:pPr marL="803643" lvl="1" eaLnBrk="1" hangingPunct="1"/>
            <a:r>
              <a:rPr lang="en-US" dirty="0">
                <a:solidFill>
                  <a:srgbClr val="0000FF"/>
                </a:solidFill>
              </a:rPr>
              <a:t>Release time</a:t>
            </a:r>
            <a:r>
              <a:rPr lang="en-US" dirty="0"/>
              <a:t>: time required for expander to respond to </a:t>
            </a:r>
            <a:r>
              <a:rPr lang="en-US" dirty="0">
                <a:solidFill>
                  <a:srgbClr val="0000FF"/>
                </a:solidFill>
              </a:rPr>
              <a:t>decreasing</a:t>
            </a:r>
            <a:r>
              <a:rPr lang="en-US" dirty="0"/>
              <a:t> signal level (gain drops toward 0)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4166955" cy="864096"/>
          </a:xfrm>
        </p:spPr>
        <p:txBody>
          <a:bodyPr anchor="t"/>
          <a:lstStyle/>
          <a:p>
            <a:r>
              <a:rPr lang="en-US" sz="3094" kern="1200" dirty="0"/>
              <a:t>Effect of an expander</a:t>
            </a:r>
            <a:endParaRPr lang="en-US" sz="3094" dirty="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 cstate="print"/>
          <a:srcRect r="7836"/>
          <a:stretch>
            <a:fillRect/>
          </a:stretch>
        </p:blipFill>
        <p:spPr bwMode="auto">
          <a:xfrm>
            <a:off x="4704010" y="260648"/>
            <a:ext cx="5928494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 cstate="print"/>
          <a:srcRect r="7836"/>
          <a:stretch>
            <a:fillRect/>
          </a:stretch>
        </p:blipFill>
        <p:spPr bwMode="auto">
          <a:xfrm>
            <a:off x="4704010" y="2329161"/>
            <a:ext cx="5928494" cy="21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4" cstate="print"/>
          <a:srcRect r="7836"/>
          <a:stretch>
            <a:fillRect/>
          </a:stretch>
        </p:blipFill>
        <p:spPr bwMode="auto">
          <a:xfrm>
            <a:off x="4704010" y="4396086"/>
            <a:ext cx="5928494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7367836" y="3789661"/>
            <a:ext cx="252413" cy="0"/>
          </a:xfrm>
          <a:prstGeom prst="straightConnector1">
            <a:avLst/>
          </a:prstGeom>
          <a:ln>
            <a:solidFill>
              <a:schemeClr val="tx1"/>
            </a:solidFill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664823" y="3789661"/>
            <a:ext cx="539750" cy="0"/>
          </a:xfrm>
          <a:prstGeom prst="straightConnector1">
            <a:avLst/>
          </a:prstGeom>
          <a:ln>
            <a:solidFill>
              <a:schemeClr val="tx1"/>
            </a:solidFill>
            <a:headEnd type="diamond"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TextBox 10"/>
          <p:cNvSpPr txBox="1">
            <a:spLocks noChangeArrowheads="1"/>
          </p:cNvSpPr>
          <p:nvPr/>
        </p:nvSpPr>
        <p:spPr bwMode="auto">
          <a:xfrm>
            <a:off x="7297537" y="3789662"/>
            <a:ext cx="444351" cy="33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773" dirty="0">
                <a:solidFill>
                  <a:srgbClr val="000000"/>
                </a:solidFill>
                <a:latin typeface="Gill Sans" charset="0"/>
                <a:sym typeface="Gill Sans" charset="0"/>
              </a:rPr>
              <a:t>Attack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773" dirty="0">
                <a:solidFill>
                  <a:srgbClr val="000000"/>
                </a:solidFill>
                <a:latin typeface="Gill Sans" charset="0"/>
                <a:sym typeface="Gill Sans" charset="0"/>
              </a:rPr>
              <a:t>Time</a:t>
            </a:r>
            <a:endParaRPr lang="en-US" sz="773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29" name="TextBox 11"/>
          <p:cNvSpPr txBox="1">
            <a:spLocks noChangeArrowheads="1"/>
          </p:cNvSpPr>
          <p:nvPr/>
        </p:nvSpPr>
        <p:spPr bwMode="auto">
          <a:xfrm>
            <a:off x="8696620" y="3789662"/>
            <a:ext cx="497250" cy="33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773" dirty="0">
                <a:solidFill>
                  <a:srgbClr val="000000"/>
                </a:solidFill>
                <a:latin typeface="Gill Sans" charset="0"/>
                <a:sym typeface="Gill Sans" charset="0"/>
              </a:rPr>
              <a:t>Release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773" dirty="0">
                <a:solidFill>
                  <a:srgbClr val="000000"/>
                </a:solidFill>
                <a:latin typeface="Gill Sans" charset="0"/>
                <a:sym typeface="Gill Sans" charset="0"/>
              </a:rPr>
              <a:t>Time</a:t>
            </a:r>
            <a:endParaRPr lang="en-US" sz="773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0" y="1505036"/>
            <a:ext cx="3761910" cy="3813991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defTabSz="642915" fontAlgn="base">
              <a:spcBef>
                <a:spcPts val="844"/>
              </a:spcBef>
              <a:spcAft>
                <a:spcPts val="844"/>
              </a:spcAft>
              <a:buFont typeface="Arial" pitchFamily="34" charset="0"/>
              <a:buChar char="•"/>
            </a:pPr>
            <a:r>
              <a:rPr lang="en-US" sz="2391" dirty="0">
                <a:solidFill>
                  <a:srgbClr val="000000"/>
                </a:solidFill>
                <a:latin typeface="Gill Sans" charset="0"/>
                <a:sym typeface="Gill Sans" charset="0"/>
              </a:rPr>
              <a:t> Only middle portion of input is above expander's threshold value</a:t>
            </a:r>
          </a:p>
          <a:p>
            <a:pPr defTabSz="642915" fontAlgn="base">
              <a:spcBef>
                <a:spcPts val="844"/>
              </a:spcBef>
              <a:spcAft>
                <a:spcPts val="844"/>
              </a:spcAft>
              <a:buFont typeface="Arial" pitchFamily="34" charset="0"/>
              <a:buChar char="•"/>
            </a:pPr>
            <a:r>
              <a:rPr lang="en-US" sz="2391" dirty="0">
                <a:solidFill>
                  <a:srgbClr val="000000"/>
                </a:solidFill>
                <a:latin typeface="Gill Sans" charset="0"/>
                <a:sym typeface="Gill Sans" charset="0"/>
              </a:rPr>
              <a:t> Takes time for expander to increase gain when input rises above threshold</a:t>
            </a:r>
          </a:p>
          <a:p>
            <a:pPr defTabSz="642915" fontAlgn="base">
              <a:spcBef>
                <a:spcPts val="844"/>
              </a:spcBef>
              <a:spcAft>
                <a:spcPts val="844"/>
              </a:spcAft>
              <a:buFont typeface="Arial" pitchFamily="34" charset="0"/>
              <a:buChar char="•"/>
            </a:pPr>
            <a:r>
              <a:rPr lang="en-US" sz="2391" dirty="0">
                <a:solidFill>
                  <a:srgbClr val="000000"/>
                </a:solidFill>
                <a:latin typeface="Gill Sans" charset="0"/>
                <a:sym typeface="Gill Sans" charset="0"/>
              </a:rPr>
              <a:t> When input drops below threshold, expander slowly reduces gain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use expansion / noise gating?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2615" y="1339465"/>
            <a:ext cx="10210800" cy="6112423"/>
          </a:xfrm>
        </p:spPr>
        <p:txBody>
          <a:bodyPr anchor="t"/>
          <a:lstStyle/>
          <a:p>
            <a:pPr marL="446469" eaLnBrk="1" hangingPunct="1"/>
            <a:r>
              <a:rPr lang="en-US" sz="2812" dirty="0">
                <a:solidFill>
                  <a:srgbClr val="0000FF"/>
                </a:solidFill>
              </a:rPr>
              <a:t>Increase dynamic range</a:t>
            </a:r>
            <a:r>
              <a:rPr lang="en-US" sz="2812" dirty="0"/>
              <a:t> of low-quality recordings</a:t>
            </a:r>
          </a:p>
          <a:p>
            <a:pPr marL="803643" lvl="1" eaLnBrk="1" hangingPunct="1"/>
            <a:r>
              <a:rPr lang="en-US" sz="2391" dirty="0"/>
              <a:t>More extremes on cassettes/vinyl which have low dynamic range</a:t>
            </a:r>
          </a:p>
          <a:p>
            <a:pPr marL="803643" lvl="1" eaLnBrk="1" hangingPunct="1"/>
            <a:r>
              <a:rPr lang="en-US" sz="2391" dirty="0"/>
              <a:t>Potentially less of an issue in digital systems</a:t>
            </a:r>
          </a:p>
          <a:p>
            <a:pPr marL="1071524" lvl="2" eaLnBrk="1" hangingPunct="1"/>
            <a:r>
              <a:rPr lang="en-US" sz="1969" dirty="0"/>
              <a:t>What sampling parameter affects dynamic range?</a:t>
            </a:r>
          </a:p>
          <a:p>
            <a:pPr marL="446469" eaLnBrk="1" hangingPunct="1">
              <a:buClr>
                <a:srgbClr val="0000FF"/>
              </a:buClr>
            </a:pPr>
            <a:r>
              <a:rPr lang="en-US" sz="2812" dirty="0">
                <a:solidFill>
                  <a:srgbClr val="0000FF"/>
                </a:solidFill>
              </a:rPr>
              <a:t>Noise reduction</a:t>
            </a:r>
          </a:p>
          <a:p>
            <a:pPr marL="803643" lvl="1" eaLnBrk="1" hangingPunct="1"/>
            <a:r>
              <a:rPr lang="en-US" sz="2391" dirty="0"/>
              <a:t>Reduce feedback, unwanted bleed between tracks</a:t>
            </a:r>
          </a:p>
          <a:p>
            <a:pPr marL="803643" lvl="1" eaLnBrk="1" hangingPunct="1"/>
            <a:r>
              <a:rPr lang="en-US" sz="2391" dirty="0"/>
              <a:t>Eliminate noise or </a:t>
            </a:r>
            <a:r>
              <a:rPr lang="en-US" sz="2391" dirty="0">
                <a:solidFill>
                  <a:srgbClr val="0000FF"/>
                </a:solidFill>
              </a:rPr>
              <a:t>hiss</a:t>
            </a:r>
            <a:r>
              <a:rPr lang="en-US" sz="2391" dirty="0"/>
              <a:t> in absence of a signal</a:t>
            </a:r>
          </a:p>
          <a:p>
            <a:pPr marL="803643" lvl="1" eaLnBrk="1" hangingPunct="1"/>
            <a:r>
              <a:rPr lang="en-US" sz="2391" dirty="0"/>
              <a:t>Set the right </a:t>
            </a:r>
            <a:r>
              <a:rPr lang="en-US" sz="2391" dirty="0">
                <a:solidFill>
                  <a:srgbClr val="0000FF"/>
                </a:solidFill>
              </a:rPr>
              <a:t>threshold</a:t>
            </a:r>
            <a:endParaRPr lang="en-US" sz="2391" dirty="0"/>
          </a:p>
          <a:p>
            <a:pPr marL="1071524" lvl="2" eaLnBrk="1" hangingPunct="1"/>
            <a:r>
              <a:rPr lang="en-US" sz="1969" dirty="0"/>
              <a:t>Don’t cut off any of the instrument sound</a:t>
            </a:r>
          </a:p>
          <a:p>
            <a:pPr marL="1071524" lvl="2" eaLnBrk="1" hangingPunct="1"/>
            <a:r>
              <a:rPr lang="en-US" sz="1969" dirty="0"/>
              <a:t>Don’t let through any ambient noise</a:t>
            </a:r>
          </a:p>
          <a:p>
            <a:pPr marL="803643" lvl="1" eaLnBrk="1" hangingPunct="1"/>
            <a:r>
              <a:rPr lang="en-US" sz="2391" dirty="0"/>
              <a:t>Noise still there when instrument is playing. Why isn’t this a problem?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0293B847B894989892D174729E62A" ma:contentTypeVersion="15" ma:contentTypeDescription="Create a new document." ma:contentTypeScope="" ma:versionID="91a0fc87dad419b6b1a87f62ffa20c43">
  <xsd:schema xmlns:xsd="http://www.w3.org/2001/XMLSchema" xmlns:xs="http://www.w3.org/2001/XMLSchema" xmlns:p="http://schemas.microsoft.com/office/2006/metadata/properties" xmlns:ns3="2a46edd2-a00f-4e4f-8bf5-56bbc6af714a" xmlns:ns4="5ee9160e-9829-4316-a6ea-2111eb3c84cb" targetNamespace="http://schemas.microsoft.com/office/2006/metadata/properties" ma:root="true" ma:fieldsID="210f5583b35efd579ba2bdb4a59a2af3" ns3:_="" ns4:_="">
    <xsd:import namespace="2a46edd2-a00f-4e4f-8bf5-56bbc6af714a"/>
    <xsd:import namespace="5ee9160e-9829-4316-a6ea-2111eb3c8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46edd2-a00f-4e4f-8bf5-56bbc6af71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9160e-9829-4316-a6ea-2111eb3c8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46edd2-a00f-4e4f-8bf5-56bbc6af714a" xsi:nil="true"/>
  </documentManagement>
</p:properties>
</file>

<file path=customXml/itemProps1.xml><?xml version="1.0" encoding="utf-8"?>
<ds:datastoreItem xmlns:ds="http://schemas.openxmlformats.org/officeDocument/2006/customXml" ds:itemID="{E1FCBCDF-CC09-4D32-9372-471D996CFE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CB48B-5990-4604-916E-286773336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46edd2-a00f-4e4f-8bf5-56bbc6af714a"/>
    <ds:schemaRef ds:uri="5ee9160e-9829-4316-a6ea-2111eb3c8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13DB16-3864-4EB5-9FF7-FE3A239C2FA2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5ee9160e-9829-4316-a6ea-2111eb3c84cb"/>
    <ds:schemaRef ds:uri="2a46edd2-a00f-4e4f-8bf5-56bbc6af714a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Widescreen</PresentationFormat>
  <Paragraphs>116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Italic</vt:lpstr>
      <vt:lpstr>Calibri</vt:lpstr>
      <vt:lpstr>Gill Sans</vt:lpstr>
      <vt:lpstr>Lucida Grande</vt:lpstr>
      <vt:lpstr>Times New Roman</vt:lpstr>
      <vt:lpstr>Title &amp; Subtitle</vt:lpstr>
      <vt:lpstr>Title &amp; Bullets</vt:lpstr>
      <vt:lpstr>PowerPoint Presentation</vt:lpstr>
      <vt:lpstr>Expanders and noise gates are dynamics processors</vt:lpstr>
      <vt:lpstr>(a) Audio from snare drum microphone with spill from cymbals and kick drum (b) same recording with noise gate applied to remove low level bleed</vt:lpstr>
      <vt:lpstr>Expander reduces signal level only when it drops below threshold</vt:lpstr>
      <vt:lpstr>Implementation notes</vt:lpstr>
      <vt:lpstr>Noise gating</vt:lpstr>
      <vt:lpstr>Attack and release</vt:lpstr>
      <vt:lpstr>Effect of an expander</vt:lpstr>
      <vt:lpstr>Why use expansion / noise gating?</vt:lpstr>
      <vt:lpstr>Companding</vt:lpstr>
      <vt:lpstr>Placement in the Effects Chain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1</cp:revision>
  <dcterms:created xsi:type="dcterms:W3CDTF">2023-12-20T15:16:07Z</dcterms:created>
  <dcterms:modified xsi:type="dcterms:W3CDTF">2023-12-20T15:26:53Z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0x0101005680293B847B894989892D174729E62A</vt:lpwstr>
  </property>
</Properties>
</file>