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10" r:id="rId2"/>
    <p:sldMasterId id="2147484022" r:id="rId3"/>
  </p:sldMasterIdLst>
  <p:notesMasterIdLst>
    <p:notesMasterId r:id="rId50"/>
  </p:notesMasterIdLst>
  <p:handoutMasterIdLst>
    <p:handoutMasterId r:id="rId51"/>
  </p:handoutMasterIdLst>
  <p:sldIdLst>
    <p:sldId id="256" r:id="rId4"/>
    <p:sldId id="258" r:id="rId5"/>
    <p:sldId id="278" r:id="rId6"/>
    <p:sldId id="279" r:id="rId7"/>
    <p:sldId id="260" r:id="rId8"/>
    <p:sldId id="272" r:id="rId9"/>
    <p:sldId id="261" r:id="rId10"/>
    <p:sldId id="283" r:id="rId11"/>
    <p:sldId id="259" r:id="rId12"/>
    <p:sldId id="281" r:id="rId13"/>
    <p:sldId id="312" r:id="rId14"/>
    <p:sldId id="315" r:id="rId15"/>
    <p:sldId id="282" r:id="rId16"/>
    <p:sldId id="262" r:id="rId17"/>
    <p:sldId id="284" r:id="rId18"/>
    <p:sldId id="263" r:id="rId19"/>
    <p:sldId id="285" r:id="rId20"/>
    <p:sldId id="286" r:id="rId21"/>
    <p:sldId id="289" r:id="rId22"/>
    <p:sldId id="318" r:id="rId23"/>
    <p:sldId id="287" r:id="rId24"/>
    <p:sldId id="264" r:id="rId25"/>
    <p:sldId id="280" r:id="rId26"/>
    <p:sldId id="316" r:id="rId27"/>
    <p:sldId id="292" r:id="rId28"/>
    <p:sldId id="266" r:id="rId29"/>
    <p:sldId id="293" r:id="rId30"/>
    <p:sldId id="294" r:id="rId31"/>
    <p:sldId id="295" r:id="rId32"/>
    <p:sldId id="317" r:id="rId33"/>
    <p:sldId id="290" r:id="rId34"/>
    <p:sldId id="305" r:id="rId35"/>
    <p:sldId id="291" r:id="rId36"/>
    <p:sldId id="306" r:id="rId37"/>
    <p:sldId id="307" r:id="rId38"/>
    <p:sldId id="296" r:id="rId39"/>
    <p:sldId id="313" r:id="rId40"/>
    <p:sldId id="314" r:id="rId41"/>
    <p:sldId id="298" r:id="rId42"/>
    <p:sldId id="299" r:id="rId43"/>
    <p:sldId id="319" r:id="rId44"/>
    <p:sldId id="300" r:id="rId45"/>
    <p:sldId id="320" r:id="rId46"/>
    <p:sldId id="302" r:id="rId47"/>
    <p:sldId id="297" r:id="rId48"/>
    <p:sldId id="301" r:id="rId4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20" autoAdjust="0"/>
    <p:restoredTop sz="81294" autoAdjust="0"/>
  </p:normalViewPr>
  <p:slideViewPr>
    <p:cSldViewPr>
      <p:cViewPr varScale="1">
        <p:scale>
          <a:sx n="46" d="100"/>
          <a:sy n="46" d="100"/>
        </p:scale>
        <p:origin x="46" y="490"/>
      </p:cViewPr>
      <p:guideLst>
        <p:guide orient="horz" pos="2160"/>
        <p:guide pos="2880"/>
      </p:guideLst>
    </p:cSldViewPr>
  </p:slideViewPr>
  <p:outlineViewPr>
    <p:cViewPr>
      <p:scale>
        <a:sx n="33" d="100"/>
        <a:sy n="33" d="100"/>
      </p:scale>
      <p:origin x="0" y="501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Lst>
  </p:outlineViewPr>
  <p:notesTextViewPr>
    <p:cViewPr>
      <p:scale>
        <a:sx n="100" d="100"/>
        <a:sy n="100" d="100"/>
      </p:scale>
      <p:origin x="0" y="0"/>
    </p:cViewPr>
  </p:notesTextViewPr>
  <p:sorterViewPr>
    <p:cViewPr varScale="1">
      <p:scale>
        <a:sx n="100" d="100"/>
        <a:sy n="100" d="100"/>
      </p:scale>
      <p:origin x="0" y="-24998"/>
    </p:cViewPr>
  </p:sorterViewPr>
  <p:notesViewPr>
    <p:cSldViewPr>
      <p:cViewPr varScale="1">
        <p:scale>
          <a:sx n="76" d="100"/>
          <a:sy n="76" d="100"/>
        </p:scale>
        <p:origin x="106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8.xml"/><Relationship Id="rId39" Type="http://schemas.openxmlformats.org/officeDocument/2006/relationships/slide" Target="slides/slide42.xml"/><Relationship Id="rId21" Type="http://schemas.openxmlformats.org/officeDocument/2006/relationships/slide" Target="slides/slide22.xml"/><Relationship Id="rId34" Type="http://schemas.openxmlformats.org/officeDocument/2006/relationships/slide" Target="slides/slide37.xml"/><Relationship Id="rId42" Type="http://schemas.openxmlformats.org/officeDocument/2006/relationships/slide" Target="slides/slide4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1.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6.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5.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9.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4BA9B39-988B-44B6-82D5-28FE123E5571}" type="slidenum">
              <a:rPr lang="en-GB" smtClean="0"/>
              <a:t>‹#›</a:t>
            </a:fld>
            <a:endParaRPr lang="en-GB"/>
          </a:p>
        </p:txBody>
      </p:sp>
    </p:spTree>
    <p:extLst>
      <p:ext uri="{BB962C8B-B14F-4D97-AF65-F5344CB8AC3E}">
        <p14:creationId xmlns:p14="http://schemas.microsoft.com/office/powerpoint/2010/main" val="318583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137" cy="512304"/>
          </a:xfrm>
          <a:prstGeom prst="rect">
            <a:avLst/>
          </a:prstGeom>
        </p:spPr>
        <p:txBody>
          <a:bodyPr vert="horz" lIns="94768" tIns="47384" rIns="94768" bIns="4738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20506" y="0"/>
            <a:ext cx="3077137" cy="512304"/>
          </a:xfrm>
          <a:prstGeom prst="rect">
            <a:avLst/>
          </a:prstGeom>
        </p:spPr>
        <p:txBody>
          <a:bodyPr vert="horz" lIns="94768" tIns="47384" rIns="94768" bIns="47384" rtlCol="0"/>
          <a:lstStyle>
            <a:lvl1pPr algn="r" fontAlgn="auto">
              <a:spcBef>
                <a:spcPts val="0"/>
              </a:spcBef>
              <a:spcAft>
                <a:spcPts val="0"/>
              </a:spcAft>
              <a:defRPr sz="1200">
                <a:latin typeface="+mn-lt"/>
                <a:cs typeface="+mn-cs"/>
              </a:defRPr>
            </a:lvl1pPr>
          </a:lstStyle>
          <a:p>
            <a:pPr>
              <a:defRPr/>
            </a:pPr>
            <a:fld id="{D2EBF659-878F-4D39-865D-C0836F2CBBD1}" type="datetimeFigureOut">
              <a:rPr lang="en-US"/>
              <a:pPr>
                <a:defRPr/>
              </a:pPr>
              <a:t>6/25/2023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pPr lvl="0"/>
            <a:endParaRPr lang="en-US" noProof="0"/>
          </a:p>
        </p:txBody>
      </p:sp>
      <p:sp>
        <p:nvSpPr>
          <p:cNvPr id="5" name="Notes Placeholder 4"/>
          <p:cNvSpPr>
            <a:spLocks noGrp="1"/>
          </p:cNvSpPr>
          <p:nvPr>
            <p:ph type="body" sz="quarter" idx="3"/>
          </p:nvPr>
        </p:nvSpPr>
        <p:spPr>
          <a:xfrm>
            <a:off x="709599" y="4861155"/>
            <a:ext cx="5680103" cy="4605821"/>
          </a:xfrm>
          <a:prstGeom prst="rect">
            <a:avLst/>
          </a:prstGeom>
        </p:spPr>
        <p:txBody>
          <a:bodyPr vert="horz" lIns="94768" tIns="47384" rIns="94768" bIns="4738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0673"/>
            <a:ext cx="3077137" cy="512303"/>
          </a:xfrm>
          <a:prstGeom prst="rect">
            <a:avLst/>
          </a:prstGeom>
        </p:spPr>
        <p:txBody>
          <a:bodyPr vert="horz" lIns="94768" tIns="47384" rIns="94768" bIns="47384"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0506" y="9720673"/>
            <a:ext cx="3077137" cy="512303"/>
          </a:xfrm>
          <a:prstGeom prst="rect">
            <a:avLst/>
          </a:prstGeom>
        </p:spPr>
        <p:txBody>
          <a:bodyPr vert="horz" lIns="94768" tIns="47384" rIns="94768" bIns="47384" rtlCol="0" anchor="b"/>
          <a:lstStyle>
            <a:lvl1pPr algn="r" fontAlgn="auto">
              <a:spcBef>
                <a:spcPts val="0"/>
              </a:spcBef>
              <a:spcAft>
                <a:spcPts val="0"/>
              </a:spcAft>
              <a:defRPr sz="1200">
                <a:latin typeface="+mn-lt"/>
                <a:cs typeface="+mn-cs"/>
              </a:defRPr>
            </a:lvl1pPr>
          </a:lstStyle>
          <a:p>
            <a:pPr>
              <a:defRPr/>
            </a:pPr>
            <a:fld id="{70ABDD9C-48D3-41F9-A7E9-FEFBE9919F3C}" type="slidenum">
              <a:rPr lang="en-US"/>
              <a:pPr>
                <a:defRPr/>
              </a:pPr>
              <a:t>‹#›</a:t>
            </a:fld>
            <a:endParaRPr lang="en-US"/>
          </a:p>
        </p:txBody>
      </p:sp>
    </p:spTree>
    <p:extLst>
      <p:ext uri="{BB962C8B-B14F-4D97-AF65-F5344CB8AC3E}">
        <p14:creationId xmlns:p14="http://schemas.microsoft.com/office/powerpoint/2010/main" val="1954816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a:t>So today I’m going to talk about design of a dynamic range compressor.</a:t>
            </a:r>
          </a:p>
          <a:p>
            <a:pPr eaLnBrk="1" hangingPunct="1">
              <a:spcBef>
                <a:spcPct val="0"/>
              </a:spcBef>
            </a:pPr>
            <a:r>
              <a:rPr lang="en-GB"/>
              <a:t>Dynamic range compression, despite being one of the most widely used audio effects, is still poorly understood, and there is little formal knowldege and analysis of compressor design techniques.</a:t>
            </a:r>
          </a:p>
          <a:p>
            <a:pPr eaLnBrk="1" hangingPunct="1">
              <a:spcBef>
                <a:spcPct val="0"/>
              </a:spcBef>
            </a:pPr>
            <a:r>
              <a:rPr lang="en-GB"/>
              <a:t>In this tutorial, we describe several different approaches to digital dynamic range compressor design. Digital implementations of several classic analog approaches are given, as well as designs from recent literature and new approaches that address possible issues. Several design techniques are analysed and compared, including RMS and peak-based approaches, feedforward and feedback designs, linear and log domain ballistics. We explain what makes the designs sound different, and provide distortion-based metrics to analyse their quality. Finally, we provide recommendations for high performance compressor design.</a:t>
            </a:r>
          </a:p>
        </p:txBody>
      </p:sp>
      <p:sp>
        <p:nvSpPr>
          <p:cNvPr id="52228" name="Slide Number Placeholder 3"/>
          <p:cNvSpPr txBox="1">
            <a:spLocks noGrp="1"/>
          </p:cNvSpPr>
          <p:nvPr/>
        </p:nvSpPr>
        <p:spPr bwMode="auto">
          <a:xfrm>
            <a:off x="4020506" y="9720673"/>
            <a:ext cx="3077137" cy="512303"/>
          </a:xfrm>
          <a:prstGeom prst="rect">
            <a:avLst/>
          </a:prstGeom>
          <a:noFill/>
          <a:ln w="9525">
            <a:noFill/>
            <a:miter lim="800000"/>
            <a:headEnd/>
            <a:tailEnd/>
          </a:ln>
        </p:spPr>
        <p:txBody>
          <a:bodyPr lIns="96076" tIns="48038" rIns="96076" bIns="48038" anchor="b"/>
          <a:lstStyle/>
          <a:p>
            <a:pPr algn="r"/>
            <a:fld id="{9FA364BB-7149-498F-93C9-7CEBE1141BB6}" type="slidenum">
              <a:rPr lang="en-GB" sz="1200">
                <a:solidFill>
                  <a:srgbClr val="000000"/>
                </a:solidFill>
                <a:latin typeface="Calibri" pitchFamily="34" charset="0"/>
              </a:rPr>
              <a:pPr algn="r"/>
              <a:t>1</a:t>
            </a:fld>
            <a:endParaRPr lang="en-GB" sz="1200" dirty="0">
              <a:solidFill>
                <a:srgbClr val="000000"/>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Ok, so how does this gain stage work. </a:t>
            </a:r>
          </a:p>
        </p:txBody>
      </p:sp>
      <p:sp>
        <p:nvSpPr>
          <p:cNvPr id="4" name="Slide Number Placeholder 3"/>
          <p:cNvSpPr>
            <a:spLocks noGrp="1"/>
          </p:cNvSpPr>
          <p:nvPr>
            <p:ph type="sldNum" sz="quarter" idx="5"/>
          </p:nvPr>
        </p:nvSpPr>
        <p:spPr/>
        <p:txBody>
          <a:bodyPr/>
          <a:lstStyle/>
          <a:p>
            <a:pPr>
              <a:defRPr/>
            </a:pPr>
            <a:fld id="{0FA8FA2C-3821-4A29-BEB1-9E5484F69DE7}" type="slidenum">
              <a:rPr lang="en-US" smtClean="0"/>
              <a:pPr>
                <a:defRPr/>
              </a:pPr>
              <a:t>10</a:t>
            </a:fld>
            <a:endParaRPr lang="en-US"/>
          </a:p>
        </p:txBody>
      </p:sp>
    </p:spTree>
    <p:extLst>
      <p:ext uri="{BB962C8B-B14F-4D97-AF65-F5344CB8AC3E}">
        <p14:creationId xmlns:p14="http://schemas.microsoft.com/office/powerpoint/2010/main" val="761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It’s easy to see that make-up gain simply adds  to the output decibel level. Thus high thresholds (closer to 0dB) give less make-up gain than low thresholds, and similarly, high ratios give more make-up gain than low ratios. This is a common approach, and other designs feature an auto-makeup gain with similar values, e.g., .</a:t>
            </a:r>
          </a:p>
          <a:p>
            <a:r>
              <a:rPr lang="en-US"/>
              <a:t>However, this ignores the input signal, and ignores the actual amount of compression applied. If the input signal was fairly quiet, so there was very little compression, it would apply the same amount of make-up gain as if the signal was very loud and there was a lot of compression.</a:t>
            </a:r>
          </a:p>
          <a:p>
            <a:r>
              <a:rPr lang="en-US"/>
              <a:t>An alternative, is to base the make-up gain directly on the amount of gain reduction the compressor applies to the signal: the more average gain reduction, the more makeup-gain is required to compensate. A smoothed average of the control can be used as the make-up gain, where the smoothing is done on a slow enough time scale to prevent the makeup gain from affecting any dynamics. Thus, the time constant used for estimating make-up gain should be significantly larger than the compressor’s maximum release time.</a:t>
            </a:r>
          </a:p>
          <a:p>
            <a:r>
              <a:rPr lang="en-US"/>
              <a:t> </a:t>
            </a:r>
            <a:r>
              <a:rPr lang="en-GB"/>
              <a:t>Also, i</a:t>
            </a:r>
            <a:r>
              <a:rPr lang="en-US"/>
              <a:t>t should be noted also that there are advanced compressor implementations that offer an automated make-up gain which very closely matches the intended goal of matching the loudness of the compressed signal with the loudness of the uncompressed signal.</a:t>
            </a:r>
          </a:p>
          <a:p>
            <a:endParaRPr lang="en-US"/>
          </a:p>
        </p:txBody>
      </p:sp>
      <p:sp>
        <p:nvSpPr>
          <p:cNvPr id="4" name="Slide Number Placeholder 3"/>
          <p:cNvSpPr>
            <a:spLocks noGrp="1"/>
          </p:cNvSpPr>
          <p:nvPr>
            <p:ph type="sldNum" sz="quarter" idx="5"/>
          </p:nvPr>
        </p:nvSpPr>
        <p:spPr/>
        <p:txBody>
          <a:bodyPr/>
          <a:lstStyle/>
          <a:p>
            <a:pPr>
              <a:defRPr/>
            </a:pPr>
            <a:fld id="{05A6C998-CB25-4414-B450-ED365BCF079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At this point its important to introduce one of the most well known filters, the exponential moving average filter.</a:t>
            </a:r>
          </a:p>
        </p:txBody>
      </p:sp>
      <p:sp>
        <p:nvSpPr>
          <p:cNvPr id="4" name="Slide Number Placeholder 3"/>
          <p:cNvSpPr>
            <a:spLocks noGrp="1"/>
          </p:cNvSpPr>
          <p:nvPr>
            <p:ph type="sldNum" sz="quarter" idx="5"/>
          </p:nvPr>
        </p:nvSpPr>
        <p:spPr/>
        <p:txBody>
          <a:bodyPr/>
          <a:lstStyle/>
          <a:p>
            <a:pPr>
              <a:defRPr/>
            </a:pPr>
            <a:fld id="{C5968AEC-8E30-49ED-8844-F916C51629E5}"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GB" dirty="0"/>
          </a:p>
        </p:txBody>
      </p:sp>
      <p:sp>
        <p:nvSpPr>
          <p:cNvPr id="4" name="Slide Number Placeholder 3"/>
          <p:cNvSpPr>
            <a:spLocks noGrp="1"/>
          </p:cNvSpPr>
          <p:nvPr>
            <p:ph type="sldNum" sz="quarter" idx="5"/>
          </p:nvPr>
        </p:nvSpPr>
        <p:spPr/>
        <p:txBody>
          <a:bodyPr/>
          <a:lstStyle/>
          <a:p>
            <a:pPr>
              <a:defRPr/>
            </a:pPr>
            <a:fld id="{971D191C-1D09-4172-89B5-8D1F14C126E1}" type="slidenum">
              <a:rPr lang="en-US" smtClean="0"/>
              <a:pPr>
                <a:defRPr/>
              </a:pPr>
              <a:t>15</a:t>
            </a:fld>
            <a:endParaRPr lang="en-US"/>
          </a:p>
        </p:txBody>
      </p:sp>
    </p:spTree>
    <p:extLst>
      <p:ext uri="{BB962C8B-B14F-4D97-AF65-F5344CB8AC3E}">
        <p14:creationId xmlns:p14="http://schemas.microsoft.com/office/powerpoint/2010/main" val="137266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Although used in many analogue compressors, and some digital designs, this circuit has a few problems. When </a:t>
            </a:r>
            <a:r>
              <a:rPr lang="en-US" i="1"/>
              <a:t>x</a:t>
            </a:r>
            <a:r>
              <a:rPr lang="en-US" i="1" baseline="-25000"/>
              <a:t>L</a:t>
            </a:r>
            <a:r>
              <a:rPr lang="en-US"/>
              <a:t>[</a:t>
            </a:r>
            <a:r>
              <a:rPr lang="en-US" i="1"/>
              <a:t>n</a:t>
            </a:r>
            <a:r>
              <a:rPr lang="en-US"/>
              <a:t>] ≥</a:t>
            </a:r>
            <a:r>
              <a:rPr lang="en-US" i="1"/>
              <a:t>y</a:t>
            </a:r>
            <a:r>
              <a:rPr lang="en-US" i="1" baseline="-25000"/>
              <a:t>L</a:t>
            </a:r>
            <a:r>
              <a:rPr lang="en-US"/>
              <a:t> [</a:t>
            </a:r>
            <a:r>
              <a:rPr lang="en-US" i="1"/>
              <a:t>n</a:t>
            </a:r>
            <a:r>
              <a:rPr lang="en-US"/>
              <a:t>], the step response is</a:t>
            </a:r>
            <a:r>
              <a:rPr lang="en-GB"/>
              <a:t> as shown. That is, for an input with amplitude 1, the output does not converge to 1. This </a:t>
            </a:r>
            <a:r>
              <a:rPr lang="en-US"/>
              <a:t>implies that we will get a correct peak estimate only when the release time constant is considerably longer than the attack time constant. Another side effect is that the attack time also gets slightly scaled by the release time: there will be a faster attack time than expected when we use a fast release time. Both problems are illustrated in Figure 3.</a:t>
            </a:r>
          </a:p>
          <a:p>
            <a:r>
              <a:rPr lang="en-US"/>
              <a:t>SSL Stereo Bus and Fairchild 670 use dual release to get around this.</a:t>
            </a:r>
            <a:endParaRPr lang="en-GB"/>
          </a:p>
          <a:p>
            <a:endParaRPr lang="en-GB"/>
          </a:p>
        </p:txBody>
      </p:sp>
      <p:sp>
        <p:nvSpPr>
          <p:cNvPr id="4" name="Slide Number Placeholder 3"/>
          <p:cNvSpPr>
            <a:spLocks noGrp="1"/>
          </p:cNvSpPr>
          <p:nvPr>
            <p:ph type="sldNum" sz="quarter" idx="5"/>
          </p:nvPr>
        </p:nvSpPr>
        <p:spPr/>
        <p:txBody>
          <a:bodyPr/>
          <a:lstStyle/>
          <a:p>
            <a:pPr>
              <a:defRPr/>
            </a:pPr>
            <a:fld id="{462A7EFA-3C04-41DA-909E-F3A758C98A98}" type="slidenum">
              <a:rPr lang="en-US" smtClean="0"/>
              <a:pPr>
                <a:defRPr/>
              </a:pPr>
              <a:t>16</a:t>
            </a:fld>
            <a:endParaRPr lang="en-US"/>
          </a:p>
        </p:txBody>
      </p:sp>
    </p:spTree>
    <p:extLst>
      <p:ext uri="{BB962C8B-B14F-4D97-AF65-F5344CB8AC3E}">
        <p14:creationId xmlns:p14="http://schemas.microsoft.com/office/powerpoint/2010/main" val="205060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shows an  alternative peak detector where the subcircuits for attack and release are completely decoupled. The input signal is first fed through a peak detector with instantaneous attack. The result is a maximally fast peak estimation which is then buffered and smoothed by a first-order low-pass filter. The advantage of this is that the detector does not suffer from the level differences caused by different time constants exhibited by the standard peak detector circuit. Using the derivations for the analog peak detector, a digital implementation of the decoupled peak detector is straightforward.</a:t>
            </a:r>
            <a:endParaRPr lang="en-GB"/>
          </a:p>
          <a:p>
            <a:r>
              <a:rPr lang="en-US"/>
              <a:t>	</a:t>
            </a:r>
            <a:endParaRPr lang="en-GB"/>
          </a:p>
          <a:p>
            <a:r>
              <a:rPr lang="en-US"/>
              <a:t>However the attack envelope is now also impressed upon the release envelope. A good estimate of what the actual release time would be is given by simply adding the respective attack time constant to the release time constant.</a:t>
            </a:r>
            <a:endParaRPr lang="en-GB"/>
          </a:p>
          <a:p>
            <a:endParaRPr lang="en-GB"/>
          </a:p>
        </p:txBody>
      </p:sp>
      <p:sp>
        <p:nvSpPr>
          <p:cNvPr id="4" name="Slide Number Placeholder 3"/>
          <p:cNvSpPr>
            <a:spLocks noGrp="1"/>
          </p:cNvSpPr>
          <p:nvPr>
            <p:ph type="sldNum" sz="quarter" idx="5"/>
          </p:nvPr>
        </p:nvSpPr>
        <p:spPr/>
        <p:txBody>
          <a:bodyPr/>
          <a:lstStyle/>
          <a:p>
            <a:pPr>
              <a:defRPr/>
            </a:pPr>
            <a:fld id="{1FF460D4-14B1-47C6-94D5-EC13BE617331}" type="slidenum">
              <a:rPr lang="en-US" smtClean="0"/>
              <a:pPr>
                <a:defRPr/>
              </a:pPr>
              <a:t>17</a:t>
            </a:fld>
            <a:endParaRPr lang="en-US"/>
          </a:p>
        </p:txBody>
      </p:sp>
    </p:spTree>
    <p:extLst>
      <p:ext uri="{BB962C8B-B14F-4D97-AF65-F5344CB8AC3E}">
        <p14:creationId xmlns:p14="http://schemas.microsoft.com/office/powerpoint/2010/main" val="1797848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In a solely digital environment, we can efficiently fix this by adding a branch to the difference equation of the standard peak detector. </a:t>
            </a:r>
            <a:endParaRPr lang="en-GB"/>
          </a:p>
          <a:p>
            <a:r>
              <a:rPr lang="en-US"/>
              <a:t>	</a:t>
            </a:r>
            <a:endParaRPr lang="en-GB"/>
          </a:p>
          <a:p>
            <a:r>
              <a:rPr lang="en-US"/>
              <a:t>The added branch ensures that the state variable is only discharged during the release phase. </a:t>
            </a:r>
            <a:endParaRPr lang="en-GB"/>
          </a:p>
        </p:txBody>
      </p:sp>
      <p:sp>
        <p:nvSpPr>
          <p:cNvPr id="4" name="Slide Number Placeholder 3"/>
          <p:cNvSpPr>
            <a:spLocks noGrp="1"/>
          </p:cNvSpPr>
          <p:nvPr>
            <p:ph type="sldNum" sz="quarter" idx="5"/>
          </p:nvPr>
        </p:nvSpPr>
        <p:spPr/>
        <p:txBody>
          <a:bodyPr/>
          <a:lstStyle/>
          <a:p>
            <a:pPr>
              <a:defRPr/>
            </a:pPr>
            <a:fld id="{F956C5C1-F752-404C-B385-7BA6D5245AE6}" type="slidenum">
              <a:rPr lang="en-US" smtClean="0"/>
              <a:pPr>
                <a:defRPr/>
              </a:pPr>
              <a:t>18</a:t>
            </a:fld>
            <a:endParaRPr lang="en-US"/>
          </a:p>
        </p:txBody>
      </p:sp>
    </p:spTree>
    <p:extLst>
      <p:ext uri="{BB962C8B-B14F-4D97-AF65-F5344CB8AC3E}">
        <p14:creationId xmlns:p14="http://schemas.microsoft.com/office/powerpoint/2010/main" val="104082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Branching has intended release, decoupled has release as tA+tR. </a:t>
            </a:r>
            <a:r>
              <a:rPr lang="en-US"/>
              <a:t>This depicts the output of the decoupled and branching peak detector circuits for different release time constants. </a:t>
            </a:r>
            <a:r>
              <a:rPr lang="en-GB"/>
              <a:t>Compare the two red ones against each other, and the two blue ones against each other.</a:t>
            </a:r>
          </a:p>
          <a:p>
            <a:r>
              <a:rPr lang="en-US"/>
              <a:t>The branching peak detector produces the intended release time constant, whereas the decoupled peak detector produces a measured  time constant of approximately t</a:t>
            </a:r>
            <a:r>
              <a:rPr lang="en-US" i="1" baseline="-25000"/>
              <a:t>R</a:t>
            </a:r>
            <a:r>
              <a:rPr lang="en-US"/>
              <a:t>+t</a:t>
            </a:r>
            <a:r>
              <a:rPr lang="en-US" i="1" baseline="-25000"/>
              <a:t>A</a:t>
            </a:r>
            <a:r>
              <a:rPr lang="en-US"/>
              <a:t>. Ideally then, the decoupled peak detector should be used with t</a:t>
            </a:r>
            <a:r>
              <a:rPr lang="en-US" i="1" baseline="-25000"/>
              <a:t>R</a:t>
            </a:r>
            <a:r>
              <a:rPr lang="en-US"/>
              <a:t> replaced by  t</a:t>
            </a:r>
            <a:r>
              <a:rPr lang="en-US" i="1" baseline="-25000"/>
              <a:t>R</a:t>
            </a:r>
            <a:r>
              <a:rPr lang="en-US"/>
              <a:t>+t</a:t>
            </a:r>
            <a:r>
              <a:rPr lang="en-US" i="1" baseline="-25000"/>
              <a:t>A</a:t>
            </a:r>
            <a:r>
              <a:rPr lang="en-US"/>
              <a:t>. Instead, the attack time is often added to the release time for the branching peak detector. In which case, neither peak detector displays accurate time constants, but the release trajectories are roughly in agreement and it guarantees that the release time can never be shorter than the attack time.</a:t>
            </a:r>
            <a:endParaRPr lang="en-GB"/>
          </a:p>
          <a:p>
            <a:r>
              <a:rPr lang="en-US"/>
              <a:t>Output of the decoupled and branching peak detector circuits for different release time constants. The branching peak detector produces the intended release time constant, whereas the decoupled peak detector produces a measured  time constant of approximately t</a:t>
            </a:r>
            <a:r>
              <a:rPr lang="en-US" i="1" baseline="-25000"/>
              <a:t>A</a:t>
            </a:r>
            <a:r>
              <a:rPr lang="en-US"/>
              <a:t>+t</a:t>
            </a:r>
            <a:r>
              <a:rPr lang="en-US" i="1" baseline="-25000"/>
              <a:t>R</a:t>
            </a:r>
            <a:r>
              <a:rPr lang="en-US"/>
              <a:t>.</a:t>
            </a:r>
            <a:endParaRPr lang="en-GB" b="1"/>
          </a:p>
          <a:p>
            <a:pPr eaLnBrk="1" hangingPunct="1"/>
            <a:endParaRPr lang="en-GB"/>
          </a:p>
        </p:txBody>
      </p:sp>
      <p:sp>
        <p:nvSpPr>
          <p:cNvPr id="4" name="Slide Number Placeholder 3"/>
          <p:cNvSpPr>
            <a:spLocks noGrp="1"/>
          </p:cNvSpPr>
          <p:nvPr>
            <p:ph type="sldNum" sz="quarter" idx="5"/>
          </p:nvPr>
        </p:nvSpPr>
        <p:spPr/>
        <p:txBody>
          <a:bodyPr/>
          <a:lstStyle/>
          <a:p>
            <a:pPr>
              <a:defRPr/>
            </a:pPr>
            <a:fld id="{4C90D3FC-3EB2-4B01-B0EB-E0C09E23B279}" type="slidenum">
              <a:rPr lang="en-US" smtClean="0"/>
              <a:pPr>
                <a:defRPr/>
              </a:pPr>
              <a:t>19</a:t>
            </a:fld>
            <a:endParaRPr lang="en-US"/>
          </a:p>
        </p:txBody>
      </p:sp>
    </p:spTree>
    <p:extLst>
      <p:ext uri="{BB962C8B-B14F-4D97-AF65-F5344CB8AC3E}">
        <p14:creationId xmlns:p14="http://schemas.microsoft.com/office/powerpoint/2010/main" val="13263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All the analogue designs only make use of the full release time if the input returns back to zero after a peak. However, when the signal settles on an intermediate plateau instead, the release envelope will simply stop at this point and the release time is much shorter than we would expect. The sudden stop creates a discontinuity in the envelope output. We can adjust the branching peak detector in order to ensure that it will always make use of the full release time.</a:t>
            </a:r>
            <a:endParaRPr lang="en-GB"/>
          </a:p>
          <a:p>
            <a:r>
              <a:rPr lang="en-US"/>
              <a:t>This peak detector now simply switches coefficients between the attack and the release phase. </a:t>
            </a:r>
            <a:endParaRPr lang="en-GB"/>
          </a:p>
          <a:p>
            <a:r>
              <a:rPr lang="en-US"/>
              <a:t>The same modification can be introduced to the release mechanism of the decoupled peak detector,  if a continuous release mechanism is desired.</a:t>
            </a:r>
            <a:endParaRPr lang="en-GB"/>
          </a:p>
          <a:p>
            <a:endParaRPr lang="en-GB"/>
          </a:p>
        </p:txBody>
      </p:sp>
      <p:sp>
        <p:nvSpPr>
          <p:cNvPr id="4" name="Slide Number Placeholder 3"/>
          <p:cNvSpPr>
            <a:spLocks noGrp="1"/>
          </p:cNvSpPr>
          <p:nvPr>
            <p:ph type="sldNum" sz="quarter" idx="5"/>
          </p:nvPr>
        </p:nvSpPr>
        <p:spPr/>
        <p:txBody>
          <a:bodyPr/>
          <a:lstStyle/>
          <a:p>
            <a:pPr>
              <a:defRPr/>
            </a:pPr>
            <a:fld id="{747BAB84-3CBE-40F3-A28D-AEDE492DEEC7}" type="slidenum">
              <a:rPr lang="en-US" smtClean="0"/>
              <a:pPr>
                <a:defRPr/>
              </a:pPr>
              <a:t>21</a:t>
            </a:fld>
            <a:endParaRPr lang="en-US"/>
          </a:p>
        </p:txBody>
      </p:sp>
    </p:spTree>
    <p:extLst>
      <p:ext uri="{BB962C8B-B14F-4D97-AF65-F5344CB8AC3E}">
        <p14:creationId xmlns:p14="http://schemas.microsoft.com/office/powerpoint/2010/main" val="1818335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The attack trajectories are pretty much the same, and feature similar maximum peak values.</a:t>
            </a:r>
          </a:p>
          <a:p>
            <a:pPr eaLnBrk="1" hangingPunct="1"/>
            <a:r>
              <a:rPr lang="en-US"/>
              <a:t>All the analogue designs only make use of the full release time if the input returns back to zero after a peak. However, when the signal settles on an intermediate plateau instead, the release envelope will simply stop at this point and the release time is much shorter than we would expect. The sudden stop creates a discontinuity in the envelope output. </a:t>
            </a:r>
            <a:endParaRPr lang="en-GB"/>
          </a:p>
          <a:p>
            <a:pPr eaLnBrk="1" hangingPunct="1"/>
            <a:endParaRPr lang="en-GB"/>
          </a:p>
          <a:p>
            <a:pPr eaLnBrk="1" hangingPunct="1"/>
            <a:r>
              <a:rPr lang="en-GB"/>
              <a:t>That is, the nonsmooth peak detectors have short release times.</a:t>
            </a:r>
          </a:p>
          <a:p>
            <a:pPr eaLnBrk="1" hangingPunct="1"/>
            <a:r>
              <a:rPr lang="en-GB"/>
              <a:t>If we look at the inset, we see another problem.</a:t>
            </a:r>
          </a:p>
        </p:txBody>
      </p:sp>
      <p:sp>
        <p:nvSpPr>
          <p:cNvPr id="4" name="Slide Number Placeholder 3"/>
          <p:cNvSpPr>
            <a:spLocks noGrp="1"/>
          </p:cNvSpPr>
          <p:nvPr>
            <p:ph type="sldNum" sz="quarter" idx="5"/>
          </p:nvPr>
        </p:nvSpPr>
        <p:spPr/>
        <p:txBody>
          <a:bodyPr/>
          <a:lstStyle/>
          <a:p>
            <a:pPr>
              <a:defRPr/>
            </a:pPr>
            <a:fld id="{69F103C3-B241-4B61-B1BD-B6B5B1DB3503}" type="slidenum">
              <a:rPr lang="en-US" smtClean="0"/>
              <a:pPr>
                <a:defRPr/>
              </a:pPr>
              <a:t>22</a:t>
            </a:fld>
            <a:endParaRPr lang="en-US"/>
          </a:p>
        </p:txBody>
      </p:sp>
    </p:spTree>
    <p:extLst>
      <p:ext uri="{BB962C8B-B14F-4D97-AF65-F5344CB8AC3E}">
        <p14:creationId xmlns:p14="http://schemas.microsoft.com/office/powerpoint/2010/main" val="41907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a:t>The motivation for this talk comes from a talk I heard at an AES Convention by Alex Case, entitled ‘</a:t>
            </a:r>
            <a:r>
              <a:rPr lang="en-GB" dirty="0"/>
              <a:t>Compression FX—Use Your Power for Good, Not Evil’</a:t>
            </a:r>
            <a:endParaRPr lang="en-US" dirty="0"/>
          </a:p>
          <a:p>
            <a:pPr eaLnBrk="1" fontAlgn="auto" hangingPunct="1">
              <a:spcBef>
                <a:spcPts val="0"/>
              </a:spcBef>
              <a:spcAft>
                <a:spcPts val="0"/>
              </a:spcAft>
              <a:defRPr/>
            </a:pPr>
            <a:r>
              <a:rPr lang="en-US" dirty="0"/>
              <a:t>"No two compressors sound alike... each one is inaccurate in its own unique way.” Some differ in topology, others introduce additional stages and some simply differ from the precise digital design since these deviations add character to the compressor. However we can describe the main parameters of a compressor unit and specify a set of standard stages and building blocks that are present in almost any compressor design. </a:t>
            </a:r>
          </a:p>
          <a:p>
            <a:pPr eaLnBrk="1" fontAlgn="auto" hangingPunct="1">
              <a:spcBef>
                <a:spcPts val="0"/>
              </a:spcBef>
              <a:spcAft>
                <a:spcPts val="0"/>
              </a:spcAft>
              <a:defRPr/>
            </a:pPr>
            <a:r>
              <a:rPr lang="en-US" dirty="0"/>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fontAlgn="auto" hangingPunct="1">
              <a:spcBef>
                <a:spcPts val="0"/>
              </a:spcBef>
              <a:spcAft>
                <a:spcPts val="0"/>
              </a:spcAft>
              <a:defRPr/>
            </a:pPr>
            <a:endParaRPr lang="en-US" dirty="0"/>
          </a:p>
        </p:txBody>
      </p:sp>
      <p:sp>
        <p:nvSpPr>
          <p:cNvPr id="38916" name="Slide Number Placeholder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69993" indent="-296151">
              <a:defRPr>
                <a:solidFill>
                  <a:schemeClr val="tx1"/>
                </a:solidFill>
                <a:latin typeface="Calibri" pitchFamily="34" charset="0"/>
              </a:defRPr>
            </a:lvl2pPr>
            <a:lvl3pPr marL="1184605" indent="-236921">
              <a:defRPr>
                <a:solidFill>
                  <a:schemeClr val="tx1"/>
                </a:solidFill>
                <a:latin typeface="Calibri" pitchFamily="34" charset="0"/>
              </a:defRPr>
            </a:lvl3pPr>
            <a:lvl4pPr marL="1658447" indent="-236921">
              <a:defRPr>
                <a:solidFill>
                  <a:schemeClr val="tx1"/>
                </a:solidFill>
                <a:latin typeface="Calibri" pitchFamily="34" charset="0"/>
              </a:defRPr>
            </a:lvl4pPr>
            <a:lvl5pPr marL="2132289" indent="-236921">
              <a:defRPr>
                <a:solidFill>
                  <a:schemeClr val="tx1"/>
                </a:solidFill>
                <a:latin typeface="Calibri" pitchFamily="34" charset="0"/>
              </a:defRPr>
            </a:lvl5pPr>
            <a:lvl6pPr marL="2606131" indent="-236921" fontAlgn="base">
              <a:spcBef>
                <a:spcPct val="0"/>
              </a:spcBef>
              <a:spcAft>
                <a:spcPct val="0"/>
              </a:spcAft>
              <a:defRPr>
                <a:solidFill>
                  <a:schemeClr val="tx1"/>
                </a:solidFill>
                <a:latin typeface="Calibri" pitchFamily="34" charset="0"/>
              </a:defRPr>
            </a:lvl6pPr>
            <a:lvl7pPr marL="3079974" indent="-236921" fontAlgn="base">
              <a:spcBef>
                <a:spcPct val="0"/>
              </a:spcBef>
              <a:spcAft>
                <a:spcPct val="0"/>
              </a:spcAft>
              <a:defRPr>
                <a:solidFill>
                  <a:schemeClr val="tx1"/>
                </a:solidFill>
                <a:latin typeface="Calibri" pitchFamily="34" charset="0"/>
              </a:defRPr>
            </a:lvl7pPr>
            <a:lvl8pPr marL="3553816" indent="-236921" fontAlgn="base">
              <a:spcBef>
                <a:spcPct val="0"/>
              </a:spcBef>
              <a:spcAft>
                <a:spcPct val="0"/>
              </a:spcAft>
              <a:defRPr>
                <a:solidFill>
                  <a:schemeClr val="tx1"/>
                </a:solidFill>
                <a:latin typeface="Calibri" pitchFamily="34" charset="0"/>
              </a:defRPr>
            </a:lvl8pPr>
            <a:lvl9pPr marL="4027658" indent="-236921"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B97E50C-D476-4FAD-B565-12D1D83EB351}" type="slidenum">
              <a:rPr lang="en-US" smtClean="0"/>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Now, we have two choices for the sidechain; either a feedforward or feedback design.</a:t>
            </a:r>
          </a:p>
          <a:p>
            <a:pPr eaLnBrk="1" hangingPunct="1"/>
            <a:r>
              <a:rPr lang="en-GB"/>
              <a:t>In both cases, a decibel level control is added to the input level to produce the output level. And in both cases, the same output-input static curve is used. So we can write the control in terms of the input for the feedforward case, or control in terms of the output for the feedback case.</a:t>
            </a:r>
          </a:p>
        </p:txBody>
      </p:sp>
      <p:sp>
        <p:nvSpPr>
          <p:cNvPr id="4" name="Slide Number Placeholder 3"/>
          <p:cNvSpPr>
            <a:spLocks noGrp="1"/>
          </p:cNvSpPr>
          <p:nvPr>
            <p:ph type="sldNum" sz="quarter" idx="5"/>
          </p:nvPr>
        </p:nvSpPr>
        <p:spPr/>
        <p:txBody>
          <a:bodyPr/>
          <a:lstStyle/>
          <a:p>
            <a:pPr>
              <a:defRPr/>
            </a:pPr>
            <a:fld id="{2236DE61-8CA1-4892-AF85-72C2D111FDAE}" type="slidenum">
              <a:rPr lang="en-US" smtClean="0"/>
              <a:pPr>
                <a:defRPr/>
              </a:pPr>
              <a:t>23</a:t>
            </a:fld>
            <a:endParaRPr lang="en-US"/>
          </a:p>
        </p:txBody>
      </p:sp>
    </p:spTree>
    <p:extLst>
      <p:ext uri="{BB962C8B-B14F-4D97-AF65-F5344CB8AC3E}">
        <p14:creationId xmlns:p14="http://schemas.microsoft.com/office/powerpoint/2010/main" val="1342615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Ok, so now it comes to putting it all together. At this point all we know is that there are 6 user-defined parameters as input to the side-chain, and quite a few different components. If we can define the ordering of the components, and the choice of how they are implemented, hopefully using the 6 parameters, then we have deifined the compressor design.</a:t>
            </a:r>
          </a:p>
        </p:txBody>
      </p:sp>
      <p:sp>
        <p:nvSpPr>
          <p:cNvPr id="4" name="Slide Number Placeholder 3"/>
          <p:cNvSpPr>
            <a:spLocks noGrp="1"/>
          </p:cNvSpPr>
          <p:nvPr>
            <p:ph type="sldNum" sz="quarter" idx="5"/>
          </p:nvPr>
        </p:nvSpPr>
        <p:spPr/>
        <p:txBody>
          <a:bodyPr/>
          <a:lstStyle/>
          <a:p>
            <a:pPr>
              <a:defRPr/>
            </a:pPr>
            <a:fld id="{ECE0EC8E-E1E9-4DC6-AD27-717F33994013}" type="slidenum">
              <a:rPr lang="en-US" smtClean="0"/>
              <a:pPr>
                <a:defRPr/>
              </a:pPr>
              <a:t>25</a:t>
            </a:fld>
            <a:endParaRPr lang="en-US"/>
          </a:p>
        </p:txBody>
      </p:sp>
    </p:spTree>
    <p:extLst>
      <p:ext uri="{BB962C8B-B14F-4D97-AF65-F5344CB8AC3E}">
        <p14:creationId xmlns:p14="http://schemas.microsoft.com/office/powerpoint/2010/main" val="2600874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figure compares the three different detector options in terms of the linear gain envelope they produce. The attack lag and the release discontinuity of the linear domain return-to-zero detector can be clearly seen. The linear domain return-to-threshold and log domain detector curves look similar, though the former features  faster attack and slower release behavior than the latter.</a:t>
            </a:r>
            <a:endParaRPr lang="en-GB"/>
          </a:p>
          <a:p>
            <a:r>
              <a:rPr lang="en-US"/>
              <a:t>Figure 11. Compressor envelope trajectories in the linear domain for the linear domain return-to zero detector (solid), linear domain return-to-threshold detector (dotted) and log domain detector (dashed).</a:t>
            </a:r>
            <a:endParaRPr lang="en-GB" b="1"/>
          </a:p>
          <a:p>
            <a:endParaRPr lang="en-GB"/>
          </a:p>
        </p:txBody>
      </p:sp>
      <p:sp>
        <p:nvSpPr>
          <p:cNvPr id="4" name="Slide Number Placeholder 3"/>
          <p:cNvSpPr>
            <a:spLocks noGrp="1"/>
          </p:cNvSpPr>
          <p:nvPr>
            <p:ph type="sldNum" sz="quarter" idx="5"/>
          </p:nvPr>
        </p:nvSpPr>
        <p:spPr/>
        <p:txBody>
          <a:bodyPr/>
          <a:lstStyle/>
          <a:p>
            <a:pPr>
              <a:defRPr/>
            </a:pPr>
            <a:fld id="{3F98119F-C7BA-4CB0-A0F0-953F94D4D75C}" type="slidenum">
              <a:rPr lang="en-US" smtClean="0"/>
              <a:pPr>
                <a:defRPr/>
              </a:pPr>
              <a:t>31</a:t>
            </a:fld>
            <a:endParaRPr lang="en-US"/>
          </a:p>
        </p:txBody>
      </p:sp>
    </p:spTree>
    <p:extLst>
      <p:ext uri="{BB962C8B-B14F-4D97-AF65-F5344CB8AC3E}">
        <p14:creationId xmlns:p14="http://schemas.microsoft.com/office/powerpoint/2010/main" val="407224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Most objective measures of compressor performance have come from hearing aid design research. These often ignore the effects of distortion, which are considered negligible when speech intelligibility is the fundamental concern. Here, the total harmonic distortion (THD) is given for compressors based on the four peak detector designs as a function of the input signal frequency. The effect of smoothing in minimizing harmonic distortion is clearly evident. Furthermore, the decoupled peak detector offers a slight improvement over the branching design, with and without smoothing, since it minimizes the introduction of distortion components at the transition between attack and release phases.</a:t>
            </a:r>
            <a:endParaRPr lang="en-GB"/>
          </a:p>
          <a:p>
            <a:endParaRPr lang="en-GB"/>
          </a:p>
          <a:p>
            <a:endParaRPr lang="en-GB"/>
          </a:p>
          <a:p>
            <a:r>
              <a:rPr lang="en-GB"/>
              <a:t>Total harmonic distortion as a function of input signal. The input signal was a pure sinusoid with unity amplitude. Threshold, ratio, attack, release and knee were set to -20dB, 7, 1 ms, 15 ms and 0 dB, respectively.</a:t>
            </a:r>
          </a:p>
        </p:txBody>
      </p:sp>
      <p:sp>
        <p:nvSpPr>
          <p:cNvPr id="4" name="Slide Number Placeholder 3"/>
          <p:cNvSpPr>
            <a:spLocks noGrp="1"/>
          </p:cNvSpPr>
          <p:nvPr>
            <p:ph type="sldNum" sz="quarter" idx="5"/>
          </p:nvPr>
        </p:nvSpPr>
        <p:spPr/>
        <p:txBody>
          <a:bodyPr/>
          <a:lstStyle/>
          <a:p>
            <a:pPr>
              <a:defRPr/>
            </a:pPr>
            <a:fld id="{8C8EB910-ABA4-4EA8-8A44-22C79BBF4847}"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of the main metrics used in assessing compressors used in cochlear implants and hearing aids is the effective compression ratio. This is found by measuring the modulation of a signal at the output given a certain modulation at the input. An amplitude modulated sine wave is applied at the input. The spectrum consists of a carrier and two side bands. The difference between the amplitude of the side bands and the amplitude of the carrier is D</a:t>
            </a:r>
            <a:r>
              <a:rPr lang="en-US" i="1"/>
              <a:t>S</a:t>
            </a:r>
            <a:r>
              <a:rPr lang="en-US" i="1" baseline="-25000"/>
              <a:t>i</a:t>
            </a:r>
            <a:r>
              <a:rPr lang="en-US"/>
              <a:t>. Compression is applied, and the difference between the amplitude of the side bands and the amplitude of the carrier of the compressed signal is found, D</a:t>
            </a:r>
            <a:r>
              <a:rPr lang="en-US" i="1"/>
              <a:t>S</a:t>
            </a:r>
            <a:r>
              <a:rPr lang="en-US" i="1" baseline="-25000"/>
              <a:t>o</a:t>
            </a:r>
            <a:r>
              <a:rPr lang="en-US"/>
              <a:t>. The effective compression ratio is then given by D</a:t>
            </a:r>
            <a:r>
              <a:rPr lang="en-US" i="1"/>
              <a:t>S</a:t>
            </a:r>
            <a:r>
              <a:rPr lang="en-US" i="1" baseline="-25000"/>
              <a:t>i</a:t>
            </a:r>
            <a:r>
              <a:rPr lang="en-US"/>
              <a:t>/D</a:t>
            </a:r>
            <a:r>
              <a:rPr lang="en-US" i="1"/>
              <a:t>S</a:t>
            </a:r>
            <a:r>
              <a:rPr lang="en-US" i="1" baseline="-25000"/>
              <a:t>o</a:t>
            </a:r>
            <a:r>
              <a:rPr lang="en-US"/>
              <a:t>.</a:t>
            </a:r>
            <a:endParaRPr lang="en-GB"/>
          </a:p>
        </p:txBody>
      </p:sp>
      <p:sp>
        <p:nvSpPr>
          <p:cNvPr id="4" name="Slide Number Placeholder 3"/>
          <p:cNvSpPr>
            <a:spLocks noGrp="1"/>
          </p:cNvSpPr>
          <p:nvPr>
            <p:ph type="sldNum" sz="quarter" idx="5"/>
          </p:nvPr>
        </p:nvSpPr>
        <p:spPr/>
        <p:txBody>
          <a:bodyPr/>
          <a:lstStyle/>
          <a:p>
            <a:pPr>
              <a:defRPr/>
            </a:pPr>
            <a:fld id="{833E08BA-1913-49BB-A969-8D60D4154627}" type="slidenum">
              <a:rPr lang="en-US" smtClean="0"/>
              <a:pPr>
                <a:defRPr/>
              </a:pPr>
              <a:t>34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of the main metrics used in assessing compressors used in cochlear implants and hearing aids is the effective compression ratio. This is found by measuring the modulation of a signal at the output given a certain modulation at the input. An amplitude modulated sine wave is applied at the input. The spectrum consists of a carrier and two side bands. The difference between the amplitude of the side bands and the amplitude of the carrier is D</a:t>
            </a:r>
            <a:r>
              <a:rPr lang="en-US" i="1"/>
              <a:t>S</a:t>
            </a:r>
            <a:r>
              <a:rPr lang="en-US" i="1" baseline="-25000"/>
              <a:t>i</a:t>
            </a:r>
            <a:r>
              <a:rPr lang="en-US"/>
              <a:t>. Compression is applied, and the difference between the amplitude of the side bands and the amplitude of the carrier of the compressed signal is found, D</a:t>
            </a:r>
            <a:r>
              <a:rPr lang="en-US" i="1"/>
              <a:t>S</a:t>
            </a:r>
            <a:r>
              <a:rPr lang="en-US" i="1" baseline="-25000"/>
              <a:t>o</a:t>
            </a:r>
            <a:r>
              <a:rPr lang="en-US"/>
              <a:t>. The effective compression ratio is then given by D</a:t>
            </a:r>
            <a:r>
              <a:rPr lang="en-US" i="1"/>
              <a:t>S</a:t>
            </a:r>
            <a:r>
              <a:rPr lang="en-US" i="1" baseline="-25000"/>
              <a:t>i</a:t>
            </a:r>
            <a:r>
              <a:rPr lang="en-US"/>
              <a:t>/D</a:t>
            </a:r>
            <a:r>
              <a:rPr lang="en-US" i="1"/>
              <a:t>S</a:t>
            </a:r>
            <a:r>
              <a:rPr lang="en-US" i="1" baseline="-25000"/>
              <a:t>o</a:t>
            </a:r>
            <a:r>
              <a:rPr lang="en-US"/>
              <a:t>.</a:t>
            </a:r>
            <a:endParaRPr lang="en-GB"/>
          </a:p>
          <a:p>
            <a:r>
              <a:rPr lang="en-US"/>
              <a:t>The effective compression ratio as a function of the modulation frequency is given in the figure. The input signal and compressor parameters were set as previously.The decoupled designs generally perform closer to the target compression ratio of 7:1. This is primarily due to the lack of full use of the release time in the branching compressors. However, the nonsmooth decoupled design actually outperforms the smooth decoupled design for high modulation frequencies, since the rapid decay of the compression ratio during release prevents the low amplitude modulator from being overly compressed.</a:t>
            </a:r>
            <a:endParaRPr lang="en-GB"/>
          </a:p>
        </p:txBody>
      </p:sp>
      <p:sp>
        <p:nvSpPr>
          <p:cNvPr id="4" name="Slide Number Placeholder 3"/>
          <p:cNvSpPr>
            <a:spLocks noGrp="1"/>
          </p:cNvSpPr>
          <p:nvPr>
            <p:ph type="sldNum" sz="quarter" idx="5"/>
          </p:nvPr>
        </p:nvSpPr>
        <p:spPr/>
        <p:txBody>
          <a:bodyPr/>
          <a:lstStyle/>
          <a:p>
            <a:pPr>
              <a:defRPr/>
            </a:pPr>
            <a:fld id="{B83891FF-2AF3-4AFC-9DD8-EABA529850A6}" type="slidenum">
              <a:rPr lang="en-US" smtClean="0"/>
              <a:pPr>
                <a:defRPr/>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Another metric from prior work on compressors for improved speech intelligibility is the Fidelity of the Envelope Shape (FES). This is intended to measure how well the envelope of the signal is maintained. It is based on a measure of the correlation between the envelopes (in dB) of the compressed and uncompressed signals. Although it is highly dependent on the envelope estimation method, it has the added benefit that it does not require an artificial test signal. </a:t>
            </a:r>
            <a:endParaRPr lang="en-GB"/>
          </a:p>
          <a:p>
            <a:r>
              <a:rPr lang="en-GB"/>
              <a:t>Here, we show, </a:t>
            </a:r>
            <a:r>
              <a:rPr lang="en-US"/>
              <a:t>Fidelity of the Envelope Shape for compression applied to four acoustic signals. In each case, a strong, fast acting compressor was applied; </a:t>
            </a:r>
            <a:r>
              <a:rPr lang="en-GB"/>
              <a:t>threshold -40dB, ratio 10:1,  attack time 1ms, release time 40ms, knee 20dB</a:t>
            </a:r>
            <a:r>
              <a:rPr lang="en-US"/>
              <a:t>. </a:t>
            </a:r>
            <a:endParaRPr lang="en-GB"/>
          </a:p>
          <a:p>
            <a:r>
              <a:rPr lang="en-US"/>
              <a:t>Only minor differences can be seen between the FES for the various log domain approaches. The slightly worse performance of the smooth compressors may be due to the fact that the signal is always in attack or release phase, whereas the nonsmooth compressors have times where the envelope is completely unchanged. More noticeable, however, is the difference in FES for different level detector placements.</a:t>
            </a:r>
            <a:endParaRPr lang="en-GB"/>
          </a:p>
          <a:p>
            <a:r>
              <a:rPr lang="en-US"/>
              <a:t>The log domain detectors clearly outperform linear domain detectors on all signals except vocals (where there is only a minimal difference in FES).</a:t>
            </a:r>
            <a:endParaRPr lang="en-GB"/>
          </a:p>
        </p:txBody>
      </p:sp>
      <p:sp>
        <p:nvSpPr>
          <p:cNvPr id="4" name="Slide Number Placeholder 3"/>
          <p:cNvSpPr>
            <a:spLocks noGrp="1"/>
          </p:cNvSpPr>
          <p:nvPr>
            <p:ph type="sldNum" sz="quarter" idx="5"/>
          </p:nvPr>
        </p:nvSpPr>
        <p:spPr/>
        <p:txBody>
          <a:bodyPr/>
          <a:lstStyle/>
          <a:p>
            <a:pPr>
              <a:defRPr/>
            </a:pPr>
            <a:fld id="{437FA01A-47F1-4FA9-B466-CF735A953842}" type="slidenum">
              <a:rPr lang="en-US" smtClean="0"/>
              <a:pPr>
                <a:defRPr/>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GB" dirty="0"/>
              <a:t>Dynamic range compression is generally considered to be a ‘processor’ as opposed to an ‘effect.’ Effects, like flanging, phasing and reverb, are intended to be added to an existing signal, and hence almost always come with a dry/wet mix. Processors, like EQ, gates and </a:t>
            </a:r>
            <a:r>
              <a:rPr lang="en-GB" dirty="0" err="1"/>
              <a:t>panners</a:t>
            </a:r>
            <a:r>
              <a:rPr lang="en-GB" dirty="0"/>
              <a:t>, produce a modified version of the signal. They are usually intended to replace the input with the processed version at output. Thus, they rarely come with a dry/wet mix. Instead, the amount of compression is controlled by the Threshold and Ratio. So its unusual and counterintuitive for the dynamic range compressor to have dry/wet mixing. Since this mixing is performed in the linear domain, it results in a strange change of the compression curve above the Threshold, but little else. However, as an artistic effect, there is nothing wrong with it.</a:t>
            </a:r>
            <a:endParaRPr lang="en-US" dirty="0"/>
          </a:p>
          <a:p>
            <a:pPr>
              <a:defRPr/>
            </a:pPr>
            <a:r>
              <a:rPr lang="en-GB" dirty="0"/>
              <a:t>The Dry/Wet mix may be analysed by assuming a static (attack and release are both zero) compression curve with hard knee, and a peak detector is used for the envelope follower. This simplified situation allows us just to deal with threshold, ratio and mix, and to state that the output, above the threshold is simply expressed as </a:t>
            </a:r>
            <a:r>
              <a:rPr lang="en-GB" dirty="0" err="1"/>
              <a:t>y</a:t>
            </a:r>
            <a:r>
              <a:rPr lang="en-GB" baseline="-25000" dirty="0" err="1"/>
              <a:t>dB</a:t>
            </a:r>
            <a:r>
              <a:rPr lang="en-GB" dirty="0"/>
              <a:t> =20log</a:t>
            </a:r>
            <a:r>
              <a:rPr lang="en-GB" baseline="-25000" dirty="0"/>
              <a:t>10</a:t>
            </a:r>
            <a:r>
              <a:rPr lang="en-GB" dirty="0"/>
              <a:t>|y[n]| =T+(20log</a:t>
            </a:r>
            <a:r>
              <a:rPr lang="en-GB" baseline="-25000" dirty="0"/>
              <a:t>10</a:t>
            </a:r>
            <a:r>
              <a:rPr lang="en-GB" dirty="0"/>
              <a:t>|x[n]|-T)/R. We can express the output in the linear domain, assuming positive input;</a:t>
            </a:r>
            <a:endParaRPr lang="en-US" dirty="0"/>
          </a:p>
          <a:p>
            <a:pPr>
              <a:defRPr/>
            </a:pPr>
            <a:r>
              <a:rPr lang="en-GB" dirty="0"/>
              <a:t>	 	</a:t>
            </a:r>
            <a:endParaRPr lang="en-US" dirty="0"/>
          </a:p>
          <a:p>
            <a:pPr>
              <a:defRPr/>
            </a:pPr>
            <a:r>
              <a:rPr lang="en-GB" dirty="0"/>
              <a:t>This is then the input to the mixing stage. So we can see how the input/output curve has been changed by mixing.</a:t>
            </a:r>
            <a:endParaRPr lang="en-US" dirty="0"/>
          </a:p>
          <a:p>
            <a:pPr>
              <a:defRPr/>
            </a:pPr>
            <a:r>
              <a:rPr lang="en-GB" dirty="0"/>
              <a:t>	 	</a:t>
            </a:r>
            <a:endParaRPr lang="en-US" dirty="0"/>
          </a:p>
          <a:p>
            <a:pPr>
              <a:defRPr/>
            </a:pPr>
            <a:r>
              <a:rPr lang="en-GB" dirty="0"/>
              <a:t>Where we’ve written the output several different ways, to show both a compact expression for the output, and to show how the output level as a function of input level has been modified.</a:t>
            </a:r>
            <a:endParaRPr lang="en-US" dirty="0"/>
          </a:p>
          <a:p>
            <a:pPr>
              <a:defRPr/>
            </a:pPr>
            <a:r>
              <a:rPr lang="en-US" dirty="0"/>
              <a:t>Figure 13</a:t>
            </a:r>
            <a:r>
              <a:rPr lang="en-GB" dirty="0"/>
              <a:t> 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a:p>
            <a:pPr>
              <a:defRPr/>
            </a:pPr>
            <a:endParaRPr lang="en-US" dirty="0"/>
          </a:p>
        </p:txBody>
      </p:sp>
      <p:sp>
        <p:nvSpPr>
          <p:cNvPr id="4" name="Slide Number Placeholder 3"/>
          <p:cNvSpPr>
            <a:spLocks noGrp="1"/>
          </p:cNvSpPr>
          <p:nvPr>
            <p:ph type="sldNum" sz="quarter" idx="5"/>
          </p:nvPr>
        </p:nvSpPr>
        <p:spPr/>
        <p:txBody>
          <a:bodyPr/>
          <a:lstStyle/>
          <a:p>
            <a:pPr>
              <a:defRPr/>
            </a:pPr>
            <a:fld id="{F14F4E72-5DD8-457A-9C54-B6F814600120}" type="slidenum">
              <a:rPr lang="en-US" smtClean="0"/>
              <a:pPr>
                <a:defRPr/>
              </a:pPr>
              <a:t>37</a:t>
            </a:fld>
            <a:endParaRPr lang="en-US"/>
          </a:p>
        </p:txBody>
      </p:sp>
    </p:spTree>
    <p:extLst>
      <p:ext uri="{BB962C8B-B14F-4D97-AF65-F5344CB8AC3E}">
        <p14:creationId xmlns:p14="http://schemas.microsoft.com/office/powerpoint/2010/main" val="122747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a:t>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p:txBody>
      </p:sp>
      <p:sp>
        <p:nvSpPr>
          <p:cNvPr id="4" name="Slide Number Placeholder 3"/>
          <p:cNvSpPr>
            <a:spLocks noGrp="1"/>
          </p:cNvSpPr>
          <p:nvPr>
            <p:ph type="sldNum" sz="quarter" idx="5"/>
          </p:nvPr>
        </p:nvSpPr>
        <p:spPr/>
        <p:txBody>
          <a:bodyPr/>
          <a:lstStyle/>
          <a:p>
            <a:pPr>
              <a:defRPr/>
            </a:pPr>
            <a:fld id="{FBE3572C-F686-4417-9D5B-1A6D706F0200}" type="slidenum">
              <a:rPr lang="en-US" smtClean="0"/>
              <a:pPr>
                <a:defRPr/>
              </a:pPr>
              <a:t>38</a:t>
            </a:fld>
            <a:endParaRPr lang="en-US"/>
          </a:p>
        </p:txBody>
      </p:sp>
    </p:spTree>
    <p:extLst>
      <p:ext uri="{BB962C8B-B14F-4D97-AF65-F5344CB8AC3E}">
        <p14:creationId xmlns:p14="http://schemas.microsoft.com/office/powerpoint/2010/main" val="77488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So this is a big subject, and I’m focusing on design. In order to be clear about what the focus is, let me tell you what I’m </a:t>
            </a:r>
            <a:r>
              <a:rPr lang="en-GB" u="sng"/>
              <a:t>not</a:t>
            </a:r>
            <a:r>
              <a:rPr lang="en-GB"/>
              <a:t> going to talk about. </a:t>
            </a:r>
          </a:p>
          <a:p>
            <a:r>
              <a:rPr lang="en-GB"/>
              <a:t>We’re not really discussing how to use a dynamic range compressor. Of course, by telling you how to design one, I’ll discuss its intended use, but we’re not really focusing on the preferred parameter settings for different tasks.</a:t>
            </a:r>
          </a:p>
        </p:txBody>
      </p:sp>
      <p:sp>
        <p:nvSpPr>
          <p:cNvPr id="4" name="Slide Number Placeholder 3"/>
          <p:cNvSpPr>
            <a:spLocks noGrp="1"/>
          </p:cNvSpPr>
          <p:nvPr>
            <p:ph type="sldNum" sz="quarter" idx="5"/>
          </p:nvPr>
        </p:nvSpPr>
        <p:spPr/>
        <p:txBody>
          <a:bodyPr/>
          <a:lstStyle/>
          <a:p>
            <a:pPr>
              <a:defRPr/>
            </a:pPr>
            <a:fld id="{148BE109-26A9-47AA-B12A-7B2819A30E7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Analysis of compressors is difficult because they represent nonlinear time-dependent systems.</a:t>
            </a:r>
          </a:p>
          <a:p>
            <a:pPr eaLnBrk="1" hangingPunct="1">
              <a:spcBef>
                <a:spcPct val="0"/>
              </a:spcBef>
            </a:pPr>
            <a:r>
              <a:rPr lang="en-US"/>
              <a:t>Dynamic Range Compression (DRC) is the process of mapping the dynamic range of an audio signal to a smaller range, i. e., reducing the signal level of the higher peaks while leaving the quieter parts untreated. DRC is used extensively in audio recording, production work, noise reduction, broadcasting and live performance applications.</a:t>
            </a:r>
          </a:p>
          <a:p>
            <a:pPr eaLnBrk="1" hangingPunct="1">
              <a:spcBef>
                <a:spcPct val="0"/>
              </a:spcBef>
            </a:pPr>
            <a:r>
              <a:rPr lang="en-US"/>
              <a:t>Considering the classic audio effects (equalisation, delay, panning, etc.), the dynamic range compressor is perhaps the most complex one. Design choices involve the compressor topology, the static compression characteristic, placement and type of smoothing filters, sidechain filtering, etc. This explains why every compressor in common usage behaves and sounds slightly different and why certain compressor models have become audio engineers' favorites for certain types of signal. Analysis of compressors is difficult because they represent nonlinear time-dependent systems with memory. The gain reduction is applied smoothly and not instantaneously as would be the case with a simple static nonlinearity. Furthermore the large number of design choices makes it nearly impossible to draw a generic compressor block diagram that would be valid for the majority of real world compressors. </a:t>
            </a:r>
          </a:p>
          <a:p>
            <a:pPr eaLnBrk="1" hangingPunct="1">
              <a:spcBef>
                <a:spcPct val="0"/>
              </a:spcBef>
            </a:pPr>
            <a:r>
              <a:rPr lang="en-US"/>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hangingPunct="1">
              <a:spcBef>
                <a:spcPct val="0"/>
              </a:spcBef>
            </a:pPr>
            <a:endParaRPr lang="en-US"/>
          </a:p>
          <a:p>
            <a:endParaRPr lang="en-GB"/>
          </a:p>
        </p:txBody>
      </p:sp>
      <p:sp>
        <p:nvSpPr>
          <p:cNvPr id="4" name="Slide Number Placeholder 3"/>
          <p:cNvSpPr>
            <a:spLocks noGrp="1"/>
          </p:cNvSpPr>
          <p:nvPr>
            <p:ph type="sldNum" sz="quarter" idx="5"/>
          </p:nvPr>
        </p:nvSpPr>
        <p:spPr/>
        <p:txBody>
          <a:bodyPr/>
          <a:lstStyle/>
          <a:p>
            <a:pPr>
              <a:defRPr/>
            </a:pPr>
            <a:fld id="{CD819B61-767F-49C0-9606-780376D87C21}"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i="1" dirty="0"/>
              <a:t>Threshold</a:t>
            </a:r>
            <a:r>
              <a:rPr lang="en-US" dirty="0"/>
              <a:t> defines the level above which compression starts. Any signal overshooting the threshold will be reduced in level.</a:t>
            </a:r>
          </a:p>
          <a:p>
            <a:pPr eaLnBrk="1" fontAlgn="auto" hangingPunct="1">
              <a:spcBef>
                <a:spcPts val="0"/>
              </a:spcBef>
              <a:spcAft>
                <a:spcPts val="0"/>
              </a:spcAft>
              <a:defRPr/>
            </a:pPr>
            <a:r>
              <a:rPr lang="en-US" i="1" dirty="0"/>
              <a:t>Ratio</a:t>
            </a:r>
            <a:r>
              <a:rPr lang="en-US" dirty="0"/>
              <a:t> controls the input/output ratio for signals overshooting the threshold level. It determines the amount of compression applied.</a:t>
            </a:r>
          </a:p>
          <a:p>
            <a:pPr eaLnBrk="1" fontAlgn="auto" hangingPunct="1">
              <a:spcBef>
                <a:spcPts val="0"/>
              </a:spcBef>
              <a:spcAft>
                <a:spcPts val="0"/>
              </a:spcAft>
              <a:defRPr/>
            </a:pPr>
            <a:r>
              <a:rPr lang="en-US" i="1" dirty="0"/>
              <a:t>Attack and release times</a:t>
            </a:r>
            <a:r>
              <a:rPr lang="en-US" dirty="0"/>
              <a:t> provide a degree of control over how quickly a compressor acts. They are also known as time constants, although the latter is usually referenced to dB, denoting the gain decrease in dB that the compressor will apply for the given attack time and the opposite for the release time. Instantaneous compressor response, as described in {Lachaise, 2008 #13342}, is not sought because it introduces distortion on the signal. </a:t>
            </a:r>
          </a:p>
          <a:p>
            <a:pPr eaLnBrk="1" fontAlgn="auto" hangingPunct="1">
              <a:spcBef>
                <a:spcPts val="0"/>
              </a:spcBef>
              <a:spcAft>
                <a:spcPts val="0"/>
              </a:spcAft>
              <a:defRPr/>
            </a:pPr>
            <a:r>
              <a:rPr lang="en-US" dirty="0"/>
              <a:t>The attack time defines the </a:t>
            </a:r>
            <a:r>
              <a:rPr lang="en-US" dirty="0" err="1"/>
              <a:t>The</a:t>
            </a:r>
            <a:r>
              <a:rPr lang="en-US" dirty="0"/>
              <a:t> release time defines the</a:t>
            </a:r>
          </a:p>
          <a:p>
            <a:pPr eaLnBrk="1" fontAlgn="auto" hangingPunct="1">
              <a:spcBef>
                <a:spcPts val="0"/>
              </a:spcBef>
              <a:spcAft>
                <a:spcPts val="0"/>
              </a:spcAft>
              <a:defRPr/>
            </a:pPr>
            <a:r>
              <a:rPr lang="en-US" dirty="0"/>
              <a:t>A </a:t>
            </a:r>
            <a:r>
              <a:rPr lang="en-US" i="1" dirty="0"/>
              <a:t>Make-Up Gain</a:t>
            </a:r>
            <a:r>
              <a:rPr lang="en-US" dirty="0"/>
              <a:t> control is usually provided at the compressor output. The compressor reduces the level (gain) of the signal, so that feeding back a make-up gain to the signal allows for matching the input and output loudness level.</a:t>
            </a:r>
          </a:p>
          <a:p>
            <a:pPr eaLnBrk="1" fontAlgn="auto" hangingPunct="1">
              <a:spcBef>
                <a:spcPts val="0"/>
              </a:spcBef>
              <a:spcAft>
                <a:spcPts val="0"/>
              </a:spcAft>
              <a:defRPr/>
            </a:pPr>
            <a:r>
              <a:rPr lang="en-US" dirty="0"/>
              <a:t>The </a:t>
            </a:r>
            <a:r>
              <a:rPr lang="en-US" i="1" dirty="0"/>
              <a:t>Knee</a:t>
            </a:r>
            <a:r>
              <a:rPr lang="en-US" dirty="0"/>
              <a:t> </a:t>
            </a:r>
            <a:r>
              <a:rPr lang="en-US" i="1" dirty="0"/>
              <a:t>Width </a:t>
            </a:r>
            <a:r>
              <a:rPr lang="en-US" dirty="0"/>
              <a:t>option controls whether the bend in the response curve has a sharp angle or has a rounded edge. The Knee is the threshold-determined point where the input-output ratio changes from unity to a set ratio. A sharp transition is called a Hard Knee and provides a more noticeable compression. A softer transition where the ratio gradually grows from 1:1 to a set value in a transition region on both sides of the threshold is called a Soft Knee. It makes the compression effect less perceptible. Depending on the signal one can use hard or soft knee, with the latter being preferred when we want less obvious (transparent) compression.</a:t>
            </a:r>
          </a:p>
          <a:p>
            <a:pPr eaLnBrk="1" fontAlgn="auto" hangingPunct="1">
              <a:spcBef>
                <a:spcPts val="0"/>
              </a:spcBef>
              <a:spcAft>
                <a:spcPts val="0"/>
              </a:spcAft>
              <a:defRPr/>
            </a:pPr>
            <a:endParaRPr lang="en-US" dirty="0"/>
          </a:p>
        </p:txBody>
      </p:sp>
      <p:sp>
        <p:nvSpPr>
          <p:cNvPr id="39940" name="Slide Number Placeholder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69993" indent="-296151">
              <a:defRPr>
                <a:solidFill>
                  <a:schemeClr val="tx1"/>
                </a:solidFill>
                <a:latin typeface="Calibri" pitchFamily="34" charset="0"/>
              </a:defRPr>
            </a:lvl2pPr>
            <a:lvl3pPr marL="1184605" indent="-236921">
              <a:defRPr>
                <a:solidFill>
                  <a:schemeClr val="tx1"/>
                </a:solidFill>
                <a:latin typeface="Calibri" pitchFamily="34" charset="0"/>
              </a:defRPr>
            </a:lvl3pPr>
            <a:lvl4pPr marL="1658447" indent="-236921">
              <a:defRPr>
                <a:solidFill>
                  <a:schemeClr val="tx1"/>
                </a:solidFill>
                <a:latin typeface="Calibri" pitchFamily="34" charset="0"/>
              </a:defRPr>
            </a:lvl4pPr>
            <a:lvl5pPr marL="2132289" indent="-236921">
              <a:defRPr>
                <a:solidFill>
                  <a:schemeClr val="tx1"/>
                </a:solidFill>
                <a:latin typeface="Calibri" pitchFamily="34" charset="0"/>
              </a:defRPr>
            </a:lvl5pPr>
            <a:lvl6pPr marL="2606131" indent="-236921" fontAlgn="base">
              <a:spcBef>
                <a:spcPct val="0"/>
              </a:spcBef>
              <a:spcAft>
                <a:spcPct val="0"/>
              </a:spcAft>
              <a:defRPr>
                <a:solidFill>
                  <a:schemeClr val="tx1"/>
                </a:solidFill>
                <a:latin typeface="Calibri" pitchFamily="34" charset="0"/>
              </a:defRPr>
            </a:lvl6pPr>
            <a:lvl7pPr marL="3079974" indent="-236921" fontAlgn="base">
              <a:spcBef>
                <a:spcPct val="0"/>
              </a:spcBef>
              <a:spcAft>
                <a:spcPct val="0"/>
              </a:spcAft>
              <a:defRPr>
                <a:solidFill>
                  <a:schemeClr val="tx1"/>
                </a:solidFill>
                <a:latin typeface="Calibri" pitchFamily="34" charset="0"/>
              </a:defRPr>
            </a:lvl7pPr>
            <a:lvl8pPr marL="3553816" indent="-236921" fontAlgn="base">
              <a:spcBef>
                <a:spcPct val="0"/>
              </a:spcBef>
              <a:spcAft>
                <a:spcPct val="0"/>
              </a:spcAft>
              <a:defRPr>
                <a:solidFill>
                  <a:schemeClr val="tx1"/>
                </a:solidFill>
                <a:latin typeface="Calibri" pitchFamily="34" charset="0"/>
              </a:defRPr>
            </a:lvl8pPr>
            <a:lvl9pPr marL="4027658" indent="-236921"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327FB10-AC7F-4620-BF14-ECC367409516}" type="slidenum">
              <a:rPr lang="en-US" smtClean="0"/>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dirty="0"/>
          </a:p>
        </p:txBody>
      </p:sp>
      <p:sp>
        <p:nvSpPr>
          <p:cNvPr id="4" name="Slide Number Placeholder 3"/>
          <p:cNvSpPr>
            <a:spLocks noGrp="1"/>
          </p:cNvSpPr>
          <p:nvPr>
            <p:ph type="sldNum" sz="quarter" idx="5"/>
          </p:nvPr>
        </p:nvSpPr>
        <p:spPr/>
        <p:txBody>
          <a:bodyPr/>
          <a:lstStyle/>
          <a:p>
            <a:pPr>
              <a:defRPr/>
            </a:pPr>
            <a:fld id="{724A85D5-F6DD-4B7E-93D4-E1EBB3DDB7F0}" type="slidenum">
              <a:rPr lang="en-US" smtClean="0"/>
              <a:pPr>
                <a:defRPr/>
              </a:pPr>
              <a:t>6</a:t>
            </a:fld>
            <a:endParaRPr lang="en-US"/>
          </a:p>
        </p:txBody>
      </p:sp>
    </p:spTree>
    <p:extLst>
      <p:ext uri="{BB962C8B-B14F-4D97-AF65-F5344CB8AC3E}">
        <p14:creationId xmlns:p14="http://schemas.microsoft.com/office/powerpoint/2010/main" val="225361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For level detection, the choice is usually either peak or RMS. Peak based is quite simple, and it uses just the absolute value of the signal. RMS stands for root mean square, and involves estimation of level using some smoothed or averaged estimation from the square of the input signal.</a:t>
            </a:r>
          </a:p>
        </p:txBody>
      </p:sp>
      <p:sp>
        <p:nvSpPr>
          <p:cNvPr id="4" name="Slide Number Placeholder 3"/>
          <p:cNvSpPr>
            <a:spLocks noGrp="1"/>
          </p:cNvSpPr>
          <p:nvPr>
            <p:ph type="sldNum" sz="quarter" idx="5"/>
          </p:nvPr>
        </p:nvSpPr>
        <p:spPr/>
        <p:txBody>
          <a:bodyPr/>
          <a:lstStyle/>
          <a:p>
            <a:pPr>
              <a:defRPr/>
            </a:pPr>
            <a:fld id="{D5B5C5FC-A46A-43E2-A09B-3FCAED76B17A}" type="slidenum">
              <a:rPr lang="en-US" smtClean="0"/>
              <a:pPr>
                <a:defRPr/>
              </a:pPr>
              <a:t>7</a:t>
            </a:fld>
            <a:endParaRPr lang="en-US"/>
          </a:p>
        </p:txBody>
      </p:sp>
    </p:spTree>
    <p:extLst>
      <p:ext uri="{BB962C8B-B14F-4D97-AF65-F5344CB8AC3E}">
        <p14:creationId xmlns:p14="http://schemas.microsoft.com/office/powerpoint/2010/main" val="105198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Well, there are a few reasons not to use the RMS sensing for level detection. First it requires some form of averaging, so it introduces a delay and the compressor becomes less responsive to sudden changes.</a:t>
            </a:r>
          </a:p>
          <a:p>
            <a:pPr eaLnBrk="1" hangingPunct="1"/>
            <a:r>
              <a:rPr lang="en-GB"/>
              <a:t>Second, its a bit awkward from an implementation point of view since it requires an additional parameter that is not seen by the user. Either there is a window length or a time constant. I should point out by the way, that I’m aware of one popular DAW where the built in compressor does not use averaging in the RMS detection. So its really just root square instead of root mean square.</a:t>
            </a:r>
          </a:p>
        </p:txBody>
      </p:sp>
      <p:sp>
        <p:nvSpPr>
          <p:cNvPr id="4" name="Slide Number Placeholder 3"/>
          <p:cNvSpPr>
            <a:spLocks noGrp="1"/>
          </p:cNvSpPr>
          <p:nvPr>
            <p:ph type="sldNum" sz="quarter" idx="5"/>
          </p:nvPr>
        </p:nvSpPr>
        <p:spPr/>
        <p:txBody>
          <a:bodyPr/>
          <a:lstStyle/>
          <a:p>
            <a:pPr>
              <a:defRPr/>
            </a:pPr>
            <a:fld id="{CBA72557-77AE-40EA-BAF8-AB32657E3687}" type="slidenum">
              <a:rPr lang="en-US" smtClean="0"/>
              <a:pPr>
                <a:defRPr/>
              </a:pPr>
              <a:t>8</a:t>
            </a:fld>
            <a:endParaRPr lang="en-US"/>
          </a:p>
        </p:txBody>
      </p:sp>
    </p:spTree>
    <p:extLst>
      <p:ext uri="{BB962C8B-B14F-4D97-AF65-F5344CB8AC3E}">
        <p14:creationId xmlns:p14="http://schemas.microsoft.com/office/powerpoint/2010/main" val="236060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Now lets move on to the gain computer.</a:t>
            </a:r>
          </a:p>
          <a:p>
            <a:r>
              <a:rPr lang="en-GB"/>
              <a:t>Here we show whats at the heart of the compressor, the static compression curve, which depicts output signal level as a function of input signal level. This one plot describes the interaction of four parameters; threshold, ratio, knee width and make-up gain. I should note that although this depicts a static compression curve, it actually combines two stages; the gain computer and the gain stage.</a:t>
            </a:r>
            <a:endParaRPr lang="en-US"/>
          </a:p>
        </p:txBody>
      </p:sp>
      <p:sp>
        <p:nvSpPr>
          <p:cNvPr id="4" name="Slide Number Placeholder 3"/>
          <p:cNvSpPr>
            <a:spLocks noGrp="1"/>
          </p:cNvSpPr>
          <p:nvPr>
            <p:ph type="sldNum" sz="quarter" idx="5"/>
          </p:nvPr>
        </p:nvSpPr>
        <p:spPr/>
        <p:txBody>
          <a:bodyPr/>
          <a:lstStyle/>
          <a:p>
            <a:pPr>
              <a:defRPr/>
            </a:pPr>
            <a:fld id="{E20186E4-30B6-4AEA-AC13-213B5A9BDEAD}"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248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070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76249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4563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56843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358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23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6/25/2023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1867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6/25/2023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6066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6/25/2023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389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9198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211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366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94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8270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3507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67934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1173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04591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6/25/2023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55421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6/25/2023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8606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6/25/2023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04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0976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43321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558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7992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4002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63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6/25/2023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6896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6/25/2023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1444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6/25/2023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6260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874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6/25/2023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81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980340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52184100"/>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6/25/2023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01420871"/>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27.bin"/><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png"/><Relationship Id="rId7"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9.wmf"/><Relationship Id="rId5" Type="http://schemas.openxmlformats.org/officeDocument/2006/relationships/image" Target="../media/image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4.bin"/><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5.bin"/><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38.bin"/><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3.wmf"/></Relationships>
</file>

<file path=ppt/slides/_rels/slide3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4400" y="2209800"/>
            <a:ext cx="7772400" cy="1975105"/>
          </a:xfrm>
        </p:spPr>
        <p:txBody>
          <a:bodyPr>
            <a:noAutofit/>
          </a:bodyPr>
          <a:lstStyle/>
          <a:p>
            <a:pPr marR="9144" eaLnBrk="1" fontAlgn="auto" hangingPunct="1">
              <a:spcAft>
                <a:spcPts val="0"/>
              </a:spcAft>
              <a:defRPr/>
            </a:pPr>
            <a:r>
              <a:rPr lang="en-GB" sz="4400" b="1" kern="1200" cap="all" dirty="0">
                <a:solidFill>
                  <a:schemeClr val="tx1"/>
                </a:solidFill>
                <a:effectLst>
                  <a:reflection blurRad="12700" stA="34000" endA="740" endPos="53000" dir="5400000" sy="-100000" algn="bl" rotWithShape="0"/>
                </a:effectLst>
              </a:rPr>
              <a:t>Under the hood of a dynamic range compressor</a:t>
            </a:r>
            <a:endParaRPr lang="en-GB" sz="4400" b="1" kern="1200" cap="all" dirty="0">
              <a:solidFill>
                <a:schemeClr val="tx2">
                  <a:satMod val="200000"/>
                </a:schemeClr>
              </a:solidFill>
              <a:effectLst>
                <a:reflection blurRad="12700" stA="34000" endA="740" endPos="53000" dir="5400000" sy="-100000" algn="bl" rotWithShape="0"/>
              </a:effectLst>
            </a:endParaRPr>
          </a:p>
        </p:txBody>
      </p:sp>
      <p:sp>
        <p:nvSpPr>
          <p:cNvPr id="7" name="Subtitle 2"/>
          <p:cNvSpPr txBox="1">
            <a:spLocks/>
          </p:cNvSpPr>
          <p:nvPr/>
        </p:nvSpPr>
        <p:spPr bwMode="auto">
          <a:xfrm>
            <a:off x="457200" y="3962400"/>
            <a:ext cx="8001000" cy="1676400"/>
          </a:xfrm>
          <a:prstGeom prst="rect">
            <a:avLst/>
          </a:prstGeom>
          <a:noFill/>
          <a:ln w="9525">
            <a:noFill/>
            <a:miter lim="800000"/>
            <a:headEnd/>
            <a:tailEnd/>
          </a:ln>
        </p:spPr>
        <p:txBody>
          <a:bodyPr lIns="100584" anchor="b"/>
          <a:lstStyle/>
          <a:p>
            <a:pPr>
              <a:defRPr/>
            </a:pPr>
            <a:r>
              <a:rPr lang="en-US" sz="2800" dirty="0">
                <a:solidFill>
                  <a:schemeClr val="accent1">
                    <a:lumMod val="75000"/>
                  </a:schemeClr>
                </a:solidFill>
              </a:rPr>
              <a:t>Audio samples, source code, VST plug in: </a:t>
            </a:r>
          </a:p>
          <a:p>
            <a:pPr algn="ctr">
              <a:defRPr/>
            </a:pPr>
            <a:r>
              <a:rPr lang="en-US" sz="2400" u="sng" dirty="0">
                <a:solidFill>
                  <a:schemeClr val="accent1">
                    <a:lumMod val="75000"/>
                  </a:schemeClr>
                </a:solidFill>
              </a:rPr>
              <a:t>www.elec.qmul.ac.uk/digitalmusic/audioengineering/compressors/index.html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772400" cy="914400"/>
          </a:xfrm>
        </p:spPr>
        <p:txBody>
          <a:bodyPr/>
          <a:lstStyle/>
          <a:p>
            <a:pPr>
              <a:defRPr/>
            </a:pPr>
            <a:r>
              <a:rPr lang="en-US" dirty="0"/>
              <a:t>The Gain Computer</a:t>
            </a:r>
            <a:endParaRPr lang="en-US" dirty="0">
              <a:solidFill>
                <a:schemeClr val="tx2">
                  <a:lumMod val="25000"/>
                </a:schemeClr>
              </a:solidFill>
            </a:endParaRPr>
          </a:p>
        </p:txBody>
      </p:sp>
      <p:sp>
        <p:nvSpPr>
          <p:cNvPr id="3079" name="Text Placeholder 4"/>
          <p:cNvSpPr>
            <a:spLocks noGrp="1"/>
          </p:cNvSpPr>
          <p:nvPr>
            <p:ph type="body" idx="4294967295"/>
          </p:nvPr>
        </p:nvSpPr>
        <p:spPr>
          <a:xfrm>
            <a:off x="0" y="1447800"/>
            <a:ext cx="8001000" cy="5410200"/>
          </a:xfrm>
        </p:spPr>
        <p:txBody>
          <a:bodyPr/>
          <a:lstStyle/>
          <a:p>
            <a:r>
              <a:rPr lang="en-GB"/>
              <a:t>Compression ratio</a:t>
            </a:r>
          </a:p>
          <a:p>
            <a:pPr lvl="1"/>
            <a:r>
              <a:rPr lang="en-GB"/>
              <a:t>Hard knee</a:t>
            </a:r>
          </a:p>
          <a:p>
            <a:pPr lvl="1"/>
            <a:endParaRPr lang="en-GB"/>
          </a:p>
          <a:p>
            <a:pPr lvl="1"/>
            <a:endParaRPr lang="en-GB"/>
          </a:p>
          <a:p>
            <a:pPr lvl="1"/>
            <a:r>
              <a:rPr lang="en-GB"/>
              <a:t>Soft knee</a:t>
            </a:r>
          </a:p>
          <a:p>
            <a:pPr lvl="2"/>
            <a:r>
              <a:rPr lang="en-GB"/>
              <a:t>Linear interpolation (bad)</a:t>
            </a:r>
          </a:p>
          <a:p>
            <a:pPr lvl="2"/>
            <a:endParaRPr lang="en-GB"/>
          </a:p>
          <a:p>
            <a:pPr lvl="2"/>
            <a:endParaRPr lang="en-GB"/>
          </a:p>
          <a:p>
            <a:pPr lvl="2"/>
            <a:r>
              <a:rPr lang="en-GB"/>
              <a:t>Second order interpolation (good)</a:t>
            </a:r>
            <a:endParaRPr lang="en-US"/>
          </a:p>
        </p:txBody>
      </p:sp>
      <p:sp>
        <p:nvSpPr>
          <p:cNvPr id="30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4" name="Object 1"/>
          <p:cNvGraphicFramePr>
            <a:graphicFrameLocks noChangeAspect="1"/>
          </p:cNvGraphicFramePr>
          <p:nvPr/>
        </p:nvGraphicFramePr>
        <p:xfrm>
          <a:off x="2505075" y="2133600"/>
          <a:ext cx="2212975" cy="609600"/>
        </p:xfrm>
        <a:graphic>
          <a:graphicData uri="http://schemas.openxmlformats.org/presentationml/2006/ole">
            <mc:AlternateContent xmlns:mc="http://schemas.openxmlformats.org/markup-compatibility/2006">
              <mc:Choice xmlns:v="urn:schemas-microsoft-com:vml" Requires="v">
                <p:oleObj name="Equation" r:id="rId3" imgW="1384300" imgH="381000" progId="Equation.DSMT4">
                  <p:embed/>
                </p:oleObj>
              </mc:Choice>
              <mc:Fallback>
                <p:oleObj name="Equation" r:id="rId3" imgW="1384300" imgH="3810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2133600"/>
                        <a:ext cx="2212975"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5" name="Object 3"/>
          <p:cNvGraphicFramePr>
            <a:graphicFrameLocks noChangeAspect="1"/>
          </p:cNvGraphicFramePr>
          <p:nvPr/>
        </p:nvGraphicFramePr>
        <p:xfrm>
          <a:off x="2514600" y="2819400"/>
          <a:ext cx="2276475" cy="533400"/>
        </p:xfrm>
        <a:graphic>
          <a:graphicData uri="http://schemas.openxmlformats.org/presentationml/2006/ole">
            <mc:AlternateContent xmlns:mc="http://schemas.openxmlformats.org/markup-compatibility/2006">
              <mc:Choice xmlns:v="urn:schemas-microsoft-com:vml" Requires="v">
                <p:oleObj name="Equation" r:id="rId5" imgW="1663700" imgH="393700" progId="Equation.DSMT4">
                  <p:embed/>
                </p:oleObj>
              </mc:Choice>
              <mc:Fallback>
                <p:oleObj name="Equation" r:id="rId5" imgW="1663700" imgH="3937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819400"/>
                        <a:ext cx="2276475" cy="533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8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6" name="Object 5"/>
          <p:cNvGraphicFramePr>
            <a:graphicFrameLocks noChangeAspect="1"/>
          </p:cNvGraphicFramePr>
          <p:nvPr/>
        </p:nvGraphicFramePr>
        <p:xfrm>
          <a:off x="2362200" y="5715000"/>
          <a:ext cx="4133850" cy="762000"/>
        </p:xfrm>
        <a:graphic>
          <a:graphicData uri="http://schemas.openxmlformats.org/presentationml/2006/ole">
            <mc:AlternateContent xmlns:mc="http://schemas.openxmlformats.org/markup-compatibility/2006">
              <mc:Choice xmlns:v="urn:schemas-microsoft-com:vml" Requires="v">
                <p:oleObj name="Equation" r:id="rId7" imgW="3251200" imgH="596900" progId="Equation.DSMT4">
                  <p:embed/>
                </p:oleObj>
              </mc:Choice>
              <mc:Fallback>
                <p:oleObj name="Equation" r:id="rId7" imgW="3251200" imgH="59690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715000"/>
                        <a:ext cx="41338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077" name="Object 6"/>
          <p:cNvGraphicFramePr>
            <a:graphicFrameLocks noChangeAspect="1"/>
          </p:cNvGraphicFramePr>
          <p:nvPr/>
        </p:nvGraphicFramePr>
        <p:xfrm>
          <a:off x="2428875" y="4419600"/>
          <a:ext cx="4198938" cy="762000"/>
        </p:xfrm>
        <a:graphic>
          <a:graphicData uri="http://schemas.openxmlformats.org/presentationml/2006/ole">
            <mc:AlternateContent xmlns:mc="http://schemas.openxmlformats.org/markup-compatibility/2006">
              <mc:Choice xmlns:v="urn:schemas-microsoft-com:vml" Requires="v">
                <p:oleObj name="Equation" r:id="rId9" imgW="3302000" imgH="596900" progId="Equation.DSMT4">
                  <p:embed/>
                </p:oleObj>
              </mc:Choice>
              <mc:Fallback>
                <p:oleObj name="Equation" r:id="rId9" imgW="3302000" imgH="59690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4419600"/>
                        <a:ext cx="4198938"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Title 1"/>
          <p:cNvSpPr>
            <a:spLocks noGrp="1"/>
          </p:cNvSpPr>
          <p:nvPr>
            <p:ph type="title" idx="4294967295"/>
          </p:nvPr>
        </p:nvSpPr>
        <p:spPr>
          <a:xfrm>
            <a:off x="76200" y="0"/>
            <a:ext cx="7772400" cy="914400"/>
          </a:xfrm>
        </p:spPr>
        <p:txBody>
          <a:bodyPr/>
          <a:lstStyle/>
          <a:p>
            <a:r>
              <a:rPr lang="en-US"/>
              <a:t>Make-up Gain</a:t>
            </a:r>
          </a:p>
        </p:txBody>
      </p:sp>
      <p:graphicFrame>
        <p:nvGraphicFramePr>
          <p:cNvPr id="4098" name="Object 2"/>
          <p:cNvGraphicFramePr>
            <a:graphicFrameLocks noChangeAspect="1"/>
          </p:cNvGraphicFramePr>
          <p:nvPr>
            <p:extLst>
              <p:ext uri="{D42A27DB-BD31-4B8C-83A1-F6EECF244321}">
                <p14:modId xmlns:p14="http://schemas.microsoft.com/office/powerpoint/2010/main" val="1986102275"/>
              </p:ext>
            </p:extLst>
          </p:nvPr>
        </p:nvGraphicFramePr>
        <p:xfrm>
          <a:off x="3810000" y="457200"/>
          <a:ext cx="3733800" cy="963613"/>
        </p:xfrm>
        <a:graphic>
          <a:graphicData uri="http://schemas.openxmlformats.org/presentationml/2006/ole">
            <mc:AlternateContent xmlns:mc="http://schemas.openxmlformats.org/markup-compatibility/2006">
              <mc:Choice xmlns:v="urn:schemas-microsoft-com:vml" Requires="v">
                <p:oleObj name="Equation" r:id="rId3" imgW="1523880" imgH="393480" progId="Equation.DSMT4">
                  <p:embed/>
                </p:oleObj>
              </mc:Choice>
              <mc:Fallback>
                <p:oleObj name="Equation" r:id="rId3" imgW="1523880" imgH="393480" progId="Equation.DSMT4">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7200"/>
                        <a:ext cx="3733800" cy="963613"/>
                      </a:xfrm>
                      <a:prstGeom prst="rect">
                        <a:avLst/>
                      </a:prstGeom>
                      <a:noFill/>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257131407"/>
              </p:ext>
            </p:extLst>
          </p:nvPr>
        </p:nvGraphicFramePr>
        <p:xfrm>
          <a:off x="3505200" y="3733800"/>
          <a:ext cx="1676400" cy="441325"/>
        </p:xfrm>
        <a:graphic>
          <a:graphicData uri="http://schemas.openxmlformats.org/presentationml/2006/ole">
            <mc:AlternateContent xmlns:mc="http://schemas.openxmlformats.org/markup-compatibility/2006">
              <mc:Choice xmlns:v="urn:schemas-microsoft-com:vml" Requires="v">
                <p:oleObj name="Equation" r:id="rId5" imgW="723600" imgH="190440" progId="Equation.DSMT4">
                  <p:embed/>
                </p:oleObj>
              </mc:Choice>
              <mc:Fallback>
                <p:oleObj name="Equation" r:id="rId5" imgW="723600" imgH="190440" progId="Equation.DSMT4">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733800"/>
                        <a:ext cx="1676400" cy="441325"/>
                      </a:xfrm>
                      <a:prstGeom prst="rect">
                        <a:avLst/>
                      </a:prstGeom>
                      <a:noFill/>
                    </p:spPr>
                  </p:pic>
                </p:oleObj>
              </mc:Fallback>
            </mc:AlternateContent>
          </a:graphicData>
        </a:graphic>
      </p:graphicFrame>
      <p:sp>
        <p:nvSpPr>
          <p:cNvPr id="6" name="Text Placeholder 5"/>
          <p:cNvSpPr>
            <a:spLocks noGrp="1"/>
          </p:cNvSpPr>
          <p:nvPr>
            <p:ph type="body" idx="4294967295"/>
          </p:nvPr>
        </p:nvSpPr>
        <p:spPr>
          <a:xfrm>
            <a:off x="0" y="1600200"/>
            <a:ext cx="9144000" cy="5181600"/>
          </a:xfrm>
        </p:spPr>
        <p:txBody>
          <a:bodyPr/>
          <a:lstStyle/>
          <a:p>
            <a:pPr>
              <a:defRPr/>
            </a:pPr>
            <a:r>
              <a:rPr lang="en-US" sz="2800" dirty="0"/>
              <a:t>make-up gain simply adds  to the output decibel level</a:t>
            </a:r>
          </a:p>
          <a:p>
            <a:pPr>
              <a:defRPr/>
            </a:pPr>
            <a:r>
              <a:rPr lang="en-GB" sz="2800" dirty="0"/>
              <a:t>Intended for loudness matching</a:t>
            </a:r>
            <a:endParaRPr lang="en-US" sz="2800" dirty="0"/>
          </a:p>
          <a:p>
            <a:pPr marL="582613" indent="-514350">
              <a:buFont typeface="+mj-lt"/>
              <a:buAutoNum type="arabicPeriod"/>
              <a:defRPr/>
            </a:pPr>
            <a:r>
              <a:rPr lang="en-GB" sz="2800" dirty="0"/>
              <a:t>Available as user control</a:t>
            </a:r>
          </a:p>
          <a:p>
            <a:pPr marL="582613" indent="-514350">
              <a:buFont typeface="+mj-lt"/>
              <a:buAutoNum type="arabicPeriod"/>
              <a:defRPr/>
            </a:pPr>
            <a:r>
              <a:rPr lang="en-GB" sz="2800" dirty="0"/>
              <a:t>Automated as function of threshold and ratio, </a:t>
            </a:r>
          </a:p>
          <a:p>
            <a:pPr lvl="1">
              <a:buFont typeface="Arial" pitchFamily="34" charset="0"/>
              <a:buChar char="•"/>
              <a:defRPr/>
            </a:pPr>
            <a:endParaRPr lang="en-GB" sz="800" dirty="0"/>
          </a:p>
          <a:p>
            <a:pPr lvl="1">
              <a:buFont typeface="Arial" pitchFamily="34" charset="0"/>
              <a:buChar char="•"/>
              <a:defRPr/>
            </a:pPr>
            <a:endParaRPr lang="en-GB" sz="2400" dirty="0"/>
          </a:p>
          <a:p>
            <a:pPr lvl="1">
              <a:defRPr/>
            </a:pPr>
            <a:r>
              <a:rPr lang="en-US" sz="2400" dirty="0"/>
              <a:t>Ignores input signal and actual amount of compression applied</a:t>
            </a:r>
          </a:p>
          <a:p>
            <a:pPr marL="582613" indent="-514350">
              <a:buFont typeface="+mj-lt"/>
              <a:buAutoNum type="arabicPeriod" startAt="3"/>
              <a:defRPr/>
            </a:pPr>
            <a:r>
              <a:rPr lang="en-US" sz="2800" dirty="0"/>
              <a:t>Automated based on amount of gain reduction compressor applies to the signal</a:t>
            </a:r>
          </a:p>
          <a:p>
            <a:pPr lvl="1">
              <a:defRPr/>
            </a:pPr>
            <a:r>
              <a:rPr lang="en-US" sz="2400" dirty="0"/>
              <a:t>must be smoothed on slow time scale to prevent makeup gain from affecting any dynamics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914400" y="512763"/>
            <a:ext cx="6705600" cy="3373437"/>
          </a:xfrm>
        </p:spPr>
        <p:txBody>
          <a:bodyPr/>
          <a:lstStyle/>
          <a:p>
            <a:pPr>
              <a:spcAft>
                <a:spcPts val="2400"/>
              </a:spcAft>
            </a:pPr>
            <a:r>
              <a:rPr lang="en-US" sz="4400"/>
              <a:t>That’s the easy part…                    	</a:t>
            </a:r>
            <a:endParaRPr lang="en-US" sz="4800"/>
          </a:p>
        </p:txBody>
      </p:sp>
      <p:sp>
        <p:nvSpPr>
          <p:cNvPr id="3" name="Title 1"/>
          <p:cNvSpPr txBox="1">
            <a:spLocks/>
          </p:cNvSpPr>
          <p:nvPr/>
        </p:nvSpPr>
        <p:spPr bwMode="auto">
          <a:xfrm>
            <a:off x="1066800" y="1905000"/>
            <a:ext cx="6705600" cy="3373438"/>
          </a:xfrm>
          <a:prstGeom prst="rect">
            <a:avLst/>
          </a:prstGeom>
          <a:noFill/>
          <a:ln w="9525">
            <a:noFill/>
            <a:miter lim="800000"/>
            <a:headEnd/>
            <a:tailEnd/>
          </a:ln>
        </p:spPr>
        <p:txBody>
          <a:bodyPr/>
          <a:lstStyle/>
          <a:p>
            <a:pPr eaLnBrk="0" hangingPunct="0">
              <a:spcAft>
                <a:spcPts val="2400"/>
              </a:spcAft>
              <a:defRPr/>
            </a:pPr>
            <a:r>
              <a:rPr lang="en-US" sz="4400" kern="0" dirty="0">
                <a:solidFill>
                  <a:srgbClr val="C1EEFF"/>
                </a:solidFill>
                <a:latin typeface="+mj-lt"/>
                <a:ea typeface="+mj-ea"/>
                <a:cs typeface="+mj-cs"/>
              </a:rPr>
              <a:t>	What about ballistics?</a:t>
            </a:r>
            <a:endParaRPr lang="en-US" sz="4800" kern="0" dirty="0">
              <a:solidFill>
                <a:srgbClr val="C1EEFF"/>
              </a:solidFill>
              <a:latin typeface="+mj-lt"/>
              <a:ea typeface="+mj-ea"/>
              <a:cs typeface="+mj-cs"/>
            </a:endParaRPr>
          </a:p>
        </p:txBody>
      </p:sp>
      <p:sp>
        <p:nvSpPr>
          <p:cNvPr id="4" name="Text Placeholder 2"/>
          <p:cNvSpPr txBox="1">
            <a:spLocks/>
          </p:cNvSpPr>
          <p:nvPr/>
        </p:nvSpPr>
        <p:spPr bwMode="auto">
          <a:xfrm>
            <a:off x="0" y="3200400"/>
            <a:ext cx="9144000" cy="3429000"/>
          </a:xfrm>
          <a:prstGeom prst="rect">
            <a:avLst/>
          </a:prstGeom>
          <a:noFill/>
          <a:ln w="9525">
            <a:noFill/>
            <a:miter lim="800000"/>
            <a:headEnd/>
            <a:tailEnd/>
          </a:ln>
        </p:spPr>
        <p:txBody>
          <a:bodyPr/>
          <a:lstStyle/>
          <a:p>
            <a:pPr marL="411163" indent="-342900" eaLnBrk="0" hangingPunct="0">
              <a:spcBef>
                <a:spcPts val="700"/>
              </a:spcBef>
              <a:buClr>
                <a:schemeClr val="tx2"/>
              </a:buClr>
              <a:buSzPct val="95000"/>
              <a:buFont typeface="Wingdings" pitchFamily="2" charset="2"/>
              <a:buChar char=""/>
              <a:defRPr/>
            </a:pPr>
            <a:r>
              <a:rPr lang="en-GB" sz="2800" kern="0" dirty="0">
                <a:latin typeface="+mn-lt"/>
                <a:cs typeface="+mn-cs"/>
              </a:rPr>
              <a:t>Attack Time- </a:t>
            </a:r>
            <a:r>
              <a:rPr lang="en-GB" sz="2800" i="1" kern="0" dirty="0" err="1">
                <a:latin typeface="Symbol" pitchFamily="18" charset="2"/>
                <a:cs typeface="+mn-cs"/>
              </a:rPr>
              <a:t>t</a:t>
            </a:r>
            <a:r>
              <a:rPr lang="en-GB" sz="2800" i="1" kern="0" baseline="-25000" dirty="0" err="1">
                <a:latin typeface="Times New Roman" pitchFamily="18" charset="0"/>
                <a:cs typeface="Times New Roman" pitchFamily="18" charset="0"/>
              </a:rPr>
              <a:t>A</a:t>
            </a:r>
            <a:endParaRPr lang="en-GB" sz="2800" i="1" kern="0" dirty="0">
              <a:latin typeface="Times New Roman" pitchFamily="18" charset="0"/>
              <a:cs typeface="Times New Roman" pitchFamily="18" charset="0"/>
            </a:endParaRPr>
          </a:p>
          <a:p>
            <a:pPr marL="739775" lvl="1" indent="-285750" eaLnBrk="0" hangingPunct="0">
              <a:spcBef>
                <a:spcPct val="20000"/>
              </a:spcBef>
              <a:buClr>
                <a:schemeClr val="accent2"/>
              </a:buClr>
              <a:buSzPct val="90000"/>
              <a:buFont typeface="Wingdings" pitchFamily="2" charset="2"/>
              <a:buChar char=""/>
              <a:defRPr/>
            </a:pPr>
            <a:r>
              <a:rPr lang="en-US" sz="2400" dirty="0">
                <a:latin typeface="+mn-lt"/>
              </a:rPr>
              <a:t>Time to decrease gain once signal overshoots threshold</a:t>
            </a:r>
          </a:p>
          <a:p>
            <a:pPr marL="411163" indent="-342900" eaLnBrk="0" hangingPunct="0">
              <a:spcBef>
                <a:spcPts val="700"/>
              </a:spcBef>
              <a:buClr>
                <a:schemeClr val="tx2"/>
              </a:buClr>
              <a:buSzPct val="95000"/>
              <a:buFont typeface="Wingdings" pitchFamily="2" charset="2"/>
              <a:buChar char=""/>
              <a:defRPr/>
            </a:pPr>
            <a:r>
              <a:rPr lang="en-GB" sz="2800" kern="0" dirty="0">
                <a:latin typeface="+mn-lt"/>
                <a:cs typeface="+mn-cs"/>
              </a:rPr>
              <a:t>Release Time- </a:t>
            </a:r>
            <a:r>
              <a:rPr lang="en-GB" sz="2800" i="1" kern="0" dirty="0" err="1">
                <a:latin typeface="Symbol" pitchFamily="18" charset="2"/>
                <a:cs typeface="+mn-cs"/>
              </a:rPr>
              <a:t>t</a:t>
            </a:r>
            <a:r>
              <a:rPr lang="en-GB" sz="2800" i="1" kern="0" baseline="-25000" dirty="0" err="1">
                <a:latin typeface="Times New Roman" pitchFamily="18" charset="0"/>
                <a:cs typeface="Times New Roman" pitchFamily="18" charset="0"/>
              </a:rPr>
              <a:t>R</a:t>
            </a:r>
            <a:endParaRPr lang="en-GB" sz="2800" i="1" kern="0" baseline="-25000" dirty="0">
              <a:latin typeface="Times New Roman" pitchFamily="18" charset="0"/>
              <a:cs typeface="Times New Roman" pitchFamily="18" charset="0"/>
            </a:endParaRPr>
          </a:p>
          <a:p>
            <a:pPr marL="739775" lvl="1" indent="-285750" eaLnBrk="0" hangingPunct="0">
              <a:spcBef>
                <a:spcPct val="20000"/>
              </a:spcBef>
              <a:buClr>
                <a:schemeClr val="accent2"/>
              </a:buClr>
              <a:buSzPct val="90000"/>
              <a:buFont typeface="Wingdings" pitchFamily="2" charset="2"/>
              <a:buChar char=""/>
              <a:defRPr/>
            </a:pPr>
            <a:r>
              <a:rPr lang="en-US" sz="2400" dirty="0">
                <a:latin typeface="+mn-lt"/>
                <a:cs typeface="+mn-cs"/>
              </a:rPr>
              <a:t>Time to bring gain back to normal once signal falls below threshold</a:t>
            </a:r>
            <a:endParaRPr lang="en-GB" sz="2400" kern="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Title 1"/>
          <p:cNvSpPr>
            <a:spLocks noGrp="1"/>
          </p:cNvSpPr>
          <p:nvPr>
            <p:ph type="title" idx="4294967295"/>
          </p:nvPr>
        </p:nvSpPr>
        <p:spPr>
          <a:xfrm>
            <a:off x="990600" y="0"/>
            <a:ext cx="7772400" cy="914400"/>
          </a:xfrm>
        </p:spPr>
        <p:txBody>
          <a:bodyPr/>
          <a:lstStyle/>
          <a:p>
            <a:r>
              <a:rPr lang="en-GB"/>
              <a:t>Exponential Moving Average Filter</a:t>
            </a:r>
            <a:endParaRPr lang="en-US"/>
          </a:p>
        </p:txBody>
      </p:sp>
      <p:sp>
        <p:nvSpPr>
          <p:cNvPr id="6150" name="Text Placeholder 2"/>
          <p:cNvSpPr>
            <a:spLocks noGrp="1"/>
          </p:cNvSpPr>
          <p:nvPr>
            <p:ph type="body" idx="4294967295"/>
          </p:nvPr>
        </p:nvSpPr>
        <p:spPr>
          <a:xfrm>
            <a:off x="0" y="3200400"/>
            <a:ext cx="9144000" cy="3657600"/>
          </a:xfrm>
        </p:spPr>
        <p:txBody>
          <a:bodyPr/>
          <a:lstStyle/>
          <a:p>
            <a:r>
              <a:rPr lang="en-GB" sz="2800"/>
              <a:t>Also known as smoothing filter, one pole low pass filter...</a:t>
            </a:r>
          </a:p>
          <a:p>
            <a:r>
              <a:rPr lang="en-GB" sz="2800"/>
              <a:t>Step response</a:t>
            </a:r>
          </a:p>
          <a:p>
            <a:endParaRPr lang="en-GB" sz="2800"/>
          </a:p>
          <a:p>
            <a:r>
              <a:rPr lang="en-GB" sz="2800"/>
              <a:t>Time constant - time it takes a system to reach 1-1/e= 63% of its final value</a:t>
            </a:r>
          </a:p>
          <a:p>
            <a:endParaRPr lang="en-GB"/>
          </a:p>
        </p:txBody>
      </p:sp>
      <p:sp>
        <p:nvSpPr>
          <p:cNvPr id="61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2798648609"/>
              </p:ext>
            </p:extLst>
          </p:nvPr>
        </p:nvGraphicFramePr>
        <p:xfrm>
          <a:off x="3124200" y="2743200"/>
          <a:ext cx="3048000" cy="381000"/>
        </p:xfrm>
        <a:graphic>
          <a:graphicData uri="http://schemas.openxmlformats.org/presentationml/2006/ole">
            <mc:AlternateContent xmlns:mc="http://schemas.openxmlformats.org/markup-compatibility/2006">
              <mc:Choice xmlns:v="urn:schemas-microsoft-com:vml" Requires="v">
                <p:oleObj name="Equation" r:id="rId3" imgW="1498600" imgH="190500" progId="Equation.DSMT4">
                  <p:embed/>
                </p:oleObj>
              </mc:Choice>
              <mc:Fallback>
                <p:oleObj name="Equation" r:id="rId3" imgW="1498600" imgH="190500" progId="Equation.DSMT4">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743200"/>
                        <a:ext cx="3048000" cy="381000"/>
                      </a:xfrm>
                      <a:prstGeom prst="rect">
                        <a:avLst/>
                      </a:prstGeom>
                      <a:noFill/>
                    </p:spPr>
                  </p:pic>
                </p:oleObj>
              </mc:Fallback>
            </mc:AlternateContent>
          </a:graphicData>
        </a:graphic>
      </p:graphicFrame>
      <p:sp>
        <p:nvSpPr>
          <p:cNvPr id="615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7" name="Object 8"/>
          <p:cNvGraphicFramePr>
            <a:graphicFrameLocks noChangeAspect="1"/>
          </p:cNvGraphicFramePr>
          <p:nvPr>
            <p:extLst>
              <p:ext uri="{D42A27DB-BD31-4B8C-83A1-F6EECF244321}">
                <p14:modId xmlns:p14="http://schemas.microsoft.com/office/powerpoint/2010/main" val="2086170070"/>
              </p:ext>
            </p:extLst>
          </p:nvPr>
        </p:nvGraphicFramePr>
        <p:xfrm>
          <a:off x="3429000" y="4021138"/>
          <a:ext cx="2817813" cy="323850"/>
        </p:xfrm>
        <a:graphic>
          <a:graphicData uri="http://schemas.openxmlformats.org/presentationml/2006/ole">
            <mc:AlternateContent xmlns:mc="http://schemas.openxmlformats.org/markup-compatibility/2006">
              <mc:Choice xmlns:v="urn:schemas-microsoft-com:vml" Requires="v">
                <p:oleObj name="Equation" r:id="rId5" imgW="1739900" imgH="203200" progId="Equation.DSMT4">
                  <p:embed/>
                </p:oleObj>
              </mc:Choice>
              <mc:Fallback>
                <p:oleObj name="Equation" r:id="rId5" imgW="1739900" imgH="203200" progId="Equation.DSMT4">
                  <p:embed/>
                  <p:pic>
                    <p:nvPicPr>
                      <p:cNvPr id="614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21138"/>
                        <a:ext cx="2817813" cy="323850"/>
                      </a:xfrm>
                      <a:prstGeom prst="rect">
                        <a:avLst/>
                      </a:prstGeom>
                      <a:noFill/>
                    </p:spPr>
                  </p:pic>
                </p:oleObj>
              </mc:Fallback>
            </mc:AlternateContent>
          </a:graphicData>
        </a:graphic>
      </p:graphicFrame>
      <p:graphicFrame>
        <p:nvGraphicFramePr>
          <p:cNvPr id="6148" name="Object 10"/>
          <p:cNvGraphicFramePr>
            <a:graphicFrameLocks noChangeAspect="1"/>
          </p:cNvGraphicFramePr>
          <p:nvPr>
            <p:extLst>
              <p:ext uri="{D42A27DB-BD31-4B8C-83A1-F6EECF244321}">
                <p14:modId xmlns:p14="http://schemas.microsoft.com/office/powerpoint/2010/main" val="3369533976"/>
              </p:ext>
            </p:extLst>
          </p:nvPr>
        </p:nvGraphicFramePr>
        <p:xfrm>
          <a:off x="3657600" y="5316538"/>
          <a:ext cx="2051050" cy="931862"/>
        </p:xfrm>
        <a:graphic>
          <a:graphicData uri="http://schemas.openxmlformats.org/presentationml/2006/ole">
            <mc:AlternateContent xmlns:mc="http://schemas.openxmlformats.org/markup-compatibility/2006">
              <mc:Choice xmlns:v="urn:schemas-microsoft-com:vml" Requires="v">
                <p:oleObj name="Equation" r:id="rId7" imgW="1282700" imgH="584200" progId="Equation.DSMT4">
                  <p:embed/>
                </p:oleObj>
              </mc:Choice>
              <mc:Fallback>
                <p:oleObj name="Equation" r:id="rId7" imgW="1282700" imgH="584200" progId="Equation.DSMT4">
                  <p:embed/>
                  <p:pic>
                    <p:nvPicPr>
                      <p:cNvPr id="614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316538"/>
                        <a:ext cx="2051050" cy="931862"/>
                      </a:xfrm>
                      <a:prstGeom prst="rect">
                        <a:avLst/>
                      </a:prstGeom>
                      <a:noFill/>
                      <a:ln>
                        <a:noFill/>
                      </a:ln>
                      <a:effectLst/>
                    </p:spPr>
                  </p:pic>
                </p:oleObj>
              </mc:Fallback>
            </mc:AlternateContent>
          </a:graphicData>
        </a:graphic>
      </p:graphicFrame>
      <p:pic>
        <p:nvPicPr>
          <p:cNvPr id="6156" name="Picture 11"/>
          <p:cNvPicPr>
            <a:picLocks noChangeAspect="1" noChangeArrowheads="1"/>
          </p:cNvPicPr>
          <p:nvPr/>
        </p:nvPicPr>
        <p:blipFill>
          <a:blip r:embed="rId9" cstate="print"/>
          <a:srcRect/>
          <a:stretch>
            <a:fillRect/>
          </a:stretch>
        </p:blipFill>
        <p:spPr bwMode="auto">
          <a:xfrm>
            <a:off x="3124200" y="838200"/>
            <a:ext cx="3124200" cy="1622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914400" y="0"/>
            <a:ext cx="7772400" cy="914400"/>
          </a:xfrm>
        </p:spPr>
        <p:txBody>
          <a:bodyPr/>
          <a:lstStyle/>
          <a:p>
            <a:r>
              <a:rPr lang="en-US"/>
              <a:t>Time constants</a:t>
            </a:r>
          </a:p>
        </p:txBody>
      </p:sp>
      <p:sp>
        <p:nvSpPr>
          <p:cNvPr id="33795" name="Text Placeholder 2"/>
          <p:cNvSpPr>
            <a:spLocks noGrp="1"/>
          </p:cNvSpPr>
          <p:nvPr>
            <p:ph type="body" idx="4294967295"/>
          </p:nvPr>
        </p:nvSpPr>
        <p:spPr>
          <a:xfrm>
            <a:off x="0" y="762000"/>
            <a:ext cx="9144000" cy="6096000"/>
          </a:xfrm>
        </p:spPr>
        <p:txBody>
          <a:bodyPr/>
          <a:lstStyle/>
          <a:p>
            <a:r>
              <a:rPr lang="en-GB"/>
              <a:t>From the smoothing filter</a:t>
            </a:r>
          </a:p>
          <a:p>
            <a:r>
              <a:rPr lang="en-GB" u="sng"/>
              <a:t>Officially</a:t>
            </a:r>
            <a:r>
              <a:rPr lang="en-GB"/>
              <a:t>, time it takes a system to reach 1-1/e= 63% of its final value</a:t>
            </a:r>
          </a:p>
          <a:p>
            <a:pPr lvl="1"/>
            <a:r>
              <a:rPr lang="en-GB" sz="2400">
                <a:latin typeface="Symbol" pitchFamily="18" charset="2"/>
              </a:rPr>
              <a:t>t</a:t>
            </a:r>
            <a:r>
              <a:rPr lang="en-GB" sz="2400" baseline="-25000">
                <a:latin typeface="Arial" charset="0"/>
                <a:cs typeface="Arial" charset="0"/>
              </a:rPr>
              <a:t>A</a:t>
            </a:r>
            <a:r>
              <a:rPr lang="en-GB"/>
              <a:t> – level starts at 0, goes to 1. Attack time is the time it takes for level to reach 0.63.</a:t>
            </a:r>
          </a:p>
          <a:p>
            <a:pPr lvl="1"/>
            <a:r>
              <a:rPr lang="en-GB" sz="2400">
                <a:latin typeface="Symbol" pitchFamily="18" charset="2"/>
              </a:rPr>
              <a:t>t</a:t>
            </a:r>
            <a:r>
              <a:rPr lang="en-GB" sz="2400" baseline="-25000">
                <a:latin typeface="Arial" charset="0"/>
                <a:cs typeface="Arial" charset="0"/>
              </a:rPr>
              <a:t>R</a:t>
            </a:r>
            <a:r>
              <a:rPr lang="en-GB"/>
              <a:t> – level starts at 1, goes to 0. Release time is the time it takes for level to reach 1-0.63=0.37.</a:t>
            </a:r>
          </a:p>
          <a:p>
            <a:r>
              <a:rPr lang="en-GB"/>
              <a:t>But some compressors,</a:t>
            </a:r>
          </a:p>
          <a:p>
            <a:pPr lvl="1"/>
            <a:r>
              <a:rPr lang="en-GB"/>
              <a:t>Miscalculate it</a:t>
            </a:r>
          </a:p>
          <a:p>
            <a:pPr lvl="1"/>
            <a:r>
              <a:rPr lang="en-GB"/>
              <a:t>Define it as time to go from 90% of initial value to 10% of final value</a:t>
            </a:r>
          </a:p>
          <a:p>
            <a:pPr lvl="1"/>
            <a:r>
              <a:rPr lang="en-GB"/>
              <a:t>Define it as time to change level by so many dBs</a:t>
            </a:r>
          </a:p>
          <a:p>
            <a:pPr lvl="1"/>
            <a:r>
              <a:rPr lang="en-GB"/>
              <a:t>...</a:t>
            </a:r>
          </a:p>
          <a:p>
            <a:pPr lvl="1"/>
            <a:endParaRPr lang="en-GB"/>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idx="4294967295"/>
          </p:nvPr>
        </p:nvSpPr>
        <p:spPr>
          <a:xfrm>
            <a:off x="1371600" y="0"/>
            <a:ext cx="7772400" cy="914400"/>
          </a:xfrm>
        </p:spPr>
        <p:txBody>
          <a:bodyPr/>
          <a:lstStyle/>
          <a:p>
            <a:r>
              <a:rPr lang="en-US"/>
              <a:t>Analog Peak Detector</a:t>
            </a:r>
          </a:p>
        </p:txBody>
      </p:sp>
      <p:sp>
        <p:nvSpPr>
          <p:cNvPr id="7174" name="Text Placeholder 2"/>
          <p:cNvSpPr>
            <a:spLocks noGrp="1"/>
          </p:cNvSpPr>
          <p:nvPr>
            <p:ph type="body" idx="4294967295"/>
          </p:nvPr>
        </p:nvSpPr>
        <p:spPr>
          <a:xfrm>
            <a:off x="0" y="2514600"/>
            <a:ext cx="9144000" cy="3886200"/>
          </a:xfrm>
        </p:spPr>
        <p:txBody>
          <a:bodyPr/>
          <a:lstStyle/>
          <a:p>
            <a:pPr lvl="1"/>
            <a:r>
              <a:rPr lang="en-GB"/>
              <a:t>Assuming ideal diode,</a:t>
            </a:r>
          </a:p>
          <a:p>
            <a:pPr lvl="1"/>
            <a:endParaRPr lang="en-GB"/>
          </a:p>
          <a:p>
            <a:pPr lvl="2"/>
            <a:r>
              <a:rPr lang="en-US">
                <a:cs typeface="Times New Roman" pitchFamily="18" charset="0"/>
              </a:rPr>
              <a:t>Where</a:t>
            </a:r>
            <a:r>
              <a:rPr lang="en-US">
                <a:latin typeface="Symbol" pitchFamily="18" charset="2"/>
                <a:cs typeface="Times New Roman" pitchFamily="18" charset="0"/>
              </a:rPr>
              <a:t> t</a:t>
            </a:r>
            <a:r>
              <a:rPr lang="en-US" i="1" baseline="-25000">
                <a:latin typeface="Times New Roman" pitchFamily="18" charset="0"/>
                <a:cs typeface="Times New Roman" pitchFamily="18" charset="0"/>
              </a:rPr>
              <a:t>A</a:t>
            </a:r>
            <a:r>
              <a:rPr lang="en-US">
                <a:latin typeface="Times New Roman" pitchFamily="18" charset="0"/>
                <a:cs typeface="Times New Roman" pitchFamily="18" charset="0"/>
              </a:rPr>
              <a:t>=</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A</a:t>
            </a:r>
            <a:r>
              <a:rPr lang="en-US" i="1">
                <a:latin typeface="Times New Roman" pitchFamily="18" charset="0"/>
                <a:cs typeface="Times New Roman" pitchFamily="18" charset="0"/>
              </a:rPr>
              <a:t>C</a:t>
            </a:r>
            <a:r>
              <a:rPr lang="en-US">
                <a:latin typeface="Times New Roman" pitchFamily="18" charset="0"/>
                <a:cs typeface="Times New Roman" pitchFamily="18" charset="0"/>
              </a:rPr>
              <a:t> and </a:t>
            </a:r>
            <a:r>
              <a:rPr lang="en-US">
                <a:latin typeface="Symbol" pitchFamily="18" charset="2"/>
                <a:cs typeface="Times New Roman" pitchFamily="18" charset="0"/>
              </a:rPr>
              <a:t>t</a:t>
            </a:r>
            <a:r>
              <a:rPr lang="en-US" i="1" baseline="-25000">
                <a:latin typeface="Times New Roman" pitchFamily="18" charset="0"/>
                <a:cs typeface="Times New Roman" pitchFamily="18" charset="0"/>
              </a:rPr>
              <a:t>R</a:t>
            </a:r>
            <a:r>
              <a:rPr lang="en-US">
                <a:latin typeface="Times New Roman" pitchFamily="18" charset="0"/>
                <a:cs typeface="Times New Roman" pitchFamily="18" charset="0"/>
              </a:rPr>
              <a:t>=</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R</a:t>
            </a:r>
            <a:r>
              <a:rPr lang="en-US" i="1">
                <a:latin typeface="Times New Roman" pitchFamily="18" charset="0"/>
                <a:cs typeface="Times New Roman" pitchFamily="18" charset="0"/>
              </a:rPr>
              <a:t>C</a:t>
            </a:r>
          </a:p>
          <a:p>
            <a:pPr lvl="2"/>
            <a:endParaRPr lang="en-GB" i="1">
              <a:latin typeface="Times New Roman" pitchFamily="18" charset="0"/>
            </a:endParaRPr>
          </a:p>
          <a:p>
            <a:pPr lvl="1"/>
            <a:r>
              <a:rPr lang="en-GB"/>
              <a:t>Used in</a:t>
            </a:r>
          </a:p>
          <a:p>
            <a:pPr lvl="2"/>
            <a:r>
              <a:rPr lang="en-GB"/>
              <a:t>D. Berners, "Analysis of Dynamic Range Control (DRC) Devices," Universal Audio WebZine, vol. 4, September 2006.</a:t>
            </a:r>
          </a:p>
          <a:p>
            <a:pPr lvl="2"/>
            <a:r>
              <a:rPr lang="en-GB"/>
              <a:t>P. Dutilleux and U. Zölzer, "Nonlinear Processing, Chap. 5," in DAFX - Digital Audio Effects, U. Zoelzer, Ed., 1st ed: Wiley, John &amp; Sons, 2002</a:t>
            </a:r>
          </a:p>
          <a:p>
            <a:pPr lvl="2"/>
            <a:endParaRPr lang="en-GB"/>
          </a:p>
          <a:p>
            <a:pPr lvl="1"/>
            <a:endParaRPr lang="en-GB"/>
          </a:p>
          <a:p>
            <a:pPr lvl="1"/>
            <a:endParaRPr lang="en-US"/>
          </a:p>
        </p:txBody>
      </p:sp>
      <p:sp>
        <p:nvSpPr>
          <p:cNvPr id="71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0" name="Object 1"/>
          <p:cNvGraphicFramePr>
            <a:graphicFrameLocks noChangeAspect="1"/>
          </p:cNvGraphicFramePr>
          <p:nvPr/>
        </p:nvGraphicFramePr>
        <p:xfrm>
          <a:off x="2590800" y="685800"/>
          <a:ext cx="3429000" cy="1762125"/>
        </p:xfrm>
        <a:graphic>
          <a:graphicData uri="http://schemas.openxmlformats.org/presentationml/2006/ole">
            <mc:AlternateContent xmlns:mc="http://schemas.openxmlformats.org/markup-compatibility/2006">
              <mc:Choice xmlns:v="urn:schemas-microsoft-com:vml" Requires="v">
                <p:oleObj name="SmartDraw" r:id="rId3" imgW="2688336" imgH="1377696" progId="SmartDraw.2">
                  <p:embed/>
                </p:oleObj>
              </mc:Choice>
              <mc:Fallback>
                <p:oleObj name="SmartDraw" r:id="rId3" imgW="2688336" imgH="1377696" progId="SmartDraw.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85800"/>
                        <a:ext cx="3429000" cy="17621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1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1" name="Object 3"/>
          <p:cNvGraphicFramePr>
            <a:graphicFrameLocks noChangeAspect="1"/>
          </p:cNvGraphicFramePr>
          <p:nvPr/>
        </p:nvGraphicFramePr>
        <p:xfrm>
          <a:off x="2187575" y="3124200"/>
          <a:ext cx="4554538" cy="306388"/>
        </p:xfrm>
        <a:graphic>
          <a:graphicData uri="http://schemas.openxmlformats.org/presentationml/2006/ole">
            <mc:AlternateContent xmlns:mc="http://schemas.openxmlformats.org/markup-compatibility/2006">
              <mc:Choice xmlns:v="urn:schemas-microsoft-com:vml" Requires="v">
                <p:oleObj name="Equation" r:id="rId5" imgW="2755900" imgH="190500" progId="Equation.DSMT4">
                  <p:embed/>
                </p:oleObj>
              </mc:Choice>
              <mc:Fallback>
                <p:oleObj name="Equation" r:id="rId5" imgW="2755900" imgH="1905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7575" y="3124200"/>
                        <a:ext cx="4554538" cy="3063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172" name="Object 5"/>
          <p:cNvGraphicFramePr>
            <a:graphicFrameLocks noChangeAspect="1"/>
          </p:cNvGraphicFramePr>
          <p:nvPr/>
        </p:nvGraphicFramePr>
        <p:xfrm>
          <a:off x="2438400" y="4038600"/>
          <a:ext cx="2051050" cy="344488"/>
        </p:xfrm>
        <a:graphic>
          <a:graphicData uri="http://schemas.openxmlformats.org/presentationml/2006/ole">
            <mc:AlternateContent xmlns:mc="http://schemas.openxmlformats.org/markup-compatibility/2006">
              <mc:Choice xmlns:v="urn:schemas-microsoft-com:vml" Requires="v">
                <p:oleObj name="Equation" r:id="rId7" imgW="1282700" imgH="215900" progId="Equation.DSMT4">
                  <p:embed/>
                </p:oleObj>
              </mc:Choice>
              <mc:Fallback>
                <p:oleObj name="Equation" r:id="rId7" imgW="1282700" imgH="2159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038600"/>
                        <a:ext cx="2051050" cy="3444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1371600" y="0"/>
            <a:ext cx="7772400" cy="914400"/>
          </a:xfrm>
        </p:spPr>
        <p:txBody>
          <a:bodyPr/>
          <a:lstStyle/>
          <a:p>
            <a:r>
              <a:rPr lang="en-US"/>
              <a:t>Analog Peak Detector </a:t>
            </a:r>
          </a:p>
        </p:txBody>
      </p:sp>
      <p:sp>
        <p:nvSpPr>
          <p:cNvPr id="8197" name="Text Placeholder 3"/>
          <p:cNvSpPr>
            <a:spLocks noGrp="1"/>
          </p:cNvSpPr>
          <p:nvPr>
            <p:ph type="body" idx="4294967295"/>
          </p:nvPr>
        </p:nvSpPr>
        <p:spPr>
          <a:xfrm>
            <a:off x="0" y="3657600"/>
            <a:ext cx="8991600" cy="4572000"/>
          </a:xfrm>
        </p:spPr>
        <p:txBody>
          <a:bodyPr/>
          <a:lstStyle/>
          <a:p>
            <a:r>
              <a:rPr lang="en-GB" dirty="0"/>
              <a:t>Step response</a:t>
            </a:r>
            <a:endParaRPr lang="en-US" dirty="0"/>
          </a:p>
          <a:p>
            <a:r>
              <a:rPr lang="en-US" dirty="0"/>
              <a:t>correct peak estimate only when release time is considerably longer than attack time</a:t>
            </a:r>
          </a:p>
          <a:p>
            <a:r>
              <a:rPr lang="en-US" dirty="0"/>
              <a:t>attack time gets slightly scaled by release time</a:t>
            </a:r>
          </a:p>
          <a:p>
            <a:pPr lvl="1"/>
            <a:r>
              <a:rPr lang="en-US" dirty="0"/>
              <a:t>faster attack time than expected when we use a fast release time</a:t>
            </a:r>
          </a:p>
        </p:txBody>
      </p:sp>
      <p:pic>
        <p:nvPicPr>
          <p:cNvPr id="8196" name="Picture 1" descr="peakdetector-analog"/>
          <p:cNvPicPr>
            <a:picLocks noChangeAspect="1" noChangeArrowheads="1"/>
          </p:cNvPicPr>
          <p:nvPr/>
        </p:nvPicPr>
        <p:blipFill>
          <a:blip r:embed="rId3" cstate="print"/>
          <a:srcRect l="1311" t="2643" r="4333" b="2875"/>
          <a:stretch>
            <a:fillRect/>
          </a:stretch>
        </p:blipFill>
        <p:spPr bwMode="auto">
          <a:xfrm>
            <a:off x="1219200" y="609600"/>
            <a:ext cx="4876800" cy="2881313"/>
          </a:xfrm>
          <a:prstGeom prst="rect">
            <a:avLst/>
          </a:prstGeom>
          <a:noFill/>
          <a:ln w="9525">
            <a:noFill/>
            <a:miter lim="800000"/>
            <a:headEnd/>
            <a:tailEnd/>
          </a:ln>
        </p:spPr>
      </p:pic>
      <p:sp>
        <p:nvSpPr>
          <p:cNvPr id="81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194" name="Object 1"/>
          <p:cNvGraphicFramePr>
            <a:graphicFrameLocks noChangeAspect="1"/>
          </p:cNvGraphicFramePr>
          <p:nvPr/>
        </p:nvGraphicFramePr>
        <p:xfrm>
          <a:off x="3200400" y="3581400"/>
          <a:ext cx="4699000" cy="608013"/>
        </p:xfrm>
        <a:graphic>
          <a:graphicData uri="http://schemas.openxmlformats.org/presentationml/2006/ole">
            <mc:AlternateContent xmlns:mc="http://schemas.openxmlformats.org/markup-compatibility/2006">
              <mc:Choice xmlns:v="urn:schemas-microsoft-com:vml" Requires="v">
                <p:oleObj name="Equation" r:id="rId4" imgW="2946400" imgH="381000" progId="Equation.DSMT4">
                  <p:embed/>
                </p:oleObj>
              </mc:Choice>
              <mc:Fallback>
                <p:oleObj name="Equation" r:id="rId4" imgW="2946400" imgH="3810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581400"/>
                        <a:ext cx="4699000" cy="6080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Rectangle 1"/>
          <p:cNvSpPr/>
          <p:nvPr/>
        </p:nvSpPr>
        <p:spPr>
          <a:xfrm>
            <a:off x="6096000" y="1143000"/>
            <a:ext cx="2514600" cy="1477328"/>
          </a:xfrm>
          <a:prstGeom prst="rect">
            <a:avLst/>
          </a:prstGeom>
        </p:spPr>
        <p:txBody>
          <a:bodyPr wrap="square">
            <a:spAutoFit/>
          </a:bodyPr>
          <a:lstStyle/>
          <a:p>
            <a:r>
              <a:rPr lang="en-US" dirty="0"/>
              <a:t>Output of the peak detector circuit for different release time constants. Attack Time = 50ms.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idx="4294967295"/>
          </p:nvPr>
        </p:nvSpPr>
        <p:spPr>
          <a:xfrm>
            <a:off x="1371600" y="0"/>
            <a:ext cx="7772400" cy="914400"/>
          </a:xfrm>
        </p:spPr>
        <p:txBody>
          <a:bodyPr/>
          <a:lstStyle/>
          <a:p>
            <a:pPr algn="ctr"/>
            <a:r>
              <a:rPr lang="en-US"/>
              <a:t>Decoupled Peak Detector</a:t>
            </a:r>
          </a:p>
        </p:txBody>
      </p:sp>
      <p:sp>
        <p:nvSpPr>
          <p:cNvPr id="9223" name="Text Placeholder 6"/>
          <p:cNvSpPr>
            <a:spLocks noGrp="1"/>
          </p:cNvSpPr>
          <p:nvPr>
            <p:ph type="body" idx="4294967295"/>
          </p:nvPr>
        </p:nvSpPr>
        <p:spPr>
          <a:xfrm>
            <a:off x="152400" y="3810000"/>
            <a:ext cx="8991600" cy="2546350"/>
          </a:xfrm>
        </p:spPr>
        <p:txBody>
          <a:bodyPr/>
          <a:lstStyle/>
          <a:p>
            <a:r>
              <a:rPr lang="en-US"/>
              <a:t>attack envelope is now impressed upon release envelope</a:t>
            </a:r>
          </a:p>
          <a:p>
            <a:r>
              <a:rPr lang="en-US"/>
              <a:t>good estimate of actual release time given by adding attack time constant to release time constant</a:t>
            </a:r>
          </a:p>
        </p:txBody>
      </p:sp>
      <p:sp>
        <p:nvSpPr>
          <p:cNvPr id="92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218" name="Object 1"/>
          <p:cNvGraphicFramePr>
            <a:graphicFrameLocks noChangeAspect="1"/>
          </p:cNvGraphicFramePr>
          <p:nvPr/>
        </p:nvGraphicFramePr>
        <p:xfrm>
          <a:off x="2590800" y="685800"/>
          <a:ext cx="4038600" cy="1795463"/>
        </p:xfrm>
        <a:graphic>
          <a:graphicData uri="http://schemas.openxmlformats.org/presentationml/2006/ole">
            <mc:AlternateContent xmlns:mc="http://schemas.openxmlformats.org/markup-compatibility/2006">
              <mc:Choice xmlns:v="urn:schemas-microsoft-com:vml" Requires="v">
                <p:oleObj name="SmartDraw" r:id="rId3" imgW="3959352" imgH="1749552" progId="SmartDraw.2">
                  <p:embed/>
                </p:oleObj>
              </mc:Choice>
              <mc:Fallback>
                <p:oleObj name="SmartDraw" r:id="rId3" imgW="3959352" imgH="1749552" progId="SmartDraw.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85800"/>
                        <a:ext cx="4038600" cy="17954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922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219" name="Object 3"/>
          <p:cNvGraphicFramePr>
            <a:graphicFrameLocks noChangeAspect="1"/>
          </p:cNvGraphicFramePr>
          <p:nvPr/>
        </p:nvGraphicFramePr>
        <p:xfrm>
          <a:off x="2362200" y="2667000"/>
          <a:ext cx="4383088" cy="971550"/>
        </p:xfrm>
        <a:graphic>
          <a:graphicData uri="http://schemas.openxmlformats.org/presentationml/2006/ole">
            <mc:AlternateContent xmlns:mc="http://schemas.openxmlformats.org/markup-compatibility/2006">
              <mc:Choice xmlns:v="urn:schemas-microsoft-com:vml" Requires="v">
                <p:oleObj name="Equation" r:id="rId5" imgW="1765300" imgH="393700" progId="Equation.DSMT4">
                  <p:embed/>
                </p:oleObj>
              </mc:Choice>
              <mc:Fallback>
                <p:oleObj name="Equation" r:id="rId5" imgW="1765300" imgH="3937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667000"/>
                        <a:ext cx="4383088"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idx="4294967295"/>
          </p:nvPr>
        </p:nvSpPr>
        <p:spPr>
          <a:xfrm>
            <a:off x="1371600" y="0"/>
            <a:ext cx="7772400" cy="914400"/>
          </a:xfrm>
        </p:spPr>
        <p:txBody>
          <a:bodyPr/>
          <a:lstStyle/>
          <a:p>
            <a:r>
              <a:rPr lang="en-US"/>
              <a:t>Branching Peak Detector</a:t>
            </a:r>
          </a:p>
        </p:txBody>
      </p:sp>
      <p:sp>
        <p:nvSpPr>
          <p:cNvPr id="10246" name="Text Placeholder 6"/>
          <p:cNvSpPr>
            <a:spLocks noGrp="1"/>
          </p:cNvSpPr>
          <p:nvPr>
            <p:ph type="body" idx="4294967295"/>
          </p:nvPr>
        </p:nvSpPr>
        <p:spPr>
          <a:xfrm>
            <a:off x="0" y="2971800"/>
            <a:ext cx="9144000" cy="2546350"/>
          </a:xfrm>
        </p:spPr>
        <p:txBody>
          <a:bodyPr/>
          <a:lstStyle/>
          <a:p>
            <a:r>
              <a:rPr lang="en-GB"/>
              <a:t>Easily accomplished in digital implementation</a:t>
            </a:r>
          </a:p>
          <a:p>
            <a:endParaRPr lang="en-GB" sz="2400"/>
          </a:p>
          <a:p>
            <a:pPr lvl="1">
              <a:buFont typeface="Wingdings" pitchFamily="2" charset="2"/>
              <a:buNone/>
            </a:pPr>
            <a:r>
              <a:rPr lang="en-GB"/>
              <a:t>G. W. McNally, "Dynamic Range Control of Digital Audio Signals," Journal of the Audio Engineering Society, vol. 32, pp. 316-327, May 1984.</a:t>
            </a:r>
          </a:p>
          <a:p>
            <a:pPr lvl="1">
              <a:buFont typeface="Wingdings" pitchFamily="2" charset="2"/>
              <a:buNone/>
            </a:pPr>
            <a:r>
              <a:rPr lang="en-GB"/>
              <a:t>U. Zolzer, Digital Audio Signal Processing, 2nd ed.: John Wiley and Sons, Ltd., 2008.</a:t>
            </a:r>
          </a:p>
          <a:p>
            <a:endParaRPr lang="en-US"/>
          </a:p>
        </p:txBody>
      </p:sp>
      <p:sp>
        <p:nvSpPr>
          <p:cNvPr id="102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2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42" name="Object 3"/>
          <p:cNvGraphicFramePr>
            <a:graphicFrameLocks noChangeAspect="1"/>
          </p:cNvGraphicFramePr>
          <p:nvPr/>
        </p:nvGraphicFramePr>
        <p:xfrm>
          <a:off x="685800" y="914400"/>
          <a:ext cx="7031038" cy="971550"/>
        </p:xfrm>
        <a:graphic>
          <a:graphicData uri="http://schemas.openxmlformats.org/presentationml/2006/ole">
            <mc:AlternateContent xmlns:mc="http://schemas.openxmlformats.org/markup-compatibility/2006">
              <mc:Choice xmlns:v="urn:schemas-microsoft-com:vml" Requires="v">
                <p:oleObj name="Equation" r:id="rId3" imgW="2832100" imgH="393700" progId="Equation.DSMT4">
                  <p:embed/>
                </p:oleObj>
              </mc:Choice>
              <mc:Fallback>
                <p:oleObj name="Equation" r:id="rId3" imgW="2832100" imgH="3937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7031038"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0" y="0"/>
            <a:ext cx="9144000" cy="914400"/>
          </a:xfrm>
        </p:spPr>
        <p:txBody>
          <a:bodyPr/>
          <a:lstStyle/>
          <a:p>
            <a:pPr algn="ctr"/>
            <a:r>
              <a:rPr lang="en-US" sz="3000" dirty="0"/>
              <a:t>Time constants in decoupled &amp; branching peak detectors</a:t>
            </a:r>
          </a:p>
        </p:txBody>
      </p:sp>
      <p:sp>
        <p:nvSpPr>
          <p:cNvPr id="4" name="Text Placeholder 3"/>
          <p:cNvSpPr>
            <a:spLocks noGrp="1"/>
          </p:cNvSpPr>
          <p:nvPr>
            <p:ph type="body" idx="4294967295"/>
          </p:nvPr>
        </p:nvSpPr>
        <p:spPr>
          <a:xfrm>
            <a:off x="0" y="4876800"/>
            <a:ext cx="9144000" cy="1981200"/>
          </a:xfrm>
        </p:spPr>
        <p:txBody>
          <a:bodyPr/>
          <a:lstStyle/>
          <a:p>
            <a:pPr marL="216000">
              <a:spcBef>
                <a:spcPts val="0"/>
              </a:spcBef>
              <a:defRPr/>
            </a:pPr>
            <a:r>
              <a:rPr lang="en-US" sz="2800" dirty="0"/>
              <a:t>Output of decoupled and branching peak detector circuits for different release time constants</a:t>
            </a:r>
          </a:p>
          <a:p>
            <a:pPr marL="396000" lvl="1">
              <a:spcBef>
                <a:spcPts val="0"/>
              </a:spcBef>
              <a:defRPr/>
            </a:pPr>
            <a:r>
              <a:rPr lang="en-US" sz="2400" dirty="0">
                <a:ea typeface="+mn-ea"/>
                <a:cs typeface="+mn-cs"/>
              </a:rPr>
              <a:t>branching peak detector produces intended release time constant</a:t>
            </a:r>
          </a:p>
          <a:p>
            <a:pPr marL="396000" lvl="1">
              <a:spcBef>
                <a:spcPts val="0"/>
              </a:spcBef>
              <a:defRPr/>
            </a:pPr>
            <a:r>
              <a:rPr lang="en-US" sz="2400" dirty="0">
                <a:ea typeface="+mn-ea"/>
                <a:cs typeface="+mn-cs"/>
              </a:rPr>
              <a:t>decoupled peak detector produces measured  time constant ~ </a:t>
            </a:r>
            <a:r>
              <a:rPr lang="en-US" sz="2400" dirty="0" err="1">
                <a:latin typeface="Symbol" pitchFamily="18" charset="2"/>
                <a:ea typeface="+mn-ea"/>
                <a:cs typeface="Times New Roman" pitchFamily="18" charset="0"/>
              </a:rPr>
              <a:t>t</a:t>
            </a:r>
            <a:r>
              <a:rPr lang="en-US" sz="2400" i="1" baseline="-25000" dirty="0" err="1">
                <a:latin typeface="Times New Roman" pitchFamily="18" charset="0"/>
                <a:ea typeface="+mn-ea"/>
                <a:cs typeface="Times New Roman" pitchFamily="18" charset="0"/>
              </a:rPr>
              <a:t>A</a:t>
            </a:r>
            <a:r>
              <a:rPr lang="en-US" sz="2400" dirty="0" err="1">
                <a:latin typeface="Times New Roman" pitchFamily="18" charset="0"/>
                <a:ea typeface="+mn-ea"/>
                <a:cs typeface="Times New Roman" pitchFamily="18" charset="0"/>
              </a:rPr>
              <a:t>+</a:t>
            </a:r>
            <a:r>
              <a:rPr lang="en-US" sz="2400" dirty="0" err="1">
                <a:latin typeface="Symbol" pitchFamily="18" charset="2"/>
                <a:ea typeface="+mn-ea"/>
                <a:cs typeface="Times New Roman" pitchFamily="18" charset="0"/>
              </a:rPr>
              <a:t>t</a:t>
            </a:r>
            <a:r>
              <a:rPr lang="en-US" sz="2400" i="1" baseline="-25000" dirty="0" err="1">
                <a:latin typeface="Times New Roman" pitchFamily="18" charset="0"/>
                <a:ea typeface="+mn-ea"/>
                <a:cs typeface="Times New Roman" pitchFamily="18" charset="0"/>
              </a:rPr>
              <a:t>R</a:t>
            </a:r>
            <a:r>
              <a:rPr lang="en-US" sz="2400" dirty="0">
                <a:ea typeface="+mn-ea"/>
                <a:cs typeface="+mn-cs"/>
              </a:rPr>
              <a:t>.</a:t>
            </a:r>
            <a:endParaRPr lang="en-US" sz="2400" dirty="0"/>
          </a:p>
        </p:txBody>
      </p:sp>
      <p:pic>
        <p:nvPicPr>
          <p:cNvPr id="34819" name="Picture 2" descr="peakdetectors_changingrelease"/>
          <p:cNvPicPr>
            <a:picLocks noChangeAspect="1" noChangeArrowheads="1"/>
          </p:cNvPicPr>
          <p:nvPr/>
        </p:nvPicPr>
        <p:blipFill>
          <a:blip r:embed="rId3" cstate="print"/>
          <a:srcRect/>
          <a:stretch>
            <a:fillRect/>
          </a:stretch>
        </p:blipFill>
        <p:spPr bwMode="auto">
          <a:xfrm>
            <a:off x="1828800" y="633413"/>
            <a:ext cx="5716588" cy="42433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914400" y="0"/>
            <a:ext cx="7772400" cy="914400"/>
          </a:xfrm>
        </p:spPr>
        <p:txBody>
          <a:bodyPr/>
          <a:lstStyle/>
          <a:p>
            <a:r>
              <a:rPr lang="en-US"/>
              <a:t>Questions and Challenges</a:t>
            </a:r>
          </a:p>
        </p:txBody>
      </p:sp>
      <p:sp>
        <p:nvSpPr>
          <p:cNvPr id="25603" name="Text Placeholder 2"/>
          <p:cNvSpPr>
            <a:spLocks noGrp="1"/>
          </p:cNvSpPr>
          <p:nvPr>
            <p:ph type="body" idx="4294967295"/>
          </p:nvPr>
        </p:nvSpPr>
        <p:spPr>
          <a:xfrm>
            <a:off x="228600" y="2819400"/>
            <a:ext cx="8610600" cy="3352800"/>
          </a:xfrm>
        </p:spPr>
        <p:txBody>
          <a:bodyPr/>
          <a:lstStyle/>
          <a:p>
            <a:r>
              <a:rPr lang="en-GB" sz="2700" dirty="0"/>
              <a:t>Given how a compressor is used, how can you build one?</a:t>
            </a:r>
          </a:p>
          <a:p>
            <a:r>
              <a:rPr lang="en-GB" sz="2700" dirty="0"/>
              <a:t>How can you emulate an </a:t>
            </a:r>
            <a:r>
              <a:rPr lang="en-GB" sz="2700" dirty="0" err="1"/>
              <a:t>analog</a:t>
            </a:r>
            <a:r>
              <a:rPr lang="en-GB" sz="2700" dirty="0"/>
              <a:t> design?</a:t>
            </a:r>
          </a:p>
          <a:p>
            <a:r>
              <a:rPr lang="en-GB" sz="2700" dirty="0"/>
              <a:t>What makes compressors sound different?</a:t>
            </a:r>
          </a:p>
          <a:p>
            <a:r>
              <a:rPr lang="en-GB" sz="2700" dirty="0"/>
              <a:t>Why do attack and release times mean different things for different compressors?</a:t>
            </a:r>
          </a:p>
          <a:p>
            <a:r>
              <a:rPr lang="en-GB" sz="2700" dirty="0"/>
              <a:t>How can you measure the performance of a compressor?</a:t>
            </a:r>
            <a:endParaRPr lang="en-US" sz="2700" dirty="0"/>
          </a:p>
        </p:txBody>
      </p:sp>
      <p:sp>
        <p:nvSpPr>
          <p:cNvPr id="25604" name="Rectangle 3"/>
          <p:cNvSpPr>
            <a:spLocks noChangeArrowheads="1"/>
          </p:cNvSpPr>
          <p:nvPr/>
        </p:nvSpPr>
        <p:spPr bwMode="auto">
          <a:xfrm>
            <a:off x="1676400" y="990600"/>
            <a:ext cx="5715000" cy="1108075"/>
          </a:xfrm>
          <a:prstGeom prst="rect">
            <a:avLst/>
          </a:prstGeom>
          <a:noFill/>
          <a:ln w="9525">
            <a:noFill/>
            <a:miter lim="800000"/>
            <a:headEnd/>
            <a:tailEnd/>
          </a:ln>
        </p:spPr>
        <p:txBody>
          <a:bodyPr>
            <a:spAutoFit/>
          </a:bodyPr>
          <a:lstStyle/>
          <a:p>
            <a:r>
              <a:rPr lang="en-US" sz="2400" dirty="0">
                <a:solidFill>
                  <a:schemeClr val="accent1">
                    <a:lumMod val="75000"/>
                  </a:schemeClr>
                </a:solidFill>
                <a:latin typeface="Calibri" pitchFamily="34" charset="0"/>
              </a:rPr>
              <a:t>“No two compressors sound alike... each one is inaccurate in its own unique way” </a:t>
            </a:r>
            <a:r>
              <a:rPr lang="en-US" dirty="0">
                <a:solidFill>
                  <a:schemeClr val="accent1">
                    <a:lumMod val="75000"/>
                  </a:schemeClr>
                </a:solidFill>
                <a:latin typeface="Calibri" pitchFamily="34" charset="0"/>
              </a:rPr>
              <a:t>– </a:t>
            </a:r>
            <a:r>
              <a:rPr lang="en-US" dirty="0" err="1">
                <a:solidFill>
                  <a:schemeClr val="accent1">
                    <a:lumMod val="75000"/>
                  </a:schemeClr>
                </a:solidFill>
                <a:latin typeface="Calibri" pitchFamily="34" charset="0"/>
              </a:rPr>
              <a:t>Roey</a:t>
            </a:r>
            <a:r>
              <a:rPr lang="en-US" dirty="0">
                <a:solidFill>
                  <a:schemeClr val="accent1">
                    <a:lumMod val="75000"/>
                  </a:schemeClr>
                </a:solidFill>
                <a:latin typeface="Calibri" pitchFamily="34" charset="0"/>
              </a:rPr>
              <a:t> </a:t>
            </a:r>
            <a:r>
              <a:rPr lang="en-US" dirty="0" err="1">
                <a:solidFill>
                  <a:schemeClr val="accent1">
                    <a:lumMod val="75000"/>
                  </a:schemeClr>
                </a:solidFill>
                <a:latin typeface="Calibri" pitchFamily="34" charset="0"/>
              </a:rPr>
              <a:t>Izhaki</a:t>
            </a:r>
            <a:r>
              <a:rPr lang="en-US" dirty="0">
                <a:solidFill>
                  <a:schemeClr val="accent1">
                    <a:lumMod val="75000"/>
                  </a:schemeClr>
                </a:solidFill>
                <a:latin typeface="Calibri" pitchFamily="34" charset="0"/>
              </a:rPr>
              <a:t>, Mixing Audio: Concepts, Theory and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6064"/>
            <a:ext cx="9144000" cy="126876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Output of the branching peak detector circuits for different release time constants. </a:t>
            </a:r>
          </a:p>
        </p:txBody>
      </p:sp>
      <p:pic>
        <p:nvPicPr>
          <p:cNvPr id="4" name="Picture 3" descr="C:\Work\Compression\Journal paper\figs\Branching peak detector release.emf"/>
          <p:cNvPicPr/>
          <p:nvPr/>
        </p:nvPicPr>
        <p:blipFill>
          <a:blip r:embed="rId2" cstate="print"/>
          <a:srcRect/>
          <a:stretch>
            <a:fillRect/>
          </a:stretch>
        </p:blipFill>
        <p:spPr bwMode="auto">
          <a:xfrm>
            <a:off x="1475656" y="2780928"/>
            <a:ext cx="6120765" cy="3556545"/>
          </a:xfrm>
          <a:prstGeom prst="rect">
            <a:avLst/>
          </a:prstGeom>
          <a:noFill/>
          <a:ln w="9525">
            <a:noFill/>
            <a:miter lim="800000"/>
            <a:headEnd/>
            <a:tailEnd/>
          </a:ln>
        </p:spPr>
      </p:pic>
    </p:spTree>
    <p:extLst>
      <p:ext uri="{BB962C8B-B14F-4D97-AF65-F5344CB8AC3E}">
        <p14:creationId xmlns:p14="http://schemas.microsoft.com/office/powerpoint/2010/main" val="36402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idx="4294967295"/>
          </p:nvPr>
        </p:nvSpPr>
        <p:spPr>
          <a:xfrm>
            <a:off x="0" y="0"/>
            <a:ext cx="9144000" cy="685800"/>
          </a:xfrm>
        </p:spPr>
        <p:txBody>
          <a:bodyPr/>
          <a:lstStyle/>
          <a:p>
            <a:r>
              <a:rPr lang="en-US" dirty="0"/>
              <a:t>Smooth, level corrected peak detector</a:t>
            </a:r>
          </a:p>
        </p:txBody>
      </p:sp>
      <p:sp>
        <p:nvSpPr>
          <p:cNvPr id="11271" name="Text Placeholder 6"/>
          <p:cNvSpPr>
            <a:spLocks noGrp="1"/>
          </p:cNvSpPr>
          <p:nvPr>
            <p:ph type="body" idx="4294967295"/>
          </p:nvPr>
        </p:nvSpPr>
        <p:spPr>
          <a:xfrm>
            <a:off x="0" y="762000"/>
            <a:ext cx="8534400" cy="2546350"/>
          </a:xfrm>
        </p:spPr>
        <p:txBody>
          <a:bodyPr/>
          <a:lstStyle/>
          <a:p>
            <a:r>
              <a:rPr lang="en-GB"/>
              <a:t>Smooth decoupled peak detector</a:t>
            </a:r>
          </a:p>
          <a:p>
            <a:endParaRPr lang="en-GB"/>
          </a:p>
          <a:p>
            <a:endParaRPr lang="en-GB"/>
          </a:p>
          <a:p>
            <a:r>
              <a:rPr lang="en-GB"/>
              <a:t>Smooth branching peak detector</a:t>
            </a:r>
          </a:p>
          <a:p>
            <a:endParaRPr lang="en-GB"/>
          </a:p>
          <a:p>
            <a:endParaRPr lang="en-GB"/>
          </a:p>
          <a:p>
            <a:endParaRPr lang="en-GB"/>
          </a:p>
          <a:p>
            <a:endParaRPr lang="en-GB"/>
          </a:p>
          <a:p>
            <a:pPr lvl="1"/>
            <a:endParaRPr lang="en-US"/>
          </a:p>
        </p:txBody>
      </p:sp>
      <p:sp>
        <p:nvSpPr>
          <p:cNvPr id="11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127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1266" name="Object 3"/>
          <p:cNvGraphicFramePr>
            <a:graphicFrameLocks noChangeAspect="1"/>
          </p:cNvGraphicFramePr>
          <p:nvPr/>
        </p:nvGraphicFramePr>
        <p:xfrm>
          <a:off x="1355725" y="1447800"/>
          <a:ext cx="5865813" cy="971550"/>
        </p:xfrm>
        <a:graphic>
          <a:graphicData uri="http://schemas.openxmlformats.org/presentationml/2006/ole">
            <mc:AlternateContent xmlns:mc="http://schemas.openxmlformats.org/markup-compatibility/2006">
              <mc:Choice xmlns:v="urn:schemas-microsoft-com:vml" Requires="v">
                <p:oleObj name="Equation" r:id="rId3" imgW="2362200" imgH="393700" progId="Equation.DSMT4">
                  <p:embed/>
                </p:oleObj>
              </mc:Choice>
              <mc:Fallback>
                <p:oleObj name="Equation" r:id="rId3" imgW="2362200" imgH="3937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5" y="1447800"/>
                        <a:ext cx="5865813"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1267" name="Object 4"/>
          <p:cNvGraphicFramePr>
            <a:graphicFrameLocks noChangeAspect="1"/>
          </p:cNvGraphicFramePr>
          <p:nvPr/>
        </p:nvGraphicFramePr>
        <p:xfrm>
          <a:off x="1371600" y="3048000"/>
          <a:ext cx="6048375" cy="838200"/>
        </p:xfrm>
        <a:graphic>
          <a:graphicData uri="http://schemas.openxmlformats.org/presentationml/2006/ole">
            <mc:AlternateContent xmlns:mc="http://schemas.openxmlformats.org/markup-compatibility/2006">
              <mc:Choice xmlns:v="urn:schemas-microsoft-com:vml" Requires="v">
                <p:oleObj name="Equation" r:id="rId5" imgW="2832100" imgH="393700" progId="Equation.DSMT4">
                  <p:embed/>
                </p:oleObj>
              </mc:Choice>
              <mc:Fallback>
                <p:oleObj name="Equation" r:id="rId5" imgW="2832100" imgH="3937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048000"/>
                        <a:ext cx="6048375" cy="838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 name="Rectangle 2"/>
          <p:cNvSpPr/>
          <p:nvPr/>
        </p:nvSpPr>
        <p:spPr>
          <a:xfrm>
            <a:off x="381000" y="4002088"/>
            <a:ext cx="8763000" cy="2117725"/>
          </a:xfrm>
          <a:prstGeom prst="rect">
            <a:avLst/>
          </a:prstGeom>
        </p:spPr>
        <p:txBody>
          <a:bodyPr>
            <a:spAutoFit/>
          </a:bodyPr>
          <a:lstStyle/>
          <a:p>
            <a:pPr marL="504000" lvl="1" indent="-285750" eaLnBrk="0" hangingPunct="0">
              <a:spcBef>
                <a:spcPct val="20000"/>
              </a:spcBef>
              <a:buClr>
                <a:srgbClr val="EA157A"/>
              </a:buClr>
              <a:buSzPct val="90000"/>
              <a:buFont typeface="Wingdings" pitchFamily="2" charset="2"/>
              <a:buChar char=""/>
              <a:defRPr/>
            </a:pPr>
            <a:r>
              <a:rPr lang="en-GB" sz="2600" kern="0" dirty="0">
                <a:latin typeface="Calibri"/>
              </a:rPr>
              <a:t>Used in</a:t>
            </a:r>
          </a:p>
          <a:p>
            <a:pPr marL="597600" lvl="2" indent="-228600" eaLnBrk="0" hangingPunct="0">
              <a:spcBef>
                <a:spcPct val="20000"/>
              </a:spcBef>
              <a:buClr>
                <a:srgbClr val="EA157A"/>
              </a:buClr>
              <a:buFont typeface="Wingdings 2" pitchFamily="18" charset="2"/>
              <a:buChar char=""/>
              <a:defRPr/>
            </a:pPr>
            <a:r>
              <a:rPr lang="en-GB" sz="2400" kern="0" dirty="0">
                <a:latin typeface="Calibri"/>
              </a:rPr>
              <a:t>P. </a:t>
            </a:r>
            <a:r>
              <a:rPr lang="en-GB" sz="2400" kern="0" dirty="0" err="1">
                <a:latin typeface="Calibri"/>
              </a:rPr>
              <a:t>Dutilleux</a:t>
            </a:r>
            <a:r>
              <a:rPr lang="en-GB" sz="2400" kern="0" dirty="0">
                <a:latin typeface="Calibri"/>
              </a:rPr>
              <a:t>, et al., "Nonlinear Processing, Chap. 4," in </a:t>
            </a:r>
            <a:r>
              <a:rPr lang="en-GB" sz="2400" kern="0" dirty="0" err="1">
                <a:latin typeface="Calibri"/>
              </a:rPr>
              <a:t>Dafx:Digital</a:t>
            </a:r>
            <a:r>
              <a:rPr lang="en-GB" sz="2400" kern="0" dirty="0">
                <a:latin typeface="Calibri"/>
              </a:rPr>
              <a:t> Audio Effects, 2nd </a:t>
            </a:r>
            <a:r>
              <a:rPr lang="en-GB" sz="2400" kern="0" dirty="0" err="1">
                <a:latin typeface="Calibri"/>
              </a:rPr>
              <a:t>ed</a:t>
            </a:r>
            <a:r>
              <a:rPr lang="en-GB" sz="2400" kern="0" dirty="0">
                <a:latin typeface="Calibri"/>
              </a:rPr>
              <a:t>: Wiley, 2011, p. 554.</a:t>
            </a:r>
          </a:p>
          <a:p>
            <a:pPr marL="597600" lvl="2" indent="-228600" eaLnBrk="0" hangingPunct="0">
              <a:spcBef>
                <a:spcPct val="20000"/>
              </a:spcBef>
              <a:buClr>
                <a:srgbClr val="EA157A"/>
              </a:buClr>
              <a:buFont typeface="Wingdings 2" pitchFamily="18" charset="2"/>
              <a:buChar char=""/>
              <a:defRPr/>
            </a:pPr>
            <a:r>
              <a:rPr lang="en-GB" sz="2400" kern="0" dirty="0">
                <a:latin typeface="Calibri"/>
              </a:rPr>
              <a:t>U. </a:t>
            </a:r>
            <a:r>
              <a:rPr lang="en-GB" sz="2400" kern="0" dirty="0" err="1">
                <a:latin typeface="Calibri"/>
              </a:rPr>
              <a:t>Zolzer</a:t>
            </a:r>
            <a:r>
              <a:rPr lang="en-GB" sz="2400" kern="0" dirty="0">
                <a:latin typeface="Calibri"/>
              </a:rPr>
              <a:t>, Digital Audio Signal Processing, 2nd ed.: John Wiley and Sons, Ltd., 2008.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0" y="0"/>
            <a:ext cx="8305800" cy="685800"/>
          </a:xfrm>
        </p:spPr>
        <p:txBody>
          <a:bodyPr/>
          <a:lstStyle/>
          <a:p>
            <a:pPr algn="ctr"/>
            <a:r>
              <a:rPr lang="en-US" sz="3200" dirty="0"/>
              <a:t>Comparison of Digital Peak Detectors</a:t>
            </a:r>
          </a:p>
        </p:txBody>
      </p:sp>
      <p:sp>
        <p:nvSpPr>
          <p:cNvPr id="4" name="Text Placeholder 3"/>
          <p:cNvSpPr>
            <a:spLocks noGrp="1"/>
          </p:cNvSpPr>
          <p:nvPr>
            <p:ph type="body" idx="4294967295"/>
          </p:nvPr>
        </p:nvSpPr>
        <p:spPr>
          <a:xfrm>
            <a:off x="0" y="457200"/>
            <a:ext cx="9144000" cy="1981200"/>
          </a:xfrm>
        </p:spPr>
        <p:txBody>
          <a:bodyPr/>
          <a:lstStyle/>
          <a:p>
            <a:pPr>
              <a:spcBef>
                <a:spcPts val="200"/>
              </a:spcBef>
              <a:defRPr/>
            </a:pPr>
            <a:r>
              <a:rPr lang="en-US" sz="2000" dirty="0"/>
              <a:t>All envelopes reach maximum peak value and feature similar attack trajectories</a:t>
            </a:r>
          </a:p>
          <a:p>
            <a:pPr>
              <a:spcBef>
                <a:spcPts val="200"/>
              </a:spcBef>
              <a:defRPr/>
            </a:pPr>
            <a:r>
              <a:rPr lang="en-US" sz="2000" dirty="0"/>
              <a:t>Release envelopes too short for decoupled and branching peak detectors</a:t>
            </a:r>
          </a:p>
          <a:p>
            <a:pPr lvl="1" indent="-342900">
              <a:spcBef>
                <a:spcPts val="200"/>
              </a:spcBef>
              <a:buClr>
                <a:schemeClr val="tx2"/>
              </a:buClr>
              <a:buSzPct val="95000"/>
              <a:buFont typeface="Wingdings" pitchFamily="2" charset="2"/>
              <a:buChar char=""/>
              <a:defRPr/>
            </a:pPr>
            <a:r>
              <a:rPr lang="en-US" sz="1600" dirty="0">
                <a:ea typeface="+mn-ea"/>
                <a:cs typeface="+mn-cs"/>
              </a:rPr>
              <a:t>smoothed versions make full use of release time</a:t>
            </a:r>
          </a:p>
          <a:p>
            <a:pPr>
              <a:spcBef>
                <a:spcPts val="200"/>
              </a:spcBef>
              <a:defRPr/>
            </a:pPr>
            <a:r>
              <a:rPr lang="en-US" sz="2000" dirty="0"/>
              <a:t>Discontinuity for smooth, branching peak detector</a:t>
            </a:r>
          </a:p>
          <a:p>
            <a:pPr lvl="1" indent="-342900">
              <a:spcBef>
                <a:spcPts val="200"/>
              </a:spcBef>
              <a:buClr>
                <a:schemeClr val="tx2"/>
              </a:buClr>
              <a:buSzPct val="95000"/>
              <a:buFont typeface="Wingdings" pitchFamily="2" charset="2"/>
              <a:buChar char=""/>
              <a:defRPr/>
            </a:pPr>
            <a:r>
              <a:rPr lang="en-US" sz="1800" dirty="0">
                <a:ea typeface="+mn-ea"/>
                <a:cs typeface="+mn-cs"/>
              </a:rPr>
              <a:t>abrupt switch from attack to release</a:t>
            </a:r>
          </a:p>
          <a:p>
            <a:pPr lvl="1">
              <a:spcBef>
                <a:spcPts val="200"/>
              </a:spcBef>
              <a:defRPr/>
            </a:pPr>
            <a:r>
              <a:rPr lang="en-US" sz="1600" dirty="0">
                <a:ea typeface="+mn-ea"/>
                <a:cs typeface="+mn-cs"/>
              </a:rPr>
              <a:t>release envelope is continuous for smoothed, decoupled peak detector</a:t>
            </a:r>
            <a:endParaRPr lang="en-US" sz="2000" dirty="0"/>
          </a:p>
        </p:txBody>
      </p:sp>
      <p:pic>
        <p:nvPicPr>
          <p:cNvPr id="35843" name="Picture 1" descr="peakdetectors_plateau"/>
          <p:cNvPicPr>
            <a:picLocks noChangeAspect="1" noChangeArrowheads="1"/>
          </p:cNvPicPr>
          <p:nvPr/>
        </p:nvPicPr>
        <p:blipFill>
          <a:blip r:embed="rId3" cstate="print"/>
          <a:srcRect t="2316" r="2499" b="1537"/>
          <a:stretch>
            <a:fillRect/>
          </a:stretch>
        </p:blipFill>
        <p:spPr bwMode="auto">
          <a:xfrm>
            <a:off x="0" y="2362200"/>
            <a:ext cx="9099550" cy="4492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idx="4294967295"/>
          </p:nvPr>
        </p:nvSpPr>
        <p:spPr>
          <a:xfrm>
            <a:off x="1371600" y="0"/>
            <a:ext cx="7772400" cy="914400"/>
          </a:xfrm>
        </p:spPr>
        <p:txBody>
          <a:bodyPr/>
          <a:lstStyle/>
          <a:p>
            <a:r>
              <a:rPr lang="en-GB"/>
              <a:t>Feedforward or feedback design</a:t>
            </a:r>
            <a:endParaRPr lang="en-US"/>
          </a:p>
        </p:txBody>
      </p:sp>
      <p:sp>
        <p:nvSpPr>
          <p:cNvPr id="12293" name="Text Placeholder 2"/>
          <p:cNvSpPr>
            <a:spLocks noGrp="1"/>
          </p:cNvSpPr>
          <p:nvPr>
            <p:ph type="body" idx="4294967295"/>
          </p:nvPr>
        </p:nvSpPr>
        <p:spPr>
          <a:xfrm>
            <a:off x="0" y="685800"/>
            <a:ext cx="9144000" cy="6172200"/>
          </a:xfrm>
        </p:spPr>
        <p:txBody>
          <a:bodyPr/>
          <a:lstStyle/>
          <a:p>
            <a:r>
              <a:rPr lang="en-GB" dirty="0" err="1"/>
              <a:t>Feedforward</a:t>
            </a:r>
            <a:endParaRPr lang="en-GB" dirty="0"/>
          </a:p>
          <a:p>
            <a:endParaRPr lang="en-GB" dirty="0"/>
          </a:p>
          <a:p>
            <a:endParaRPr lang="en-GB" dirty="0"/>
          </a:p>
          <a:p>
            <a:endParaRPr lang="en-GB" sz="2000" dirty="0"/>
          </a:p>
          <a:p>
            <a:endParaRPr lang="en-GB" sz="2000" dirty="0"/>
          </a:p>
          <a:p>
            <a:r>
              <a:rPr lang="en-GB" dirty="0"/>
              <a:t>Feedback</a:t>
            </a:r>
          </a:p>
          <a:p>
            <a:endParaRPr lang="en-GB" dirty="0"/>
          </a:p>
          <a:p>
            <a:endParaRPr lang="en-GB" sz="1800" dirty="0"/>
          </a:p>
          <a:p>
            <a:endParaRPr lang="en-GB" sz="1800" dirty="0"/>
          </a:p>
          <a:p>
            <a:pPr lvl="1"/>
            <a:endParaRPr lang="en-GB" sz="1400" dirty="0"/>
          </a:p>
          <a:p>
            <a:pPr lvl="1"/>
            <a:r>
              <a:rPr lang="en-GB" dirty="0"/>
              <a:t>Limiter </a:t>
            </a:r>
            <a:r>
              <a:rPr lang="en-US" dirty="0"/>
              <a:t>(ratio of ∞: 1) needs infinite negative amplification</a:t>
            </a:r>
          </a:p>
          <a:p>
            <a:pPr lvl="1"/>
            <a:r>
              <a:rPr lang="en-US" dirty="0"/>
              <a:t>Not designed for look-ahead </a:t>
            </a:r>
            <a:endParaRPr lang="en-GB" dirty="0"/>
          </a:p>
          <a:p>
            <a:pPr lvl="1"/>
            <a:endParaRPr lang="en-GB" dirty="0"/>
          </a:p>
          <a:p>
            <a:pPr lvl="1"/>
            <a:endParaRPr lang="en-GB" dirty="0"/>
          </a:p>
        </p:txBody>
      </p:sp>
      <p:sp>
        <p:nvSpPr>
          <p:cNvPr id="122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229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0" name="Object 1"/>
          <p:cNvGraphicFramePr>
            <a:graphicFrameLocks noChangeAspect="1"/>
          </p:cNvGraphicFramePr>
          <p:nvPr/>
        </p:nvGraphicFramePr>
        <p:xfrm>
          <a:off x="609600" y="4038600"/>
          <a:ext cx="1857375" cy="1246188"/>
        </p:xfrm>
        <a:graphic>
          <a:graphicData uri="http://schemas.openxmlformats.org/presentationml/2006/ole">
            <mc:AlternateContent xmlns:mc="http://schemas.openxmlformats.org/markup-compatibility/2006">
              <mc:Choice xmlns:v="urn:schemas-microsoft-com:vml" Requires="v">
                <p:oleObj name="Equation" r:id="rId3" imgW="1155199" imgH="774364" progId="Equation.DSMT4">
                  <p:embed/>
                </p:oleObj>
              </mc:Choice>
              <mc:Fallback>
                <p:oleObj name="Equation" r:id="rId3" imgW="1155199" imgH="774364"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38600"/>
                        <a:ext cx="1857375" cy="12461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1" name="Object 2"/>
          <p:cNvGraphicFramePr>
            <a:graphicFrameLocks noChangeAspect="1"/>
          </p:cNvGraphicFramePr>
          <p:nvPr/>
        </p:nvGraphicFramePr>
        <p:xfrm>
          <a:off x="609600" y="1600200"/>
          <a:ext cx="1963738" cy="1246188"/>
        </p:xfrm>
        <a:graphic>
          <a:graphicData uri="http://schemas.openxmlformats.org/presentationml/2006/ole">
            <mc:AlternateContent xmlns:mc="http://schemas.openxmlformats.org/markup-compatibility/2006">
              <mc:Choice xmlns:v="urn:schemas-microsoft-com:vml" Requires="v">
                <p:oleObj name="Equation" r:id="rId5" imgW="1218671" imgH="774364" progId="Equation.DSMT4">
                  <p:embed/>
                </p:oleObj>
              </mc:Choice>
              <mc:Fallback>
                <p:oleObj name="Equation" r:id="rId5" imgW="1218671" imgH="774364"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00200"/>
                        <a:ext cx="1963738" cy="12461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2297" name="Picture 4"/>
          <p:cNvPicPr>
            <a:picLocks noChangeAspect="1" noChangeArrowheads="1"/>
          </p:cNvPicPr>
          <p:nvPr/>
        </p:nvPicPr>
        <p:blipFill>
          <a:blip r:embed="rId7" cstate="print"/>
          <a:srcRect/>
          <a:stretch>
            <a:fillRect/>
          </a:stretch>
        </p:blipFill>
        <p:spPr bwMode="auto">
          <a:xfrm>
            <a:off x="3505200" y="1219200"/>
            <a:ext cx="4970463" cy="1447800"/>
          </a:xfrm>
          <a:prstGeom prst="rect">
            <a:avLst/>
          </a:prstGeom>
          <a:noFill/>
          <a:ln w="9525">
            <a:noFill/>
            <a:miter lim="800000"/>
            <a:headEnd/>
            <a:tailEnd/>
          </a:ln>
        </p:spPr>
      </p:pic>
      <p:pic>
        <p:nvPicPr>
          <p:cNvPr id="12298" name="Picture 7"/>
          <p:cNvPicPr>
            <a:picLocks noChangeAspect="1" noChangeArrowheads="1"/>
          </p:cNvPicPr>
          <p:nvPr/>
        </p:nvPicPr>
        <p:blipFill>
          <a:blip r:embed="rId8" cstate="print"/>
          <a:srcRect/>
          <a:stretch>
            <a:fillRect/>
          </a:stretch>
        </p:blipFill>
        <p:spPr bwMode="auto">
          <a:xfrm>
            <a:off x="3505200" y="3657600"/>
            <a:ext cx="4865688" cy="1524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Static compressor block diagrams with linear/decibel conversion not depicted</a:t>
            </a:r>
            <a:endParaRPr lang="en-US" sz="2400" kern="1200" dirty="0">
              <a:solidFill>
                <a:schemeClr val="tx1"/>
              </a:solidFill>
              <a:latin typeface="+mj-lt"/>
              <a:ea typeface="+mj-ea"/>
              <a:cs typeface="+mj-cs"/>
            </a:endParaRPr>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25601" name="Object 1"/>
          <p:cNvGraphicFramePr>
            <a:graphicFrameLocks noChangeAspect="1"/>
          </p:cNvGraphicFramePr>
          <p:nvPr/>
        </p:nvGraphicFramePr>
        <p:xfrm>
          <a:off x="2771800" y="2409825"/>
          <a:ext cx="4229100" cy="4448175"/>
        </p:xfrm>
        <a:graphic>
          <a:graphicData uri="http://schemas.openxmlformats.org/presentationml/2006/ole">
            <mc:AlternateContent xmlns:mc="http://schemas.openxmlformats.org/markup-compatibility/2006">
              <mc:Choice xmlns:v="urn:schemas-microsoft-com:vml" Requires="v">
                <p:oleObj name="SmartDraw" r:id="rId2" imgW="3282696" imgH="3419856" progId="SmartDraw.2">
                  <p:embed/>
                </p:oleObj>
              </mc:Choice>
              <mc:Fallback>
                <p:oleObj name="SmartDraw" r:id="rId2" imgW="3282696" imgH="3419856" progId="SmartDraw.2">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409825"/>
                        <a:ext cx="4229100" cy="444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323528" y="2713464"/>
            <a:ext cx="2286000" cy="830997"/>
          </a:xfrm>
          <a:prstGeom prst="rect">
            <a:avLst/>
          </a:prstGeom>
        </p:spPr>
        <p:txBody>
          <a:bodyPr>
            <a:spAutoFit/>
          </a:bodyPr>
          <a:lstStyle/>
          <a:p>
            <a:r>
              <a:rPr lang="en-US" sz="2400" b="1" dirty="0" err="1">
                <a:solidFill>
                  <a:prstClr val="black"/>
                </a:solidFill>
                <a:latin typeface="Calibri"/>
              </a:rPr>
              <a:t>Feedforward</a:t>
            </a:r>
            <a:r>
              <a:rPr lang="en-US" sz="2400" b="1" dirty="0">
                <a:solidFill>
                  <a:prstClr val="black"/>
                </a:solidFill>
                <a:latin typeface="Calibri"/>
              </a:rPr>
              <a:t> design </a:t>
            </a:r>
            <a:endParaRPr lang="en-US" dirty="0">
              <a:solidFill>
                <a:prstClr val="black"/>
              </a:solidFill>
            </a:endParaRPr>
          </a:p>
        </p:txBody>
      </p:sp>
      <p:sp>
        <p:nvSpPr>
          <p:cNvPr id="6" name="Rectangle 5"/>
          <p:cNvSpPr/>
          <p:nvPr/>
        </p:nvSpPr>
        <p:spPr>
          <a:xfrm>
            <a:off x="323528" y="4237980"/>
            <a:ext cx="2314480" cy="461665"/>
          </a:xfrm>
          <a:prstGeom prst="rect">
            <a:avLst/>
          </a:prstGeom>
        </p:spPr>
        <p:txBody>
          <a:bodyPr wrap="none">
            <a:spAutoFit/>
          </a:bodyPr>
          <a:lstStyle/>
          <a:p>
            <a:r>
              <a:rPr lang="en-US" sz="2400" b="1" dirty="0">
                <a:solidFill>
                  <a:prstClr val="black"/>
                </a:solidFill>
                <a:latin typeface="Calibri"/>
              </a:rPr>
              <a:t>feedback design </a:t>
            </a:r>
            <a:endParaRPr lang="en-US" dirty="0">
              <a:solidFill>
                <a:prstClr val="black"/>
              </a:solidFill>
            </a:endParaRPr>
          </a:p>
        </p:txBody>
      </p:sp>
      <p:sp>
        <p:nvSpPr>
          <p:cNvPr id="7" name="Rectangle 6"/>
          <p:cNvSpPr/>
          <p:nvPr/>
        </p:nvSpPr>
        <p:spPr>
          <a:xfrm>
            <a:off x="323528" y="5155039"/>
            <a:ext cx="2286000" cy="830997"/>
          </a:xfrm>
          <a:prstGeom prst="rect">
            <a:avLst/>
          </a:prstGeom>
        </p:spPr>
        <p:txBody>
          <a:bodyPr>
            <a:spAutoFit/>
          </a:bodyPr>
          <a:lstStyle/>
          <a:p>
            <a:r>
              <a:rPr lang="en-US" sz="2400" b="1" dirty="0">
                <a:solidFill>
                  <a:prstClr val="black"/>
                </a:solidFill>
                <a:latin typeface="Calibri"/>
              </a:rPr>
              <a:t>alternate feedback design </a:t>
            </a:r>
            <a:endParaRPr lang="en-US" dirty="0">
              <a:solidFill>
                <a:prstClr val="black"/>
              </a:solidFill>
            </a:endParaRPr>
          </a:p>
        </p:txBody>
      </p:sp>
    </p:spTree>
    <p:extLst>
      <p:ext uri="{BB962C8B-B14F-4D97-AF65-F5344CB8AC3E}">
        <p14:creationId xmlns:p14="http://schemas.microsoft.com/office/powerpoint/2010/main" val="51922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itle 1"/>
          <p:cNvSpPr>
            <a:spLocks noGrp="1"/>
          </p:cNvSpPr>
          <p:nvPr>
            <p:ph type="title" idx="4294967295"/>
          </p:nvPr>
        </p:nvSpPr>
        <p:spPr>
          <a:xfrm>
            <a:off x="1371600" y="0"/>
            <a:ext cx="7772400" cy="914400"/>
          </a:xfrm>
        </p:spPr>
        <p:txBody>
          <a:bodyPr/>
          <a:lstStyle/>
          <a:p>
            <a:r>
              <a:rPr lang="en-US"/>
              <a:t>Sidechain configuration</a:t>
            </a:r>
          </a:p>
        </p:txBody>
      </p:sp>
      <p:pic>
        <p:nvPicPr>
          <p:cNvPr id="13319" name="Picture 2"/>
          <p:cNvPicPr>
            <a:picLocks noChangeAspect="1" noChangeArrowheads="1"/>
          </p:cNvPicPr>
          <p:nvPr/>
        </p:nvPicPr>
        <p:blipFill>
          <a:blip r:embed="rId3" cstate="print"/>
          <a:srcRect/>
          <a:stretch>
            <a:fillRect/>
          </a:stretch>
        </p:blipFill>
        <p:spPr bwMode="auto">
          <a:xfrm>
            <a:off x="838200" y="1066800"/>
            <a:ext cx="6953250" cy="3294063"/>
          </a:xfrm>
          <a:prstGeom prst="rect">
            <a:avLst/>
          </a:prstGeom>
          <a:noFill/>
          <a:ln w="9525">
            <a:noFill/>
            <a:miter lim="800000"/>
            <a:headEnd/>
            <a:tailEnd/>
          </a:ln>
        </p:spPr>
      </p:pic>
      <p:graphicFrame>
        <p:nvGraphicFramePr>
          <p:cNvPr id="13314" name="Object 9"/>
          <p:cNvGraphicFramePr>
            <a:graphicFrameLocks noChangeAspect="1"/>
          </p:cNvGraphicFramePr>
          <p:nvPr/>
        </p:nvGraphicFramePr>
        <p:xfrm>
          <a:off x="5486400" y="4419600"/>
          <a:ext cx="1219200" cy="304800"/>
        </p:xfrm>
        <a:graphic>
          <a:graphicData uri="http://schemas.openxmlformats.org/presentationml/2006/ole">
            <mc:AlternateContent xmlns:mc="http://schemas.openxmlformats.org/markup-compatibility/2006">
              <mc:Choice xmlns:v="urn:schemas-microsoft-com:vml" Requires="v">
                <p:oleObj name="Equation" r:id="rId4" imgW="761669" imgH="190417" progId="Equation.DSMT4">
                  <p:embed/>
                </p:oleObj>
              </mc:Choice>
              <mc:Fallback>
                <p:oleObj name="Equation" r:id="rId4" imgW="761669" imgH="190417"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4419600"/>
                        <a:ext cx="12192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5" name="Object 10"/>
          <p:cNvGraphicFramePr>
            <a:graphicFrameLocks noChangeAspect="1"/>
          </p:cNvGraphicFramePr>
          <p:nvPr/>
        </p:nvGraphicFramePr>
        <p:xfrm>
          <a:off x="5410200" y="5410200"/>
          <a:ext cx="1258888" cy="304800"/>
        </p:xfrm>
        <a:graphic>
          <a:graphicData uri="http://schemas.openxmlformats.org/presentationml/2006/ole">
            <mc:AlternateContent xmlns:mc="http://schemas.openxmlformats.org/markup-compatibility/2006">
              <mc:Choice xmlns:v="urn:schemas-microsoft-com:vml" Requires="v">
                <p:oleObj name="Equation" r:id="rId6" imgW="787400" imgH="190500" progId="Equation.DSMT4">
                  <p:embed/>
                </p:oleObj>
              </mc:Choice>
              <mc:Fallback>
                <p:oleObj name="Equation" r:id="rId6" imgW="787400" imgH="1905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410200"/>
                        <a:ext cx="1258888"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6" name="Object 11"/>
          <p:cNvGraphicFramePr>
            <a:graphicFrameLocks noChangeAspect="1"/>
          </p:cNvGraphicFramePr>
          <p:nvPr/>
        </p:nvGraphicFramePr>
        <p:xfrm>
          <a:off x="5486400" y="5867400"/>
          <a:ext cx="1238250" cy="304800"/>
        </p:xfrm>
        <a:graphic>
          <a:graphicData uri="http://schemas.openxmlformats.org/presentationml/2006/ole">
            <mc:AlternateContent xmlns:mc="http://schemas.openxmlformats.org/markup-compatibility/2006">
              <mc:Choice xmlns:v="urn:schemas-microsoft-com:vml" Requires="v">
                <p:oleObj name="Equation" r:id="rId8" imgW="774364" imgH="190417" progId="Equation.DSMT4">
                  <p:embed/>
                </p:oleObj>
              </mc:Choice>
              <mc:Fallback>
                <p:oleObj name="Equation" r:id="rId8" imgW="774364" imgH="190417"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5867400"/>
                        <a:ext cx="123825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7" name="Object 12"/>
          <p:cNvGraphicFramePr>
            <a:graphicFrameLocks noChangeAspect="1"/>
          </p:cNvGraphicFramePr>
          <p:nvPr/>
        </p:nvGraphicFramePr>
        <p:xfrm>
          <a:off x="5410200" y="4876800"/>
          <a:ext cx="1909763" cy="304800"/>
        </p:xfrm>
        <a:graphic>
          <a:graphicData uri="http://schemas.openxmlformats.org/presentationml/2006/ole">
            <mc:AlternateContent xmlns:mc="http://schemas.openxmlformats.org/markup-compatibility/2006">
              <mc:Choice xmlns:v="urn:schemas-microsoft-com:vml" Requires="v">
                <p:oleObj name="Equation" r:id="rId10" imgW="1193800" imgH="190500" progId="Equation.DSMT4">
                  <p:embed/>
                </p:oleObj>
              </mc:Choice>
              <mc:Fallback>
                <p:oleObj name="Equation" r:id="rId10" imgW="1193800" imgH="19050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876800"/>
                        <a:ext cx="1909763"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9" name="Text Placeholder 2"/>
          <p:cNvSpPr txBox="1">
            <a:spLocks/>
          </p:cNvSpPr>
          <p:nvPr/>
        </p:nvSpPr>
        <p:spPr bwMode="auto">
          <a:xfrm>
            <a:off x="381000" y="4343400"/>
            <a:ext cx="8077200" cy="2514600"/>
          </a:xfrm>
          <a:prstGeom prst="rect">
            <a:avLst/>
          </a:prstGeom>
          <a:noFill/>
          <a:ln w="9525">
            <a:noFill/>
            <a:miter lim="800000"/>
            <a:headEnd/>
            <a:tailEnd/>
          </a:ln>
        </p:spPr>
        <p:txBody>
          <a:bodyPr/>
          <a:lstStyle/>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Level detection</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Decibel conversion</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Gain computer</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Timing (Ballistics, Smoothing)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idx="4294967295"/>
          </p:nvPr>
        </p:nvSpPr>
        <p:spPr>
          <a:xfrm>
            <a:off x="1371600" y="0"/>
            <a:ext cx="7772400" cy="914400"/>
          </a:xfrm>
        </p:spPr>
        <p:txBody>
          <a:bodyPr/>
          <a:lstStyle/>
          <a:p>
            <a:r>
              <a:rPr lang="en-US"/>
              <a:t>Timing Placement- linear domain</a:t>
            </a:r>
          </a:p>
        </p:txBody>
      </p:sp>
      <p:sp>
        <p:nvSpPr>
          <p:cNvPr id="14346" name="Text Placeholder 15"/>
          <p:cNvSpPr>
            <a:spLocks noGrp="1"/>
          </p:cNvSpPr>
          <p:nvPr>
            <p:ph type="body" idx="4294967295"/>
          </p:nvPr>
        </p:nvSpPr>
        <p:spPr>
          <a:xfrm>
            <a:off x="0" y="3429000"/>
            <a:ext cx="9144000" cy="3429000"/>
          </a:xfrm>
        </p:spPr>
        <p:txBody>
          <a:bodyPr/>
          <a:lstStyle/>
          <a:p>
            <a:r>
              <a:rPr lang="en-US" sz="2000"/>
              <a:t>R. J. Cassidy, "Level Detection Tunings and Techniques for the Dynamic Range Compression of Audio Signals," in 117th AES Convention, 2004.</a:t>
            </a:r>
          </a:p>
          <a:p>
            <a:r>
              <a:rPr lang="en-US" sz="2000"/>
              <a:t>J. S. Abel and D. P. Berners, "On peak-detecting and rms feedback and feedforward compressors," in 115th AES Convention, 2003.</a:t>
            </a:r>
          </a:p>
          <a:p>
            <a:r>
              <a:rPr lang="en-US" sz="2000"/>
              <a:t>U. Zolzer, Digital Audio Signal Processing, 2nd ed.: John Wiley and Sons, Ltd., 2008.</a:t>
            </a:r>
          </a:p>
          <a:p>
            <a:r>
              <a:rPr lang="en-US" sz="2000"/>
              <a:t>P. Hämäläinen, "Smoothing of the Control Signal Without Clipped Output in Digital Peak Limiters," in International Conference on Digital Audio Effects (DAFx), Hamburg, Germany, 2002, pp. 195-198.</a:t>
            </a:r>
          </a:p>
          <a:p>
            <a:r>
              <a:rPr lang="en-US" sz="2000"/>
              <a:t>S. J. Orfanidis, Introduction to Signal Processing Orfanidis (prev. Prentice Hall), 2010.</a:t>
            </a:r>
          </a:p>
        </p:txBody>
      </p:sp>
      <p:sp>
        <p:nvSpPr>
          <p:cNvPr id="143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4338" name="Object 6"/>
          <p:cNvGraphicFramePr>
            <a:graphicFrameLocks noChangeAspect="1"/>
          </p:cNvGraphicFramePr>
          <p:nvPr/>
        </p:nvGraphicFramePr>
        <p:xfrm>
          <a:off x="6553200" y="1371600"/>
          <a:ext cx="2224088" cy="915988"/>
        </p:xfrm>
        <a:graphic>
          <a:graphicData uri="http://schemas.openxmlformats.org/presentationml/2006/ole">
            <mc:AlternateContent xmlns:mc="http://schemas.openxmlformats.org/markup-compatibility/2006">
              <mc:Choice xmlns:v="urn:schemas-microsoft-com:vml" Requires="v">
                <p:oleObj name="Equation" r:id="rId2" imgW="1384300" imgH="571500" progId="Equation.DSMT4">
                  <p:embed/>
                </p:oleObj>
              </mc:Choice>
              <mc:Fallback>
                <p:oleObj name="Equation" r:id="rId2" imgW="1384300" imgH="5715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2224088" cy="9159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434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4345" name="Picture 9"/>
          <p:cNvPicPr>
            <a:picLocks noChangeAspect="1" noChangeArrowheads="1"/>
          </p:cNvPicPr>
          <p:nvPr/>
        </p:nvPicPr>
        <p:blipFill>
          <a:blip r:embed="rId4" cstate="print"/>
          <a:srcRect/>
          <a:stretch>
            <a:fillRect/>
          </a:stretch>
        </p:blipFill>
        <p:spPr bwMode="auto">
          <a:xfrm>
            <a:off x="533400" y="990600"/>
            <a:ext cx="5476875" cy="1809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idx="4294967295"/>
          </p:nvPr>
        </p:nvSpPr>
        <p:spPr>
          <a:xfrm>
            <a:off x="0" y="0"/>
            <a:ext cx="9144000" cy="914400"/>
          </a:xfrm>
        </p:spPr>
        <p:txBody>
          <a:bodyPr/>
          <a:lstStyle/>
          <a:p>
            <a:r>
              <a:rPr lang="en-US"/>
              <a:t>Timing Placement- biased linear domain</a:t>
            </a:r>
          </a:p>
        </p:txBody>
      </p:sp>
      <p:sp>
        <p:nvSpPr>
          <p:cNvPr id="15370" name="Text Placeholder 15"/>
          <p:cNvSpPr>
            <a:spLocks noGrp="1"/>
          </p:cNvSpPr>
          <p:nvPr>
            <p:ph type="body" idx="4294967295"/>
          </p:nvPr>
        </p:nvSpPr>
        <p:spPr>
          <a:xfrm>
            <a:off x="0" y="4495800"/>
            <a:ext cx="9144000" cy="1860550"/>
          </a:xfrm>
        </p:spPr>
        <p:txBody>
          <a:bodyPr/>
          <a:lstStyle/>
          <a:p>
            <a:pPr eaLnBrk="1" hangingPunct="1"/>
            <a:r>
              <a:rPr lang="en-GB"/>
              <a:t>Attack and release now depend on threshold, not zero</a:t>
            </a:r>
            <a:endParaRPr lang="en-US"/>
          </a:p>
          <a:p>
            <a:pPr eaLnBrk="1" hangingPunct="1"/>
            <a:r>
              <a:rPr lang="en-GB"/>
              <a:t>Envelope smoothly fades out once signal falls below threshold</a:t>
            </a:r>
            <a:endParaRPr lang="en-US"/>
          </a:p>
        </p:txBody>
      </p:sp>
      <p:sp>
        <p:nvSpPr>
          <p:cNvPr id="153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5362" name="Object 6"/>
          <p:cNvGraphicFramePr>
            <a:graphicFrameLocks noChangeAspect="1"/>
          </p:cNvGraphicFramePr>
          <p:nvPr/>
        </p:nvGraphicFramePr>
        <p:xfrm>
          <a:off x="2778125" y="3063875"/>
          <a:ext cx="3394075" cy="1279525"/>
        </p:xfrm>
        <a:graphic>
          <a:graphicData uri="http://schemas.openxmlformats.org/presentationml/2006/ole">
            <mc:AlternateContent xmlns:mc="http://schemas.openxmlformats.org/markup-compatibility/2006">
              <mc:Choice xmlns:v="urn:schemas-microsoft-com:vml" Requires="v">
                <p:oleObj name="Equation" r:id="rId2" imgW="1612900" imgH="609600" progId="Equation.DSMT4">
                  <p:embed/>
                </p:oleObj>
              </mc:Choice>
              <mc:Fallback>
                <p:oleObj name="Equation" r:id="rId2" imgW="1612900" imgH="609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3063875"/>
                        <a:ext cx="3394075" cy="12795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5369" name="Picture 7"/>
          <p:cNvPicPr>
            <a:picLocks noChangeAspect="1" noChangeArrowheads="1"/>
          </p:cNvPicPr>
          <p:nvPr/>
        </p:nvPicPr>
        <p:blipFill>
          <a:blip r:embed="rId4" cstate="print"/>
          <a:srcRect/>
          <a:stretch>
            <a:fillRect/>
          </a:stretch>
        </p:blipFill>
        <p:spPr bwMode="auto">
          <a:xfrm>
            <a:off x="914400" y="685800"/>
            <a:ext cx="7375525" cy="2286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idx="4294967295"/>
          </p:nvPr>
        </p:nvSpPr>
        <p:spPr>
          <a:xfrm>
            <a:off x="152400" y="0"/>
            <a:ext cx="8991600" cy="914400"/>
          </a:xfrm>
        </p:spPr>
        <p:txBody>
          <a:bodyPr/>
          <a:lstStyle/>
          <a:p>
            <a:pPr algn="ctr"/>
            <a:r>
              <a:rPr lang="en-US" sz="3600"/>
              <a:t>Timing Placement- linear domain, post-gain</a:t>
            </a:r>
          </a:p>
        </p:txBody>
      </p:sp>
      <p:sp>
        <p:nvSpPr>
          <p:cNvPr id="16395" name="Text Placeholder 17"/>
          <p:cNvSpPr>
            <a:spLocks noGrp="1"/>
          </p:cNvSpPr>
          <p:nvPr>
            <p:ph type="body" idx="4294967295"/>
          </p:nvPr>
        </p:nvSpPr>
        <p:spPr>
          <a:xfrm>
            <a:off x="0" y="4114800"/>
            <a:ext cx="8686800" cy="2241550"/>
          </a:xfrm>
        </p:spPr>
        <p:txBody>
          <a:bodyPr/>
          <a:lstStyle/>
          <a:p>
            <a:r>
              <a:rPr lang="en-GB" sz="2400"/>
              <a:t>J. Bitzer and D. Schmidt, "Parameter Estimation of Dynamic Range Compressors: Models, Procedures and Test Signals," presented at the 120th AES Convention, 2006</a:t>
            </a:r>
          </a:p>
          <a:p>
            <a:r>
              <a:rPr lang="en-GB" sz="2400"/>
              <a:t>L. Lu, "A digital realization of audio dynamic range control," in Fourth International Conference on Signal Processing Proceedings (IEEE ICSP), 1998, pp. 1424 - 1427.</a:t>
            </a:r>
          </a:p>
        </p:txBody>
      </p:sp>
      <p:sp>
        <p:nvSpPr>
          <p:cNvPr id="1638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6393" name="Picture 7"/>
          <p:cNvPicPr>
            <a:picLocks noChangeAspect="1" noChangeArrowheads="1"/>
          </p:cNvPicPr>
          <p:nvPr/>
        </p:nvPicPr>
        <p:blipFill>
          <a:blip r:embed="rId2" cstate="print"/>
          <a:srcRect/>
          <a:stretch>
            <a:fillRect/>
          </a:stretch>
        </p:blipFill>
        <p:spPr bwMode="auto">
          <a:xfrm>
            <a:off x="1447800" y="914400"/>
            <a:ext cx="5476875" cy="1809750"/>
          </a:xfrm>
          <a:prstGeom prst="rect">
            <a:avLst/>
          </a:prstGeom>
          <a:noFill/>
          <a:ln w="9525">
            <a:noFill/>
            <a:miter lim="800000"/>
            <a:headEnd/>
            <a:tailEnd/>
          </a:ln>
        </p:spPr>
      </p:pic>
      <p:sp>
        <p:nvSpPr>
          <p:cNvPr id="1639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6386" name="Object 8"/>
          <p:cNvGraphicFramePr>
            <a:graphicFrameLocks noChangeAspect="1"/>
          </p:cNvGraphicFramePr>
          <p:nvPr/>
        </p:nvGraphicFramePr>
        <p:xfrm>
          <a:off x="2901950" y="2830513"/>
          <a:ext cx="2555875" cy="1195387"/>
        </p:xfrm>
        <a:graphic>
          <a:graphicData uri="http://schemas.openxmlformats.org/presentationml/2006/ole">
            <mc:AlternateContent xmlns:mc="http://schemas.openxmlformats.org/markup-compatibility/2006">
              <mc:Choice xmlns:v="urn:schemas-microsoft-com:vml" Requires="v">
                <p:oleObj name="Equation" r:id="rId3" imgW="1282700" imgH="596900" progId="Equation.DSMT4">
                  <p:embed/>
                </p:oleObj>
              </mc:Choice>
              <mc:Fallback>
                <p:oleObj name="Equation" r:id="rId3" imgW="1282700" imgH="5969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2830513"/>
                        <a:ext cx="2555875" cy="11953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idx="4294967295"/>
          </p:nvPr>
        </p:nvSpPr>
        <p:spPr>
          <a:xfrm>
            <a:off x="838200" y="0"/>
            <a:ext cx="7772400" cy="914400"/>
          </a:xfrm>
        </p:spPr>
        <p:txBody>
          <a:bodyPr/>
          <a:lstStyle/>
          <a:p>
            <a:r>
              <a:rPr lang="en-US" sz="4000" dirty="0"/>
              <a:t>Timing Placement- log (dB)</a:t>
            </a:r>
            <a:r>
              <a:rPr lang="en-US" sz="4000" dirty="0" err="1"/>
              <a:t>omain</a:t>
            </a:r>
            <a:endParaRPr lang="en-US" sz="4000" dirty="0"/>
          </a:p>
        </p:txBody>
      </p:sp>
      <p:sp>
        <p:nvSpPr>
          <p:cNvPr id="17417" name="Text Placeholder 14"/>
          <p:cNvSpPr>
            <a:spLocks noGrp="1"/>
          </p:cNvSpPr>
          <p:nvPr>
            <p:ph type="body" idx="4294967295"/>
          </p:nvPr>
        </p:nvSpPr>
        <p:spPr>
          <a:xfrm>
            <a:off x="0" y="4114800"/>
            <a:ext cx="9144000" cy="2743200"/>
          </a:xfrm>
        </p:spPr>
        <p:txBody>
          <a:bodyPr/>
          <a:lstStyle/>
          <a:p>
            <a:r>
              <a:rPr lang="en-US" sz="2400"/>
              <a:t>S. Wei and W. Xu, "FPGA implementation of gain calculation using a polynomial expression for audio signal level dynamic compression," J. Acoust. Soc. Jpn. (E), vol. 29, pp. 372-377, 2008.</a:t>
            </a:r>
          </a:p>
          <a:p>
            <a:r>
              <a:rPr lang="en-US" sz="2400"/>
              <a:t>S. Wei and K. Shimizu, "Dynamic Range Compression Characteristics Using an Interpolating Polynomial for Digital Audio Systems," IEICE Trans. Fundamentals, vol. E88-A, pp. 586-589, 2005.</a:t>
            </a:r>
          </a:p>
        </p:txBody>
      </p:sp>
      <p:sp>
        <p:nvSpPr>
          <p:cNvPr id="174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7418" name="Picture 7"/>
          <p:cNvPicPr>
            <a:picLocks noChangeAspect="1" noChangeArrowheads="1"/>
          </p:cNvPicPr>
          <p:nvPr/>
        </p:nvPicPr>
        <p:blipFill>
          <a:blip r:embed="rId2" cstate="print"/>
          <a:srcRect/>
          <a:stretch>
            <a:fillRect/>
          </a:stretch>
        </p:blipFill>
        <p:spPr bwMode="auto">
          <a:xfrm>
            <a:off x="1219200" y="762000"/>
            <a:ext cx="6908800" cy="2209800"/>
          </a:xfrm>
          <a:prstGeom prst="rect">
            <a:avLst/>
          </a:prstGeom>
          <a:noFill/>
          <a:ln w="9525">
            <a:noFill/>
            <a:miter lim="800000"/>
            <a:headEnd/>
            <a:tailEnd/>
          </a:ln>
        </p:spPr>
      </p:pic>
      <p:sp>
        <p:nvSpPr>
          <p:cNvPr id="1741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7410" name="Object 8"/>
          <p:cNvGraphicFramePr>
            <a:graphicFrameLocks noChangeAspect="1"/>
          </p:cNvGraphicFramePr>
          <p:nvPr/>
        </p:nvGraphicFramePr>
        <p:xfrm>
          <a:off x="3906838" y="3048000"/>
          <a:ext cx="1938337" cy="990600"/>
        </p:xfrm>
        <a:graphic>
          <a:graphicData uri="http://schemas.openxmlformats.org/presentationml/2006/ole">
            <mc:AlternateContent xmlns:mc="http://schemas.openxmlformats.org/markup-compatibility/2006">
              <mc:Choice xmlns:v="urn:schemas-microsoft-com:vml" Requires="v">
                <p:oleObj name="Equation" r:id="rId3" imgW="1117600" imgH="571500" progId="Equation.DSMT4">
                  <p:embed/>
                </p:oleObj>
              </mc:Choice>
              <mc:Fallback>
                <p:oleObj name="Equation" r:id="rId3" imgW="1117600" imgH="5715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838" y="3048000"/>
                        <a:ext cx="1938337" cy="990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914400" y="19050"/>
            <a:ext cx="7772400" cy="914400"/>
          </a:xfrm>
        </p:spPr>
        <p:txBody>
          <a:bodyPr/>
          <a:lstStyle/>
          <a:p>
            <a:r>
              <a:rPr lang="en-US" sz="4000" dirty="0"/>
              <a:t>What we’re </a:t>
            </a:r>
            <a:r>
              <a:rPr lang="en-US" sz="4000" u="sng" dirty="0"/>
              <a:t>not</a:t>
            </a:r>
            <a:r>
              <a:rPr lang="en-US" sz="4000" dirty="0"/>
              <a:t> going to talk about</a:t>
            </a:r>
          </a:p>
        </p:txBody>
      </p:sp>
      <p:sp>
        <p:nvSpPr>
          <p:cNvPr id="26627" name="Text Placeholder 2"/>
          <p:cNvSpPr>
            <a:spLocks noGrp="1"/>
          </p:cNvSpPr>
          <p:nvPr>
            <p:ph type="body" idx="4294967295"/>
          </p:nvPr>
        </p:nvSpPr>
        <p:spPr>
          <a:xfrm>
            <a:off x="0" y="838200"/>
            <a:ext cx="9144000" cy="6019800"/>
          </a:xfrm>
        </p:spPr>
        <p:txBody>
          <a:bodyPr/>
          <a:lstStyle/>
          <a:p>
            <a:r>
              <a:rPr lang="en-GB" sz="2800" dirty="0"/>
              <a:t>How to use a dynamic range compressor</a:t>
            </a:r>
          </a:p>
          <a:p>
            <a:pPr lvl="1"/>
            <a:r>
              <a:rPr lang="en-GB" sz="2400" dirty="0"/>
              <a:t>Preferred parameter settings for different tasks</a:t>
            </a:r>
          </a:p>
          <a:p>
            <a:r>
              <a:rPr lang="en-GB" sz="2800" dirty="0"/>
              <a:t>How not to use a dynamic range compressor (Loudness war)</a:t>
            </a:r>
          </a:p>
          <a:p>
            <a:pPr lvl="1"/>
            <a:r>
              <a:rPr lang="en-GB" sz="2400" dirty="0"/>
              <a:t>But will show how better design helps prevent misuse</a:t>
            </a:r>
          </a:p>
          <a:p>
            <a:r>
              <a:rPr lang="en-GB" sz="2800" dirty="0"/>
              <a:t>Hearing aids</a:t>
            </a:r>
          </a:p>
          <a:p>
            <a:pPr lvl="1"/>
            <a:r>
              <a:rPr lang="en-GB" sz="2400" dirty="0"/>
              <a:t>Still applicable, but we’re concerned with compressors for music production, mastering and broadcast</a:t>
            </a:r>
          </a:p>
          <a:p>
            <a:r>
              <a:rPr lang="en-GB" sz="2800" dirty="0"/>
              <a:t>Sidechaining and parallel compression</a:t>
            </a:r>
          </a:p>
          <a:p>
            <a:r>
              <a:rPr lang="en-GB" sz="2800" dirty="0"/>
              <a:t>Multiband compression</a:t>
            </a:r>
          </a:p>
          <a:p>
            <a:r>
              <a:rPr lang="en-GB" sz="2800" dirty="0"/>
              <a:t>Additional parameters</a:t>
            </a:r>
          </a:p>
          <a:p>
            <a:pPr lvl="1"/>
            <a:r>
              <a:rPr lang="en-GB" sz="2400" dirty="0"/>
              <a:t>Look-ahead, hold...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2776"/>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Block Diagrams of the Compressor Configuration. (a) the return-to-zero detector; (b) the return-to-threshold detector; (c) the log domain detector.</a:t>
            </a:r>
            <a:endParaRPr lang="en-US" sz="2400" kern="1200" dirty="0">
              <a:solidFill>
                <a:schemeClr val="tx1"/>
              </a:solidFill>
              <a:latin typeface="+mj-lt"/>
              <a:ea typeface="+mj-ea"/>
              <a:cs typeface="+mj-cs"/>
            </a:endParaRP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1745" name="Object 1"/>
          <p:cNvGraphicFramePr>
            <a:graphicFrameLocks noChangeAspect="1"/>
          </p:cNvGraphicFramePr>
          <p:nvPr/>
        </p:nvGraphicFramePr>
        <p:xfrm>
          <a:off x="2267744" y="1866900"/>
          <a:ext cx="4600575" cy="4991100"/>
        </p:xfrm>
        <a:graphic>
          <a:graphicData uri="http://schemas.openxmlformats.org/presentationml/2006/ole">
            <mc:AlternateContent xmlns:mc="http://schemas.openxmlformats.org/markup-compatibility/2006">
              <mc:Choice xmlns:v="urn:schemas-microsoft-com:vml" Requires="v">
                <p:oleObj name="SmartDraw" r:id="rId2" imgW="5253228" imgH="5663184" progId="SmartDraw.2">
                  <p:embed/>
                </p:oleObj>
              </mc:Choice>
              <mc:Fallback>
                <p:oleObj name="SmartDraw" r:id="rId2" imgW="5253228" imgH="5663184" progId="SmartDraw.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866900"/>
                        <a:ext cx="4600575" cy="499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7020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0" y="0"/>
            <a:ext cx="9144000" cy="609600"/>
          </a:xfrm>
        </p:spPr>
        <p:txBody>
          <a:bodyPr/>
          <a:lstStyle/>
          <a:p>
            <a:r>
              <a:rPr lang="en-US" dirty="0"/>
              <a:t>Performance – </a:t>
            </a:r>
            <a:r>
              <a:rPr lang="en-US" dirty="0" err="1"/>
              <a:t>sidechain</a:t>
            </a:r>
            <a:r>
              <a:rPr lang="en-US" dirty="0"/>
              <a:t> configuration</a:t>
            </a:r>
          </a:p>
        </p:txBody>
      </p:sp>
      <p:sp>
        <p:nvSpPr>
          <p:cNvPr id="36871" name="Text Placeholder 11"/>
          <p:cNvSpPr>
            <a:spLocks noGrp="1"/>
          </p:cNvSpPr>
          <p:nvPr>
            <p:ph type="body" idx="4294967295"/>
          </p:nvPr>
        </p:nvSpPr>
        <p:spPr>
          <a:xfrm>
            <a:off x="0" y="5105400"/>
            <a:ext cx="9144000" cy="1752600"/>
          </a:xfrm>
        </p:spPr>
        <p:txBody>
          <a:bodyPr/>
          <a:lstStyle/>
          <a:p>
            <a:r>
              <a:rPr lang="en-US" sz="2400"/>
              <a:t>release discontinuity in linear domain return-to-zero detector</a:t>
            </a:r>
          </a:p>
          <a:p>
            <a:r>
              <a:rPr lang="en-US" sz="2400"/>
              <a:t>linear domain return-to-threshold (biased) and log domain detector curves look similar</a:t>
            </a:r>
          </a:p>
          <a:p>
            <a:pPr lvl="1"/>
            <a:r>
              <a:rPr lang="en-US" sz="2000"/>
              <a:t>faster attack, slower release for linear domain return-to-threshold </a:t>
            </a:r>
          </a:p>
        </p:txBody>
      </p:sp>
      <p:sp>
        <p:nvSpPr>
          <p:cNvPr id="368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68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6870" name="Picture 5" descr="detectorplacement"/>
          <p:cNvPicPr>
            <a:picLocks noChangeAspect="1" noChangeArrowheads="1"/>
          </p:cNvPicPr>
          <p:nvPr/>
        </p:nvPicPr>
        <p:blipFill>
          <a:blip r:embed="rId3" cstate="print"/>
          <a:srcRect t="3525" b="2040"/>
          <a:stretch>
            <a:fillRect/>
          </a:stretch>
        </p:blipFill>
        <p:spPr bwMode="auto">
          <a:xfrm>
            <a:off x="1828800" y="631825"/>
            <a:ext cx="6248400" cy="3635375"/>
          </a:xfrm>
          <a:prstGeom prst="rect">
            <a:avLst/>
          </a:prstGeom>
          <a:noFill/>
          <a:ln w="9525">
            <a:noFill/>
            <a:miter lim="800000"/>
            <a:headEnd/>
            <a:tailEnd/>
          </a:ln>
        </p:spPr>
      </p:pic>
      <p:sp>
        <p:nvSpPr>
          <p:cNvPr id="36872" name="Rectangle 12"/>
          <p:cNvSpPr>
            <a:spLocks noChangeArrowheads="1"/>
          </p:cNvSpPr>
          <p:nvPr/>
        </p:nvSpPr>
        <p:spPr bwMode="auto">
          <a:xfrm>
            <a:off x="533400" y="4213225"/>
            <a:ext cx="8077200" cy="892175"/>
          </a:xfrm>
          <a:prstGeom prst="rect">
            <a:avLst/>
          </a:prstGeom>
          <a:noFill/>
          <a:ln w="9525">
            <a:noFill/>
            <a:miter lim="800000"/>
            <a:headEnd/>
            <a:tailEnd/>
          </a:ln>
        </p:spPr>
        <p:txBody>
          <a:bodyPr>
            <a:spAutoFit/>
          </a:bodyPr>
          <a:lstStyle/>
          <a:p>
            <a:pPr algn="ctr"/>
            <a:r>
              <a:rPr lang="en-US" sz="2600">
                <a:latin typeface="Calibri" pitchFamily="34" charset="0"/>
              </a:rPr>
              <a:t>gain envelope produced by different placement of ballistics in sidechain configurations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914400" y="0"/>
            <a:ext cx="7772400" cy="914400"/>
          </a:xfrm>
        </p:spPr>
        <p:txBody>
          <a:bodyPr/>
          <a:lstStyle/>
          <a:p>
            <a:r>
              <a:rPr lang="en-US"/>
              <a:t>Performance- Artifacts</a:t>
            </a:r>
          </a:p>
        </p:txBody>
      </p:sp>
      <p:sp>
        <p:nvSpPr>
          <p:cNvPr id="378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4" name="Text Placeholder 1"/>
          <p:cNvSpPr>
            <a:spLocks noGrp="1"/>
          </p:cNvSpPr>
          <p:nvPr>
            <p:ph type="body" idx="4294967295"/>
          </p:nvPr>
        </p:nvSpPr>
        <p:spPr>
          <a:xfrm>
            <a:off x="0" y="762000"/>
            <a:ext cx="8991600" cy="5943600"/>
          </a:xfrm>
        </p:spPr>
        <p:txBody>
          <a:bodyPr/>
          <a:lstStyle/>
          <a:p>
            <a:r>
              <a:rPr lang="en-GB" sz="2800"/>
              <a:t>How can we measure and characterise performance of a compressor?</a:t>
            </a:r>
          </a:p>
          <a:p>
            <a:r>
              <a:rPr lang="en-GB" sz="2800"/>
              <a:t>Most artifacts associated with parameter settings, not design</a:t>
            </a:r>
          </a:p>
          <a:p>
            <a:pPr lvl="1"/>
            <a:r>
              <a:rPr lang="en-GB" sz="2400"/>
              <a:t>Dropouts</a:t>
            </a:r>
          </a:p>
          <a:p>
            <a:pPr lvl="2"/>
            <a:r>
              <a:rPr lang="en-GB" sz="2000"/>
              <a:t>Long release -&gt; keeps attenuating after transient finished</a:t>
            </a:r>
          </a:p>
          <a:p>
            <a:pPr lvl="1"/>
            <a:r>
              <a:rPr lang="en-GB" sz="2400"/>
              <a:t>Overshoot</a:t>
            </a:r>
          </a:p>
          <a:p>
            <a:pPr lvl="2"/>
            <a:r>
              <a:rPr lang="en-GB" sz="2000"/>
              <a:t>Long attack -&gt; misses attenuation of initial transient</a:t>
            </a:r>
          </a:p>
          <a:p>
            <a:pPr lvl="1"/>
            <a:r>
              <a:rPr lang="en-GB" sz="2400"/>
              <a:t>Lack of clarity</a:t>
            </a:r>
          </a:p>
          <a:p>
            <a:pPr lvl="2"/>
            <a:r>
              <a:rPr lang="en-GB" sz="2000"/>
              <a:t>Short attack -&gt; squash all transients</a:t>
            </a:r>
          </a:p>
          <a:p>
            <a:pPr lvl="1"/>
            <a:r>
              <a:rPr lang="en-GB" sz="2400"/>
              <a:t>Pumping</a:t>
            </a:r>
          </a:p>
          <a:p>
            <a:pPr lvl="2"/>
            <a:r>
              <a:rPr lang="en-GB" sz="2000"/>
              <a:t>Short release -&gt; jump in signal level after transient</a:t>
            </a:r>
          </a:p>
          <a:p>
            <a:pPr lvl="1"/>
            <a:r>
              <a:rPr lang="en-GB" sz="2400"/>
              <a:t>Breathing</a:t>
            </a:r>
          </a:p>
          <a:p>
            <a:pPr lvl="2"/>
            <a:r>
              <a:rPr lang="en-GB" sz="2000"/>
              <a:t>Noticeable movement of noise floor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914400" y="0"/>
            <a:ext cx="7772400" cy="914400"/>
          </a:xfrm>
        </p:spPr>
        <p:txBody>
          <a:bodyPr/>
          <a:lstStyle/>
          <a:p>
            <a:r>
              <a:rPr lang="en-US" sz="4000" dirty="0"/>
              <a:t>Performance- Noise and Distortion</a:t>
            </a:r>
          </a:p>
        </p:txBody>
      </p:sp>
      <p:sp>
        <p:nvSpPr>
          <p:cNvPr id="389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89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8918" name="Picture 5" descr="THD"/>
          <p:cNvPicPr>
            <a:picLocks noChangeAspect="1" noChangeArrowheads="1"/>
          </p:cNvPicPr>
          <p:nvPr/>
        </p:nvPicPr>
        <p:blipFill>
          <a:blip r:embed="rId3" cstate="print"/>
          <a:srcRect t="4356" r="7858" b="4997"/>
          <a:stretch>
            <a:fillRect/>
          </a:stretch>
        </p:blipFill>
        <p:spPr bwMode="auto">
          <a:xfrm>
            <a:off x="2438400" y="3124200"/>
            <a:ext cx="4611688" cy="3733800"/>
          </a:xfrm>
          <a:prstGeom prst="rect">
            <a:avLst/>
          </a:prstGeom>
          <a:noFill/>
          <a:ln w="9525">
            <a:noFill/>
            <a:miter lim="800000"/>
            <a:headEnd/>
            <a:tailEnd/>
          </a:ln>
        </p:spPr>
      </p:pic>
      <p:sp>
        <p:nvSpPr>
          <p:cNvPr id="38919" name="Text Placeholder 1"/>
          <p:cNvSpPr>
            <a:spLocks noGrp="1"/>
          </p:cNvSpPr>
          <p:nvPr>
            <p:ph type="body" idx="4294967295"/>
          </p:nvPr>
        </p:nvSpPr>
        <p:spPr>
          <a:xfrm>
            <a:off x="381000" y="609600"/>
            <a:ext cx="8382000" cy="4572000"/>
          </a:xfrm>
        </p:spPr>
        <p:txBody>
          <a:bodyPr/>
          <a:lstStyle/>
          <a:p>
            <a:r>
              <a:rPr lang="en-GB"/>
              <a:t>Signal to Noise Ratio</a:t>
            </a:r>
          </a:p>
          <a:p>
            <a:pPr lvl="1"/>
            <a:r>
              <a:rPr lang="en-GB"/>
              <a:t>Not useful</a:t>
            </a:r>
          </a:p>
          <a:p>
            <a:r>
              <a:rPr lang="en-GB"/>
              <a:t>Total Harmonic Distortion</a:t>
            </a:r>
          </a:p>
          <a:p>
            <a:pPr lvl="1"/>
            <a:r>
              <a:rPr lang="en-GB"/>
              <a:t>Measures strength of harmonics (introduced by compression) in relation to original frequency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Title 1"/>
          <p:cNvSpPr>
            <a:spLocks noGrp="1"/>
          </p:cNvSpPr>
          <p:nvPr>
            <p:ph type="title" idx="4294967295"/>
          </p:nvPr>
        </p:nvSpPr>
        <p:spPr>
          <a:xfrm>
            <a:off x="0" y="152401"/>
            <a:ext cx="9067800" cy="869950"/>
          </a:xfrm>
        </p:spPr>
        <p:txBody>
          <a:bodyPr/>
          <a:lstStyle/>
          <a:p>
            <a:pPr algn="ctr"/>
            <a:r>
              <a:rPr lang="en-GB" dirty="0"/>
              <a:t>Performance – frequency dependence</a:t>
            </a:r>
          </a:p>
        </p:txBody>
      </p:sp>
      <p:sp>
        <p:nvSpPr>
          <p:cNvPr id="18436" name="Text Placeholder 2"/>
          <p:cNvSpPr>
            <a:spLocks noGrp="1"/>
          </p:cNvSpPr>
          <p:nvPr>
            <p:ph type="body" idx="4294967295"/>
          </p:nvPr>
        </p:nvSpPr>
        <p:spPr>
          <a:xfrm>
            <a:off x="30163" y="762000"/>
            <a:ext cx="9067800" cy="5073650"/>
          </a:xfrm>
        </p:spPr>
        <p:txBody>
          <a:bodyPr/>
          <a:lstStyle/>
          <a:p>
            <a:r>
              <a:rPr lang="en-GB" dirty="0"/>
              <a:t>Effective compression ratio</a:t>
            </a:r>
          </a:p>
          <a:p>
            <a:pPr lvl="1"/>
            <a:r>
              <a:rPr lang="en-US" sz="2800" dirty="0"/>
              <a:t>used in assessing compressors in cochlear implants and hearing aids</a:t>
            </a:r>
          </a:p>
          <a:p>
            <a:pPr lvl="1"/>
            <a:r>
              <a:rPr lang="en-US" sz="2800" dirty="0"/>
              <a:t>amplitude modulated sine wave</a:t>
            </a:r>
            <a:r>
              <a:rPr lang="en-GB" sz="2800" dirty="0"/>
              <a:t> </a:t>
            </a:r>
            <a:r>
              <a:rPr lang="en-US" sz="2800" dirty="0"/>
              <a:t>applied at input</a:t>
            </a:r>
          </a:p>
          <a:p>
            <a:pPr lvl="1"/>
            <a:endParaRPr lang="en-US" sz="2800" dirty="0"/>
          </a:p>
          <a:p>
            <a:pPr lvl="1"/>
            <a:r>
              <a:rPr lang="en-US" sz="2800" dirty="0"/>
              <a:t>spectrum consists of a carrier and two side bands</a:t>
            </a:r>
          </a:p>
          <a:p>
            <a:pPr lvl="1"/>
            <a:r>
              <a:rPr lang="en-US" sz="2800" dirty="0">
                <a:latin typeface="Symbol" pitchFamily="18" charset="2"/>
              </a:rPr>
              <a:t>D</a:t>
            </a:r>
            <a:r>
              <a:rPr lang="en-US" sz="2800" i="1" dirty="0"/>
              <a:t>S</a:t>
            </a:r>
            <a:r>
              <a:rPr lang="en-US" sz="2800" i="1" baseline="-25000" dirty="0"/>
              <a:t>i </a:t>
            </a:r>
            <a:r>
              <a:rPr lang="en-US" sz="2800" dirty="0"/>
              <a:t>difference between amplitude of side bands and amplitude of carrier of input signal</a:t>
            </a:r>
          </a:p>
          <a:p>
            <a:pPr lvl="1"/>
            <a:r>
              <a:rPr lang="en-US" sz="2800" dirty="0" err="1">
                <a:latin typeface="Symbol" pitchFamily="18" charset="2"/>
              </a:rPr>
              <a:t>D</a:t>
            </a:r>
            <a:r>
              <a:rPr lang="en-US" sz="2800" i="1" dirty="0" err="1"/>
              <a:t>S</a:t>
            </a:r>
            <a:r>
              <a:rPr lang="en-US" sz="2800" i="1" baseline="-25000" dirty="0" err="1"/>
              <a:t>o</a:t>
            </a:r>
            <a:r>
              <a:rPr lang="en-US" sz="2800" dirty="0"/>
              <a:t> difference between amplitude of side bands and amplitude of carrier of compressed signal is found,. </a:t>
            </a:r>
          </a:p>
          <a:p>
            <a:pPr lvl="1"/>
            <a:r>
              <a:rPr lang="en-US" sz="2800" dirty="0"/>
              <a:t>effective compression ratio is then given by </a:t>
            </a:r>
            <a:r>
              <a:rPr lang="en-US" sz="2800" dirty="0">
                <a:latin typeface="Symbol" pitchFamily="18" charset="2"/>
              </a:rPr>
              <a:t>D</a:t>
            </a:r>
            <a:r>
              <a:rPr lang="en-US" sz="2800" i="1" dirty="0"/>
              <a:t>S</a:t>
            </a:r>
            <a:r>
              <a:rPr lang="en-US" sz="2800" i="1" baseline="-25000" dirty="0"/>
              <a:t>i</a:t>
            </a:r>
            <a:r>
              <a:rPr lang="en-US" sz="2800" dirty="0"/>
              <a:t>/</a:t>
            </a:r>
            <a:r>
              <a:rPr lang="en-US" sz="2800" dirty="0" err="1">
                <a:latin typeface="Symbol" pitchFamily="18" charset="2"/>
              </a:rPr>
              <a:t>D</a:t>
            </a:r>
            <a:r>
              <a:rPr lang="en-US" sz="2800" i="1" dirty="0" err="1"/>
              <a:t>S</a:t>
            </a:r>
            <a:r>
              <a:rPr lang="en-US" sz="2800" i="1" baseline="-25000" dirty="0" err="1"/>
              <a:t>o</a:t>
            </a:r>
            <a:r>
              <a:rPr lang="en-US" sz="2800" dirty="0"/>
              <a:t>.</a:t>
            </a:r>
            <a:endParaRPr lang="en-GB" sz="2800" dirty="0"/>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graphicFrame>
        <p:nvGraphicFramePr>
          <p:cNvPr id="18434" name="Object 4"/>
          <p:cNvGraphicFramePr>
            <a:graphicFrameLocks noChangeAspect="1"/>
          </p:cNvGraphicFramePr>
          <p:nvPr>
            <p:extLst>
              <p:ext uri="{D42A27DB-BD31-4B8C-83A1-F6EECF244321}">
                <p14:modId xmlns:p14="http://schemas.microsoft.com/office/powerpoint/2010/main" val="103328268"/>
              </p:ext>
            </p:extLst>
          </p:nvPr>
        </p:nvGraphicFramePr>
        <p:xfrm>
          <a:off x="3048000" y="2895600"/>
          <a:ext cx="3619500" cy="361950"/>
        </p:xfrm>
        <a:graphic>
          <a:graphicData uri="http://schemas.openxmlformats.org/presentationml/2006/ole">
            <mc:AlternateContent xmlns:mc="http://schemas.openxmlformats.org/markup-compatibility/2006">
              <mc:Choice xmlns:v="urn:schemas-microsoft-com:vml" Requires="v">
                <p:oleObj r:id="rId3" imgW="1905000" imgH="190500" progId="Equation.DSMT4">
                  <p:embed/>
                </p:oleObj>
              </mc:Choice>
              <mc:Fallback>
                <p:oleObj r:id="rId3" imgW="1905000" imgH="190500" progId="Equation.DSMT4">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95600"/>
                        <a:ext cx="3619500" cy="361950"/>
                      </a:xfrm>
                      <a:prstGeom prst="rect">
                        <a:avLst/>
                      </a:prstGeom>
                      <a:no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0" y="0"/>
            <a:ext cx="9067800" cy="990600"/>
          </a:xfrm>
        </p:spPr>
        <p:txBody>
          <a:bodyPr/>
          <a:lstStyle/>
          <a:p>
            <a:pPr algn="ctr"/>
            <a:r>
              <a:rPr lang="en-GB"/>
              <a:t>Performance – effective compression ratio</a:t>
            </a:r>
          </a:p>
        </p:txBody>
      </p:sp>
      <p:sp>
        <p:nvSpPr>
          <p:cNvPr id="39939" name="Text Placeholder 2"/>
          <p:cNvSpPr>
            <a:spLocks noGrp="1"/>
          </p:cNvSpPr>
          <p:nvPr>
            <p:ph type="body" idx="4294967295"/>
          </p:nvPr>
        </p:nvSpPr>
        <p:spPr>
          <a:xfrm>
            <a:off x="30163" y="5580063"/>
            <a:ext cx="9067800" cy="1277937"/>
          </a:xfrm>
        </p:spPr>
        <p:txBody>
          <a:bodyPr/>
          <a:lstStyle/>
          <a:p>
            <a:pPr lvl="1"/>
            <a:r>
              <a:rPr lang="en-GB"/>
              <a:t>Interpretation?</a:t>
            </a:r>
          </a:p>
        </p:txBody>
      </p:sp>
      <p:pic>
        <p:nvPicPr>
          <p:cNvPr id="39940" name="Picture 2" descr="C:\Documents and Settings\release\Desktop\Compressors\Journal paper\figs\Ceff.emf"/>
          <p:cNvPicPr>
            <a:picLocks noChangeAspect="1" noChangeArrowheads="1"/>
          </p:cNvPicPr>
          <p:nvPr/>
        </p:nvPicPr>
        <p:blipFill>
          <a:blip r:embed="rId3" cstate="print"/>
          <a:srcRect/>
          <a:stretch>
            <a:fillRect/>
          </a:stretch>
        </p:blipFill>
        <p:spPr bwMode="auto">
          <a:xfrm>
            <a:off x="1209675" y="685800"/>
            <a:ext cx="6029325" cy="48942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0" y="0"/>
            <a:ext cx="9144000" cy="914400"/>
          </a:xfrm>
        </p:spPr>
        <p:txBody>
          <a:bodyPr/>
          <a:lstStyle/>
          <a:p>
            <a:r>
              <a:rPr lang="en-US" sz="3400"/>
              <a:t>Performance- Ballistics and sidechain configuration</a:t>
            </a:r>
          </a:p>
        </p:txBody>
      </p:sp>
      <p:graphicFrame>
        <p:nvGraphicFramePr>
          <p:cNvPr id="3" name="Table 2"/>
          <p:cNvGraphicFramePr>
            <a:graphicFrameLocks noGrp="1"/>
          </p:cNvGraphicFramePr>
          <p:nvPr/>
        </p:nvGraphicFramePr>
        <p:xfrm>
          <a:off x="2590800" y="685800"/>
          <a:ext cx="6172200" cy="3843338"/>
        </p:xfrm>
        <a:graphic>
          <a:graphicData uri="http://schemas.openxmlformats.org/drawingml/2006/table">
            <a:tbl>
              <a:tblPr/>
              <a:tblGrid>
                <a:gridCol w="1382142">
                  <a:extLst>
                    <a:ext uri="{9D8B030D-6E8A-4147-A177-3AD203B41FA5}">
                      <a16:colId xmlns:a16="http://schemas.microsoft.com/office/drawing/2014/main" val="20000"/>
                    </a:ext>
                  </a:extLst>
                </a:gridCol>
                <a:gridCol w="136105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838199">
                  <a:extLst>
                    <a:ext uri="{9D8B030D-6E8A-4147-A177-3AD203B41FA5}">
                      <a16:colId xmlns:a16="http://schemas.microsoft.com/office/drawing/2014/main" val="20005"/>
                    </a:ext>
                  </a:extLst>
                </a:gridCol>
              </a:tblGrid>
              <a:tr h="203196">
                <a:tc rowSpan="2">
                  <a:txBody>
                    <a:bodyPr/>
                    <a:lstStyle/>
                    <a:p>
                      <a:pPr indent="127000" algn="ctr">
                        <a:spcAft>
                          <a:spcPts val="0"/>
                        </a:spcAft>
                      </a:pPr>
                      <a:r>
                        <a:rPr lang="en-GB" sz="1100" dirty="0">
                          <a:solidFill>
                            <a:schemeClr val="bg1"/>
                          </a:solidFill>
                          <a:latin typeface="Times New Roman"/>
                          <a:ea typeface="Times New Roman"/>
                          <a:cs typeface="Times New Roman"/>
                        </a:rPr>
                        <a:t>Detector</a:t>
                      </a:r>
                      <a:endParaRPr lang="en-US" sz="1400" dirty="0">
                        <a:solidFill>
                          <a:schemeClr val="bg1"/>
                        </a:solidFill>
                        <a:latin typeface="Times New Roman"/>
                        <a:ea typeface="Times New Roman"/>
                        <a:cs typeface="Times New Roman"/>
                      </a:endParaRPr>
                    </a:p>
                    <a:p>
                      <a:pPr indent="127000" algn="ctr">
                        <a:spcAft>
                          <a:spcPts val="0"/>
                        </a:spcAft>
                      </a:pPr>
                      <a:r>
                        <a:rPr lang="en-GB" sz="1100" dirty="0">
                          <a:solidFill>
                            <a:schemeClr val="bg1"/>
                          </a:solidFill>
                          <a:latin typeface="Times New Roman"/>
                          <a:ea typeface="Times New Roman"/>
                          <a:cs typeface="Times New Roman"/>
                        </a:rPr>
                        <a:t>Placement</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rowSpan="2">
                  <a:txBody>
                    <a:bodyPr/>
                    <a:lstStyle/>
                    <a:p>
                      <a:pPr indent="127000" algn="ctr">
                        <a:spcAft>
                          <a:spcPts val="0"/>
                        </a:spcAft>
                      </a:pPr>
                      <a:r>
                        <a:rPr lang="en-GB" sz="1100">
                          <a:solidFill>
                            <a:schemeClr val="bg1"/>
                          </a:solidFill>
                          <a:latin typeface="Times New Roman"/>
                          <a:ea typeface="Times New Roman"/>
                          <a:cs typeface="Times New Roman"/>
                        </a:rPr>
                        <a:t>Detector Type</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gridSpan="4">
                  <a:txBody>
                    <a:bodyPr/>
                    <a:lstStyle/>
                    <a:p>
                      <a:pPr indent="127000" algn="ctr">
                        <a:spcAft>
                          <a:spcPts val="0"/>
                        </a:spcAft>
                      </a:pPr>
                      <a:r>
                        <a:rPr lang="en-GB" sz="1100">
                          <a:solidFill>
                            <a:schemeClr val="bg1"/>
                          </a:solidFill>
                          <a:latin typeface="Times New Roman"/>
                          <a:ea typeface="Times New Roman"/>
                          <a:cs typeface="Times New Roman"/>
                        </a:rPr>
                        <a:t>Fidelity of Envelope Shape (FES)</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1423">
                <a:tc vMerge="1">
                  <a:txBody>
                    <a:bodyPr/>
                    <a:lstStyle/>
                    <a:p>
                      <a:endParaRPr lang="en-US"/>
                    </a:p>
                  </a:txBody>
                  <a:tcPr/>
                </a:tc>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Guitar</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Bass</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Drums</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Vocals</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91423">
                <a:tc rowSpan="4">
                  <a:txBody>
                    <a:bodyPr/>
                    <a:lstStyle/>
                    <a:p>
                      <a:pPr indent="127000" algn="ctr">
                        <a:spcAft>
                          <a:spcPts val="0"/>
                        </a:spcAft>
                      </a:pPr>
                      <a:r>
                        <a:rPr lang="en-GB" sz="1100" dirty="0">
                          <a:solidFill>
                            <a:schemeClr val="bg1"/>
                          </a:solidFill>
                          <a:latin typeface="Times New Roman"/>
                          <a:ea typeface="Times New Roman"/>
                          <a:cs typeface="Times New Roman"/>
                        </a:rPr>
                        <a:t>Log</a:t>
                      </a:r>
                      <a:endParaRPr lang="en-US" sz="1400" dirty="0">
                        <a:solidFill>
                          <a:schemeClr val="bg1"/>
                        </a:solidFill>
                        <a:latin typeface="Times New Roman"/>
                        <a:ea typeface="Times New Roman"/>
                        <a:cs typeface="Times New Roman"/>
                      </a:endParaRPr>
                    </a:p>
                    <a:p>
                      <a:pPr indent="127000" algn="ctr">
                        <a:spcAft>
                          <a:spcPts val="0"/>
                        </a:spcAft>
                      </a:pPr>
                      <a:r>
                        <a:rPr lang="en-GB" sz="1100" dirty="0">
                          <a:solidFill>
                            <a:schemeClr val="bg1"/>
                          </a:solidFill>
                          <a:latin typeface="Times New Roman"/>
                          <a:ea typeface="Times New Roman"/>
                          <a:cs typeface="Times New Roman"/>
                        </a:rPr>
                        <a:t>domain</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Branching</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0.884</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0.94</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0.766</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0.952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91423">
                <a:tc vMerge="1">
                  <a:txBody>
                    <a:bodyPr/>
                    <a:lstStyle/>
                    <a:p>
                      <a:endParaRPr lang="en-US"/>
                    </a:p>
                  </a:txBody>
                  <a:tcPr/>
                </a:tc>
                <a:tc>
                  <a:txBody>
                    <a:bodyPr/>
                    <a:lstStyle/>
                    <a:p>
                      <a:pPr indent="127000" algn="ctr">
                        <a:spcAft>
                          <a:spcPts val="0"/>
                        </a:spcAft>
                      </a:pPr>
                      <a:r>
                        <a:rPr lang="en-GB" sz="1100" dirty="0">
                          <a:solidFill>
                            <a:schemeClr val="bg1"/>
                          </a:solidFill>
                          <a:latin typeface="Times New Roman"/>
                          <a:ea typeface="Times New Roman"/>
                          <a:cs typeface="Times New Roman"/>
                        </a:rPr>
                        <a:t>Decoupled</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0.89</a:t>
                      </a:r>
                      <a:r>
                        <a:rPr lang="en-GB" sz="1100">
                          <a:solidFill>
                            <a:schemeClr val="bg1"/>
                          </a:solidFill>
                          <a:latin typeface="Times New Roman"/>
                          <a:ea typeface="Times New Roman"/>
                          <a:cs typeface="Times New Roman"/>
                        </a:rPr>
                        <a:t>9</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0.755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0.941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45757">
                <a:tc vMerge="1">
                  <a:txBody>
                    <a:bodyPr/>
                    <a:lstStyle/>
                    <a:p>
                      <a:endParaRPr lang="en-US"/>
                    </a:p>
                  </a:txBody>
                  <a:tcPr/>
                </a:tc>
                <a:tc>
                  <a:txBody>
                    <a:bodyPr/>
                    <a:lstStyle/>
                    <a:p>
                      <a:pPr indent="127000" algn="ctr">
                        <a:spcAft>
                          <a:spcPts val="0"/>
                        </a:spcAft>
                      </a:pPr>
                      <a:r>
                        <a:rPr lang="en-GB" sz="1100" dirty="0">
                          <a:solidFill>
                            <a:schemeClr val="bg1"/>
                          </a:solidFill>
                          <a:latin typeface="Times New Roman"/>
                          <a:ea typeface="Times New Roman"/>
                          <a:cs typeface="Times New Roman"/>
                        </a:rPr>
                        <a:t>Branching Smooth</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0.852</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0.927</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0.640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0.941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0.859</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0.911</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0.648</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0.936</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91423">
                <a:tc rowSpan="4">
                  <a:txBody>
                    <a:bodyPr/>
                    <a:lstStyle/>
                    <a:p>
                      <a:pPr indent="127000" algn="ctr">
                        <a:spcAft>
                          <a:spcPts val="0"/>
                        </a:spcAft>
                      </a:pPr>
                      <a:r>
                        <a:rPr lang="en-GB" sz="1100">
                          <a:solidFill>
                            <a:schemeClr val="bg1"/>
                          </a:solidFill>
                          <a:latin typeface="Times New Roman"/>
                          <a:ea typeface="Times New Roman"/>
                          <a:cs typeface="Times New Roman"/>
                        </a:rPr>
                        <a:t>Linear</a:t>
                      </a:r>
                      <a:endParaRPr lang="en-US" sz="1400">
                        <a:solidFill>
                          <a:schemeClr val="bg1"/>
                        </a:solidFill>
                        <a:latin typeface="Times New Roman"/>
                        <a:ea typeface="Times New Roman"/>
                        <a:cs typeface="Times New Roman"/>
                      </a:endParaRPr>
                    </a:p>
                    <a:p>
                      <a:pPr indent="127000" algn="ctr">
                        <a:spcAft>
                          <a:spcPts val="0"/>
                        </a:spcAft>
                      </a:pPr>
                      <a:r>
                        <a:rPr lang="en-GB" sz="1100">
                          <a:solidFill>
                            <a:schemeClr val="bg1"/>
                          </a:solidFill>
                          <a:latin typeface="Times New Roman"/>
                          <a:ea typeface="Times New Roman"/>
                          <a:cs typeface="Times New Roman"/>
                        </a:rPr>
                        <a:t>domain</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Branching</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0.836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0.879</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0.517</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91423">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0.790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0.83</a:t>
                      </a:r>
                      <a:r>
                        <a:rPr lang="en-GB" sz="1100">
                          <a:solidFill>
                            <a:schemeClr val="bg1"/>
                          </a:solidFill>
                          <a:latin typeface="Times New Roman"/>
                          <a:ea typeface="Times New Roman"/>
                          <a:cs typeface="Times New Roman"/>
                        </a:rPr>
                        <a:t>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0.537</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Branching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0.825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0.456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0.77</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0.80</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0.461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0.934</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bl>
          </a:graphicData>
        </a:graphic>
      </p:graphicFrame>
      <p:sp>
        <p:nvSpPr>
          <p:cNvPr id="41031" name="Text Placeholder 3"/>
          <p:cNvSpPr>
            <a:spLocks noGrp="1"/>
          </p:cNvSpPr>
          <p:nvPr>
            <p:ph type="body" idx="4294967295"/>
          </p:nvPr>
        </p:nvSpPr>
        <p:spPr>
          <a:xfrm>
            <a:off x="0" y="4572000"/>
            <a:ext cx="9144000" cy="2286000"/>
          </a:xfrm>
        </p:spPr>
        <p:txBody>
          <a:bodyPr/>
          <a:lstStyle/>
          <a:p>
            <a:r>
              <a:rPr lang="en-GB" sz="2400"/>
              <a:t>Measures correlation between envelopes of compressed and uncompressed signals</a:t>
            </a:r>
          </a:p>
          <a:p>
            <a:r>
              <a:rPr lang="en-GB" sz="2400"/>
              <a:t>Nonsmooth designs do well since they often apply no compression</a:t>
            </a:r>
          </a:p>
          <a:p>
            <a:r>
              <a:rPr lang="en-GB" sz="2400"/>
              <a:t>Placing ballistics (attack and release) in log domain outperforms placing them in linear domain</a:t>
            </a:r>
          </a:p>
        </p:txBody>
      </p:sp>
      <p:sp>
        <p:nvSpPr>
          <p:cNvPr id="41032" name="Rectangle 4"/>
          <p:cNvSpPr>
            <a:spLocks noChangeArrowheads="1"/>
          </p:cNvSpPr>
          <p:nvPr/>
        </p:nvSpPr>
        <p:spPr bwMode="auto">
          <a:xfrm>
            <a:off x="0" y="1524000"/>
            <a:ext cx="2590800" cy="954088"/>
          </a:xfrm>
          <a:prstGeom prst="rect">
            <a:avLst/>
          </a:prstGeom>
          <a:noFill/>
          <a:ln w="9525">
            <a:noFill/>
            <a:miter lim="800000"/>
            <a:headEnd/>
            <a:tailEnd/>
          </a:ln>
        </p:spPr>
        <p:txBody>
          <a:bodyPr>
            <a:spAutoFit/>
          </a:bodyPr>
          <a:lstStyle/>
          <a:p>
            <a:r>
              <a:rPr lang="en-GB" sz="2800">
                <a:latin typeface="Calibri" pitchFamily="34" charset="0"/>
              </a:rPr>
              <a:t>Fidelity of the envelope shape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914400" y="0"/>
            <a:ext cx="7772400" cy="914400"/>
          </a:xfrm>
        </p:spPr>
        <p:txBody>
          <a:bodyPr/>
          <a:lstStyle/>
          <a:p>
            <a:r>
              <a:rPr lang="en-US"/>
              <a:t>Dry/Wet mixing</a:t>
            </a:r>
          </a:p>
        </p:txBody>
      </p:sp>
      <p:sp>
        <p:nvSpPr>
          <p:cNvPr id="51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9" name="Text Placeholder 14"/>
          <p:cNvSpPr>
            <a:spLocks noGrp="1"/>
          </p:cNvSpPr>
          <p:nvPr>
            <p:ph type="body" idx="4294967295"/>
          </p:nvPr>
        </p:nvSpPr>
        <p:spPr>
          <a:xfrm>
            <a:off x="0" y="838200"/>
            <a:ext cx="9144000" cy="2743200"/>
          </a:xfrm>
        </p:spPr>
        <p:txBody>
          <a:bodyPr/>
          <a:lstStyle/>
          <a:p>
            <a:pPr>
              <a:defRPr/>
            </a:pPr>
            <a:r>
              <a:rPr lang="en-GB" sz="2800" kern="1200" dirty="0"/>
              <a:t>Dynamic range compression is a ‘processor’ as opposed to an ‘effect.’ </a:t>
            </a:r>
          </a:p>
          <a:p>
            <a:pPr lvl="1">
              <a:defRPr/>
            </a:pPr>
            <a:r>
              <a:rPr lang="en-GB" sz="2400" kern="1200" dirty="0">
                <a:ea typeface="+mn-ea"/>
                <a:cs typeface="+mn-cs"/>
              </a:rPr>
              <a:t>produces a modified version of the signal</a:t>
            </a:r>
          </a:p>
          <a:p>
            <a:pPr lvl="1">
              <a:defRPr/>
            </a:pPr>
            <a:r>
              <a:rPr lang="en-GB" sz="2400" kern="1200" dirty="0">
                <a:ea typeface="+mn-ea"/>
                <a:cs typeface="+mn-cs"/>
              </a:rPr>
              <a:t>intended to replace input with processed version at output. </a:t>
            </a:r>
          </a:p>
          <a:p>
            <a:pPr lvl="1">
              <a:defRPr/>
            </a:pPr>
            <a:r>
              <a:rPr lang="en-GB" sz="2400" kern="1200" dirty="0">
                <a:ea typeface="+mn-ea"/>
                <a:cs typeface="+mn-cs"/>
              </a:rPr>
              <a:t>amount of compression is controlled by the Threshold and Ratio</a:t>
            </a:r>
          </a:p>
          <a:p>
            <a:pPr>
              <a:defRPr/>
            </a:pPr>
            <a:r>
              <a:rPr lang="en-GB" sz="2800" kern="1200" dirty="0"/>
              <a:t>But can also be used as an ‘effect’</a:t>
            </a:r>
          </a:p>
          <a:p>
            <a:pPr lvl="1">
              <a:defRPr/>
            </a:pPr>
            <a:r>
              <a:rPr lang="en-GB" sz="2400" kern="1200" dirty="0">
                <a:ea typeface="+mn-ea"/>
                <a:cs typeface="+mn-cs"/>
              </a:rPr>
              <a:t>Something added to the original sound</a:t>
            </a:r>
          </a:p>
          <a:p>
            <a:pPr lvl="1">
              <a:defRPr/>
            </a:pPr>
            <a:r>
              <a:rPr lang="en-GB" sz="2400" kern="1200" dirty="0">
                <a:ea typeface="+mn-ea"/>
                <a:cs typeface="+mn-cs"/>
              </a:rPr>
              <a:t>Then they come with a dry/wet mix </a:t>
            </a:r>
          </a:p>
          <a:p>
            <a:pPr lvl="1">
              <a:defRPr/>
            </a:pPr>
            <a:endParaRPr lang="en-GB" sz="2400" kern="1200" dirty="0">
              <a:ea typeface="+mn-ea"/>
              <a:cs typeface="+mn-cs"/>
            </a:endParaRPr>
          </a:p>
          <a:p>
            <a:pPr lvl="1">
              <a:defRPr/>
            </a:pPr>
            <a:endParaRPr lang="en-GB" sz="2400" kern="1200" dirty="0">
              <a:ea typeface="+mn-ea"/>
              <a:cs typeface="+mn-cs"/>
            </a:endParaRPr>
          </a:p>
          <a:p>
            <a:pPr lvl="1">
              <a:defRPr/>
            </a:pPr>
            <a:r>
              <a:rPr lang="en-GB" sz="2400" kern="1200" dirty="0"/>
              <a:t>this mixing is performed in the linear domain</a:t>
            </a:r>
          </a:p>
          <a:p>
            <a:pPr lvl="1">
              <a:defRPr/>
            </a:pPr>
            <a:r>
              <a:rPr lang="en-GB" sz="2400" kern="1200" dirty="0"/>
              <a:t>results in strange change of compression curve above Threshold</a:t>
            </a:r>
            <a:endParaRPr lang="en-GB" sz="2400" kern="1200" dirty="0">
              <a:ea typeface="+mn-ea"/>
              <a:cs typeface="+mn-cs"/>
            </a:endParaRPr>
          </a:p>
        </p:txBody>
      </p:sp>
      <p:sp>
        <p:nvSpPr>
          <p:cNvPr id="513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5122" name="Object 2"/>
          <p:cNvGraphicFramePr>
            <a:graphicFrameLocks noChangeAspect="1"/>
          </p:cNvGraphicFramePr>
          <p:nvPr>
            <p:extLst>
              <p:ext uri="{D42A27DB-BD31-4B8C-83A1-F6EECF244321}">
                <p14:modId xmlns:p14="http://schemas.microsoft.com/office/powerpoint/2010/main" val="2272224493"/>
              </p:ext>
            </p:extLst>
          </p:nvPr>
        </p:nvGraphicFramePr>
        <p:xfrm>
          <a:off x="2514600" y="4572000"/>
          <a:ext cx="3733800" cy="487363"/>
        </p:xfrm>
        <a:graphic>
          <a:graphicData uri="http://schemas.openxmlformats.org/presentationml/2006/ole">
            <mc:AlternateContent xmlns:mc="http://schemas.openxmlformats.org/markup-compatibility/2006">
              <mc:Choice xmlns:v="urn:schemas-microsoft-com:vml" Requires="v">
                <p:oleObj name="Equation" r:id="rId3" imgW="1460160" imgH="190440" progId="Equation.DSMT4">
                  <p:embed/>
                </p:oleObj>
              </mc:Choice>
              <mc:Fallback>
                <p:oleObj name="Equation" r:id="rId3" imgW="1460160" imgH="190440" progId="Equation.DSMT4">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572000"/>
                        <a:ext cx="3733800" cy="487363"/>
                      </a:xfrm>
                      <a:prstGeom prst="rect">
                        <a:avLst/>
                      </a:prstGeom>
                      <a:noFill/>
                    </p:spPr>
                  </p:pic>
                </p:oleObj>
              </mc:Fallback>
            </mc:AlternateContent>
          </a:graphicData>
        </a:graphic>
      </p:graphicFrame>
    </p:spTree>
    <p:extLst>
      <p:ext uri="{BB962C8B-B14F-4D97-AF65-F5344CB8AC3E}">
        <p14:creationId xmlns:p14="http://schemas.microsoft.com/office/powerpoint/2010/main" val="403672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209800" y="0"/>
            <a:ext cx="6477000" cy="914400"/>
          </a:xfrm>
        </p:spPr>
        <p:txBody>
          <a:bodyPr/>
          <a:lstStyle/>
          <a:p>
            <a:r>
              <a:rPr lang="en-US"/>
              <a:t>Dry/Wet mixing</a:t>
            </a:r>
          </a:p>
        </p:txBody>
      </p:sp>
      <p:sp>
        <p:nvSpPr>
          <p:cNvPr id="317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1753" name="Picture 3"/>
          <p:cNvPicPr>
            <a:picLocks noChangeAspect="1" noChangeArrowheads="1"/>
          </p:cNvPicPr>
          <p:nvPr/>
        </p:nvPicPr>
        <p:blipFill>
          <a:blip r:embed="rId3" cstate="print"/>
          <a:srcRect l="3983" r="8437"/>
          <a:stretch>
            <a:fillRect/>
          </a:stretch>
        </p:blipFill>
        <p:spPr bwMode="auto">
          <a:xfrm>
            <a:off x="0" y="609600"/>
            <a:ext cx="3748088" cy="3205163"/>
          </a:xfrm>
          <a:prstGeom prst="rect">
            <a:avLst/>
          </a:prstGeom>
          <a:noFill/>
          <a:ln w="9525">
            <a:noFill/>
            <a:miter lim="800000"/>
            <a:headEnd/>
            <a:tailEnd/>
          </a:ln>
        </p:spPr>
      </p:pic>
      <p:pic>
        <p:nvPicPr>
          <p:cNvPr id="31754" name="Picture 4"/>
          <p:cNvPicPr>
            <a:picLocks noChangeAspect="1" noChangeArrowheads="1"/>
          </p:cNvPicPr>
          <p:nvPr/>
        </p:nvPicPr>
        <p:blipFill>
          <a:blip r:embed="rId4" cstate="print"/>
          <a:srcRect l="3983" r="8437"/>
          <a:stretch>
            <a:fillRect/>
          </a:stretch>
        </p:blipFill>
        <p:spPr bwMode="auto">
          <a:xfrm>
            <a:off x="5410200" y="609600"/>
            <a:ext cx="3748088" cy="3205163"/>
          </a:xfrm>
          <a:prstGeom prst="rect">
            <a:avLst/>
          </a:prstGeom>
          <a:noFill/>
          <a:ln w="9525">
            <a:noFill/>
            <a:miter lim="800000"/>
            <a:headEnd/>
            <a:tailEnd/>
          </a:ln>
        </p:spPr>
      </p:pic>
      <p:pic>
        <p:nvPicPr>
          <p:cNvPr id="31755" name="Picture 5"/>
          <p:cNvPicPr>
            <a:picLocks noChangeAspect="1" noChangeArrowheads="1"/>
          </p:cNvPicPr>
          <p:nvPr/>
        </p:nvPicPr>
        <p:blipFill>
          <a:blip r:embed="rId5" cstate="print"/>
          <a:srcRect l="4117" r="8640"/>
          <a:stretch>
            <a:fillRect/>
          </a:stretch>
        </p:blipFill>
        <p:spPr bwMode="auto">
          <a:xfrm>
            <a:off x="0" y="3652838"/>
            <a:ext cx="3733800" cy="3205162"/>
          </a:xfrm>
          <a:prstGeom prst="rect">
            <a:avLst/>
          </a:prstGeom>
          <a:noFill/>
          <a:ln w="9525">
            <a:noFill/>
            <a:miter lim="800000"/>
            <a:headEnd/>
            <a:tailEnd/>
          </a:ln>
        </p:spPr>
      </p:pic>
      <p:pic>
        <p:nvPicPr>
          <p:cNvPr id="31756" name="Picture 6"/>
          <p:cNvPicPr>
            <a:picLocks noChangeAspect="1" noChangeArrowheads="1"/>
          </p:cNvPicPr>
          <p:nvPr/>
        </p:nvPicPr>
        <p:blipFill>
          <a:blip r:embed="rId6" cstate="print"/>
          <a:srcRect l="4117" r="8640"/>
          <a:stretch>
            <a:fillRect/>
          </a:stretch>
        </p:blipFill>
        <p:spPr bwMode="auto">
          <a:xfrm>
            <a:off x="5410200" y="3652838"/>
            <a:ext cx="3733800" cy="3205162"/>
          </a:xfrm>
          <a:prstGeom prst="rect">
            <a:avLst/>
          </a:prstGeom>
          <a:noFill/>
          <a:ln w="9525">
            <a:noFill/>
            <a:miter lim="800000"/>
            <a:headEnd/>
            <a:tailEnd/>
          </a:ln>
        </p:spPr>
      </p:pic>
    </p:spTree>
    <p:extLst>
      <p:ext uri="{BB962C8B-B14F-4D97-AF65-F5344CB8AC3E}">
        <p14:creationId xmlns:p14="http://schemas.microsoft.com/office/powerpoint/2010/main" val="991169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295400" y="0"/>
            <a:ext cx="7848600" cy="1219200"/>
          </a:xfrm>
        </p:spPr>
        <p:txBody>
          <a:bodyPr/>
          <a:lstStyle/>
          <a:p>
            <a:r>
              <a:rPr lang="en-GB"/>
              <a:t>Pseudocode</a:t>
            </a:r>
          </a:p>
        </p:txBody>
      </p:sp>
      <p:sp>
        <p:nvSpPr>
          <p:cNvPr id="41987" name="Text Placeholder 2"/>
          <p:cNvSpPr>
            <a:spLocks noGrp="1"/>
          </p:cNvSpPr>
          <p:nvPr>
            <p:ph type="body" idx="4294967295"/>
          </p:nvPr>
        </p:nvSpPr>
        <p:spPr>
          <a:xfrm>
            <a:off x="533400" y="914400"/>
            <a:ext cx="8610600" cy="5867400"/>
          </a:xfrm>
        </p:spPr>
        <p:txBody>
          <a:bodyPr/>
          <a:lstStyle/>
          <a:p>
            <a:pPr marL="68263" indent="0">
              <a:buFont typeface="Wingdings" pitchFamily="2" charset="2"/>
              <a:buNone/>
            </a:pPr>
            <a:r>
              <a:rPr lang="en-US" sz="2000">
                <a:latin typeface="Courier New" pitchFamily="49" charset="0"/>
                <a:cs typeface="Courier New" pitchFamily="49" charset="0"/>
              </a:rPr>
              <a:t>% Smoothed branching digital dynamic range compressor.</a:t>
            </a:r>
          </a:p>
          <a:p>
            <a:pPr marL="68263" indent="0">
              <a:buFont typeface="Wingdings" pitchFamily="2" charset="2"/>
              <a:buNone/>
            </a:pPr>
            <a:r>
              <a:rPr lang="en-US" sz="2000">
                <a:latin typeface="Courier New" pitchFamily="49" charset="0"/>
                <a:cs typeface="Courier New" pitchFamily="49" charset="0"/>
              </a:rPr>
              <a:t>% Parameters</a:t>
            </a:r>
          </a:p>
          <a:p>
            <a:pPr marL="68263" indent="0">
              <a:buFont typeface="Wingdings" pitchFamily="2" charset="2"/>
              <a:buNone/>
            </a:pPr>
            <a:r>
              <a:rPr lang="en-US" sz="2000">
                <a:latin typeface="Courier New" pitchFamily="49" charset="0"/>
                <a:cs typeface="Courier New" pitchFamily="49" charset="0"/>
              </a:rPr>
              <a:t>%   x: input signal</a:t>
            </a:r>
          </a:p>
          <a:p>
            <a:pPr marL="68263" indent="0">
              <a:buFont typeface="Wingdings" pitchFamily="2" charset="2"/>
              <a:buNone/>
            </a:pPr>
            <a:r>
              <a:rPr lang="en-US" sz="2000">
                <a:latin typeface="Courier New" pitchFamily="49" charset="0"/>
                <a:cs typeface="Courier New" pitchFamily="49" charset="0"/>
              </a:rPr>
              <a:t>%   fs: sample rate (kHz)</a:t>
            </a:r>
          </a:p>
          <a:p>
            <a:pPr marL="68263" indent="0">
              <a:buFont typeface="Wingdings" pitchFamily="2" charset="2"/>
              <a:buNone/>
            </a:pPr>
            <a:r>
              <a:rPr lang="en-US" sz="2000">
                <a:latin typeface="Courier New" pitchFamily="49" charset="0"/>
                <a:cs typeface="Courier New" pitchFamily="49" charset="0"/>
              </a:rPr>
              <a:t>%   tauAttack: attack time constant (ms)</a:t>
            </a:r>
          </a:p>
          <a:p>
            <a:pPr marL="68263" indent="0">
              <a:buFont typeface="Wingdings" pitchFamily="2" charset="2"/>
              <a:buNone/>
            </a:pPr>
            <a:r>
              <a:rPr lang="en-US" sz="2000">
                <a:latin typeface="Courier New" pitchFamily="49" charset="0"/>
                <a:cs typeface="Courier New" pitchFamily="49" charset="0"/>
              </a:rPr>
              <a:t>%   tauRelease: release time constant (ms)</a:t>
            </a:r>
          </a:p>
          <a:p>
            <a:pPr marL="68263" indent="0">
              <a:buFont typeface="Wingdings" pitchFamily="2" charset="2"/>
              <a:buNone/>
            </a:pPr>
            <a:r>
              <a:rPr lang="en-US" sz="2000">
                <a:latin typeface="Courier New" pitchFamily="49" charset="0"/>
                <a:cs typeface="Courier New" pitchFamily="49" charset="0"/>
              </a:rPr>
              <a:t>%   T: decibel threshold</a:t>
            </a:r>
          </a:p>
          <a:p>
            <a:pPr marL="68263" indent="0">
              <a:buFont typeface="Wingdings" pitchFamily="2" charset="2"/>
              <a:buNone/>
            </a:pPr>
            <a:r>
              <a:rPr lang="en-US" sz="2000">
                <a:latin typeface="Courier New" pitchFamily="49" charset="0"/>
                <a:cs typeface="Courier New" pitchFamily="49" charset="0"/>
              </a:rPr>
              <a:t>%   R: compression ratio</a:t>
            </a:r>
          </a:p>
          <a:p>
            <a:pPr marL="68263" indent="0">
              <a:buFont typeface="Wingdings" pitchFamily="2" charset="2"/>
              <a:buNone/>
            </a:pPr>
            <a:r>
              <a:rPr lang="en-US" sz="2000">
                <a:latin typeface="Courier New" pitchFamily="49" charset="0"/>
                <a:cs typeface="Courier New" pitchFamily="49" charset="0"/>
              </a:rPr>
              <a:t>%   W: decibel width of the knee transistion</a:t>
            </a:r>
          </a:p>
          <a:p>
            <a:pPr marL="68263" indent="0">
              <a:buFont typeface="Wingdings" pitchFamily="2" charset="2"/>
              <a:buNone/>
            </a:pPr>
            <a:r>
              <a:rPr lang="en-US" sz="2000">
                <a:latin typeface="Courier New" pitchFamily="49" charset="0"/>
                <a:cs typeface="Courier New" pitchFamily="49" charset="0"/>
              </a:rPr>
              <a:t>%   M: decibel Make-up Gain</a:t>
            </a:r>
          </a:p>
          <a:p>
            <a:pPr marL="68263" indent="0">
              <a:buFont typeface="Wingdings" pitchFamily="2" charset="2"/>
              <a:buNone/>
            </a:pPr>
            <a:r>
              <a:rPr lang="en-US" sz="2000">
                <a:latin typeface="Courier New" pitchFamily="49" charset="0"/>
                <a:cs typeface="Courier New" pitchFamily="49" charset="0"/>
              </a:rPr>
              <a:t>% Returns</a:t>
            </a:r>
          </a:p>
          <a:p>
            <a:pPr marL="68263" indent="0">
              <a:buFont typeface="Wingdings" pitchFamily="2" charset="2"/>
              <a:buNone/>
            </a:pPr>
            <a:r>
              <a:rPr lang="en-US" sz="2000">
                <a:latin typeface="Courier New" pitchFamily="49" charset="0"/>
                <a:cs typeface="Courier New" pitchFamily="49" charset="0"/>
              </a:rPr>
              <a:t>%   y: output (compressed) signal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23813" y="0"/>
            <a:ext cx="9167813" cy="1371600"/>
          </a:xfrm>
        </p:spPr>
        <p:txBody>
          <a:bodyPr/>
          <a:lstStyle/>
          <a:p>
            <a:r>
              <a:rPr lang="en-US" sz="4000" dirty="0"/>
              <a:t>Introducing the dynamic range compressor</a:t>
            </a:r>
          </a:p>
        </p:txBody>
      </p:sp>
      <p:sp>
        <p:nvSpPr>
          <p:cNvPr id="27651" name="Text Placeholder 2"/>
          <p:cNvSpPr>
            <a:spLocks noGrp="1"/>
          </p:cNvSpPr>
          <p:nvPr>
            <p:ph type="body" idx="4294967295"/>
          </p:nvPr>
        </p:nvSpPr>
        <p:spPr>
          <a:xfrm>
            <a:off x="0" y="1143000"/>
            <a:ext cx="9144000" cy="5715000"/>
          </a:xfrm>
        </p:spPr>
        <p:txBody>
          <a:bodyPr/>
          <a:lstStyle/>
          <a:p>
            <a:r>
              <a:rPr lang="en-US" sz="2800" dirty="0"/>
              <a:t>map dynamic range of audio signal to smaller range </a:t>
            </a:r>
          </a:p>
          <a:p>
            <a:pPr lvl="1">
              <a:spcBef>
                <a:spcPts val="500"/>
              </a:spcBef>
            </a:pPr>
            <a:r>
              <a:rPr lang="en-US" sz="2400" dirty="0"/>
              <a:t>Reduce signal level of higher peaks while leaving quieter parts untreated</a:t>
            </a:r>
          </a:p>
          <a:p>
            <a:pPr lvl="1">
              <a:spcBef>
                <a:spcPts val="500"/>
              </a:spcBef>
            </a:pPr>
            <a:r>
              <a:rPr lang="en-US" sz="2400" dirty="0"/>
              <a:t>Then (optionally) boosting whole signal to make it as loud as, or louder than, original uncompressed signal</a:t>
            </a:r>
          </a:p>
          <a:p>
            <a:r>
              <a:rPr lang="en-GB" sz="2800" dirty="0"/>
              <a:t>Unlike gain, delay, EQ, panning... </a:t>
            </a:r>
          </a:p>
          <a:p>
            <a:pPr lvl="1">
              <a:spcBef>
                <a:spcPts val="500"/>
              </a:spcBef>
            </a:pPr>
            <a:r>
              <a:rPr lang="en-GB" sz="2400" dirty="0"/>
              <a:t>Poorly defined</a:t>
            </a:r>
          </a:p>
          <a:p>
            <a:pPr lvl="2">
              <a:spcBef>
                <a:spcPts val="500"/>
              </a:spcBef>
            </a:pPr>
            <a:r>
              <a:rPr lang="en-GB" sz="2000" dirty="0"/>
              <a:t>Not always agreed what compression parameters do</a:t>
            </a:r>
          </a:p>
          <a:p>
            <a:pPr lvl="1">
              <a:spcBef>
                <a:spcPts val="500"/>
              </a:spcBef>
            </a:pPr>
            <a:r>
              <a:rPr lang="en-GB" sz="2400" dirty="0"/>
              <a:t>An </a:t>
            </a:r>
            <a:r>
              <a:rPr lang="en-GB" sz="2400" i="1" dirty="0"/>
              <a:t>adaptive</a:t>
            </a:r>
            <a:r>
              <a:rPr lang="en-GB" sz="2400" dirty="0"/>
              <a:t> audio effect</a:t>
            </a:r>
          </a:p>
          <a:p>
            <a:pPr lvl="2">
              <a:spcBef>
                <a:spcPts val="500"/>
              </a:spcBef>
            </a:pPr>
            <a:r>
              <a:rPr lang="en-GB" dirty="0"/>
              <a:t>Action of the compressor depends on the input signal</a:t>
            </a:r>
          </a:p>
          <a:p>
            <a:pPr lvl="1">
              <a:spcBef>
                <a:spcPts val="500"/>
              </a:spcBef>
            </a:pPr>
            <a:r>
              <a:rPr lang="en-GB" sz="2400" dirty="0"/>
              <a:t>Nonlinear</a:t>
            </a:r>
          </a:p>
          <a:p>
            <a:pPr lvl="2">
              <a:spcBef>
                <a:spcPts val="500"/>
              </a:spcBef>
            </a:pPr>
            <a:r>
              <a:rPr lang="en-GB" dirty="0"/>
              <a:t>Generally noninvertible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914400" y="0"/>
            <a:ext cx="7772400" cy="914400"/>
          </a:xfrm>
        </p:spPr>
        <p:txBody>
          <a:bodyPr/>
          <a:lstStyle/>
          <a:p>
            <a:r>
              <a:rPr lang="en-GB"/>
              <a:t>Pseudocode</a:t>
            </a:r>
          </a:p>
        </p:txBody>
      </p:sp>
      <p:sp>
        <p:nvSpPr>
          <p:cNvPr id="43011" name="Text Placeholder 2"/>
          <p:cNvSpPr>
            <a:spLocks noGrp="1"/>
          </p:cNvSpPr>
          <p:nvPr>
            <p:ph type="body" idx="4294967295"/>
          </p:nvPr>
        </p:nvSpPr>
        <p:spPr>
          <a:xfrm>
            <a:off x="685800" y="1524000"/>
            <a:ext cx="8229600" cy="5029200"/>
          </a:xfrm>
        </p:spPr>
        <p:txBody>
          <a:bodyPr/>
          <a:lstStyle/>
          <a:p>
            <a:pPr marL="68263" indent="0">
              <a:buFont typeface="Wingdings" pitchFamily="2" charset="2"/>
              <a:buNone/>
            </a:pPr>
            <a:r>
              <a:rPr lang="en-US" sz="2000">
                <a:latin typeface="Courier New" pitchFamily="49" charset="0"/>
                <a:cs typeface="Courier New" pitchFamily="49" charset="0"/>
              </a:rPr>
              <a:t>%LEVEL DETECTION</a:t>
            </a:r>
          </a:p>
          <a:p>
            <a:pPr marL="68263" indent="0">
              <a:buFont typeface="Wingdings" pitchFamily="2" charset="2"/>
              <a:buNone/>
            </a:pPr>
            <a:r>
              <a:rPr lang="en-US" sz="2000">
                <a:latin typeface="Courier New" pitchFamily="49" charset="0"/>
                <a:cs typeface="Courier New" pitchFamily="49" charset="0"/>
              </a:rPr>
              <a:t>y_L = max(abs(x), 1e-6);</a:t>
            </a:r>
          </a:p>
          <a:p>
            <a:pPr marL="68263" indent="0">
              <a:buFont typeface="Wingdings" pitchFamily="2" charset="2"/>
              <a:buNone/>
            </a:pPr>
            <a:r>
              <a:rPr lang="en-US" sz="2000">
                <a:latin typeface="Courier New" pitchFamily="49" charset="0"/>
                <a:cs typeface="Courier New" pitchFamily="49" charset="0"/>
              </a:rPr>
              <a:t>%DECIBEL CONVERSION</a:t>
            </a:r>
          </a:p>
          <a:p>
            <a:pPr marL="68263" indent="0">
              <a:buFont typeface="Wingdings" pitchFamily="2" charset="2"/>
              <a:buNone/>
            </a:pPr>
            <a:r>
              <a:rPr lang="en-US" sz="2000">
                <a:latin typeface="Courier New" pitchFamily="49" charset="0"/>
                <a:cs typeface="Courier New" pitchFamily="49" charset="0"/>
              </a:rPr>
              <a:t>x_dB= y_L;</a:t>
            </a:r>
          </a:p>
          <a:p>
            <a:pPr marL="68263" indent="0">
              <a:buFont typeface="Wingdings" pitchFamily="2" charset="2"/>
              <a:buNone/>
            </a:pPr>
            <a:r>
              <a:rPr lang="en-US" sz="2000">
                <a:latin typeface="Courier New" pitchFamily="49" charset="0"/>
                <a:cs typeface="Courier New" pitchFamily="49" charset="0"/>
              </a:rPr>
              <a:t>y_dB = 20*log10(x_dB);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914400" y="0"/>
            <a:ext cx="7772400" cy="914400"/>
          </a:xfrm>
        </p:spPr>
        <p:txBody>
          <a:bodyPr/>
          <a:lstStyle/>
          <a:p>
            <a:r>
              <a:rPr lang="en-GB"/>
              <a:t>Pseudocode</a:t>
            </a:r>
          </a:p>
        </p:txBody>
      </p:sp>
      <p:sp>
        <p:nvSpPr>
          <p:cNvPr id="44035" name="Text Placeholder 2"/>
          <p:cNvSpPr>
            <a:spLocks noGrp="1"/>
          </p:cNvSpPr>
          <p:nvPr>
            <p:ph type="body" idx="4294967295"/>
          </p:nvPr>
        </p:nvSpPr>
        <p:spPr>
          <a:xfrm>
            <a:off x="228600" y="990600"/>
            <a:ext cx="8915400" cy="4876800"/>
          </a:xfrm>
        </p:spPr>
        <p:txBody>
          <a:bodyPr/>
          <a:lstStyle/>
          <a:p>
            <a:pPr marL="68263" indent="0">
              <a:buFont typeface="Wingdings" pitchFamily="2" charset="2"/>
              <a:buNone/>
            </a:pPr>
            <a:r>
              <a:rPr lang="en-US" sz="1900">
                <a:latin typeface="Courier New" pitchFamily="49" charset="0"/>
                <a:cs typeface="Courier New" pitchFamily="49" charset="0"/>
              </a:rPr>
              <a:t>%GAIN COMPUTER</a:t>
            </a:r>
          </a:p>
          <a:p>
            <a:pPr marL="68263" indent="0">
              <a:buFont typeface="Wingdings" pitchFamily="2" charset="2"/>
              <a:buNone/>
            </a:pPr>
            <a:r>
              <a:rPr lang="en-US" sz="1900">
                <a:latin typeface="Courier New" pitchFamily="49" charset="0"/>
                <a:cs typeface="Courier New" pitchFamily="49" charset="0"/>
              </a:rPr>
              <a:t>x_G=y_dB; %Input to gain computer is (log) level estimation</a:t>
            </a:r>
          </a:p>
          <a:p>
            <a:pPr marL="68263" indent="0">
              <a:buFont typeface="Wingdings" pitchFamily="2" charset="2"/>
              <a:buNone/>
            </a:pPr>
            <a:r>
              <a:rPr lang="en-US" sz="1900">
                <a:latin typeface="Courier New" pitchFamily="49" charset="0"/>
                <a:cs typeface="Courier New" pitchFamily="49" charset="0"/>
              </a:rPr>
              <a:t>slope = 1 / Ratio - 1;% Feed-forward topology</a:t>
            </a:r>
          </a:p>
          <a:p>
            <a:pPr marL="68263" indent="0">
              <a:buFont typeface="Wingdings" pitchFamily="2" charset="2"/>
              <a:buNone/>
            </a:pPr>
            <a:r>
              <a:rPr lang="en-US" sz="1900">
                <a:latin typeface="Courier New" pitchFamily="49" charset="0"/>
                <a:cs typeface="Courier New" pitchFamily="49" charset="0"/>
              </a:rPr>
              <a:t>overshoot = x_G - T;</a:t>
            </a:r>
          </a:p>
          <a:p>
            <a:pPr marL="68263" indent="0">
              <a:buFont typeface="Wingdings" pitchFamily="2" charset="2"/>
              <a:buNone/>
            </a:pPr>
            <a:r>
              <a:rPr lang="en-US" sz="1900">
                <a:latin typeface="Courier New" pitchFamily="49" charset="0"/>
                <a:cs typeface="Courier New" pitchFamily="49" charset="0"/>
              </a:rPr>
              <a:t>if   (overshoot &lt;= -W/2)</a:t>
            </a:r>
          </a:p>
          <a:p>
            <a:pPr marL="68263" indent="0">
              <a:buFont typeface="Wingdings" pitchFamily="2" charset="2"/>
              <a:buNone/>
            </a:pPr>
            <a:r>
              <a:rPr lang="en-US" sz="1900">
                <a:latin typeface="Courier New" pitchFamily="49" charset="0"/>
                <a:cs typeface="Courier New" pitchFamily="49" charset="0"/>
              </a:rPr>
              <a:t>    y_G =x_G;</a:t>
            </a:r>
          </a:p>
          <a:p>
            <a:pPr marL="68263" indent="0">
              <a:buFont typeface="Wingdings" pitchFamily="2" charset="2"/>
              <a:buNone/>
            </a:pPr>
            <a:r>
              <a:rPr lang="en-US" sz="1900">
                <a:latin typeface="Courier New" pitchFamily="49" charset="0"/>
                <a:cs typeface="Courier New" pitchFamily="49" charset="0"/>
              </a:rPr>
              <a:t>if ((overshoot &gt; -W/2) &amp; (overshoot &lt; W/2))</a:t>
            </a:r>
          </a:p>
          <a:p>
            <a:pPr marL="68263" indent="0">
              <a:buFont typeface="Wingdings" pitchFamily="2" charset="2"/>
              <a:buNone/>
            </a:pPr>
            <a:r>
              <a:rPr lang="en-US" sz="1900">
                <a:latin typeface="Courier New" pitchFamily="49" charset="0"/>
                <a:cs typeface="Courier New" pitchFamily="49" charset="0"/>
              </a:rPr>
              <a:t>    y_G =x_G+slope* (overshoot + W / 2) .^ 2/ (2*W)  ;</a:t>
            </a:r>
          </a:p>
          <a:p>
            <a:pPr marL="68263" indent="0">
              <a:buFont typeface="Wingdings" pitchFamily="2" charset="2"/>
              <a:buNone/>
            </a:pPr>
            <a:r>
              <a:rPr lang="en-US" sz="1900">
                <a:latin typeface="Courier New" pitchFamily="49" charset="0"/>
                <a:cs typeface="Courier New" pitchFamily="49" charset="0"/>
              </a:rPr>
              <a:t>if   (overshoot &gt;= -W/2)</a:t>
            </a:r>
          </a:p>
          <a:p>
            <a:pPr marL="68263" indent="0">
              <a:buFont typeface="Wingdings" pitchFamily="2" charset="2"/>
              <a:buNone/>
            </a:pPr>
            <a:r>
              <a:rPr lang="en-US" sz="1900">
                <a:latin typeface="Courier New" pitchFamily="49" charset="0"/>
                <a:cs typeface="Courier New" pitchFamily="49" charset="0"/>
              </a:rPr>
              <a:t>    y_G =x_G+slope* overshoot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914400" y="0"/>
            <a:ext cx="7772400" cy="914400"/>
          </a:xfrm>
        </p:spPr>
        <p:txBody>
          <a:bodyPr/>
          <a:lstStyle/>
          <a:p>
            <a:r>
              <a:rPr lang="en-GB"/>
              <a:t>Pseudocode</a:t>
            </a:r>
          </a:p>
        </p:txBody>
      </p:sp>
      <p:sp>
        <p:nvSpPr>
          <p:cNvPr id="45059" name="Text Placeholder 2"/>
          <p:cNvSpPr>
            <a:spLocks noGrp="1"/>
          </p:cNvSpPr>
          <p:nvPr>
            <p:ph type="body" idx="4294967295"/>
          </p:nvPr>
        </p:nvSpPr>
        <p:spPr>
          <a:xfrm>
            <a:off x="304800" y="990600"/>
            <a:ext cx="8839200" cy="5486400"/>
          </a:xfrm>
        </p:spPr>
        <p:txBody>
          <a:bodyPr/>
          <a:lstStyle/>
          <a:p>
            <a:pPr marL="68263" indent="0">
              <a:buFont typeface="Wingdings" pitchFamily="2" charset="2"/>
              <a:buNone/>
            </a:pPr>
            <a:r>
              <a:rPr lang="en-US" sz="1800">
                <a:latin typeface="Courier New" pitchFamily="49" charset="0"/>
                <a:cs typeface="Courier New" pitchFamily="49" charset="0"/>
              </a:rPr>
              <a:t>x_T=y_G-x_G; %Input to ballistics is amount of gain reduction</a:t>
            </a:r>
            <a:endParaRPr lang="en-GB" sz="1800">
              <a:latin typeface="Courier New" pitchFamily="49" charset="0"/>
              <a:cs typeface="Courier New" pitchFamily="49" charset="0"/>
            </a:endParaRPr>
          </a:p>
          <a:p>
            <a:pPr marL="68263" indent="0">
              <a:buFont typeface="Wingdings" pitchFamily="2" charset="2"/>
              <a:buNone/>
            </a:pPr>
            <a:r>
              <a:rPr lang="en-US" sz="1800">
                <a:latin typeface="Courier New" pitchFamily="49" charset="0"/>
                <a:cs typeface="Courier New" pitchFamily="49" charset="0"/>
              </a:rPr>
              <a:t>%BALLISTICS</a:t>
            </a:r>
          </a:p>
          <a:p>
            <a:pPr marL="68263" indent="0">
              <a:buFont typeface="Wingdings" pitchFamily="2" charset="2"/>
              <a:buNone/>
            </a:pPr>
            <a:r>
              <a:rPr lang="sv-SE" sz="1800">
                <a:latin typeface="Courier New" pitchFamily="49" charset="0"/>
                <a:cs typeface="Courier New" pitchFamily="49" charset="0"/>
              </a:rPr>
              <a:t>alphaAtt = exp(-1 / (tauAttack * fs));</a:t>
            </a:r>
          </a:p>
          <a:p>
            <a:pPr marL="68263" indent="0">
              <a:buFont typeface="Wingdings" pitchFamily="2" charset="2"/>
              <a:buNone/>
            </a:pPr>
            <a:r>
              <a:rPr lang="en-US" sz="1800">
                <a:latin typeface="Courier New" pitchFamily="49" charset="0"/>
                <a:cs typeface="Courier New" pitchFamily="49" charset="0"/>
              </a:rPr>
              <a:t>alphaRel = exp(-1 / (tauRelease * fs));</a:t>
            </a:r>
          </a:p>
          <a:p>
            <a:pPr marL="68263" indent="0">
              <a:buFont typeface="Wingdings" pitchFamily="2" charset="2"/>
              <a:buNone/>
            </a:pPr>
            <a:r>
              <a:rPr lang="en-US" sz="1800">
                <a:latin typeface="Courier New" pitchFamily="49" charset="0"/>
                <a:cs typeface="Courier New" pitchFamily="49" charset="0"/>
              </a:rPr>
              <a:t>if x_T(0) &gt; 0  y_T(0) = (1-alphaAtt)*x_T(0);</a:t>
            </a:r>
          </a:p>
          <a:p>
            <a:pPr marL="68263" indent="0">
              <a:buFont typeface="Wingdings" pitchFamily="2" charset="2"/>
              <a:buNone/>
            </a:pPr>
            <a:r>
              <a:rPr lang="en-US" sz="1800">
                <a:latin typeface="Courier New" pitchFamily="49" charset="0"/>
                <a:cs typeface="Courier New" pitchFamily="49" charset="0"/>
              </a:rPr>
              <a:t>else           y_T(0) = (1-alphaRel)*x_T(0);</a:t>
            </a:r>
          </a:p>
          <a:p>
            <a:pPr marL="68263" indent="0">
              <a:buFont typeface="Wingdings" pitchFamily="2" charset="2"/>
              <a:buNone/>
            </a:pPr>
            <a:r>
              <a:rPr lang="en-US" sz="1800">
                <a:latin typeface="Courier New" pitchFamily="49" charset="0"/>
                <a:cs typeface="Courier New" pitchFamily="49" charset="0"/>
              </a:rPr>
              <a:t>end</a:t>
            </a:r>
          </a:p>
          <a:p>
            <a:pPr marL="68263" indent="0">
              <a:buFont typeface="Wingdings" pitchFamily="2" charset="2"/>
              <a:buNone/>
            </a:pPr>
            <a:r>
              <a:rPr lang="en-US" sz="1800">
                <a:latin typeface="Courier New" pitchFamily="49" charset="0"/>
                <a:cs typeface="Courier New" pitchFamily="49" charset="0"/>
              </a:rPr>
              <a:t>for i=2:length(x_T)</a:t>
            </a:r>
          </a:p>
          <a:p>
            <a:pPr marL="68263" indent="0">
              <a:buFont typeface="Wingdings" pitchFamily="2" charset="2"/>
              <a:buNone/>
            </a:pPr>
            <a:r>
              <a:rPr lang="en-US" sz="1800">
                <a:latin typeface="Courier New" pitchFamily="49" charset="0"/>
                <a:cs typeface="Courier New" pitchFamily="49" charset="0"/>
              </a:rPr>
              <a:t>    if x_T(i) &gt; y_T(i-1)</a:t>
            </a:r>
          </a:p>
          <a:p>
            <a:pPr marL="68263" indent="0">
              <a:buFont typeface="Wingdings" pitchFamily="2" charset="2"/>
              <a:buNone/>
            </a:pPr>
            <a:r>
              <a:rPr lang="fr-FR" sz="1800">
                <a:latin typeface="Courier New" pitchFamily="49" charset="0"/>
                <a:cs typeface="Courier New" pitchFamily="49" charset="0"/>
              </a:rPr>
              <a:t>        y_T(i)= alphaAtt * y_T(i-1) + (1-alphaAtt)*x_T(i);</a:t>
            </a:r>
          </a:p>
          <a:p>
            <a:pPr marL="68263" indent="0">
              <a:buFont typeface="Wingdings" pitchFamily="2" charset="2"/>
              <a:buNone/>
            </a:pPr>
            <a:r>
              <a:rPr lang="en-US" sz="1800">
                <a:latin typeface="Courier New" pitchFamily="49" charset="0"/>
                <a:cs typeface="Courier New" pitchFamily="49" charset="0"/>
              </a:rPr>
              <a:t>    else</a:t>
            </a:r>
          </a:p>
          <a:p>
            <a:pPr marL="68263" indent="0">
              <a:buFont typeface="Wingdings" pitchFamily="2" charset="2"/>
              <a:buNone/>
            </a:pPr>
            <a:r>
              <a:rPr lang="fr-FR" sz="1800">
                <a:latin typeface="Courier New" pitchFamily="49" charset="0"/>
                <a:cs typeface="Courier New" pitchFamily="49" charset="0"/>
              </a:rPr>
              <a:t>        y_T(i)= alphaRel * y_T(i-1) + (1-alphaRel)*x_T(i);</a:t>
            </a:r>
          </a:p>
          <a:p>
            <a:pPr marL="68263" indent="0">
              <a:buFont typeface="Wingdings" pitchFamily="2" charset="2"/>
              <a:buNone/>
            </a:pPr>
            <a:r>
              <a:rPr lang="en-US" sz="1800">
                <a:latin typeface="Courier New" pitchFamily="49" charset="0"/>
                <a:cs typeface="Courier New" pitchFamily="49" charset="0"/>
              </a:rPr>
              <a:t>    end</a:t>
            </a:r>
          </a:p>
          <a:p>
            <a:pPr marL="68263" indent="0">
              <a:buFont typeface="Wingdings" pitchFamily="2" charset="2"/>
              <a:buNone/>
            </a:pPr>
            <a:r>
              <a:rPr lang="en-US" sz="1800">
                <a:latin typeface="Courier New" pitchFamily="49" charset="0"/>
                <a:cs typeface="Courier New" pitchFamily="49" charset="0"/>
              </a:rPr>
              <a:t>end</a:t>
            </a:r>
            <a:endParaRPr lang="en-GB" sz="180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914400" y="0"/>
            <a:ext cx="7772400" cy="914400"/>
          </a:xfrm>
        </p:spPr>
        <p:txBody>
          <a:bodyPr/>
          <a:lstStyle/>
          <a:p>
            <a:r>
              <a:rPr lang="en-GB"/>
              <a:t>Pseudocode</a:t>
            </a:r>
          </a:p>
        </p:txBody>
      </p:sp>
      <p:sp>
        <p:nvSpPr>
          <p:cNvPr id="46083" name="Text Placeholder 2"/>
          <p:cNvSpPr>
            <a:spLocks noGrp="1"/>
          </p:cNvSpPr>
          <p:nvPr>
            <p:ph type="body" idx="4294967295"/>
          </p:nvPr>
        </p:nvSpPr>
        <p:spPr>
          <a:xfrm>
            <a:off x="381000" y="1600200"/>
            <a:ext cx="8763000" cy="5105400"/>
          </a:xfrm>
        </p:spPr>
        <p:txBody>
          <a:bodyPr/>
          <a:lstStyle/>
          <a:p>
            <a:pPr marL="68263" indent="0">
              <a:buFont typeface="Wingdings" pitchFamily="2" charset="2"/>
              <a:buNone/>
            </a:pPr>
            <a:r>
              <a:rPr lang="en-US" sz="1800">
                <a:latin typeface="Courier New" pitchFamily="49" charset="0"/>
                <a:cs typeface="Courier New" pitchFamily="49" charset="0"/>
              </a:rPr>
              <a:t>c_dB = -y_T; %Control vector, from smoothed gain reduction </a:t>
            </a:r>
          </a:p>
          <a:p>
            <a:pPr marL="68263" indent="0">
              <a:buFont typeface="Wingdings" pitchFamily="2" charset="2"/>
              <a:buNone/>
            </a:pPr>
            <a:r>
              <a:rPr lang="en-US" sz="1800">
                <a:latin typeface="Courier New" pitchFamily="49" charset="0"/>
                <a:cs typeface="Courier New" pitchFamily="49" charset="0"/>
              </a:rPr>
              <a:t>c_dB = M+c_dB; %Add make-up gain</a:t>
            </a:r>
          </a:p>
          <a:p>
            <a:pPr marL="68263" indent="0">
              <a:buFont typeface="Wingdings" pitchFamily="2" charset="2"/>
              <a:buNone/>
            </a:pPr>
            <a:r>
              <a:rPr lang="en-US" sz="1800">
                <a:latin typeface="Courier New" pitchFamily="49" charset="0"/>
                <a:cs typeface="Courier New" pitchFamily="49" charset="0"/>
              </a:rPr>
              <a:t>gain = 10.^(c_dB./20); %Convert to linear</a:t>
            </a:r>
          </a:p>
          <a:p>
            <a:pPr marL="68263" indent="0">
              <a:buFont typeface="Wingdings" pitchFamily="2" charset="2"/>
              <a:buNone/>
            </a:pPr>
            <a:r>
              <a:rPr lang="en-US" sz="1800">
                <a:latin typeface="Courier New" pitchFamily="49" charset="0"/>
                <a:cs typeface="Courier New" pitchFamily="49" charset="0"/>
              </a:rPr>
              <a:t>y = x .* gain; %Gain stage</a:t>
            </a:r>
            <a:endParaRPr lang="en-GB" sz="180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914400" y="0"/>
            <a:ext cx="7772400" cy="914400"/>
          </a:xfrm>
        </p:spPr>
        <p:txBody>
          <a:bodyPr/>
          <a:lstStyle/>
          <a:p>
            <a:r>
              <a:rPr lang="en-GB"/>
              <a:t>The big unknown – psychoacoustics</a:t>
            </a:r>
          </a:p>
        </p:txBody>
      </p:sp>
      <p:sp>
        <p:nvSpPr>
          <p:cNvPr id="3" name="Text Placeholder 2"/>
          <p:cNvSpPr>
            <a:spLocks noGrp="1"/>
          </p:cNvSpPr>
          <p:nvPr>
            <p:ph type="body" idx="4294967295"/>
          </p:nvPr>
        </p:nvSpPr>
        <p:spPr>
          <a:xfrm>
            <a:off x="0" y="838200"/>
            <a:ext cx="9144000" cy="4572000"/>
          </a:xfrm>
        </p:spPr>
        <p:txBody>
          <a:bodyPr/>
          <a:lstStyle/>
          <a:p>
            <a:r>
              <a:rPr lang="en-GB"/>
              <a:t>Compressor designs </a:t>
            </a:r>
          </a:p>
          <a:p>
            <a:pPr lvl="1"/>
            <a:r>
              <a:rPr lang="en-GB"/>
              <a:t>in the literature: &gt;20</a:t>
            </a:r>
          </a:p>
          <a:p>
            <a:pPr lvl="1"/>
            <a:r>
              <a:rPr lang="en-GB"/>
              <a:t>Commercial designs: &gt;40</a:t>
            </a:r>
          </a:p>
          <a:p>
            <a:r>
              <a:rPr lang="en-GB"/>
              <a:t>Studies of parameter settings </a:t>
            </a:r>
          </a:p>
          <a:p>
            <a:pPr lvl="1"/>
            <a:r>
              <a:rPr lang="en-GB"/>
              <a:t>for hearing aids: &gt;10</a:t>
            </a:r>
          </a:p>
          <a:p>
            <a:pPr lvl="1"/>
            <a:r>
              <a:rPr lang="en-GB"/>
              <a:t>for music production and broadcast: 0 ?</a:t>
            </a:r>
          </a:p>
          <a:p>
            <a:pPr lvl="2"/>
            <a:r>
              <a:rPr lang="en-GB"/>
              <a:t>Anecdotal recommendations : 10? </a:t>
            </a:r>
          </a:p>
          <a:p>
            <a:r>
              <a:rPr lang="en-GB"/>
              <a:t>Studies of compressor designs </a:t>
            </a:r>
          </a:p>
          <a:p>
            <a:pPr lvl="1"/>
            <a:r>
              <a:rPr lang="en-GB"/>
              <a:t>for hearing aids: &lt;5?</a:t>
            </a:r>
          </a:p>
          <a:p>
            <a:pPr lvl="1"/>
            <a:r>
              <a:rPr lang="en-GB"/>
              <a:t>for music production and broadcast: 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1371600" y="0"/>
            <a:ext cx="7772400" cy="533400"/>
          </a:xfrm>
        </p:spPr>
        <p:txBody>
          <a:bodyPr/>
          <a:lstStyle/>
          <a:p>
            <a:r>
              <a:rPr lang="en-GB"/>
              <a:t>Recommendations</a:t>
            </a:r>
            <a:endParaRPr lang="en-US"/>
          </a:p>
        </p:txBody>
      </p:sp>
      <p:sp>
        <p:nvSpPr>
          <p:cNvPr id="48131" name="Text Placeholder 2"/>
          <p:cNvSpPr>
            <a:spLocks noGrp="1"/>
          </p:cNvSpPr>
          <p:nvPr>
            <p:ph type="body" idx="4294967295"/>
          </p:nvPr>
        </p:nvSpPr>
        <p:spPr>
          <a:xfrm>
            <a:off x="304800" y="1066800"/>
            <a:ext cx="8839200" cy="5334000"/>
          </a:xfrm>
        </p:spPr>
        <p:txBody>
          <a:bodyPr/>
          <a:lstStyle/>
          <a:p>
            <a:r>
              <a:rPr lang="en-US" sz="2800"/>
              <a:t>Feedforward compressors are preferred </a:t>
            </a:r>
          </a:p>
          <a:p>
            <a:pPr lvl="1"/>
            <a:r>
              <a:rPr lang="en-US" sz="2400"/>
              <a:t>more stable and predictable than feedback designs</a:t>
            </a:r>
          </a:p>
          <a:p>
            <a:pPr lvl="1"/>
            <a:r>
              <a:rPr lang="en-US" sz="2400"/>
              <a:t>Benefits of feedback designs are only relevant in analog</a:t>
            </a:r>
          </a:p>
          <a:p>
            <a:r>
              <a:rPr lang="en-US" sz="2800"/>
              <a:t>Peak level detection suggested over RMS</a:t>
            </a:r>
          </a:p>
          <a:p>
            <a:pPr lvl="1"/>
            <a:r>
              <a:rPr lang="en-US" sz="2400"/>
              <a:t>RMS introduces additional parameter</a:t>
            </a:r>
          </a:p>
          <a:p>
            <a:pPr lvl="2"/>
            <a:r>
              <a:rPr lang="en-US" sz="2200"/>
              <a:t>Often not user controlled</a:t>
            </a:r>
          </a:p>
          <a:p>
            <a:pPr lvl="1"/>
            <a:r>
              <a:rPr lang="en-US"/>
              <a:t>Smoothing done anyway by attack and release</a:t>
            </a:r>
          </a:p>
          <a:p>
            <a:pPr lvl="1"/>
            <a:r>
              <a:rPr lang="en-US"/>
              <a:t>May introduce unnecessary delay</a:t>
            </a:r>
          </a:p>
          <a:p>
            <a:r>
              <a:rPr lang="en-US" sz="2800"/>
              <a:t>Soft knee with high order interpolation</a:t>
            </a:r>
          </a:p>
          <a:p>
            <a:pPr lvl="1"/>
            <a:r>
              <a:rPr lang="en-US" sz="2400"/>
              <a:t>Linear interpolation gives two hard knees</a:t>
            </a:r>
            <a:endParaRPr 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1371600" y="0"/>
            <a:ext cx="7772400" cy="533400"/>
          </a:xfrm>
        </p:spPr>
        <p:txBody>
          <a:bodyPr/>
          <a:lstStyle/>
          <a:p>
            <a:r>
              <a:rPr lang="en-GB"/>
              <a:t>Recommendations</a:t>
            </a:r>
            <a:endParaRPr lang="en-US"/>
          </a:p>
        </p:txBody>
      </p:sp>
      <p:sp>
        <p:nvSpPr>
          <p:cNvPr id="49155" name="Text Placeholder 2"/>
          <p:cNvSpPr>
            <a:spLocks noGrp="1"/>
          </p:cNvSpPr>
          <p:nvPr>
            <p:ph type="body" idx="4294967295"/>
          </p:nvPr>
        </p:nvSpPr>
        <p:spPr>
          <a:xfrm>
            <a:off x="152400" y="609600"/>
            <a:ext cx="8991600" cy="5562600"/>
          </a:xfrm>
        </p:spPr>
        <p:txBody>
          <a:bodyPr/>
          <a:lstStyle/>
          <a:p>
            <a:r>
              <a:rPr lang="en-US" sz="2800"/>
              <a:t>Ballistics in the log domain after the gain computer</a:t>
            </a:r>
          </a:p>
          <a:p>
            <a:pPr lvl="1"/>
            <a:r>
              <a:rPr lang="en-US" sz="2400"/>
              <a:t>Maintain envelope shape</a:t>
            </a:r>
          </a:p>
          <a:p>
            <a:pPr lvl="1"/>
            <a:r>
              <a:rPr lang="en-US" sz="2400"/>
              <a:t>no attack lag</a:t>
            </a:r>
          </a:p>
          <a:p>
            <a:pPr lvl="1"/>
            <a:r>
              <a:rPr lang="en-US" sz="2400"/>
              <a:t>easy implementation of variable knee width</a:t>
            </a:r>
          </a:p>
          <a:p>
            <a:r>
              <a:rPr lang="en-US" sz="2800"/>
              <a:t>Smooth, peak detector for attack and release</a:t>
            </a:r>
          </a:p>
          <a:p>
            <a:pPr lvl="1"/>
            <a:r>
              <a:rPr lang="en-US" sz="2400"/>
              <a:t>Decoupled </a:t>
            </a:r>
          </a:p>
          <a:p>
            <a:pPr lvl="2"/>
            <a:r>
              <a:rPr lang="en-US" sz="2200"/>
              <a:t>Low harmonic distortion</a:t>
            </a:r>
          </a:p>
          <a:p>
            <a:pPr lvl="2"/>
            <a:r>
              <a:rPr lang="en-GB" sz="2200"/>
              <a:t>Prevent discontinuities</a:t>
            </a:r>
            <a:endParaRPr lang="en-US" sz="2200"/>
          </a:p>
          <a:p>
            <a:pPr lvl="1"/>
            <a:r>
              <a:rPr lang="en-US" sz="2400"/>
              <a:t>Branching</a:t>
            </a:r>
          </a:p>
          <a:p>
            <a:pPr lvl="2"/>
            <a:r>
              <a:rPr lang="en-US" sz="2200"/>
              <a:t>detailed knowledge of the effect of the time constants</a:t>
            </a:r>
          </a:p>
          <a:p>
            <a:pPr lvl="2"/>
            <a:r>
              <a:rPr lang="en-US" sz="2200"/>
              <a:t>Minor discontinuities in the slope of the gain curve</a:t>
            </a:r>
          </a:p>
          <a:p>
            <a:r>
              <a:rPr lang="en-US" sz="2800"/>
              <a:t>Make-up gain at end of side-chain</a:t>
            </a:r>
          </a:p>
          <a:p>
            <a:pPr lvl="1"/>
            <a:r>
              <a:rPr lang="en-US" sz="2400"/>
              <a:t>Agrees with expected use</a:t>
            </a:r>
          </a:p>
          <a:p>
            <a:pPr lvl="1"/>
            <a:r>
              <a:rPr lang="en-US" sz="2400"/>
              <a:t>Not intended or needed to be smoothed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914400" y="0"/>
            <a:ext cx="7772400" cy="914400"/>
          </a:xfrm>
        </p:spPr>
        <p:txBody>
          <a:bodyPr/>
          <a:lstStyle/>
          <a:p>
            <a:r>
              <a:rPr lang="en-US"/>
              <a:t>Compressor Controls</a:t>
            </a:r>
          </a:p>
        </p:txBody>
      </p:sp>
      <p:sp>
        <p:nvSpPr>
          <p:cNvPr id="3" name="Text Placeholder 2"/>
          <p:cNvSpPr>
            <a:spLocks noGrp="1"/>
          </p:cNvSpPr>
          <p:nvPr>
            <p:ph type="body" idx="4294967295"/>
          </p:nvPr>
        </p:nvSpPr>
        <p:spPr>
          <a:xfrm>
            <a:off x="0" y="762000"/>
            <a:ext cx="9144000" cy="6096000"/>
          </a:xfrm>
        </p:spPr>
        <p:txBody>
          <a:bodyPr/>
          <a:lstStyle/>
          <a:p>
            <a:pPr>
              <a:defRPr/>
            </a:pPr>
            <a:r>
              <a:rPr lang="en-GB" sz="2800" dirty="0"/>
              <a:t>Threshold- </a:t>
            </a:r>
            <a:r>
              <a:rPr lang="en-GB" sz="2800" i="1" dirty="0">
                <a:latin typeface="Times New Roman" pitchFamily="18" charset="0"/>
                <a:cs typeface="Times New Roman" pitchFamily="18" charset="0"/>
              </a:rPr>
              <a:t>T</a:t>
            </a:r>
          </a:p>
          <a:p>
            <a:pPr lvl="1">
              <a:defRPr/>
            </a:pPr>
            <a:r>
              <a:rPr lang="en-US" sz="2400" kern="1200" dirty="0"/>
              <a:t>level above which compression starts</a:t>
            </a:r>
          </a:p>
          <a:p>
            <a:pPr>
              <a:defRPr/>
            </a:pPr>
            <a:r>
              <a:rPr lang="en-GB" sz="2800" dirty="0"/>
              <a:t>Ratio- </a:t>
            </a:r>
            <a:r>
              <a:rPr lang="en-GB" sz="2800" i="1" dirty="0">
                <a:latin typeface="Times New Roman" pitchFamily="18" charset="0"/>
                <a:cs typeface="Times New Roman" pitchFamily="18" charset="0"/>
              </a:rPr>
              <a:t>R</a:t>
            </a:r>
          </a:p>
          <a:p>
            <a:pPr lvl="1">
              <a:defRPr/>
            </a:pPr>
            <a:r>
              <a:rPr lang="en-US" sz="2400" kern="1200" dirty="0"/>
              <a:t>determines the amount of compression applied.</a:t>
            </a:r>
            <a:endParaRPr lang="en-GB" sz="2400" dirty="0"/>
          </a:p>
          <a:p>
            <a:pPr>
              <a:defRPr/>
            </a:pPr>
            <a:r>
              <a:rPr lang="en-GB" sz="2800" dirty="0"/>
              <a:t>Knee Width- </a:t>
            </a:r>
            <a:r>
              <a:rPr lang="en-GB" sz="2800" i="1" dirty="0">
                <a:latin typeface="Times New Roman" pitchFamily="18" charset="0"/>
                <a:cs typeface="Times New Roman" pitchFamily="18" charset="0"/>
              </a:rPr>
              <a:t>W</a:t>
            </a:r>
          </a:p>
          <a:p>
            <a:pPr lvl="1">
              <a:defRPr/>
            </a:pPr>
            <a:r>
              <a:rPr lang="en-US" sz="2400" kern="1200" dirty="0"/>
              <a:t>Controls transition in the ratio around the threshold</a:t>
            </a:r>
            <a:endParaRPr lang="en-GB" sz="2400" dirty="0"/>
          </a:p>
          <a:p>
            <a:pPr>
              <a:defRPr/>
            </a:pPr>
            <a:r>
              <a:rPr lang="en-GB" sz="2800" dirty="0"/>
              <a:t>Make-up Gain- </a:t>
            </a:r>
            <a:r>
              <a:rPr lang="en-GB" sz="2800" i="1" dirty="0">
                <a:latin typeface="Times New Roman" pitchFamily="18" charset="0"/>
                <a:cs typeface="Times New Roman" pitchFamily="18" charset="0"/>
              </a:rPr>
              <a:t>M</a:t>
            </a:r>
          </a:p>
          <a:p>
            <a:pPr lvl="1">
              <a:defRPr/>
            </a:pPr>
            <a:r>
              <a:rPr lang="en-US" sz="2400" kern="1200" dirty="0"/>
              <a:t>Used to match the output signal’s overall loudness to the original</a:t>
            </a:r>
          </a:p>
          <a:p>
            <a:pPr>
              <a:defRPr/>
            </a:pPr>
            <a:r>
              <a:rPr lang="en-GB" sz="2800" dirty="0"/>
              <a:t>Attack Time- </a:t>
            </a:r>
            <a:r>
              <a:rPr lang="en-GB" sz="2800" i="1" dirty="0" err="1">
                <a:latin typeface="Symbol" pitchFamily="18" charset="2"/>
              </a:rPr>
              <a:t>t</a:t>
            </a:r>
            <a:r>
              <a:rPr lang="en-GB" sz="2800" i="1" baseline="-25000" dirty="0" err="1">
                <a:latin typeface="Times New Roman" pitchFamily="18" charset="0"/>
                <a:cs typeface="Times New Roman" pitchFamily="18" charset="0"/>
              </a:rPr>
              <a:t>A</a:t>
            </a:r>
            <a:endParaRPr lang="en-GB" sz="2800" i="1" dirty="0">
              <a:latin typeface="Times New Roman" pitchFamily="18" charset="0"/>
              <a:cs typeface="Times New Roman" pitchFamily="18" charset="0"/>
            </a:endParaRPr>
          </a:p>
          <a:p>
            <a:pPr lvl="1">
              <a:defRPr/>
            </a:pPr>
            <a:r>
              <a:rPr lang="en-US" sz="2400" kern="1200" dirty="0"/>
              <a:t>Time to decrease gain once signal overshoots threshold</a:t>
            </a:r>
          </a:p>
          <a:p>
            <a:pPr>
              <a:defRPr/>
            </a:pPr>
            <a:r>
              <a:rPr lang="en-GB" sz="2800" dirty="0"/>
              <a:t>Release Time- </a:t>
            </a:r>
            <a:r>
              <a:rPr lang="en-GB" sz="2800" i="1" dirty="0" err="1">
                <a:latin typeface="Symbol" pitchFamily="18" charset="2"/>
              </a:rPr>
              <a:t>t</a:t>
            </a:r>
            <a:r>
              <a:rPr lang="en-GB" sz="2800" i="1" baseline="-25000" dirty="0" err="1">
                <a:latin typeface="Times New Roman" pitchFamily="18" charset="0"/>
                <a:cs typeface="Times New Roman" pitchFamily="18" charset="0"/>
              </a:rPr>
              <a:t>R</a:t>
            </a:r>
            <a:endParaRPr lang="en-GB" sz="2800" i="1" baseline="-25000" dirty="0">
              <a:latin typeface="Times New Roman" pitchFamily="18" charset="0"/>
              <a:cs typeface="Times New Roman" pitchFamily="18" charset="0"/>
            </a:endParaRPr>
          </a:p>
          <a:p>
            <a:pPr lvl="1">
              <a:defRPr/>
            </a:pPr>
            <a:r>
              <a:rPr lang="en-US" sz="2400" kern="1200" dirty="0">
                <a:ea typeface="+mn-ea"/>
                <a:cs typeface="+mn-cs"/>
              </a:rPr>
              <a:t>Time to bring gain back to normal once signal falls below threshold</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p:cNvSpPr>
            <a:spLocks noGrp="1"/>
          </p:cNvSpPr>
          <p:nvPr>
            <p:ph type="title" idx="4294967295"/>
          </p:nvPr>
        </p:nvSpPr>
        <p:spPr>
          <a:xfrm>
            <a:off x="0" y="-19050"/>
            <a:ext cx="3657600" cy="2000250"/>
          </a:xfrm>
        </p:spPr>
        <p:txBody>
          <a:bodyPr/>
          <a:lstStyle/>
          <a:p>
            <a:r>
              <a:rPr lang="en-US" dirty="0"/>
              <a:t>Main </a:t>
            </a:r>
            <a:br>
              <a:rPr lang="en-US" dirty="0"/>
            </a:br>
            <a:r>
              <a:rPr lang="en-US" dirty="0"/>
              <a:t>components</a:t>
            </a:r>
          </a:p>
        </p:txBody>
      </p:sp>
      <p:sp>
        <p:nvSpPr>
          <p:cNvPr id="3" name="Text Placeholder 2"/>
          <p:cNvSpPr>
            <a:spLocks noGrp="1"/>
          </p:cNvSpPr>
          <p:nvPr>
            <p:ph type="body" idx="4294967295"/>
          </p:nvPr>
        </p:nvSpPr>
        <p:spPr>
          <a:xfrm>
            <a:off x="0" y="2209800"/>
            <a:ext cx="9144000" cy="4572000"/>
          </a:xfrm>
        </p:spPr>
        <p:txBody>
          <a:bodyPr/>
          <a:lstStyle/>
          <a:p>
            <a:pPr>
              <a:defRPr/>
            </a:pPr>
            <a:r>
              <a:rPr lang="en-GB" sz="2800" dirty="0"/>
              <a:t>Side-chain</a:t>
            </a:r>
          </a:p>
          <a:p>
            <a:pPr lvl="1">
              <a:defRPr/>
            </a:pPr>
            <a:r>
              <a:rPr lang="en-GB" sz="2400" dirty="0"/>
              <a:t>Level detection</a:t>
            </a:r>
          </a:p>
          <a:p>
            <a:pPr lvl="2">
              <a:defRPr/>
            </a:pPr>
            <a:r>
              <a:rPr lang="en-GB" sz="2000" dirty="0"/>
              <a:t>Estimate the ‘signal level’</a:t>
            </a:r>
          </a:p>
          <a:p>
            <a:pPr lvl="1">
              <a:defRPr/>
            </a:pPr>
            <a:r>
              <a:rPr lang="en-GB" sz="2400" dirty="0"/>
              <a:t>Decibel conversion</a:t>
            </a:r>
          </a:p>
          <a:p>
            <a:pPr lvl="1">
              <a:defRPr/>
            </a:pPr>
            <a:r>
              <a:rPr lang="en-GB" sz="2400" dirty="0"/>
              <a:t>Gain computer</a:t>
            </a:r>
          </a:p>
          <a:p>
            <a:pPr lvl="2">
              <a:defRPr/>
            </a:pPr>
            <a:r>
              <a:rPr lang="en-GB" sz="2000" dirty="0"/>
              <a:t>Apply threshold, ratio, knee</a:t>
            </a:r>
          </a:p>
          <a:p>
            <a:pPr lvl="1">
              <a:defRPr/>
            </a:pPr>
            <a:r>
              <a:rPr lang="en-GB" sz="2400" dirty="0"/>
              <a:t>Timing (Ballistics, Smoothing)</a:t>
            </a:r>
          </a:p>
          <a:p>
            <a:pPr lvl="2">
              <a:defRPr/>
            </a:pPr>
            <a:r>
              <a:rPr lang="en-GB" sz="2000" dirty="0"/>
              <a:t>Apply attack and release</a:t>
            </a:r>
            <a:endParaRPr lang="en-US" sz="2000" dirty="0"/>
          </a:p>
          <a:p>
            <a:pPr marL="411163" lvl="1" indent="-342900">
              <a:spcBef>
                <a:spcPts val="700"/>
              </a:spcBef>
              <a:buClr>
                <a:schemeClr val="tx2"/>
              </a:buClr>
              <a:buSzPct val="95000"/>
              <a:buFont typeface="Wingdings" pitchFamily="2" charset="2"/>
              <a:buChar char=""/>
              <a:defRPr/>
            </a:pPr>
            <a:r>
              <a:rPr lang="en-GB" sz="2800" dirty="0"/>
              <a:t>Gain stage</a:t>
            </a:r>
          </a:p>
          <a:p>
            <a:pPr marL="666751" lvl="2" indent="-342900">
              <a:spcBef>
                <a:spcPts val="700"/>
              </a:spcBef>
              <a:buClr>
                <a:schemeClr val="tx2"/>
              </a:buClr>
              <a:buSzPct val="95000"/>
              <a:buFont typeface="Wingdings" pitchFamily="2" charset="2"/>
              <a:buChar char=""/>
              <a:defRPr/>
            </a:pPr>
            <a:r>
              <a:rPr lang="en-GB" dirty="0"/>
              <a:t>Output is input multiplied by control vector produced by side-chain</a:t>
            </a:r>
          </a:p>
        </p:txBody>
      </p:sp>
      <p:sp>
        <p:nvSpPr>
          <p:cNvPr id="103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6" name="Object 5"/>
          <p:cNvGraphicFramePr>
            <a:graphicFrameLocks noChangeAspect="1"/>
          </p:cNvGraphicFramePr>
          <p:nvPr/>
        </p:nvGraphicFramePr>
        <p:xfrm>
          <a:off x="4846638" y="5867400"/>
          <a:ext cx="2316162" cy="304800"/>
        </p:xfrm>
        <a:graphic>
          <a:graphicData uri="http://schemas.openxmlformats.org/presentationml/2006/ole">
            <mc:AlternateContent xmlns:mc="http://schemas.openxmlformats.org/markup-compatibility/2006">
              <mc:Choice xmlns:v="urn:schemas-microsoft-com:vml" Requires="v">
                <p:oleObj name="Equation" r:id="rId3" imgW="1447800" imgH="190500" progId="Equation.DSMT4">
                  <p:embed/>
                </p:oleObj>
              </mc:Choice>
              <mc:Fallback>
                <p:oleObj name="Equation" r:id="rId3" imgW="1447800" imgH="19050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638" y="5867400"/>
                        <a:ext cx="2316162"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4846638" y="2895600"/>
          <a:ext cx="1219200" cy="304800"/>
        </p:xfrm>
        <a:graphic>
          <a:graphicData uri="http://schemas.openxmlformats.org/presentationml/2006/ole">
            <mc:AlternateContent xmlns:mc="http://schemas.openxmlformats.org/markup-compatibility/2006">
              <mc:Choice xmlns:v="urn:schemas-microsoft-com:vml" Requires="v">
                <p:oleObj name="Equation" r:id="rId5" imgW="761669" imgH="190417" progId="Equation.DSMT4">
                  <p:embed/>
                </p:oleObj>
              </mc:Choice>
              <mc:Fallback>
                <p:oleObj name="Equation" r:id="rId5" imgW="761669" imgH="190417"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638" y="2895600"/>
                        <a:ext cx="12192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7"/>
          <p:cNvGraphicFramePr>
            <a:graphicFrameLocks noChangeAspect="1"/>
          </p:cNvGraphicFramePr>
          <p:nvPr/>
        </p:nvGraphicFramePr>
        <p:xfrm>
          <a:off x="4846638" y="4191000"/>
          <a:ext cx="1258887" cy="304800"/>
        </p:xfrm>
        <a:graphic>
          <a:graphicData uri="http://schemas.openxmlformats.org/presentationml/2006/ole">
            <mc:AlternateContent xmlns:mc="http://schemas.openxmlformats.org/markup-compatibility/2006">
              <mc:Choice xmlns:v="urn:schemas-microsoft-com:vml" Requires="v">
                <p:oleObj name="Equation" r:id="rId7" imgW="787400" imgH="190500" progId="Equation.DSMT4">
                  <p:embed/>
                </p:oleObj>
              </mc:Choice>
              <mc:Fallback>
                <p:oleObj name="Equation" r:id="rId7" imgW="787400" imgH="19050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638" y="4191000"/>
                        <a:ext cx="1258887"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9" name="Object 8"/>
          <p:cNvGraphicFramePr>
            <a:graphicFrameLocks noChangeAspect="1"/>
          </p:cNvGraphicFramePr>
          <p:nvPr/>
        </p:nvGraphicFramePr>
        <p:xfrm>
          <a:off x="4846638" y="5029200"/>
          <a:ext cx="1238250" cy="304800"/>
        </p:xfrm>
        <a:graphic>
          <a:graphicData uri="http://schemas.openxmlformats.org/presentationml/2006/ole">
            <mc:AlternateContent xmlns:mc="http://schemas.openxmlformats.org/markup-compatibility/2006">
              <mc:Choice xmlns:v="urn:schemas-microsoft-com:vml" Requires="v">
                <p:oleObj name="Equation" r:id="rId9" imgW="774364" imgH="190417" progId="Equation.DSMT4">
                  <p:embed/>
                </p:oleObj>
              </mc:Choice>
              <mc:Fallback>
                <p:oleObj name="Equation" r:id="rId9" imgW="774364" imgH="190417"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6638" y="5029200"/>
                        <a:ext cx="123825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30" name="Object 9"/>
          <p:cNvGraphicFramePr>
            <a:graphicFrameLocks noChangeAspect="1"/>
          </p:cNvGraphicFramePr>
          <p:nvPr/>
        </p:nvGraphicFramePr>
        <p:xfrm>
          <a:off x="4886325" y="3657600"/>
          <a:ext cx="1828800" cy="304800"/>
        </p:xfrm>
        <a:graphic>
          <a:graphicData uri="http://schemas.openxmlformats.org/presentationml/2006/ole">
            <mc:AlternateContent xmlns:mc="http://schemas.openxmlformats.org/markup-compatibility/2006">
              <mc:Choice xmlns:v="urn:schemas-microsoft-com:vml" Requires="v">
                <p:oleObj name="Equation" r:id="rId11" imgW="1143000" imgH="190500" progId="Equation.DSMT4">
                  <p:embed/>
                </p:oleObj>
              </mc:Choice>
              <mc:Fallback>
                <p:oleObj name="Equation" r:id="rId11" imgW="1143000" imgH="19050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6325" y="3657600"/>
                        <a:ext cx="18288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036" name="Picture 2"/>
          <p:cNvPicPr>
            <a:picLocks noChangeAspect="1" noChangeArrowheads="1"/>
          </p:cNvPicPr>
          <p:nvPr/>
        </p:nvPicPr>
        <p:blipFill>
          <a:blip r:embed="rId13" cstate="print"/>
          <a:srcRect/>
          <a:stretch>
            <a:fillRect/>
          </a:stretch>
        </p:blipFill>
        <p:spPr bwMode="auto">
          <a:xfrm>
            <a:off x="3370263" y="0"/>
            <a:ext cx="5468937" cy="2590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idx="4294967295"/>
          </p:nvPr>
        </p:nvSpPr>
        <p:spPr>
          <a:xfrm>
            <a:off x="1371600" y="0"/>
            <a:ext cx="7772400" cy="914400"/>
          </a:xfrm>
        </p:spPr>
        <p:txBody>
          <a:bodyPr/>
          <a:lstStyle/>
          <a:p>
            <a:r>
              <a:rPr lang="en-US"/>
              <a:t>Level Detection – the options</a:t>
            </a:r>
          </a:p>
        </p:txBody>
      </p:sp>
      <p:sp>
        <p:nvSpPr>
          <p:cNvPr id="3" name="Text Placeholder 2"/>
          <p:cNvSpPr>
            <a:spLocks noGrp="1"/>
          </p:cNvSpPr>
          <p:nvPr>
            <p:ph type="body" idx="4294967295"/>
          </p:nvPr>
        </p:nvSpPr>
        <p:spPr>
          <a:xfrm>
            <a:off x="0" y="838200"/>
            <a:ext cx="9144000" cy="4572000"/>
          </a:xfrm>
        </p:spPr>
        <p:txBody>
          <a:bodyPr/>
          <a:lstStyle/>
          <a:p>
            <a:pPr>
              <a:defRPr/>
            </a:pPr>
            <a:r>
              <a:rPr lang="en-GB" dirty="0"/>
              <a:t>Peak </a:t>
            </a:r>
            <a:r>
              <a:rPr lang="en-GB" dirty="0" err="1"/>
              <a:t>vs</a:t>
            </a:r>
            <a:r>
              <a:rPr lang="en-GB" dirty="0"/>
              <a:t> RMS</a:t>
            </a:r>
          </a:p>
          <a:p>
            <a:pPr lvl="1">
              <a:defRPr/>
            </a:pPr>
            <a:r>
              <a:rPr lang="en-GB" dirty="0"/>
              <a:t>Peak detection - Based on absolute value of the signal</a:t>
            </a:r>
          </a:p>
          <a:p>
            <a:pPr lvl="2">
              <a:buFont typeface="Wingdings 2" pitchFamily="18" charset="2"/>
              <a:buNone/>
              <a:defRPr/>
            </a:pPr>
            <a:endParaRPr lang="en-US" dirty="0"/>
          </a:p>
          <a:p>
            <a:pPr lvl="1">
              <a:defRPr/>
            </a:pPr>
            <a:r>
              <a:rPr lang="en-GB" dirty="0"/>
              <a:t>RMS (Root Mean Square) - Based on square of the signal</a:t>
            </a:r>
          </a:p>
          <a:p>
            <a:pPr marL="895350" lvl="2" indent="-273050">
              <a:defRPr/>
            </a:pPr>
            <a:r>
              <a:rPr lang="en-GB" dirty="0"/>
              <a:t>Square of the level is average of square of the input</a:t>
            </a:r>
          </a:p>
          <a:p>
            <a:pPr marL="895350" lvl="2" indent="-273050">
              <a:defRPr/>
            </a:pPr>
            <a:endParaRPr lang="en-GB" dirty="0"/>
          </a:p>
          <a:p>
            <a:pPr marL="895350" lvl="2" indent="-273050">
              <a:buFont typeface="Wingdings 2" pitchFamily="18" charset="2"/>
              <a:buNone/>
              <a:defRPr/>
            </a:pPr>
            <a:endParaRPr lang="en-GB" sz="1100" dirty="0">
              <a:solidFill>
                <a:schemeClr val="accent6"/>
              </a:solidFill>
            </a:endParaRPr>
          </a:p>
          <a:p>
            <a:pPr marL="895350" lvl="2" indent="-273050">
              <a:buFont typeface="Wingdings 2" pitchFamily="18" charset="2"/>
              <a:buNone/>
              <a:defRPr/>
            </a:pPr>
            <a:r>
              <a:rPr lang="en-GB" dirty="0">
                <a:solidFill>
                  <a:srgbClr val="C00000"/>
                </a:solidFill>
              </a:rPr>
              <a:t>Or</a:t>
            </a:r>
            <a:r>
              <a:rPr lang="en-GB" dirty="0"/>
              <a:t> Square of the level is smoothed estimate of square of the input</a:t>
            </a:r>
          </a:p>
          <a:p>
            <a:pPr marL="895350" lvl="2" indent="-273050">
              <a:buFont typeface="Wingdings 2" pitchFamily="18" charset="2"/>
              <a:buNone/>
              <a:defRPr/>
            </a:pPr>
            <a:endParaRPr lang="en-GB" dirty="0"/>
          </a:p>
          <a:p>
            <a:pPr>
              <a:defRPr/>
            </a:pPr>
            <a:r>
              <a:rPr lang="en-GB" dirty="0"/>
              <a:t>Other envelope followers</a:t>
            </a:r>
          </a:p>
          <a:p>
            <a:pPr lvl="1">
              <a:defRPr/>
            </a:pPr>
            <a:r>
              <a:rPr lang="en-GB" dirty="0"/>
              <a:t>Not so common</a:t>
            </a:r>
          </a:p>
          <a:p>
            <a:pPr lvl="1">
              <a:defRPr/>
            </a:pPr>
            <a:r>
              <a:rPr lang="en-GB" dirty="0"/>
              <a:t>Usually based on </a:t>
            </a:r>
            <a:r>
              <a:rPr lang="en-GB" dirty="0" err="1"/>
              <a:t>lowpass</a:t>
            </a:r>
            <a:r>
              <a:rPr lang="en-GB" dirty="0"/>
              <a:t> filtering absolute value of signal</a:t>
            </a:r>
          </a:p>
          <a:p>
            <a:pPr marL="895350" lvl="2" indent="-273050">
              <a:buFont typeface="Wingdings 2" pitchFamily="18" charset="2"/>
              <a:buNone/>
              <a:defRPr/>
            </a:pPr>
            <a:endParaRPr lang="en-GB" dirty="0"/>
          </a:p>
        </p:txBody>
      </p:sp>
      <p:sp>
        <p:nvSpPr>
          <p:cNvPr id="20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4"/>
          <p:cNvGraphicFramePr>
            <a:graphicFrameLocks noChangeAspect="1"/>
          </p:cNvGraphicFramePr>
          <p:nvPr/>
        </p:nvGraphicFramePr>
        <p:xfrm>
          <a:off x="3505200" y="2178050"/>
          <a:ext cx="1239838" cy="304800"/>
        </p:xfrm>
        <a:graphic>
          <a:graphicData uri="http://schemas.openxmlformats.org/presentationml/2006/ole">
            <mc:AlternateContent xmlns:mc="http://schemas.openxmlformats.org/markup-compatibility/2006">
              <mc:Choice xmlns:v="urn:schemas-microsoft-com:vml" Requires="v">
                <p:oleObj name="Equation" r:id="rId3" imgW="774364" imgH="190417" progId="Equation.DSMT4">
                  <p:embed/>
                </p:oleObj>
              </mc:Choice>
              <mc:Fallback>
                <p:oleObj name="Equation" r:id="rId3" imgW="774364" imgH="190417"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78050"/>
                        <a:ext cx="1239838"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1" name="Object 5"/>
          <p:cNvGraphicFramePr>
            <a:graphicFrameLocks noChangeAspect="1"/>
          </p:cNvGraphicFramePr>
          <p:nvPr/>
        </p:nvGraphicFramePr>
        <p:xfrm>
          <a:off x="3200400" y="4616450"/>
          <a:ext cx="2927350" cy="327025"/>
        </p:xfrm>
        <a:graphic>
          <a:graphicData uri="http://schemas.openxmlformats.org/presentationml/2006/ole">
            <mc:AlternateContent xmlns:mc="http://schemas.openxmlformats.org/markup-compatibility/2006">
              <mc:Choice xmlns:v="urn:schemas-microsoft-com:vml" Requires="v">
                <p:oleObj name="Equation" r:id="rId5" imgW="1790700" imgH="203200" progId="Equation.DSMT4">
                  <p:embed/>
                </p:oleObj>
              </mc:Choice>
              <mc:Fallback>
                <p:oleObj name="Equation" r:id="rId5" imgW="1790700" imgH="2032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616450"/>
                        <a:ext cx="2927350" cy="327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2" name="Object 7"/>
          <p:cNvGraphicFramePr>
            <a:graphicFrameLocks noChangeAspect="1"/>
          </p:cNvGraphicFramePr>
          <p:nvPr/>
        </p:nvGraphicFramePr>
        <p:xfrm>
          <a:off x="3563938" y="3473450"/>
          <a:ext cx="2239962" cy="590550"/>
        </p:xfrm>
        <a:graphic>
          <a:graphicData uri="http://schemas.openxmlformats.org/presentationml/2006/ole">
            <mc:AlternateContent xmlns:mc="http://schemas.openxmlformats.org/markup-compatibility/2006">
              <mc:Choice xmlns:v="urn:schemas-microsoft-com:vml" Requires="v">
                <p:oleObj name="Equation" r:id="rId7" imgW="1409700" imgH="368300" progId="Equation.DSMT4">
                  <p:embed/>
                </p:oleObj>
              </mc:Choice>
              <mc:Fallback>
                <p:oleObj name="Equation" r:id="rId7" imgW="1409700" imgH="3683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3473450"/>
                        <a:ext cx="2239962" cy="590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371600" y="0"/>
            <a:ext cx="7772400" cy="914400"/>
          </a:xfrm>
        </p:spPr>
        <p:txBody>
          <a:bodyPr/>
          <a:lstStyle/>
          <a:p>
            <a:r>
              <a:rPr lang="en-GB"/>
              <a:t>Issues with RMS level detection</a:t>
            </a:r>
          </a:p>
        </p:txBody>
      </p:sp>
      <p:sp>
        <p:nvSpPr>
          <p:cNvPr id="29699" name="Text Placeholder 2"/>
          <p:cNvSpPr>
            <a:spLocks noGrp="1"/>
          </p:cNvSpPr>
          <p:nvPr>
            <p:ph type="body" idx="4294967295"/>
          </p:nvPr>
        </p:nvSpPr>
        <p:spPr>
          <a:xfrm>
            <a:off x="0" y="914400"/>
            <a:ext cx="9144000" cy="5441950"/>
          </a:xfrm>
        </p:spPr>
        <p:txBody>
          <a:bodyPr/>
          <a:lstStyle/>
          <a:p>
            <a:endParaRPr lang="en-GB" sz="2800"/>
          </a:p>
          <a:p>
            <a:r>
              <a:rPr lang="en-GB" sz="2800"/>
              <a:t>Introduces significant delay</a:t>
            </a:r>
          </a:p>
          <a:p>
            <a:r>
              <a:rPr lang="en-GB" sz="2800"/>
              <a:t>Introduces additional parameter, </a:t>
            </a:r>
            <a:r>
              <a:rPr lang="en-GB" sz="2800" i="1">
                <a:latin typeface="Times New Roman" pitchFamily="18" charset="0"/>
                <a:cs typeface="Times New Roman" pitchFamily="18" charset="0"/>
              </a:rPr>
              <a:t>M</a:t>
            </a:r>
            <a:r>
              <a:rPr lang="en-GB" sz="2800"/>
              <a:t> or </a:t>
            </a:r>
            <a:r>
              <a:rPr lang="en-GB" sz="2800" i="1">
                <a:latin typeface="Symbol" pitchFamily="18" charset="2"/>
              </a:rPr>
              <a:t>t</a:t>
            </a:r>
          </a:p>
          <a:p>
            <a:r>
              <a:rPr lang="en-GB" sz="2800">
                <a:cs typeface="Arial" charset="0"/>
              </a:rPr>
              <a:t>Several studies suggest general behaviour is the same for peak &amp; RMS detection</a:t>
            </a:r>
          </a:p>
          <a:p>
            <a:pPr lvl="1"/>
            <a:r>
              <a:rPr lang="en-GB" sz="2400">
                <a:cs typeface="Arial" charset="0"/>
              </a:rPr>
              <a:t>F. Floru, "Attack and Release Time Constants in RMS-Based Feedback Compressors," Journal of the Audio Engineering Society, vol. 47, pp. 788-804, October 1999.</a:t>
            </a:r>
          </a:p>
          <a:p>
            <a:pPr lvl="1"/>
            <a:r>
              <a:rPr lang="en-GB" sz="2400">
                <a:cs typeface="Arial" charset="0"/>
              </a:rPr>
              <a:t>J. S. Abel and D. P. Berners, "On peak-detecting and rms feedback and feedforward compressors," in 115th AES Convention, 2003.</a:t>
            </a:r>
          </a:p>
        </p:txBody>
      </p:sp>
      <p:sp>
        <p:nvSpPr>
          <p:cNvPr id="297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0"/>
            <a:ext cx="7772400" cy="914400"/>
          </a:xfrm>
        </p:spPr>
        <p:txBody>
          <a:bodyPr/>
          <a:lstStyle/>
          <a:p>
            <a:pPr>
              <a:defRPr/>
            </a:pPr>
            <a:r>
              <a:rPr lang="en-US" dirty="0"/>
              <a:t>The Gain Computer</a:t>
            </a:r>
            <a:endParaRPr lang="en-US" dirty="0">
              <a:solidFill>
                <a:schemeClr val="tx2">
                  <a:lumMod val="25000"/>
                </a:schemeClr>
              </a:solidFill>
            </a:endParaRPr>
          </a:p>
        </p:txBody>
      </p:sp>
      <p:sp>
        <p:nvSpPr>
          <p:cNvPr id="30723" name="TextBox 3"/>
          <p:cNvSpPr txBox="1">
            <a:spLocks noChangeArrowheads="1"/>
          </p:cNvSpPr>
          <p:nvPr/>
        </p:nvSpPr>
        <p:spPr bwMode="auto">
          <a:xfrm>
            <a:off x="0" y="609600"/>
            <a:ext cx="7835900" cy="954088"/>
          </a:xfrm>
          <a:prstGeom prst="rect">
            <a:avLst/>
          </a:prstGeom>
          <a:noFill/>
          <a:ln w="9525">
            <a:noFill/>
            <a:miter lim="800000"/>
            <a:headEnd/>
            <a:tailEnd/>
          </a:ln>
        </p:spPr>
        <p:txBody>
          <a:bodyPr>
            <a:spAutoFit/>
          </a:bodyPr>
          <a:lstStyle/>
          <a:p>
            <a:r>
              <a:rPr lang="en-GB" sz="2800" dirty="0">
                <a:solidFill>
                  <a:schemeClr val="accent1">
                    <a:lumMod val="75000"/>
                  </a:schemeClr>
                </a:solidFill>
                <a:latin typeface="Calibri" pitchFamily="34" charset="0"/>
              </a:rPr>
              <a:t>Static Compression Curve </a:t>
            </a:r>
            <a:r>
              <a:rPr lang="en-GB" sz="3200" dirty="0">
                <a:solidFill>
                  <a:schemeClr val="accent1">
                    <a:lumMod val="75000"/>
                  </a:schemeClr>
                </a:solidFill>
                <a:latin typeface="Calibri" pitchFamily="34" charset="0"/>
              </a:rPr>
              <a:t>-</a:t>
            </a:r>
            <a:r>
              <a:rPr lang="en-GB" sz="2400" dirty="0">
                <a:solidFill>
                  <a:schemeClr val="accent1">
                    <a:lumMod val="75000"/>
                  </a:schemeClr>
                </a:solidFill>
              </a:rPr>
              <a:t>depicts output signal level as a function of input signal level</a:t>
            </a:r>
            <a:endParaRPr lang="en-US" sz="2400" dirty="0">
              <a:solidFill>
                <a:schemeClr val="accent1">
                  <a:lumMod val="75000"/>
                </a:schemeClr>
              </a:solidFill>
              <a:latin typeface="Calibri" pitchFamily="34" charset="0"/>
            </a:endParaRPr>
          </a:p>
        </p:txBody>
      </p:sp>
      <p:pic>
        <p:nvPicPr>
          <p:cNvPr id="30724" name="Picture 1" descr="C:\Users\josh\Desktop\automix unsorted\Compressors\Journal paper\figs\static compression curve..emf"/>
          <p:cNvPicPr>
            <a:picLocks noChangeAspect="1" noChangeArrowheads="1"/>
          </p:cNvPicPr>
          <p:nvPr/>
        </p:nvPicPr>
        <p:blipFill>
          <a:blip r:embed="rId3" cstate="print"/>
          <a:srcRect/>
          <a:stretch>
            <a:fillRect/>
          </a:stretch>
        </p:blipFill>
        <p:spPr bwMode="auto">
          <a:xfrm>
            <a:off x="931863" y="1554163"/>
            <a:ext cx="7145337" cy="53038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6533</Words>
  <Application>Microsoft Office PowerPoint</Application>
  <PresentationFormat>On-screen Show (4:3)</PresentationFormat>
  <Paragraphs>494</Paragraphs>
  <Slides>46</Slides>
  <Notes>28</Notes>
  <HiddenSlides>23</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3</vt:i4>
      </vt:variant>
      <vt:variant>
        <vt:lpstr>Slide Titles</vt:lpstr>
      </vt:variant>
      <vt:variant>
        <vt:i4>46</vt:i4>
      </vt:variant>
    </vt:vector>
  </HeadingPairs>
  <TitlesOfParts>
    <vt:vector size="59" baseType="lpstr">
      <vt:lpstr>Arial</vt:lpstr>
      <vt:lpstr>Calibri</vt:lpstr>
      <vt:lpstr>Courier New</vt:lpstr>
      <vt:lpstr>Symbol</vt:lpstr>
      <vt:lpstr>Times New Roman</vt:lpstr>
      <vt:lpstr>Wingdings</vt:lpstr>
      <vt:lpstr>Wingdings 2</vt:lpstr>
      <vt:lpstr>Office Theme</vt:lpstr>
      <vt:lpstr>1_Office Theme</vt:lpstr>
      <vt:lpstr>2_Office Theme</vt:lpstr>
      <vt:lpstr>Equation</vt:lpstr>
      <vt:lpstr>SmartDraw</vt:lpstr>
      <vt:lpstr>Equation.DSMT4</vt:lpstr>
      <vt:lpstr>Under the hood of a dynamic range compressor</vt:lpstr>
      <vt:lpstr>Questions and Challenges</vt:lpstr>
      <vt:lpstr>What we’re not going to talk about</vt:lpstr>
      <vt:lpstr>Introducing the dynamic range compressor</vt:lpstr>
      <vt:lpstr>Compressor Controls</vt:lpstr>
      <vt:lpstr>Main  components</vt:lpstr>
      <vt:lpstr>Level Detection – the options</vt:lpstr>
      <vt:lpstr>Issues with RMS level detection</vt:lpstr>
      <vt:lpstr>The Gain Computer</vt:lpstr>
      <vt:lpstr>The Gain Computer</vt:lpstr>
      <vt:lpstr>Make-up Gain</vt:lpstr>
      <vt:lpstr>That’s the easy part…                     </vt:lpstr>
      <vt:lpstr>Exponential Moving Average Filter</vt:lpstr>
      <vt:lpstr>Time constants</vt:lpstr>
      <vt:lpstr>Analog Peak Detector</vt:lpstr>
      <vt:lpstr>Analog Peak Detector </vt:lpstr>
      <vt:lpstr>Decoupled Peak Detector</vt:lpstr>
      <vt:lpstr>Branching Peak Detector</vt:lpstr>
      <vt:lpstr>Time constants in decoupled &amp; branching peak detectors</vt:lpstr>
      <vt:lpstr>Output of the branching peak detector circuits for different release time constants. </vt:lpstr>
      <vt:lpstr>Smooth, level corrected peak detector</vt:lpstr>
      <vt:lpstr>Comparison of Digital Peak Detectors</vt:lpstr>
      <vt:lpstr>Feedforward or feedback design</vt:lpstr>
      <vt:lpstr>Static compressor block diagrams with linear/decibel conversion not depicted</vt:lpstr>
      <vt:lpstr>Sidechain configuration</vt:lpstr>
      <vt:lpstr>Timing Placement- linear domain</vt:lpstr>
      <vt:lpstr>Timing Placement- biased linear domain</vt:lpstr>
      <vt:lpstr>Timing Placement- linear domain, post-gain</vt:lpstr>
      <vt:lpstr>Timing Placement- log (dB)omain</vt:lpstr>
      <vt:lpstr>Block Diagrams of the Compressor Configuration. (a) the return-to-zero detector; (b) the return-to-threshold detector; (c) the log domain detector.</vt:lpstr>
      <vt:lpstr>Performance – sidechain configuration</vt:lpstr>
      <vt:lpstr>Performance- Artifacts</vt:lpstr>
      <vt:lpstr>Performance- Noise and Distortion</vt:lpstr>
      <vt:lpstr>Performance – frequency dependence</vt:lpstr>
      <vt:lpstr>Performance – effective compression ratio</vt:lpstr>
      <vt:lpstr>Performance- Ballistics and sidechain configuration</vt:lpstr>
      <vt:lpstr>Dry/Wet mixing</vt:lpstr>
      <vt:lpstr>Dry/Wet mixing</vt:lpstr>
      <vt:lpstr>Pseudocode</vt:lpstr>
      <vt:lpstr>Pseudocode</vt:lpstr>
      <vt:lpstr>Pseudocode</vt:lpstr>
      <vt:lpstr>Pseudocode</vt:lpstr>
      <vt:lpstr>Pseudocode</vt:lpstr>
      <vt:lpstr>The big unknown – psychoacoustics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hood of a dynamic range compressor</dc:title>
  <dc:creator>Josh Reiss</dc:creator>
  <cp:lastModifiedBy>Josh Reiss</cp:lastModifiedBy>
  <cp:revision>226</cp:revision>
  <dcterms:created xsi:type="dcterms:W3CDTF">2006-08-16T00:00:00Z</dcterms:created>
  <dcterms:modified xsi:type="dcterms:W3CDTF">2023-06-25T19:49:46Z</dcterms:modified>
</cp:coreProperties>
</file>